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63" r:id="rId2"/>
    <p:sldId id="257" r:id="rId3"/>
    <p:sldId id="258" r:id="rId4"/>
    <p:sldId id="259" r:id="rId5"/>
    <p:sldId id="264" r:id="rId6"/>
    <p:sldId id="265" r:id="rId7"/>
    <p:sldId id="267" r:id="rId8"/>
    <p:sldId id="260" r:id="rId9"/>
    <p:sldId id="266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C7D7829-313C-1643-A9F2-C959B757F72B}">
          <p14:sldIdLst/>
        </p14:section>
        <p14:section name="Untitled Section" id="{61832957-4C96-1C4B-A47A-9B9096B399A3}">
          <p14:sldIdLst>
            <p14:sldId id="263"/>
            <p14:sldId id="257"/>
            <p14:sldId id="258"/>
            <p14:sldId id="259"/>
            <p14:sldId id="264"/>
            <p14:sldId id="265"/>
            <p14:sldId id="267"/>
            <p14:sldId id="260"/>
            <p14:sldId id="266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349"/>
    <p:restoredTop sz="94674"/>
  </p:normalViewPr>
  <p:slideViewPr>
    <p:cSldViewPr snapToGrid="0" snapToObjects="1">
      <p:cViewPr>
        <p:scale>
          <a:sx n="71" d="100"/>
          <a:sy n="71" d="100"/>
        </p:scale>
        <p:origin x="-96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B1AA5-9935-F149-8AEC-F26B79ED34A3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B05CC-C665-4141-9BB8-ACCD73C72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5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EF46AF-C52D-7A41-9A46-EB9CA6AE0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7826" y="721386"/>
            <a:ext cx="8911687" cy="4356451"/>
          </a:xfrm>
        </p:spPr>
        <p:txBody>
          <a:bodyPr>
            <a:normAutofit fontScale="90000"/>
          </a:bodyPr>
          <a:lstStyle/>
          <a:p>
            <a:r>
              <a:rPr lang="en-US" sz="4900" dirty="0">
                <a:latin typeface="Times" pitchFamily="2" charset="0"/>
                <a:cs typeface="Apple Chancery" panose="03020702040506060504" pitchFamily="66" charset="-79"/>
              </a:rPr>
              <a:t>         </a:t>
            </a:r>
            <a:r>
              <a:rPr lang="en-US" sz="6000" b="1" dirty="0">
                <a:latin typeface="Times" pitchFamily="2" charset="0"/>
                <a:cs typeface="Apple Chancery" panose="03020702040506060504" pitchFamily="66" charset="-79"/>
              </a:rPr>
              <a:t>Senate Survey Responses</a:t>
            </a:r>
            <a:br>
              <a:rPr lang="en-US" sz="6000" b="1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sz="6000" b="1" dirty="0">
                <a:latin typeface="Times" pitchFamily="2" charset="0"/>
                <a:cs typeface="Apple Chancery" panose="03020702040506060504" pitchFamily="66" charset="-79"/>
              </a:rPr>
              <a:t>                     Overview</a:t>
            </a:r>
            <a:br>
              <a:rPr lang="en-US" sz="6000" b="1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sz="5300" b="1" dirty="0">
                <a:latin typeface="Times" pitchFamily="2" charset="0"/>
                <a:cs typeface="Apple Chancery" panose="03020702040506060504" pitchFamily="66" charset="-79"/>
              </a:rPr>
              <a:t/>
            </a:r>
            <a:br>
              <a:rPr lang="en-US" sz="5300" b="1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sz="5300" dirty="0">
                <a:latin typeface="Times" pitchFamily="2" charset="0"/>
                <a:cs typeface="Apple Chancery" panose="03020702040506060504" pitchFamily="66" charset="-79"/>
              </a:rPr>
              <a:t>                   Fall 2019</a:t>
            </a:r>
            <a:r>
              <a:rPr lang="en-US" dirty="0">
                <a:latin typeface="Times" pitchFamily="2" charset="0"/>
              </a:rPr>
              <a:t/>
            </a:r>
            <a:br>
              <a:rPr lang="en-US" dirty="0">
                <a:latin typeface="Times" pitchFamily="2" charset="0"/>
              </a:rPr>
            </a:br>
            <a:r>
              <a:rPr lang="en-US" dirty="0">
                <a:latin typeface="Times" pitchFamily="2" charset="0"/>
              </a:rPr>
              <a:t/>
            </a:r>
            <a:br>
              <a:rPr lang="en-US" dirty="0">
                <a:latin typeface="Times" pitchFamily="2" charset="0"/>
              </a:rPr>
            </a:br>
            <a:r>
              <a:rPr lang="en-US" dirty="0">
                <a:latin typeface="Times" pitchFamily="2" charset="0"/>
              </a:rPr>
              <a:t>             </a:t>
            </a:r>
            <a:r>
              <a:rPr lang="en-US" sz="2800" dirty="0">
                <a:latin typeface="Times" pitchFamily="2" charset="0"/>
                <a:cs typeface="Apple Chancery" panose="03020702040506060504" pitchFamily="66" charset="-79"/>
              </a:rPr>
              <a:t>Adrienne Wilson, Secretary, University Senate</a:t>
            </a:r>
            <a:br>
              <a:rPr lang="en-US" sz="2800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sz="2800" dirty="0">
                <a:latin typeface="Times" pitchFamily="2" charset="0"/>
                <a:cs typeface="Apple Chancery" panose="03020702040506060504" pitchFamily="66" charset="-79"/>
              </a:rPr>
              <a:t>            Qualtrics Survey created by Greg Schmidt, Chair-Elect</a:t>
            </a:r>
          </a:p>
        </p:txBody>
      </p:sp>
    </p:spTree>
    <p:extLst>
      <p:ext uri="{BB962C8B-B14F-4D97-AF65-F5344CB8AC3E}">
        <p14:creationId xmlns:p14="http://schemas.microsoft.com/office/powerpoint/2010/main" val="2485821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02A4FE-80BE-CB42-8138-FCB0A1B84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Times" pitchFamily="2" charset="0"/>
                <a:cs typeface="Apple Chancery" panose="03020702040506060504" pitchFamily="66" charset="-79"/>
              </a:rPr>
              <a:t>Last, but not least….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FC4E30-C8B2-4249-A4E3-EE20C83DB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latin typeface="Times" pitchFamily="2" charset="0"/>
              </a:rPr>
              <a:t>PARKING!!!!!</a:t>
            </a:r>
          </a:p>
        </p:txBody>
      </p:sp>
    </p:spTree>
    <p:extLst>
      <p:ext uri="{BB962C8B-B14F-4D97-AF65-F5344CB8AC3E}">
        <p14:creationId xmlns:p14="http://schemas.microsoft.com/office/powerpoint/2010/main" val="3403647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B9827D-F145-EC41-BD8E-869CF6D4A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9225" y="30633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Times" pitchFamily="2" charset="0"/>
                <a:cs typeface="Apple Chancery" panose="03020702040506060504" pitchFamily="66" charset="-79"/>
              </a:rPr>
              <a:t>Thanks and appreciation to all who participated!</a:t>
            </a:r>
            <a:br>
              <a:rPr lang="en-US" sz="4400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sz="4400" dirty="0">
                <a:latin typeface="Times" pitchFamily="2" charset="0"/>
                <a:cs typeface="Apple Chancery" panose="03020702040506060504" pitchFamily="66" charset="-79"/>
              </a:rPr>
              <a:t/>
            </a:r>
            <a:br>
              <a:rPr lang="en-US" sz="4400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sz="4400" dirty="0">
                <a:latin typeface="Times" pitchFamily="2" charset="0"/>
                <a:cs typeface="Apple Chancery" panose="03020702040506060504" pitchFamily="66" charset="-79"/>
              </a:rPr>
              <a:t>Sincerely,</a:t>
            </a:r>
            <a:br>
              <a:rPr lang="en-US" sz="4400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sz="4400" dirty="0">
                <a:latin typeface="Times" pitchFamily="2" charset="0"/>
                <a:cs typeface="Apple Chancery" panose="03020702040506060504" pitchFamily="66" charset="-79"/>
              </a:rPr>
              <a:t>The Senate Executive Committee</a:t>
            </a:r>
            <a:r>
              <a:rPr lang="en-US" dirty="0">
                <a:latin typeface="Times" pitchFamily="2" charset="0"/>
                <a:cs typeface="Apple Chancery" panose="03020702040506060504" pitchFamily="66" charset="-79"/>
              </a:rPr>
              <a:t/>
            </a:r>
            <a:br>
              <a:rPr lang="en-US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dirty="0">
                <a:latin typeface="Times" pitchFamily="2" charset="0"/>
                <a:cs typeface="Apple Chancery" panose="03020702040506060504" pitchFamily="66" charset="-79"/>
              </a:rPr>
              <a:t/>
            </a:r>
            <a:br>
              <a:rPr lang="en-US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dirty="0">
                <a:latin typeface="Times" pitchFamily="2" charset="0"/>
                <a:cs typeface="Apple Chancery" panose="03020702040506060504" pitchFamily="66" charset="-79"/>
              </a:rPr>
              <a:t/>
            </a:r>
            <a:br>
              <a:rPr lang="en-US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dirty="0">
                <a:latin typeface="Times" pitchFamily="2" charset="0"/>
                <a:cs typeface="Apple Chancery" panose="03020702040506060504" pitchFamily="66" charset="-79"/>
              </a:rPr>
              <a:t/>
            </a:r>
            <a:br>
              <a:rPr lang="en-US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dirty="0">
                <a:latin typeface="Times" pitchFamily="2" charset="0"/>
                <a:cs typeface="Apple Chancery" panose="03020702040506060504" pitchFamily="66" charset="-79"/>
              </a:rPr>
              <a:t/>
            </a:r>
            <a:br>
              <a:rPr lang="en-US" dirty="0">
                <a:latin typeface="Times" pitchFamily="2" charset="0"/>
                <a:cs typeface="Apple Chancery" panose="03020702040506060504" pitchFamily="66" charset="-79"/>
              </a:rPr>
            </a:br>
            <a: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  <a:t/>
            </a:r>
            <a:b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</a:br>
            <a: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  <a:t/>
            </a:r>
            <a:b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</a:br>
            <a:endParaRPr lang="en-US" dirty="0">
              <a:latin typeface="Apple Chancery" panose="03020702040506060504" pitchFamily="66" charset="-79"/>
              <a:cs typeface="Apple Chancery" panose="03020702040506060504" pitchFamily="66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D31084-A50C-884D-9274-D2E4DB338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5512" y="3876405"/>
            <a:ext cx="8915400" cy="3777622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imes" pitchFamily="2" charset="0"/>
              </a:rPr>
              <a:t>Comments?</a:t>
            </a:r>
          </a:p>
          <a:p>
            <a:r>
              <a:rPr lang="en-US" sz="4400" dirty="0">
                <a:latin typeface="Times" pitchFamily="2" charset="0"/>
              </a:rPr>
              <a:t>Thoughts?</a:t>
            </a:r>
          </a:p>
          <a:p>
            <a:r>
              <a:rPr lang="en-US" sz="4400" dirty="0">
                <a:latin typeface="Times" pitchFamily="2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48770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11D370-BF6D-924F-AB51-999CA494E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Times" pitchFamily="2" charset="0"/>
                <a:cs typeface="Apple Chancery" panose="03020702040506060504" pitchFamily="66" charset="-79"/>
              </a:rPr>
              <a:t>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692985-12AB-3349-9374-48D3DFCC1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Times" pitchFamily="2" charset="0"/>
              </a:rPr>
              <a:t>17 SENATORS</a:t>
            </a:r>
          </a:p>
          <a:p>
            <a:r>
              <a:rPr lang="en-US" sz="4400" dirty="0">
                <a:latin typeface="Times" pitchFamily="2" charset="0"/>
              </a:rPr>
              <a:t>58 INDIVIDUAL FACULTY MEMBERS</a:t>
            </a:r>
          </a:p>
          <a:p>
            <a:r>
              <a:rPr lang="en-US" sz="4400" dirty="0">
                <a:latin typeface="Times" pitchFamily="2" charset="0"/>
              </a:rPr>
              <a:t>TOTAL=75</a:t>
            </a:r>
          </a:p>
        </p:txBody>
      </p:sp>
    </p:spTree>
    <p:extLst>
      <p:ext uri="{BB962C8B-B14F-4D97-AF65-F5344CB8AC3E}">
        <p14:creationId xmlns:p14="http://schemas.microsoft.com/office/powerpoint/2010/main" val="3437639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DE62F8-FBDB-9744-AD65-F7D091A88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>
                <a:latin typeface="Times" pitchFamily="2" charset="0"/>
                <a:cs typeface="Apple Chancery" panose="03020702040506060504" pitchFamily="66" charset="-79"/>
              </a:rPr>
              <a:t>SALARIES/FAR/SET</a:t>
            </a:r>
            <a:r>
              <a:rPr lang="en-US" sz="4900" dirty="0">
                <a:latin typeface="Times" pitchFamily="2" charset="0"/>
                <a:cs typeface="Apple Chancery" panose="03020702040506060504" pitchFamily="66" charset="-79"/>
              </a:rPr>
              <a:t>	</a:t>
            </a:r>
            <a: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  <a:t/>
            </a:r>
            <a:b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</a:br>
            <a: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  <a:t/>
            </a:r>
            <a:b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</a:br>
            <a: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  <a:t/>
            </a:r>
            <a:br>
              <a:rPr lang="en-US" dirty="0">
                <a:latin typeface="Apple Chancery" panose="03020702040506060504" pitchFamily="66" charset="-79"/>
                <a:cs typeface="Apple Chancery" panose="03020702040506060504" pitchFamily="66" charset="-79"/>
              </a:rPr>
            </a:br>
            <a:endParaRPr lang="en-US" dirty="0">
              <a:latin typeface="Apple Chancery" panose="03020702040506060504" pitchFamily="66" charset="-79"/>
              <a:cs typeface="Apple Chancery" panose="03020702040506060504" pitchFamily="66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A89B2C-51F9-FA41-B083-94BEA9B6D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4899" y="1905000"/>
            <a:ext cx="8915400" cy="3777622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>
                <a:latin typeface="Times" pitchFamily="2" charset="0"/>
              </a:rPr>
              <a:t>Salaries: continue to be below market value; inconsistency in promotion pay; compression/inversion; unhappiness with proposed new percentages for promotion raises</a:t>
            </a:r>
          </a:p>
          <a:p>
            <a:r>
              <a:rPr lang="en-US" sz="12800" dirty="0">
                <a:latin typeface="Times" pitchFamily="2" charset="0"/>
              </a:rPr>
              <a:t>FAR: unfairness in salary determination; lack of transparency with no criteria; department politics</a:t>
            </a:r>
          </a:p>
          <a:p>
            <a:r>
              <a:rPr lang="en-US" sz="12800" dirty="0">
                <a:latin typeface="Times" pitchFamily="2" charset="0"/>
              </a:rPr>
              <a:t>SET: unfair, especially to women; undermines teaching rigor; inappropriate for determining merit pay; poor response rate (</a:t>
            </a:r>
            <a:r>
              <a:rPr lang="en-US" sz="12800" b="1" dirty="0">
                <a:latin typeface="Times" pitchFamily="2" charset="0"/>
              </a:rPr>
              <a:t>This is being addressed by the Teaching Effectiveness Committee.)</a:t>
            </a:r>
            <a:endParaRPr lang="en-US" sz="12800" dirty="0">
              <a:latin typeface="Times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2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7E0BDB-90E8-7942-9AD2-8AC5D28B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Times" pitchFamily="2" charset="0"/>
                <a:cs typeface="Apple Chancery" panose="03020702040506060504" pitchFamily="66" charset="-79"/>
              </a:rPr>
              <a:t>Parental/Family Leave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A68786-D137-2E43-93AF-EC11EB77D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>
                <a:latin typeface="Times" pitchFamily="2" charset="0"/>
              </a:rPr>
              <a:t>Lack of clarity in leave pay; should match state policy; lack of consistency; more options needed like flexible work options; CLA policy-should be the standard for all; not enough info on FLMA rules </a:t>
            </a:r>
            <a:endParaRPr lang="en-US" sz="3900" b="1" dirty="0">
              <a:latin typeface="Times" pitchFamily="2" charset="0"/>
            </a:endParaRPr>
          </a:p>
          <a:p>
            <a:r>
              <a:rPr lang="en-US" sz="3900" b="1" dirty="0">
                <a:latin typeface="Times" pitchFamily="2" charset="0"/>
              </a:rPr>
              <a:t>There is currently no formal leave policy. This is being addressed by the Faculty Salaries and Welfare Committee.</a:t>
            </a:r>
            <a:endParaRPr lang="en-US" sz="3900" dirty="0">
              <a:latin typeface="Times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00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0D9BBD-5C31-D44E-973A-98518FD15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>
                <a:latin typeface="Times" pitchFamily="2" charset="0"/>
              </a:rPr>
              <a:t>Gender Equity/Diversity </a:t>
            </a:r>
            <a:r>
              <a:rPr lang="en-US" dirty="0">
                <a:latin typeface="Times" pitchFamily="2" charset="0"/>
              </a:rPr>
              <a:t/>
            </a:r>
            <a:br>
              <a:rPr lang="en-US" dirty="0">
                <a:latin typeface="Times" pitchFamily="2" charset="0"/>
              </a:rPr>
            </a:br>
            <a:endParaRPr lang="en-US" dirty="0">
              <a:latin typeface="Times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861D2D-DBF7-F248-8433-0838D448D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" pitchFamily="2" charset="0"/>
              </a:rPr>
              <a:t>Disparity in equity; subtle/not so subtle discrimination against women; women’s invisible labor/service gap; gender pay equity needed</a:t>
            </a:r>
          </a:p>
          <a:p>
            <a:r>
              <a:rPr lang="en-US" sz="3600" dirty="0">
                <a:latin typeface="Times" pitchFamily="2" charset="0"/>
              </a:rPr>
              <a:t>Overall lack of diversity, faculty and students</a:t>
            </a:r>
          </a:p>
          <a:p>
            <a:r>
              <a:rPr lang="en-US" sz="3600" dirty="0">
                <a:latin typeface="Times" pitchFamily="2" charset="0"/>
              </a:rPr>
              <a:t>Not enough diversity and inclusion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58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4714DC-65A1-2E4C-883A-6D16EFD51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" pitchFamily="2" charset="0"/>
              </a:rPr>
              <a:t>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E4392E-79A6-FB49-8483-EEAA3995A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2800" dirty="0">
                <a:latin typeface="Times" pitchFamily="2" charset="0"/>
              </a:rPr>
              <a:t>Lack of time is #1 reason for not getting involved</a:t>
            </a:r>
          </a:p>
          <a:p>
            <a:r>
              <a:rPr lang="en-US" sz="12800" dirty="0">
                <a:latin typeface="Times" pitchFamily="2" charset="0"/>
              </a:rPr>
              <a:t> No recognition for participation </a:t>
            </a:r>
            <a:r>
              <a:rPr lang="en-US" sz="12800" b="1" dirty="0">
                <a:latin typeface="Times" pitchFamily="2" charset="0"/>
              </a:rPr>
              <a:t>(This is being addressed with discussion on how to encourage buy-in and consistency across campus.)</a:t>
            </a:r>
            <a:endParaRPr lang="en-US" sz="12800" dirty="0">
              <a:latin typeface="Times" pitchFamily="2" charset="0"/>
            </a:endParaRPr>
          </a:p>
          <a:p>
            <a:r>
              <a:rPr lang="en-US" sz="12800" dirty="0">
                <a:latin typeface="Times" pitchFamily="2" charset="0"/>
              </a:rPr>
              <a:t>Waste of time</a:t>
            </a:r>
          </a:p>
          <a:p>
            <a:r>
              <a:rPr lang="en-US" sz="12800" dirty="0">
                <a:latin typeface="Times" pitchFamily="2" charset="0"/>
              </a:rPr>
              <a:t> Indifference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9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0708E-E41A-1C4D-97EC-25CF5605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" pitchFamily="2" charset="0"/>
              </a:rPr>
              <a:t>Other Faculty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9CF451-3216-6A4D-8234-0C4F341A8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5700" dirty="0">
                <a:latin typeface="Times" pitchFamily="2" charset="0"/>
              </a:rPr>
              <a:t>Concern for treatment of NTT faculty: pay, committee work, recognition for contribution to the university; grant opportunities</a:t>
            </a:r>
          </a:p>
          <a:p>
            <a:r>
              <a:rPr lang="en-US" sz="5700" dirty="0">
                <a:latin typeface="Times" pitchFamily="2" charset="0"/>
              </a:rPr>
              <a:t>P&amp;T: confusion and inconsistency in policies</a:t>
            </a:r>
          </a:p>
          <a:p>
            <a:r>
              <a:rPr lang="en-US" sz="5700" dirty="0">
                <a:latin typeface="Times" pitchFamily="2" charset="0"/>
              </a:rPr>
              <a:t>Enforcement of Handbook Policies, Retaliation Policy</a:t>
            </a:r>
          </a:p>
          <a:p>
            <a:endParaRPr lang="en-US" sz="4000" dirty="0">
              <a:latin typeface="Times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76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5F7769-6872-494B-A93F-B8AEE7925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Times" pitchFamily="2" charset="0"/>
                <a:cs typeface="Apple Chancery" panose="03020702040506060504" pitchFamily="66" charset="-79"/>
              </a:rPr>
              <a:t>The Senate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14DAEC-EF27-E14F-8FAF-13DC5C893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Times" pitchFamily="2" charset="0"/>
              </a:rPr>
              <a:t>Senate: perception ranges from neutral to positive to ineffective; </a:t>
            </a:r>
          </a:p>
          <a:p>
            <a:r>
              <a:rPr lang="en-US" sz="4400" dirty="0">
                <a:latin typeface="Times" pitchFamily="2" charset="0"/>
              </a:rPr>
              <a:t>more communication needed; </a:t>
            </a:r>
          </a:p>
          <a:p>
            <a:r>
              <a:rPr lang="en-US" sz="4400" dirty="0">
                <a:latin typeface="Times" pitchFamily="2" charset="0"/>
              </a:rPr>
              <a:t>website needs work (</a:t>
            </a:r>
            <a:r>
              <a:rPr lang="en-US" sz="4400" b="1" dirty="0">
                <a:latin typeface="Times" pitchFamily="2" charset="0"/>
              </a:rPr>
              <a:t>Ad hoc committee already addressing this</a:t>
            </a:r>
            <a:r>
              <a:rPr lang="en-US" sz="4400" dirty="0">
                <a:latin typeface="Times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0795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9FE78E-E4B4-AD42-A1B9-9B15889D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Times" pitchFamily="2" charset="0"/>
              </a:rPr>
              <a:t>The Senate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5F6301-E726-3B43-8648-EEE865B62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400" dirty="0">
                <a:latin typeface="Times" pitchFamily="2" charset="0"/>
              </a:rPr>
              <a:t> Less information items and more actual discussion/action </a:t>
            </a:r>
          </a:p>
          <a:p>
            <a:r>
              <a:rPr lang="en-US" sz="4400" dirty="0">
                <a:latin typeface="Times" pitchFamily="2" charset="0"/>
              </a:rPr>
              <a:t>Bring more important initiatives to the Senate floor (</a:t>
            </a:r>
            <a:r>
              <a:rPr lang="en-US" sz="4400" b="1" dirty="0">
                <a:latin typeface="Times" pitchFamily="2" charset="0"/>
              </a:rPr>
              <a:t>Senators can help with this!)</a:t>
            </a:r>
            <a:endParaRPr lang="en-US" sz="4400" dirty="0">
              <a:latin typeface="Times" pitchFamily="2" charset="0"/>
            </a:endParaRPr>
          </a:p>
          <a:p>
            <a:r>
              <a:rPr lang="en-US" sz="4400" dirty="0">
                <a:latin typeface="Times" pitchFamily="2" charset="0"/>
              </a:rPr>
              <a:t>Betrayal of shared governance if there is no transparency (i.e. Presidential search, communication with Board of Trustees). </a:t>
            </a:r>
            <a:r>
              <a:rPr lang="en-US" sz="4400" b="1" dirty="0">
                <a:latin typeface="Times" pitchFamily="2" charset="0"/>
              </a:rPr>
              <a:t>Executive Committee is working to open lines of communication and transparency.</a:t>
            </a:r>
            <a:endParaRPr lang="en-US" sz="4400" dirty="0">
              <a:latin typeface="Times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7050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1968</TotalTime>
  <Words>369</Words>
  <Application>Microsoft Office PowerPoint</Application>
  <PresentationFormat>Custom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Wisp</vt:lpstr>
      <vt:lpstr>         Senate Survey Responses                      Overview                     Fall 2019               Adrienne Wilson, Secretary, University Senate             Qualtrics Survey created by Greg Schmidt, Chair-Elect</vt:lpstr>
      <vt:lpstr>PARTICIPANTS</vt:lpstr>
      <vt:lpstr>SALARIES/FAR/SET    </vt:lpstr>
      <vt:lpstr>Parental/Family Leave</vt:lpstr>
      <vt:lpstr>Gender Equity/Diversity  </vt:lpstr>
      <vt:lpstr>SERVICE</vt:lpstr>
      <vt:lpstr>Other Faculty Issues</vt:lpstr>
      <vt:lpstr>The Senate</vt:lpstr>
      <vt:lpstr>The Senate (continued)</vt:lpstr>
      <vt:lpstr>Last, but not least….</vt:lpstr>
      <vt:lpstr>Thanks and appreciation to all who participated!  Sincerely, The Senate Executive Committee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SENATE SURVEY</dc:title>
  <dc:creator>Adrienne Wilson</dc:creator>
  <cp:lastModifiedBy>Laura Kloberg</cp:lastModifiedBy>
  <cp:revision>14</cp:revision>
  <dcterms:created xsi:type="dcterms:W3CDTF">2019-10-02T18:05:16Z</dcterms:created>
  <dcterms:modified xsi:type="dcterms:W3CDTF">2019-10-11T14:50:36Z</dcterms:modified>
</cp:coreProperties>
</file>