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4"/>
  </p:normalViewPr>
  <p:slideViewPr>
    <p:cSldViewPr>
      <p:cViewPr>
        <p:scale>
          <a:sx n="49" d="100"/>
          <a:sy n="49" d="100"/>
        </p:scale>
        <p:origin x="-504" y="3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1143000" y="685800"/>
            <a:ext cx="4572000" cy="3429000"/>
          </a:xfrm>
          <a:prstGeom prst="rect">
            <a:avLst/>
          </a:prstGeom>
        </p:spPr>
        <p:txBody>
          <a:bodyPr/>
          <a:lstStyle/>
          <a:p>
            <a:endParaRPr/>
          </a:p>
        </p:txBody>
      </p:sp>
      <p:sp>
        <p:nvSpPr>
          <p:cNvPr id="138" name="Shape 13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0243666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47700" y="2095500"/>
            <a:ext cx="11709400" cy="2908300"/>
          </a:xfrm>
          <a:prstGeom prst="rect">
            <a:avLst/>
          </a:prstGeom>
        </p:spPr>
        <p:txBody>
          <a:bodyPr anchor="b"/>
          <a:lstStyle>
            <a:lvl1pPr algn="ctr">
              <a:defRPr>
                <a:solidFill>
                  <a:srgbClr val="546056"/>
                </a:solidFill>
              </a:defRPr>
            </a:lvl1pPr>
          </a:lstStyle>
          <a:p>
            <a:r>
              <a:t>Title Text</a:t>
            </a:r>
          </a:p>
        </p:txBody>
      </p:sp>
      <p:sp>
        <p:nvSpPr>
          <p:cNvPr id="12" name="Body Level One…"/>
          <p:cNvSpPr txBox="1">
            <a:spLocks noGrp="1"/>
          </p:cNvSpPr>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Image"/>
          <p:cNvSpPr>
            <a:spLocks noGrp="1"/>
          </p:cNvSpPr>
          <p:nvPr>
            <p:ph type="pic" sz="half" idx="13"/>
          </p:nvPr>
        </p:nvSpPr>
        <p:spPr>
          <a:xfrm>
            <a:off x="6261100" y="4902200"/>
            <a:ext cx="6406171" cy="4241800"/>
          </a:xfrm>
          <a:prstGeom prst="rect">
            <a:avLst/>
          </a:prstGeom>
          <a:ln w="9525">
            <a:round/>
          </a:ln>
        </p:spPr>
        <p:txBody>
          <a:bodyPr lIns="91439" tIns="45719" rIns="91439" bIns="45719" anchor="t">
            <a:noAutofit/>
          </a:bodyPr>
          <a:lstStyle/>
          <a:p>
            <a:endParaRPr/>
          </a:p>
        </p:txBody>
      </p:sp>
      <p:sp>
        <p:nvSpPr>
          <p:cNvPr id="96" name="Image"/>
          <p:cNvSpPr>
            <a:spLocks noGrp="1"/>
          </p:cNvSpPr>
          <p:nvPr>
            <p:ph type="pic" sz="half" idx="14"/>
          </p:nvPr>
        </p:nvSpPr>
        <p:spPr>
          <a:xfrm>
            <a:off x="5284562" y="546100"/>
            <a:ext cx="7121970" cy="4368801"/>
          </a:xfrm>
          <a:prstGeom prst="rect">
            <a:avLst/>
          </a:prstGeom>
          <a:ln w="9525">
            <a:round/>
          </a:ln>
        </p:spPr>
        <p:txBody>
          <a:bodyPr lIns="91439" tIns="45719" rIns="91439" bIns="45719" anchor="t">
            <a:noAutofit/>
          </a:bodyPr>
          <a:lstStyle/>
          <a:p>
            <a:endParaRPr/>
          </a:p>
        </p:txBody>
      </p:sp>
      <p:sp>
        <p:nvSpPr>
          <p:cNvPr id="97" name="Image"/>
          <p:cNvSpPr>
            <a:spLocks noGrp="1"/>
          </p:cNvSpPr>
          <p:nvPr>
            <p:ph type="pic" idx="15"/>
          </p:nvPr>
        </p:nvSpPr>
        <p:spPr>
          <a:xfrm>
            <a:off x="622300" y="457200"/>
            <a:ext cx="5892801" cy="8839201"/>
          </a:xfrm>
          <a:prstGeom prst="rect">
            <a:avLst/>
          </a:prstGeom>
          <a:ln w="9525">
            <a:round/>
          </a:ln>
        </p:spPr>
        <p:txBody>
          <a:bodyPr lIns="91439" tIns="45719" rIns="91439" bIns="45719" anchor="t">
            <a:noAutofit/>
          </a:bodyPr>
          <a:lstStyle/>
          <a:p>
            <a:endParaRP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 name="–Johnny Appleseed"/>
          <p:cNvSpPr txBox="1">
            <a:spLocks noGrp="1"/>
          </p:cNvSpPr>
          <p:nvPr>
            <p:ph type="body" sz="quarter" idx="13"/>
          </p:nvPr>
        </p:nvSpPr>
        <p:spPr>
          <a:xfrm>
            <a:off x="2044700" y="6642100"/>
            <a:ext cx="8902700" cy="6350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106" name="“Type a quote here”"/>
          <p:cNvSpPr txBox="1">
            <a:spLocks noGrp="1"/>
          </p:cNvSpPr>
          <p:nvPr>
            <p:ph type="body" sz="quarter" idx="14"/>
          </p:nvPr>
        </p:nvSpPr>
        <p:spPr>
          <a:xfrm>
            <a:off x="2044700" y="4203700"/>
            <a:ext cx="8902700" cy="812800"/>
          </a:xfrm>
          <a:prstGeom prst="rect">
            <a:avLst/>
          </a:prstGeom>
        </p:spPr>
        <p:txBody>
          <a:bodyPr>
            <a:spAutoFit/>
          </a:bodyPr>
          <a:lstStyle>
            <a:lvl1pPr marL="0" indent="0" algn="ctr">
              <a:spcBef>
                <a:spcPts val="2400"/>
              </a:spcBef>
              <a:buSzTx/>
              <a:buNone/>
            </a:lvl1pPr>
          </a:lstStyle>
          <a:p>
            <a:r>
              <a:t>“Type a quote here” </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Image"/>
          <p:cNvSpPr>
            <a:spLocks noGrp="1"/>
          </p:cNvSpPr>
          <p:nvPr>
            <p:ph type="pic" idx="13"/>
          </p:nvPr>
        </p:nvSpPr>
        <p:spPr>
          <a:xfrm>
            <a:off x="-3576127" y="-359578"/>
            <a:ext cx="16624301" cy="10197776"/>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355600" y="254000"/>
            <a:ext cx="12293600" cy="2438400"/>
          </a:xfrm>
          <a:prstGeom prst="rect">
            <a:avLst/>
          </a:prstGeom>
        </p:spPr>
        <p:txBody>
          <a:bodyPr/>
          <a:lstStyle>
            <a:lvl1pPr algn="ctr">
              <a:defRPr sz="7200" cap="all">
                <a:solidFill>
                  <a:srgbClr val="535353"/>
                </a:solidFill>
                <a:latin typeface="Gill Sans Light"/>
                <a:ea typeface="Gill Sans Light"/>
                <a:cs typeface="Gill Sans Light"/>
                <a:sym typeface="Gill Sans Light"/>
              </a:defRPr>
            </a:lvl1pPr>
          </a:lstStyle>
          <a:p>
            <a:r>
              <a:t>Title Text</a:t>
            </a:r>
          </a:p>
        </p:txBody>
      </p:sp>
      <p:sp>
        <p:nvSpPr>
          <p:cNvPr id="130" name="Body Level One…"/>
          <p:cNvSpPr txBox="1">
            <a:spLocks noGrp="1"/>
          </p:cNvSpPr>
          <p:nvPr>
            <p:ph type="body" idx="1"/>
          </p:nvPr>
        </p:nvSpPr>
        <p:spPr>
          <a:xfrm>
            <a:off x="355600" y="2730500"/>
            <a:ext cx="12293600" cy="6299200"/>
          </a:xfrm>
          <a:prstGeom prst="rect">
            <a:avLst/>
          </a:prstGeom>
        </p:spPr>
        <p:txBody>
          <a:bodyPr/>
          <a:lstStyle>
            <a:lvl1pPr marL="520700" indent="-5207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1pPr>
            <a:lvl2pPr marL="1041400" indent="-5207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2pPr>
            <a:lvl3pPr marL="1562100" indent="-5207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3pPr>
            <a:lvl4pPr marL="2082800" indent="-5207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4pPr>
            <a:lvl5pPr marL="2603500" indent="-520700">
              <a:lnSpc>
                <a:spcPct val="120000"/>
              </a:lnSpc>
              <a:spcBef>
                <a:spcPts val="4600"/>
              </a:spcBef>
              <a:buSzPct val="82000"/>
              <a:buChar char="•"/>
              <a:defRPr sz="4600">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6324599" y="9271000"/>
            <a:ext cx="342901" cy="355600"/>
          </a:xfrm>
          <a:prstGeom prst="rect">
            <a:avLst/>
          </a:prstGeom>
        </p:spPr>
        <p:txBody>
          <a:bodyPr anchor="t"/>
          <a:lstStyle>
            <a:lvl1pPr>
              <a:defRPr>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sz="half" idx="13"/>
          </p:nvPr>
        </p:nvSpPr>
        <p:spPr>
          <a:xfrm>
            <a:off x="4457700" y="292100"/>
            <a:ext cx="4114800" cy="6172200"/>
          </a:xfrm>
          <a:prstGeom prst="rect">
            <a:avLst/>
          </a:prstGeom>
          <a:ln w="9525">
            <a:round/>
          </a:ln>
        </p:spPr>
        <p:txBody>
          <a:bodyPr lIns="91439" tIns="45719" rIns="91439" bIns="45719" anchor="t">
            <a:noAutofit/>
          </a:bodyPr>
          <a:lstStyle/>
          <a:p>
            <a:endParaRPr/>
          </a:p>
        </p:txBody>
      </p:sp>
      <p:sp>
        <p:nvSpPr>
          <p:cNvPr id="21" name="Image"/>
          <p:cNvSpPr>
            <a:spLocks noGrp="1"/>
          </p:cNvSpPr>
          <p:nvPr>
            <p:ph type="pic" idx="14"/>
          </p:nvPr>
        </p:nvSpPr>
        <p:spPr>
          <a:xfrm>
            <a:off x="4927600" y="-330200"/>
            <a:ext cx="10115867" cy="6756400"/>
          </a:xfrm>
          <a:prstGeom prst="rect">
            <a:avLst/>
          </a:prstGeom>
          <a:ln w="9525">
            <a:round/>
          </a:ln>
        </p:spPr>
        <p:txBody>
          <a:bodyPr lIns="91439" tIns="45719" rIns="91439" bIns="45719" anchor="t">
            <a:noAutofit/>
          </a:bodyPr>
          <a:lstStyle/>
          <a:p>
            <a:endParaRPr/>
          </a:p>
        </p:txBody>
      </p:sp>
      <p:sp>
        <p:nvSpPr>
          <p:cNvPr id="22" name="Image"/>
          <p:cNvSpPr>
            <a:spLocks noGrp="1"/>
          </p:cNvSpPr>
          <p:nvPr>
            <p:ph type="pic" sz="quarter" idx="15"/>
          </p:nvPr>
        </p:nvSpPr>
        <p:spPr>
          <a:xfrm>
            <a:off x="355600" y="304800"/>
            <a:ext cx="4114800" cy="6147628"/>
          </a:xfrm>
          <a:prstGeom prst="rect">
            <a:avLst/>
          </a:prstGeom>
          <a:ln w="9525">
            <a:round/>
          </a:ln>
        </p:spPr>
        <p:txBody>
          <a:bodyPr lIns="91439" tIns="45719" rIns="91439" bIns="45719" anchor="t">
            <a:noAutofit/>
          </a:bodyPr>
          <a:lstStyle/>
          <a:p>
            <a:endParaRPr/>
          </a:p>
        </p:txBody>
      </p:sp>
      <p:sp>
        <p:nvSpPr>
          <p:cNvPr id="23" name="Title Text"/>
          <p:cNvSpPr txBox="1">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24" name="Body Level One…"/>
          <p:cNvSpPr txBox="1">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Image"/>
          <p:cNvSpPr>
            <a:spLocks noGrp="1"/>
          </p:cNvSpPr>
          <p:nvPr>
            <p:ph type="pic" idx="13"/>
          </p:nvPr>
        </p:nvSpPr>
        <p:spPr>
          <a:xfrm>
            <a:off x="304800" y="228600"/>
            <a:ext cx="12814300" cy="6267736"/>
          </a:xfrm>
          <a:prstGeom prst="rect">
            <a:avLst/>
          </a:prstGeom>
          <a:ln w="9525">
            <a:round/>
          </a:ln>
        </p:spPr>
        <p:txBody>
          <a:bodyPr lIns="91439" tIns="45719" rIns="91439" bIns="45719" anchor="t">
            <a:noAutofit/>
          </a:bodyPr>
          <a:lstStyle/>
          <a:p>
            <a:endParaRPr/>
          </a:p>
        </p:txBody>
      </p:sp>
      <p:sp>
        <p:nvSpPr>
          <p:cNvPr id="33" name="Title Text"/>
          <p:cNvSpPr txBox="1">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34" name="Body Level One…"/>
          <p:cNvSpPr txBox="1">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Title Text"/>
          <p:cNvSpPr txBox="1">
            <a:spLocks noGrp="1"/>
          </p:cNvSpPr>
          <p:nvPr>
            <p:ph type="title"/>
          </p:nvPr>
        </p:nvSpPr>
        <p:spPr>
          <a:xfrm>
            <a:off x="647700" y="3390900"/>
            <a:ext cx="11709400" cy="2959100"/>
          </a:xfrm>
          <a:prstGeom prst="rect">
            <a:avLst/>
          </a:prstGeom>
        </p:spPr>
        <p:txBody>
          <a:bodyPr/>
          <a:lstStyle>
            <a:lvl1pPr algn="ctr">
              <a:defRPr>
                <a:solidFill>
                  <a:srgbClr val="546056"/>
                </a:solidFill>
              </a:defRPr>
            </a:lvl1pPr>
          </a:lstStyle>
          <a:p>
            <a:r>
              <a:t>Title Text</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Image"/>
          <p:cNvSpPr>
            <a:spLocks noGrp="1"/>
          </p:cNvSpPr>
          <p:nvPr>
            <p:ph type="pic" idx="13"/>
          </p:nvPr>
        </p:nvSpPr>
        <p:spPr>
          <a:xfrm>
            <a:off x="6489700" y="469900"/>
            <a:ext cx="5892801" cy="8839201"/>
          </a:xfrm>
          <a:prstGeom prst="rect">
            <a:avLst/>
          </a:prstGeom>
          <a:ln w="9525">
            <a:round/>
          </a:ln>
        </p:spPr>
        <p:txBody>
          <a:bodyPr lIns="91439" tIns="45719" rIns="91439" bIns="45719" anchor="t">
            <a:noAutofit/>
          </a:bodyPr>
          <a:lstStyle/>
          <a:p>
            <a:endParaRPr/>
          </a:p>
        </p:txBody>
      </p:sp>
      <p:sp>
        <p:nvSpPr>
          <p:cNvPr id="51" name="Title Text"/>
          <p:cNvSpPr txBox="1">
            <a:spLocks noGrp="1"/>
          </p:cNvSpPr>
          <p:nvPr>
            <p:ph type="title"/>
          </p:nvPr>
        </p:nvSpPr>
        <p:spPr>
          <a:xfrm>
            <a:off x="647700" y="1689100"/>
            <a:ext cx="5600700" cy="3492500"/>
          </a:xfrm>
          <a:prstGeom prst="rect">
            <a:avLst/>
          </a:prstGeom>
        </p:spPr>
        <p:txBody>
          <a:bodyPr anchor="b"/>
          <a:lstStyle>
            <a:lvl1pPr algn="ctr">
              <a:defRPr>
                <a:solidFill>
                  <a:srgbClr val="546056"/>
                </a:solidFill>
              </a:defRPr>
            </a:lvl1pPr>
          </a:lstStyle>
          <a:p>
            <a:r>
              <a:t>Title Text</a:t>
            </a:r>
          </a:p>
        </p:txBody>
      </p:sp>
      <p:sp>
        <p:nvSpPr>
          <p:cNvPr id="52" name="Body Level One…"/>
          <p:cNvSpPr txBox="1">
            <a:spLocks noGrp="1"/>
          </p:cNvSpPr>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7" name="Image"/>
          <p:cNvSpPr>
            <a:spLocks noGrp="1"/>
          </p:cNvSpPr>
          <p:nvPr>
            <p:ph type="pic" sz="half" idx="13"/>
          </p:nvPr>
        </p:nvSpPr>
        <p:spPr>
          <a:xfrm>
            <a:off x="6718300" y="1612900"/>
            <a:ext cx="5676900" cy="8515350"/>
          </a:xfrm>
          <a:prstGeom prst="rect">
            <a:avLst/>
          </a:prstGeom>
          <a:ln w="9525">
            <a:round/>
          </a:ln>
        </p:spPr>
        <p:txBody>
          <a:bodyPr lIns="91439" tIns="45719" rIns="91439" bIns="45719" anchor="t">
            <a:noAutofit/>
          </a:bodyPr>
          <a:lstStyle/>
          <a:p>
            <a:endParaRPr/>
          </a:p>
        </p:txBody>
      </p:sp>
      <p:sp>
        <p:nvSpPr>
          <p:cNvPr id="78" name="Title Text"/>
          <p:cNvSpPr txBox="1">
            <a:spLocks noGrp="1"/>
          </p:cNvSpPr>
          <p:nvPr>
            <p:ph type="title"/>
          </p:nvPr>
        </p:nvSpPr>
        <p:spPr>
          <a:prstGeom prst="rect">
            <a:avLst/>
          </a:prstGeom>
        </p:spPr>
        <p:txBody>
          <a:bodyPr/>
          <a:lstStyle/>
          <a:p>
            <a:r>
              <a:t>Title Text</a:t>
            </a:r>
          </a:p>
        </p:txBody>
      </p:sp>
      <p:sp>
        <p:nvSpPr>
          <p:cNvPr id="79" name="Body Level One…"/>
          <p:cNvSpPr txBox="1">
            <a:spLocks noGrp="1"/>
          </p:cNvSpPr>
          <p:nvPr>
            <p:ph type="body" sz="half" idx="1"/>
          </p:nvPr>
        </p:nvSpPr>
        <p:spPr>
          <a:xfrm>
            <a:off x="647700" y="2628900"/>
            <a:ext cx="5600700" cy="6477000"/>
          </a:xfrm>
          <a:prstGeom prst="rect">
            <a:avLst/>
          </a:prstGeom>
        </p:spPr>
        <p:txBody>
          <a:bodyPr/>
          <a:lstStyle>
            <a:lvl1pPr marL="393700" indent="-393700">
              <a:lnSpc>
                <a:spcPct val="120000"/>
              </a:lnSpc>
              <a:spcBef>
                <a:spcPts val="2400"/>
              </a:spcBef>
              <a:buBlip>
                <a:blip r:embed="rId2"/>
              </a:buBlip>
              <a:defRPr sz="3200"/>
            </a:lvl1pPr>
            <a:lvl2pPr marL="787400" indent="-393700">
              <a:lnSpc>
                <a:spcPct val="120000"/>
              </a:lnSpc>
              <a:spcBef>
                <a:spcPts val="2400"/>
              </a:spcBef>
              <a:buBlip>
                <a:blip r:embed="rId2"/>
              </a:buBlip>
              <a:defRPr sz="3200"/>
            </a:lvl2pPr>
            <a:lvl3pPr marL="1181100" indent="-393700">
              <a:lnSpc>
                <a:spcPct val="120000"/>
              </a:lnSpc>
              <a:spcBef>
                <a:spcPts val="2400"/>
              </a:spcBef>
              <a:buBlip>
                <a:blip r:embed="rId2"/>
              </a:buBlip>
              <a:defRPr sz="3200"/>
            </a:lvl3pPr>
            <a:lvl4pPr marL="1574800" indent="-393700">
              <a:lnSpc>
                <a:spcPct val="120000"/>
              </a:lnSpc>
              <a:spcBef>
                <a:spcPts val="2400"/>
              </a:spcBef>
              <a:buBlip>
                <a:blip r:embed="rId2"/>
              </a:buBlip>
              <a:defRPr sz="3200"/>
            </a:lvl4pPr>
            <a:lvl5pPr marL="1968500" indent="-393700">
              <a:lnSpc>
                <a:spcPct val="120000"/>
              </a:lnSpc>
              <a:spcBef>
                <a:spcPts val="24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Body Level One…"/>
          <p:cNvSpPr txBox="1">
            <a:spLocks noGrp="1"/>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47700" y="152400"/>
            <a:ext cx="11709400" cy="203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47700" y="2628900"/>
            <a:ext cx="11709400" cy="647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4599" y="9359900"/>
            <a:ext cx="342901" cy="406401"/>
          </a:xfrm>
          <a:prstGeom prst="rect">
            <a:avLst/>
          </a:prstGeom>
          <a:ln w="12700">
            <a:miter lim="400000"/>
          </a:ln>
        </p:spPr>
        <p:txBody>
          <a:bodyPr wrap="none" lIns="50800" tIns="50800" rIns="50800" bIns="50800" anchor="b">
            <a:spAutoFit/>
          </a:bodyPr>
          <a:lstStyle>
            <a:lvl1pPr>
              <a:defRPr sz="1800">
                <a:solidFill>
                  <a:srgbClr val="FFFFFF">
                    <a:alpha val="95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1pPr>
      <a:lvl2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2pPr>
      <a:lvl3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3pPr>
      <a:lvl4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4pPr>
      <a:lvl5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5pPr>
      <a:lvl6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6pPr>
      <a:lvl7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7pPr>
      <a:lvl8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8pPr>
      <a:lvl9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9pPr>
    </p:titleStyle>
    <p:bodyStyle>
      <a:lvl1pPr marL="533400" marR="0" indent="-533400" algn="l" defTabSz="584200" rtl="0" latinLnBrk="0">
        <a:lnSpc>
          <a:spcPct val="100000"/>
        </a:lnSpc>
        <a:spcBef>
          <a:spcPts val="4200"/>
        </a:spcBef>
        <a:spcAft>
          <a:spcPts val="0"/>
        </a:spcAft>
        <a:buClrTx/>
        <a:buSzPct val="40000"/>
        <a:buFontTx/>
        <a:buBlip>
          <a:blip r:embed="rId17"/>
        </a:buBlip>
        <a:tabLst/>
        <a:defRPr sz="4300" b="0" i="0" u="none" strike="noStrike" cap="none" spc="0" baseline="0">
          <a:solidFill>
            <a:srgbClr val="546056"/>
          </a:solidFill>
          <a:uFillTx/>
          <a:latin typeface="+mn-lt"/>
          <a:ea typeface="+mn-ea"/>
          <a:cs typeface="+mn-cs"/>
          <a:sym typeface="Palatino"/>
        </a:defRPr>
      </a:lvl1pPr>
      <a:lvl2pPr marL="1066800" marR="0" indent="-533400" algn="l" defTabSz="584200" rtl="0" latinLnBrk="0">
        <a:lnSpc>
          <a:spcPct val="100000"/>
        </a:lnSpc>
        <a:spcBef>
          <a:spcPts val="4200"/>
        </a:spcBef>
        <a:spcAft>
          <a:spcPts val="0"/>
        </a:spcAft>
        <a:buClrTx/>
        <a:buSzPct val="40000"/>
        <a:buFontTx/>
        <a:buBlip>
          <a:blip r:embed="rId17"/>
        </a:buBlip>
        <a:tabLst/>
        <a:defRPr sz="4300" b="0" i="0" u="none" strike="noStrike" cap="none" spc="0" baseline="0">
          <a:solidFill>
            <a:srgbClr val="546056"/>
          </a:solidFill>
          <a:uFillTx/>
          <a:latin typeface="+mn-lt"/>
          <a:ea typeface="+mn-ea"/>
          <a:cs typeface="+mn-cs"/>
          <a:sym typeface="Palatino"/>
        </a:defRPr>
      </a:lvl2pPr>
      <a:lvl3pPr marL="1600200" marR="0" indent="-533400" algn="l" defTabSz="584200" rtl="0" latinLnBrk="0">
        <a:lnSpc>
          <a:spcPct val="100000"/>
        </a:lnSpc>
        <a:spcBef>
          <a:spcPts val="4200"/>
        </a:spcBef>
        <a:spcAft>
          <a:spcPts val="0"/>
        </a:spcAft>
        <a:buClrTx/>
        <a:buSzPct val="40000"/>
        <a:buFontTx/>
        <a:buBlip>
          <a:blip r:embed="rId17"/>
        </a:buBlip>
        <a:tabLst/>
        <a:defRPr sz="4300" b="0" i="0" u="none" strike="noStrike" cap="none" spc="0" baseline="0">
          <a:solidFill>
            <a:srgbClr val="546056"/>
          </a:solidFill>
          <a:uFillTx/>
          <a:latin typeface="+mn-lt"/>
          <a:ea typeface="+mn-ea"/>
          <a:cs typeface="+mn-cs"/>
          <a:sym typeface="Palatino"/>
        </a:defRPr>
      </a:lvl3pPr>
      <a:lvl4pPr marL="2133600" marR="0" indent="-533400" algn="l" defTabSz="584200" rtl="0" latinLnBrk="0">
        <a:lnSpc>
          <a:spcPct val="100000"/>
        </a:lnSpc>
        <a:spcBef>
          <a:spcPts val="4200"/>
        </a:spcBef>
        <a:spcAft>
          <a:spcPts val="0"/>
        </a:spcAft>
        <a:buClrTx/>
        <a:buSzPct val="40000"/>
        <a:buFontTx/>
        <a:buBlip>
          <a:blip r:embed="rId17"/>
        </a:buBlip>
        <a:tabLst/>
        <a:defRPr sz="4300" b="0" i="0" u="none" strike="noStrike" cap="none" spc="0" baseline="0">
          <a:solidFill>
            <a:srgbClr val="546056"/>
          </a:solidFill>
          <a:uFillTx/>
          <a:latin typeface="+mn-lt"/>
          <a:ea typeface="+mn-ea"/>
          <a:cs typeface="+mn-cs"/>
          <a:sym typeface="Palatino"/>
        </a:defRPr>
      </a:lvl4pPr>
      <a:lvl5pPr marL="2667000" marR="0" indent="-533400" algn="l" defTabSz="584200" rtl="0" latinLnBrk="0">
        <a:lnSpc>
          <a:spcPct val="100000"/>
        </a:lnSpc>
        <a:spcBef>
          <a:spcPts val="4200"/>
        </a:spcBef>
        <a:spcAft>
          <a:spcPts val="0"/>
        </a:spcAft>
        <a:buClrTx/>
        <a:buSzPct val="40000"/>
        <a:buFontTx/>
        <a:buBlip>
          <a:blip r:embed="rId17"/>
        </a:buBlip>
        <a:tabLst/>
        <a:defRPr sz="4300" b="0" i="0" u="none" strike="noStrike" cap="none" spc="0" baseline="0">
          <a:solidFill>
            <a:srgbClr val="546056"/>
          </a:solidFill>
          <a:uFillTx/>
          <a:latin typeface="+mn-lt"/>
          <a:ea typeface="+mn-ea"/>
          <a:cs typeface="+mn-cs"/>
          <a:sym typeface="Palatino"/>
        </a:defRPr>
      </a:lvl5pPr>
      <a:lvl6pPr marL="3200400" marR="0" indent="-533400" algn="l" defTabSz="584200" rtl="0" latinLnBrk="0">
        <a:lnSpc>
          <a:spcPct val="100000"/>
        </a:lnSpc>
        <a:spcBef>
          <a:spcPts val="4200"/>
        </a:spcBef>
        <a:spcAft>
          <a:spcPts val="0"/>
        </a:spcAft>
        <a:buClrTx/>
        <a:buSzPct val="40000"/>
        <a:buFontTx/>
        <a:buBlip>
          <a:blip r:embed="rId17"/>
        </a:buBlip>
        <a:tabLst/>
        <a:defRPr sz="4300" b="0" i="0" u="none" strike="noStrike" cap="none" spc="0" baseline="0">
          <a:solidFill>
            <a:srgbClr val="546056"/>
          </a:solidFill>
          <a:uFillTx/>
          <a:latin typeface="+mn-lt"/>
          <a:ea typeface="+mn-ea"/>
          <a:cs typeface="+mn-cs"/>
          <a:sym typeface="Palatino"/>
        </a:defRPr>
      </a:lvl6pPr>
      <a:lvl7pPr marL="3733800" marR="0" indent="-533400" algn="l" defTabSz="584200" rtl="0" latinLnBrk="0">
        <a:lnSpc>
          <a:spcPct val="100000"/>
        </a:lnSpc>
        <a:spcBef>
          <a:spcPts val="4200"/>
        </a:spcBef>
        <a:spcAft>
          <a:spcPts val="0"/>
        </a:spcAft>
        <a:buClrTx/>
        <a:buSzPct val="40000"/>
        <a:buFontTx/>
        <a:buBlip>
          <a:blip r:embed="rId17"/>
        </a:buBlip>
        <a:tabLst/>
        <a:defRPr sz="4300" b="0" i="0" u="none" strike="noStrike" cap="none" spc="0" baseline="0">
          <a:solidFill>
            <a:srgbClr val="546056"/>
          </a:solidFill>
          <a:uFillTx/>
          <a:latin typeface="+mn-lt"/>
          <a:ea typeface="+mn-ea"/>
          <a:cs typeface="+mn-cs"/>
          <a:sym typeface="Palatino"/>
        </a:defRPr>
      </a:lvl7pPr>
      <a:lvl8pPr marL="4267200" marR="0" indent="-533400" algn="l" defTabSz="584200" rtl="0" latinLnBrk="0">
        <a:lnSpc>
          <a:spcPct val="100000"/>
        </a:lnSpc>
        <a:spcBef>
          <a:spcPts val="4200"/>
        </a:spcBef>
        <a:spcAft>
          <a:spcPts val="0"/>
        </a:spcAft>
        <a:buClrTx/>
        <a:buSzPct val="40000"/>
        <a:buFontTx/>
        <a:buBlip>
          <a:blip r:embed="rId17"/>
        </a:buBlip>
        <a:tabLst/>
        <a:defRPr sz="4300" b="0" i="0" u="none" strike="noStrike" cap="none" spc="0" baseline="0">
          <a:solidFill>
            <a:srgbClr val="546056"/>
          </a:solidFill>
          <a:uFillTx/>
          <a:latin typeface="+mn-lt"/>
          <a:ea typeface="+mn-ea"/>
          <a:cs typeface="+mn-cs"/>
          <a:sym typeface="Palatino"/>
        </a:defRPr>
      </a:lvl8pPr>
      <a:lvl9pPr marL="4800600" marR="0" indent="-533400" algn="l" defTabSz="584200" rtl="0" latinLnBrk="0">
        <a:lnSpc>
          <a:spcPct val="100000"/>
        </a:lnSpc>
        <a:spcBef>
          <a:spcPts val="4200"/>
        </a:spcBef>
        <a:spcAft>
          <a:spcPts val="0"/>
        </a:spcAft>
        <a:buClrTx/>
        <a:buSzPct val="40000"/>
        <a:buFontTx/>
        <a:buBlip>
          <a:blip r:embed="rId17"/>
        </a:buBlip>
        <a:tabLst/>
        <a:defRPr sz="4300" b="0" i="0" u="none" strike="noStrike" cap="none" spc="0" baseline="0">
          <a:solidFill>
            <a:srgbClr val="546056"/>
          </a:solidFill>
          <a:uFillTx/>
          <a:latin typeface="+mn-lt"/>
          <a:ea typeface="+mn-ea"/>
          <a:cs typeface="+mn-cs"/>
          <a:sym typeface="Palatin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workplacebullying.org/wbiresearch/wbi-2014-us-surve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IVILITY ON CAMPUS"/>
          <p:cNvSpPr txBox="1">
            <a:spLocks noGrp="1"/>
          </p:cNvSpPr>
          <p:nvPr>
            <p:ph type="ctrTitle"/>
          </p:nvPr>
        </p:nvSpPr>
        <p:spPr>
          <a:prstGeom prst="rect">
            <a:avLst/>
          </a:prstGeom>
        </p:spPr>
        <p:txBody>
          <a:bodyPr/>
          <a:lstStyle>
            <a:lvl1pPr>
              <a:defRPr i="1"/>
            </a:lvl1pPr>
          </a:lstStyle>
          <a:p>
            <a:r>
              <a:t>CIVILITY ON CAMPUS</a:t>
            </a:r>
          </a:p>
        </p:txBody>
      </p:sp>
      <p:sp>
        <p:nvSpPr>
          <p:cNvPr id="141" name="Faculty Senate…"/>
          <p:cNvSpPr txBox="1">
            <a:spLocks noGrp="1"/>
          </p:cNvSpPr>
          <p:nvPr>
            <p:ph type="subTitle" sz="quarter" idx="1"/>
          </p:nvPr>
        </p:nvSpPr>
        <p:spPr>
          <a:prstGeom prst="rect">
            <a:avLst/>
          </a:prstGeom>
        </p:spPr>
        <p:txBody>
          <a:bodyPr>
            <a:normAutofit lnSpcReduction="10000"/>
          </a:bodyPr>
          <a:lstStyle/>
          <a:p>
            <a:pPr defTabSz="327152">
              <a:defRPr sz="2688"/>
            </a:pPr>
            <a:r>
              <a:t>Faculty Senate</a:t>
            </a:r>
          </a:p>
          <a:p>
            <a:pPr defTabSz="327152">
              <a:defRPr sz="2688"/>
            </a:pPr>
            <a:r>
              <a:t>Auburn University</a:t>
            </a:r>
          </a:p>
          <a:p>
            <a:pPr defTabSz="327152">
              <a:defRPr sz="2688"/>
            </a:pPr>
            <a:r>
              <a:t>September 17,2019</a:t>
            </a:r>
          </a:p>
        </p:txBody>
      </p:sp>
      <p:sp>
        <p:nvSpPr>
          <p:cNvPr id="142" name="Kevin Coonrod…"/>
          <p:cNvSpPr txBox="1"/>
          <p:nvPr/>
        </p:nvSpPr>
        <p:spPr>
          <a:xfrm>
            <a:off x="4448810" y="6799738"/>
            <a:ext cx="4107181" cy="1115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10000"/>
              </a:lnSpc>
              <a:defRPr i="1">
                <a:solidFill>
                  <a:srgbClr val="717D75"/>
                </a:solidFill>
                <a:latin typeface="Hoefler Text"/>
                <a:ea typeface="Hoefler Text"/>
                <a:cs typeface="Hoefler Text"/>
                <a:sym typeface="Hoefler Text"/>
              </a:defRPr>
            </a:pPr>
            <a:r>
              <a:t>Kevin Coonrod</a:t>
            </a:r>
          </a:p>
          <a:p>
            <a:pPr>
              <a:lnSpc>
                <a:spcPct val="110000"/>
              </a:lnSpc>
              <a:defRPr i="1">
                <a:solidFill>
                  <a:srgbClr val="717D75"/>
                </a:solidFill>
                <a:latin typeface="Hoefler Text"/>
                <a:ea typeface="Hoefler Text"/>
                <a:cs typeface="Hoefler Text"/>
                <a:sym typeface="Hoefler Text"/>
              </a:defRPr>
            </a:pPr>
            <a:r>
              <a:t>University Ombudsperson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nsults and putdowns…"/>
          <p:cNvSpPr txBox="1">
            <a:spLocks noGrp="1"/>
          </p:cNvSpPr>
          <p:nvPr>
            <p:ph type="body" idx="1"/>
          </p:nvPr>
        </p:nvSpPr>
        <p:spPr>
          <a:prstGeom prst="rect">
            <a:avLst/>
          </a:prstGeom>
        </p:spPr>
        <p:txBody>
          <a:bodyPr/>
          <a:lstStyle/>
          <a:p>
            <a:pPr>
              <a:buBlip>
                <a:blip r:embed="rId3"/>
              </a:buBlip>
            </a:pPr>
            <a:r>
              <a:t>Insults and putdowns</a:t>
            </a:r>
          </a:p>
          <a:p>
            <a:pPr>
              <a:buBlip>
                <a:blip r:embed="rId3"/>
              </a:buBlip>
            </a:pPr>
            <a:r>
              <a:t>Discounting or denial of accomplishments</a:t>
            </a:r>
          </a:p>
          <a:p>
            <a:pPr>
              <a:buBlip>
                <a:blip r:embed="rId3"/>
              </a:buBlip>
            </a:pPr>
            <a:r>
              <a:t>Exclusion or “icing out”</a:t>
            </a:r>
          </a:p>
          <a:p>
            <a:pPr>
              <a:buBlip>
                <a:blip r:embed="rId3"/>
              </a:buBlip>
            </a:pPr>
            <a:r>
              <a:t>Yelling, screaming</a:t>
            </a:r>
          </a:p>
          <a:p>
            <a:pPr>
              <a:buBlip>
                <a:blip r:embed="rId3"/>
              </a:buBlip>
            </a:pPr>
            <a:r>
              <a:t>Stealing credit</a:t>
            </a:r>
          </a:p>
          <a:p>
            <a:pPr marL="520700" indent="-520700">
              <a:lnSpc>
                <a:spcPct val="120000"/>
              </a:lnSpc>
              <a:spcBef>
                <a:spcPts val="4600"/>
              </a:spcBef>
              <a:buSzPct val="82000"/>
              <a:buChar char="•"/>
              <a:defRPr sz="3200">
                <a:solidFill>
                  <a:srgbClr val="535353"/>
                </a:solidFill>
                <a:latin typeface="Gill Sans Light"/>
                <a:ea typeface="Gill Sans Light"/>
                <a:cs typeface="Gill Sans Light"/>
                <a:sym typeface="Gill Sans Light"/>
              </a:defRPr>
            </a:pPr>
            <a:r>
              <a:t>Namie, G. and Namie, R. (2009) </a:t>
            </a:r>
            <a:r>
              <a:rPr i="1">
                <a:latin typeface="Gill Sans"/>
                <a:ea typeface="Gill Sans"/>
                <a:cs typeface="Gill Sans"/>
                <a:sym typeface="Gill Sans"/>
              </a:rPr>
              <a:t>The Bully at Work - What You Can Do to Stop the Hurt and Reclaim Your Dignity on the Job. </a:t>
            </a:r>
            <a:r>
              <a:t>Sourcebooks, Inc., Napierville, IL, at 27.</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Bullying in Academe"/>
          <p:cNvSpPr txBox="1">
            <a:spLocks noGrp="1"/>
          </p:cNvSpPr>
          <p:nvPr>
            <p:ph type="title"/>
          </p:nvPr>
        </p:nvSpPr>
        <p:spPr>
          <a:prstGeom prst="rect">
            <a:avLst/>
          </a:prstGeom>
        </p:spPr>
        <p:txBody>
          <a:bodyPr/>
          <a:lstStyle/>
          <a:p>
            <a:r>
              <a:t>Bullying in Academe</a:t>
            </a:r>
          </a:p>
        </p:txBody>
      </p:sp>
      <p:sp>
        <p:nvSpPr>
          <p:cNvPr id="179" name="“The combination of power and lack of accountability breed bullying and aggression in higher education.”  Hollis, at 120…"/>
          <p:cNvSpPr txBox="1">
            <a:spLocks noGrp="1"/>
          </p:cNvSpPr>
          <p:nvPr>
            <p:ph type="body" idx="1"/>
          </p:nvPr>
        </p:nvSpPr>
        <p:spPr>
          <a:xfrm>
            <a:off x="844284" y="2628899"/>
            <a:ext cx="11709401" cy="6477001"/>
          </a:xfrm>
          <a:prstGeom prst="rect">
            <a:avLst/>
          </a:prstGeom>
        </p:spPr>
        <p:txBody>
          <a:bodyPr/>
          <a:lstStyle/>
          <a:p>
            <a:pPr marL="437387" indent="-437387" defTabSz="479044">
              <a:spcBef>
                <a:spcPts val="3400"/>
              </a:spcBef>
              <a:buBlip>
                <a:blip r:embed="rId2"/>
              </a:buBlip>
              <a:defRPr sz="3525"/>
            </a:pPr>
            <a:r>
              <a:t>“The combination of power and lack of accountability breed bullying and aggression in higher education.” </a:t>
            </a:r>
            <a:r>
              <a:rPr i="1"/>
              <a:t> Hollis,</a:t>
            </a:r>
            <a:r>
              <a:t> at 120</a:t>
            </a:r>
          </a:p>
          <a:p>
            <a:pPr marL="437387" indent="-437387" defTabSz="479044">
              <a:spcBef>
                <a:spcPts val="3400"/>
              </a:spcBef>
              <a:buBlip>
                <a:blip r:embed="rId2"/>
              </a:buBlip>
              <a:defRPr sz="3525"/>
            </a:pPr>
            <a:r>
              <a:t>Tenure; Academic Freedom; Long-term relationships</a:t>
            </a:r>
          </a:p>
          <a:p>
            <a:pPr marL="437387" indent="-437387" defTabSz="479044">
              <a:spcBef>
                <a:spcPts val="3400"/>
              </a:spcBef>
              <a:buBlip>
                <a:blip r:embed="rId2"/>
              </a:buBlip>
              <a:defRPr sz="3525"/>
            </a:pPr>
            <a:r>
              <a:t>Competition for scarce resources</a:t>
            </a:r>
          </a:p>
          <a:p>
            <a:pPr marL="437387" indent="-437387" defTabSz="479044">
              <a:spcBef>
                <a:spcPts val="3400"/>
              </a:spcBef>
              <a:buBlip>
                <a:blip r:embed="rId2"/>
              </a:buBlip>
              <a:defRPr sz="3525"/>
            </a:pPr>
            <a:r>
              <a:t>Long-term institutions; embedded cultures</a:t>
            </a:r>
          </a:p>
          <a:p>
            <a:pPr marL="426973" indent="-426973" defTabSz="479044">
              <a:spcBef>
                <a:spcPts val="3400"/>
              </a:spcBef>
              <a:buBlip>
                <a:blip r:embed="rId2"/>
              </a:buBlip>
              <a:defRPr sz="2624"/>
            </a:pPr>
            <a:r>
              <a:t>Hollis, l. (2012). </a:t>
            </a:r>
            <a:r>
              <a:rPr i="1"/>
              <a:t>Bully in the Ivory Tower: How Aggression and Incivility Erode American Higher Education</a:t>
            </a:r>
            <a:r>
              <a:t>. Middletown, DE: Patricia Berkly, LLC., 111 - 113.</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AUBURN UNIVERSITY POLICIES"/>
          <p:cNvSpPr txBox="1">
            <a:spLocks noGrp="1"/>
          </p:cNvSpPr>
          <p:nvPr>
            <p:ph type="title"/>
          </p:nvPr>
        </p:nvSpPr>
        <p:spPr>
          <a:prstGeom prst="rect">
            <a:avLst/>
          </a:prstGeom>
        </p:spPr>
        <p:txBody>
          <a:bodyPr/>
          <a:lstStyle>
            <a:lvl1pPr defTabSz="490727">
              <a:defRPr sz="5880"/>
            </a:lvl1pPr>
          </a:lstStyle>
          <a:p>
            <a:r>
              <a:t>AUBURN UNIVERSITY POLICIES</a:t>
            </a:r>
          </a:p>
        </p:txBody>
      </p:sp>
      <p:sp>
        <p:nvSpPr>
          <p:cNvPr id="182" name="No Comprehensive Anti-Bullying or Civility Policy…"/>
          <p:cNvSpPr txBox="1">
            <a:spLocks noGrp="1"/>
          </p:cNvSpPr>
          <p:nvPr>
            <p:ph type="body" idx="1"/>
          </p:nvPr>
        </p:nvSpPr>
        <p:spPr>
          <a:prstGeom prst="rect">
            <a:avLst/>
          </a:prstGeom>
        </p:spPr>
        <p:txBody>
          <a:bodyPr/>
          <a:lstStyle/>
          <a:p>
            <a:pPr marL="442722" indent="-442722" defTabSz="484886">
              <a:spcBef>
                <a:spcPts val="3400"/>
              </a:spcBef>
              <a:buBlip>
                <a:blip r:embed="rId3"/>
              </a:buBlip>
              <a:defRPr sz="3568"/>
            </a:pPr>
            <a:r>
              <a:t>No Comprehensive Anti-Bullying or Civility Policy</a:t>
            </a:r>
          </a:p>
          <a:p>
            <a:pPr marL="442722" indent="-442722" defTabSz="484886">
              <a:spcBef>
                <a:spcPts val="3400"/>
              </a:spcBef>
              <a:buBlip>
                <a:blip r:embed="rId3"/>
              </a:buBlip>
              <a:defRPr sz="3568"/>
            </a:pPr>
            <a:r>
              <a:t>However, there are specific conduct policies that may apply </a:t>
            </a:r>
          </a:p>
          <a:p>
            <a:pPr marL="442722" indent="-442722" defTabSz="484886">
              <a:spcBef>
                <a:spcPts val="3400"/>
              </a:spcBef>
              <a:buBlip>
                <a:blip r:embed="rId3"/>
              </a:buBlip>
              <a:defRPr sz="3568"/>
            </a:pPr>
            <a:r>
              <a:rPr u="sng"/>
              <a:t>Policy Against Retaliation</a:t>
            </a:r>
            <a:r>
              <a:t>.  “No employee shall take retaliatory action against any individual for reporting, or causing to be reported, in good faith, suspected wrongdoing, or for assisting in an authorized investigation of alleged wrongdoing.  Retaliation, if confirmed, will result in disciplinary action.”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Employee and Student Anti-Harassment and Discrimination Policies…"/>
          <p:cNvSpPr txBox="1">
            <a:spLocks noGrp="1"/>
          </p:cNvSpPr>
          <p:nvPr>
            <p:ph type="body" idx="1"/>
          </p:nvPr>
        </p:nvSpPr>
        <p:spPr>
          <a:xfrm>
            <a:off x="647700" y="1638300"/>
            <a:ext cx="11709400" cy="6477000"/>
          </a:xfrm>
          <a:prstGeom prst="rect">
            <a:avLst/>
          </a:prstGeom>
        </p:spPr>
        <p:txBody>
          <a:bodyPr/>
          <a:lstStyle/>
          <a:p>
            <a:pPr marL="490727" indent="-490727" defTabSz="537463">
              <a:spcBef>
                <a:spcPts val="3800"/>
              </a:spcBef>
              <a:buBlip>
                <a:blip r:embed="rId2"/>
              </a:buBlip>
              <a:defRPr sz="3956"/>
            </a:pPr>
            <a:endParaRPr/>
          </a:p>
          <a:p>
            <a:pPr marL="490727" indent="-490727" defTabSz="537463">
              <a:spcBef>
                <a:spcPts val="3800"/>
              </a:spcBef>
              <a:buBlip>
                <a:blip r:embed="rId2"/>
              </a:buBlip>
              <a:defRPr sz="3956"/>
            </a:pPr>
            <a:r>
              <a:t>Employee and Student Anti-Harassment and Discrimination Policies </a:t>
            </a:r>
          </a:p>
          <a:p>
            <a:pPr marL="981455" lvl="1" indent="-490727" defTabSz="537463">
              <a:spcBef>
                <a:spcPts val="3800"/>
              </a:spcBef>
              <a:buBlip>
                <a:blip r:embed="rId2"/>
              </a:buBlip>
              <a:defRPr sz="3956"/>
            </a:pPr>
            <a:r>
              <a:t>These policies cover </a:t>
            </a:r>
            <a:r>
              <a:rPr u="sng"/>
              <a:t>constitutionally protected classes</a:t>
            </a:r>
            <a:r>
              <a:t> and are restricted to issues concerning race, color, sex, age, religion, national origin, disability, covered veteran status, sexual orientation, or genetic information.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le"/>
          <p:cNvSpPr txBox="1">
            <a:spLocks noGrp="1"/>
          </p:cNvSpPr>
          <p:nvPr>
            <p:ph type="title"/>
          </p:nvPr>
        </p:nvSpPr>
        <p:spPr>
          <a:prstGeom prst="rect">
            <a:avLst/>
          </a:prstGeom>
        </p:spPr>
        <p:txBody>
          <a:bodyPr/>
          <a:lstStyle/>
          <a:p>
            <a:endParaRPr/>
          </a:p>
        </p:txBody>
      </p:sp>
      <p:sp>
        <p:nvSpPr>
          <p:cNvPr id="189" name="Federal law prohibits discrimination based on race, color, religion, sex and national origin. Title VII, Civil Rights Act 1964…"/>
          <p:cNvSpPr txBox="1">
            <a:spLocks noGrp="1"/>
          </p:cNvSpPr>
          <p:nvPr>
            <p:ph type="body" idx="1"/>
          </p:nvPr>
        </p:nvSpPr>
        <p:spPr>
          <a:prstGeom prst="rect">
            <a:avLst/>
          </a:prstGeom>
        </p:spPr>
        <p:txBody>
          <a:bodyPr/>
          <a:lstStyle/>
          <a:p>
            <a:pPr>
              <a:buBlip>
                <a:blip r:embed="rId2"/>
              </a:buBlip>
            </a:pPr>
            <a:r>
              <a:t>Federal law prohibits discrimination based on race, color, religion, sex and national origin. Title VII, Civil Rights Act 1964</a:t>
            </a:r>
          </a:p>
          <a:p>
            <a:pPr>
              <a:buBlip>
                <a:blip r:embed="rId2"/>
              </a:buBlip>
            </a:pPr>
            <a:r>
              <a:t>Federal law also prohibits discrimination based on sex at educational institutions receiving federal funding in Title IX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p:cNvSpPr txBox="1">
            <a:spLocks noGrp="1"/>
          </p:cNvSpPr>
          <p:nvPr>
            <p:ph type="title"/>
          </p:nvPr>
        </p:nvSpPr>
        <p:spPr>
          <a:prstGeom prst="rect">
            <a:avLst/>
          </a:prstGeom>
        </p:spPr>
        <p:txBody>
          <a:bodyPr/>
          <a:lstStyle/>
          <a:p>
            <a:endParaRPr/>
          </a:p>
        </p:txBody>
      </p:sp>
      <p:sp>
        <p:nvSpPr>
          <p:cNvPr id="192" name="AU WiFi.  Users of Auburn University IT resources must take special care to avoid activity that is or could be perceived as harassing or threatening.  Violations of this policy may result in actions ranging from warnings to loss of access to Auburn University IT resources.  Deliberate disregard of this policy … will be considered a Group I infraction under the University Personnel Manual and is subject to disciplinary action, up to and including dismissal.   Appropriate Use of Information Technology Policy, Sections VII and VIII"/>
          <p:cNvSpPr txBox="1"/>
          <p:nvPr/>
        </p:nvSpPr>
        <p:spPr>
          <a:xfrm>
            <a:off x="647699" y="3448050"/>
            <a:ext cx="11709401" cy="483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33400" indent="-533400" algn="l">
              <a:spcBef>
                <a:spcPts val="4200"/>
              </a:spcBef>
              <a:buSzPct val="40000"/>
              <a:buBlip>
                <a:blip r:embed="rId2"/>
              </a:buBlip>
            </a:pPr>
            <a:r>
              <a:rPr u="sng"/>
              <a:t>AU WiFi</a:t>
            </a:r>
            <a:r>
              <a:t>.  Users of Auburn University IT resources must take special care to avoid activity that is or could be perceived as harassing or threatening.  Violations of this policy may result in actions ranging from warnings to loss of access to Auburn University IT resources.  Deliberate disregard of this policy … will be considered a Group I infraction under the University Personnel Manual and is subject to disciplinary action, up to and including dismissal.   </a:t>
            </a:r>
            <a:r>
              <a:rPr sz="2800"/>
              <a:t>Appropriate Use of Information Technology Policy, Sections VII and VIII</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AUBURN POLICY…"/>
          <p:cNvSpPr txBox="1">
            <a:spLocks noGrp="1"/>
          </p:cNvSpPr>
          <p:nvPr>
            <p:ph type="title"/>
          </p:nvPr>
        </p:nvSpPr>
        <p:spPr>
          <a:prstGeom prst="rect">
            <a:avLst/>
          </a:prstGeom>
        </p:spPr>
        <p:txBody>
          <a:bodyPr/>
          <a:lstStyle/>
          <a:p>
            <a:pPr defTabSz="479044">
              <a:defRPr sz="5740"/>
            </a:pPr>
            <a:r>
              <a:t>AUBURN POLICY</a:t>
            </a:r>
          </a:p>
          <a:p>
            <a:pPr defTabSz="479044">
              <a:defRPr sz="5740"/>
            </a:pPr>
            <a:r>
              <a:rPr sz="4592"/>
              <a:t>- Faculty -</a:t>
            </a:r>
            <a:r>
              <a:t> </a:t>
            </a:r>
          </a:p>
        </p:txBody>
      </p:sp>
      <p:sp>
        <p:nvSpPr>
          <p:cNvPr id="195" name="FACULTY GRIEVANCE AVAILABLE FOR…”improper or unethical activities such as failure to honor commitments, harassment, discrimination.”  FACULTY HANDBOOK, ARTICLE 6, SECTION 2(d).…"/>
          <p:cNvSpPr txBox="1">
            <a:spLocks noGrp="1"/>
          </p:cNvSpPr>
          <p:nvPr>
            <p:ph type="body" idx="1"/>
          </p:nvPr>
        </p:nvSpPr>
        <p:spPr>
          <a:prstGeom prst="rect">
            <a:avLst/>
          </a:prstGeom>
        </p:spPr>
        <p:txBody>
          <a:bodyPr/>
          <a:lstStyle/>
          <a:p>
            <a:pPr marL="384048" indent="-384048" defTabSz="420624">
              <a:spcBef>
                <a:spcPts val="3000"/>
              </a:spcBef>
              <a:buBlip>
                <a:blip r:embed="rId2"/>
              </a:buBlip>
              <a:defRPr sz="3096"/>
            </a:pPr>
            <a:r>
              <a:t>FACULTY GRIEVANCE AVAILABLE FOR…”</a:t>
            </a:r>
            <a:r>
              <a:rPr cap="all"/>
              <a:t>improper or unethical activities such as failure to honor commitments, </a:t>
            </a:r>
            <a:r>
              <a:rPr u="sng" cap="all"/>
              <a:t>harassment</a:t>
            </a:r>
            <a:r>
              <a:rPr cap="all"/>
              <a:t>, discrimination.”  </a:t>
            </a:r>
            <a:r>
              <a:rPr sz="2304" cap="all"/>
              <a:t>FACULTY HANDBOOK, ARTICLE 6, SECTION 2(</a:t>
            </a:r>
            <a:r>
              <a:rPr sz="2304"/>
              <a:t>d</a:t>
            </a:r>
            <a:r>
              <a:rPr sz="2304" cap="all"/>
              <a:t>).</a:t>
            </a:r>
            <a:r>
              <a:rPr cap="all"/>
              <a:t>  </a:t>
            </a:r>
          </a:p>
          <a:p>
            <a:pPr marL="384048" indent="-384048" defTabSz="420624">
              <a:spcBef>
                <a:spcPts val="3000"/>
              </a:spcBef>
              <a:buBlip>
                <a:blip r:embed="rId2"/>
              </a:buBlip>
              <a:defRPr sz="3096"/>
            </a:pPr>
            <a:r>
              <a:t>GROUNDS FOR DISMISSAL OF FACULTY IN CLINICIAN AND RESEARCH TITLE SERIES INCLUDE LACK OF COLLEGIALITY AND UNPROFESSIONAL BEHAVIOR. </a:t>
            </a:r>
            <a:r>
              <a:rPr sz="2304"/>
              <a:t>FACULTY HANDBOOK 3.5.2(K) AND 3.5.3(K).</a:t>
            </a:r>
          </a:p>
          <a:p>
            <a:pPr marL="384048" indent="-384048" defTabSz="420624">
              <a:spcBef>
                <a:spcPts val="3000"/>
              </a:spcBef>
              <a:buBlip>
                <a:blip r:embed="rId2"/>
              </a:buBlip>
              <a:defRPr sz="3096"/>
            </a:pPr>
            <a:r>
              <a:t>A TEACHER MAY NOT ENGAGE IN “CAPRICIOUS, INTIMIDATING, OR DISCRIMINATORY” ACTION AGAINST A STUDENT.  </a:t>
            </a:r>
            <a:r>
              <a:rPr sz="2304"/>
              <a:t>STUDENT ACADEMIC GRIEVANCE POLICY 3.3.1.4.</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itle"/>
          <p:cNvSpPr txBox="1">
            <a:spLocks noGrp="1"/>
          </p:cNvSpPr>
          <p:nvPr>
            <p:ph type="title"/>
          </p:nvPr>
        </p:nvSpPr>
        <p:spPr>
          <a:prstGeom prst="rect">
            <a:avLst/>
          </a:prstGeom>
        </p:spPr>
        <p:txBody>
          <a:bodyPr/>
          <a:lstStyle/>
          <a:p>
            <a:r>
              <a:t> </a:t>
            </a:r>
          </a:p>
        </p:txBody>
      </p:sp>
      <p:sp>
        <p:nvSpPr>
          <p:cNvPr id="198" name="Dismissal of tenured professor…"/>
          <p:cNvSpPr txBox="1">
            <a:spLocks noGrp="1"/>
          </p:cNvSpPr>
          <p:nvPr>
            <p:ph type="body" idx="1"/>
          </p:nvPr>
        </p:nvSpPr>
        <p:spPr>
          <a:prstGeom prst="rect">
            <a:avLst/>
          </a:prstGeom>
        </p:spPr>
        <p:txBody>
          <a:bodyPr/>
          <a:lstStyle/>
          <a:p>
            <a:pPr>
              <a:buBlip>
                <a:blip r:embed="rId2"/>
              </a:buBlip>
            </a:pPr>
            <a:r>
              <a:t>Dismissal of tenured professor</a:t>
            </a:r>
          </a:p>
          <a:p>
            <a:pPr lvl="1">
              <a:buBlip>
                <a:blip r:embed="rId2"/>
              </a:buBlip>
            </a:pPr>
            <a:r>
              <a:t>Certain crimes</a:t>
            </a:r>
          </a:p>
          <a:p>
            <a:pPr lvl="1">
              <a:buBlip>
                <a:blip r:embed="rId2"/>
              </a:buBlip>
            </a:pPr>
            <a:r>
              <a:t>Serious and substantial violation of professional ethics</a:t>
            </a:r>
          </a:p>
          <a:p>
            <a:pPr lvl="1">
              <a:buBlip>
                <a:blip r:embed="rId2"/>
              </a:buBlip>
            </a:pPr>
            <a:r>
              <a:t>Serious or substantial neglect in teaching, research or outreach</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AUBURN POLICY…"/>
          <p:cNvSpPr txBox="1">
            <a:spLocks noGrp="1"/>
          </p:cNvSpPr>
          <p:nvPr>
            <p:ph type="title"/>
          </p:nvPr>
        </p:nvSpPr>
        <p:spPr>
          <a:prstGeom prst="rect">
            <a:avLst/>
          </a:prstGeom>
        </p:spPr>
        <p:txBody>
          <a:bodyPr/>
          <a:lstStyle/>
          <a:p>
            <a:pPr defTabSz="537463">
              <a:defRPr sz="6440"/>
            </a:pPr>
            <a:r>
              <a:t>AUBURN POLICY</a:t>
            </a:r>
          </a:p>
          <a:p>
            <a:pPr defTabSz="537463">
              <a:defRPr sz="5152"/>
            </a:pPr>
            <a:r>
              <a:t>- Staff and A &amp; P -</a:t>
            </a:r>
          </a:p>
        </p:txBody>
      </p:sp>
      <p:sp>
        <p:nvSpPr>
          <p:cNvPr id="201" name="AUBURN EMPLOYEE MANUAL PROHIBITS “INTIMIDATING OR INTENTIONALLY IMPOSING ON THE RIGHTS AND PRIVILEGES OF OTHER EMPLOYEES……"/>
          <p:cNvSpPr txBox="1">
            <a:spLocks noGrp="1"/>
          </p:cNvSpPr>
          <p:nvPr>
            <p:ph type="body" idx="1"/>
          </p:nvPr>
        </p:nvSpPr>
        <p:spPr>
          <a:xfrm>
            <a:off x="1003349" y="2857500"/>
            <a:ext cx="10998102" cy="6019800"/>
          </a:xfrm>
          <a:prstGeom prst="rect">
            <a:avLst/>
          </a:prstGeom>
        </p:spPr>
        <p:txBody>
          <a:bodyPr/>
          <a:lstStyle/>
          <a:p>
            <a:pPr marL="320040" indent="-320040" defTabSz="350520">
              <a:spcBef>
                <a:spcPts val="2500"/>
              </a:spcBef>
              <a:buBlip>
                <a:blip r:embed="rId3"/>
              </a:buBlip>
              <a:defRPr sz="2580"/>
            </a:pPr>
            <a:r>
              <a:t>AUBURN EMPLOYEE MANUAL PROHIBITS “INTIMIDATING OR INTENTIONALLY IMPOSING ON THE RIGHTS AND PRIVILEGES OF OTHER EMPLOYEES…</a:t>
            </a:r>
          </a:p>
          <a:p>
            <a:pPr marL="320040" indent="-320040" defTabSz="350520">
              <a:spcBef>
                <a:spcPts val="2500"/>
              </a:spcBef>
              <a:buBlip>
                <a:blip r:embed="rId3"/>
              </a:buBlip>
              <a:defRPr sz="2580"/>
            </a:pPr>
            <a:r>
              <a:t>INDULGING IN GROSSLY OFFENSIVE, OBSCENE, OR IMMORAL CONDUCT…</a:t>
            </a:r>
          </a:p>
          <a:p>
            <a:pPr marL="320040" indent="-320040" defTabSz="350520">
              <a:spcBef>
                <a:spcPts val="2500"/>
              </a:spcBef>
              <a:buBlip>
                <a:blip r:embed="rId3"/>
              </a:buBlip>
              <a:defRPr sz="2580"/>
            </a:pPr>
            <a:r>
              <a:t>FIGHTING ON UNIVERSITY PROPERTY OR CREATING DISTURBANCES WHICH ADVERSELY AFFECT MORALE, PRODUCTION, STUDIES, OR DISCIPLINE.”</a:t>
            </a:r>
          </a:p>
          <a:p>
            <a:pPr marL="320040" indent="-320040" defTabSz="350520">
              <a:spcBef>
                <a:spcPts val="2500"/>
              </a:spcBef>
              <a:buBlip>
                <a:blip r:embed="rId3"/>
              </a:buBlip>
              <a:defRPr sz="2580"/>
            </a:pPr>
            <a:r>
              <a:t>THE POLICY ALSO PROHIBITS “MAJOR MISCONDUCT AND SUBORDINATION.”</a:t>
            </a:r>
          </a:p>
          <a:p>
            <a:pPr marL="312420" indent="-312420" defTabSz="350520">
              <a:spcBef>
                <a:spcPts val="2500"/>
              </a:spcBef>
              <a:buBlip>
                <a:blip r:embed="rId3"/>
              </a:buBlip>
              <a:defRPr sz="1920"/>
            </a:pPr>
            <a:r>
              <a:t>AUBURN UNIVERSITY EMPLOYEE RELATIONS POLICY 8.3.3.(A),(D),(H) AND (I).</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Auburn policy…"/>
          <p:cNvSpPr txBox="1">
            <a:spLocks noGrp="1"/>
          </p:cNvSpPr>
          <p:nvPr>
            <p:ph type="title"/>
          </p:nvPr>
        </p:nvSpPr>
        <p:spPr>
          <a:prstGeom prst="rect">
            <a:avLst/>
          </a:prstGeom>
        </p:spPr>
        <p:txBody>
          <a:bodyPr/>
          <a:lstStyle/>
          <a:p>
            <a:pPr defTabSz="537463">
              <a:defRPr sz="6440"/>
            </a:pPr>
            <a:r>
              <a:t>Auburn policy</a:t>
            </a:r>
          </a:p>
          <a:p>
            <a:pPr defTabSz="537463">
              <a:defRPr sz="5152"/>
            </a:pPr>
            <a:r>
              <a:t>- Students -</a:t>
            </a:r>
          </a:p>
        </p:txBody>
      </p:sp>
      <p:sp>
        <p:nvSpPr>
          <p:cNvPr id="206" name="Students are subject to disciplinary action for threatening and/or committing physical violence against another person, such as assault, hazing or harassment. Code of Student Discipline.…"/>
          <p:cNvSpPr txBox="1">
            <a:spLocks noGrp="1"/>
          </p:cNvSpPr>
          <p:nvPr>
            <p:ph type="body" idx="1"/>
          </p:nvPr>
        </p:nvSpPr>
        <p:spPr>
          <a:prstGeom prst="rect">
            <a:avLst/>
          </a:prstGeom>
        </p:spPr>
        <p:txBody>
          <a:bodyPr/>
          <a:lstStyle/>
          <a:p>
            <a:pPr marL="304038" indent="-304038" defTabSz="332993">
              <a:spcBef>
                <a:spcPts val="2300"/>
              </a:spcBef>
              <a:buBlip>
                <a:blip r:embed="rId2"/>
              </a:buBlip>
              <a:defRPr sz="2451" cap="all"/>
            </a:pPr>
            <a:r>
              <a:rPr u="sng"/>
              <a:t>Students</a:t>
            </a:r>
            <a:r>
              <a:t> are subject to disciplinary action for threatening and/or committing physical violence against another person, such as assault, hazing or harassment. </a:t>
            </a:r>
            <a:r>
              <a:rPr sz="1824"/>
              <a:t>Code of Student Discipline.</a:t>
            </a:r>
          </a:p>
          <a:p>
            <a:pPr marL="304038" indent="-304038" defTabSz="332993">
              <a:spcBef>
                <a:spcPts val="2300"/>
              </a:spcBef>
              <a:buBlip>
                <a:blip r:embed="rId2"/>
              </a:buBlip>
              <a:defRPr sz="2451" cap="all"/>
            </a:pPr>
            <a:r>
              <a:rPr u="sng"/>
              <a:t>Student organizations</a:t>
            </a:r>
            <a:r>
              <a:t> should not negligently allow, condone or facilitate a member’s  threatening and/or  committing physical violence against another person, such as assault, hazing or harassment. </a:t>
            </a:r>
            <a:r>
              <a:rPr sz="1824"/>
              <a:t> Student Organization Code of Conduct.</a:t>
            </a:r>
          </a:p>
          <a:p>
            <a:pPr marL="304038" indent="-304038" defTabSz="332993">
              <a:spcBef>
                <a:spcPts val="2300"/>
              </a:spcBef>
              <a:buBlip>
                <a:blip r:embed="rId2"/>
              </a:buBlip>
              <a:defRPr sz="2451" cap="all"/>
            </a:pPr>
            <a:r>
              <a:rPr u="sng"/>
              <a:t>Hazing. </a:t>
            </a:r>
            <a:r>
              <a:rPr sz="1824"/>
              <a:t> The Code of Alabama (1975), Section 16 -1-23; Auburn University Anti-Hazing Policy.</a:t>
            </a:r>
          </a:p>
          <a:p>
            <a:pPr marL="304038" indent="-304038" defTabSz="332993">
              <a:spcBef>
                <a:spcPts val="2300"/>
              </a:spcBef>
              <a:buBlip>
                <a:blip r:embed="rId2"/>
              </a:buBlip>
              <a:defRPr sz="2451" u="sng" cap="all"/>
            </a:pPr>
            <a:r>
              <a:rPr u="none"/>
              <a:t>improper </a:t>
            </a:r>
            <a:r>
              <a:t>classroom behavior</a:t>
            </a:r>
            <a:r>
              <a:rPr u="none"/>
              <a:t> includes Verbal, psychological, or physical threats, harassment, and physical violence.  </a:t>
            </a:r>
            <a:r>
              <a:rPr sz="1824" u="none"/>
              <a:t>POLICY ON CLASSROOM BEHAVIOR, NO. 1.9.</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ix-Year Ombuds Office Chart"/>
          <p:cNvSpPr txBox="1">
            <a:spLocks noGrp="1"/>
          </p:cNvSpPr>
          <p:nvPr>
            <p:ph type="title"/>
          </p:nvPr>
        </p:nvSpPr>
        <p:spPr>
          <a:prstGeom prst="rect">
            <a:avLst/>
          </a:prstGeom>
        </p:spPr>
        <p:txBody>
          <a:bodyPr>
            <a:normAutofit fontScale="90000"/>
          </a:bodyPr>
          <a:lstStyle>
            <a:lvl1pPr defTabSz="566674">
              <a:defRPr sz="6790"/>
            </a:lvl1pPr>
          </a:lstStyle>
          <a:p>
            <a:r>
              <a:t>Six-Year Ombuds Office Chart</a:t>
            </a:r>
          </a:p>
        </p:txBody>
      </p:sp>
      <p:pic>
        <p:nvPicPr>
          <p:cNvPr id="145" name="Six-year review overall office visitors.png" descr="Six-year review overall office visitors.png"/>
          <p:cNvPicPr>
            <a:picLocks noChangeAspect="1"/>
          </p:cNvPicPr>
          <p:nvPr/>
        </p:nvPicPr>
        <p:blipFill>
          <a:blip r:embed="rId3"/>
          <a:stretch>
            <a:fillRect/>
          </a:stretch>
        </p:blipFill>
        <p:spPr>
          <a:xfrm>
            <a:off x="3680217" y="3153024"/>
            <a:ext cx="5644365" cy="3447552"/>
          </a:xfrm>
          <a:prstGeom prst="rect">
            <a:avLst/>
          </a:prstGeom>
          <a:ln w="12700">
            <a:miter lim="400000"/>
          </a:ln>
        </p:spPr>
      </p:pic>
      <p:sp>
        <p:nvSpPr>
          <p:cNvPr id="146" name="INDEPENDENT • NEUTRAL • CONFIDENTIAL • INFORMAL"/>
          <p:cNvSpPr txBox="1"/>
          <p:nvPr/>
        </p:nvSpPr>
        <p:spPr>
          <a:xfrm>
            <a:off x="647699" y="7569200"/>
            <a:ext cx="11709401" cy="63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b="1"/>
            </a:pPr>
            <a:r>
              <a:rPr sz="3000"/>
              <a:t>INDEPENDENT • NEUTRAL • CONFIDENTIAL • INFORMAL</a:t>
            </a:r>
            <a:r>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ivility Definition"/>
          <p:cNvSpPr txBox="1">
            <a:spLocks noGrp="1"/>
          </p:cNvSpPr>
          <p:nvPr>
            <p:ph type="title"/>
          </p:nvPr>
        </p:nvSpPr>
        <p:spPr>
          <a:prstGeom prst="rect">
            <a:avLst/>
          </a:prstGeom>
        </p:spPr>
        <p:txBody>
          <a:bodyPr/>
          <a:lstStyle/>
          <a:p>
            <a:r>
              <a:t>Civility Definition</a:t>
            </a:r>
          </a:p>
        </p:txBody>
      </p:sp>
      <p:sp>
        <p:nvSpPr>
          <p:cNvPr id="209" name="Collegial…"/>
          <p:cNvSpPr txBox="1">
            <a:spLocks noGrp="1"/>
          </p:cNvSpPr>
          <p:nvPr>
            <p:ph type="body" idx="1"/>
          </p:nvPr>
        </p:nvSpPr>
        <p:spPr>
          <a:prstGeom prst="rect">
            <a:avLst/>
          </a:prstGeom>
        </p:spPr>
        <p:txBody>
          <a:bodyPr/>
          <a:lstStyle/>
          <a:p>
            <a:pPr>
              <a:buBlip>
                <a:blip r:embed="rId3"/>
              </a:buBlip>
            </a:pPr>
            <a:r>
              <a:t>Collegial</a:t>
            </a:r>
          </a:p>
          <a:p>
            <a:pPr>
              <a:buBlip>
                <a:blip r:embed="rId3"/>
              </a:buBlip>
            </a:pPr>
            <a:r>
              <a:t>Respectful</a:t>
            </a:r>
          </a:p>
          <a:p>
            <a:pPr>
              <a:buBlip>
                <a:blip r:embed="rId3"/>
              </a:buBlip>
            </a:pPr>
            <a:r>
              <a:t>Supportive</a:t>
            </a:r>
          </a:p>
          <a:p>
            <a:pPr>
              <a:buBlip>
                <a:blip r:embed="rId3"/>
              </a:buBlip>
            </a:pPr>
            <a:r>
              <a:t>Abide by laws and policy  </a:t>
            </a:r>
          </a:p>
        </p:txBody>
      </p:sp>
      <p:sp>
        <p:nvSpPr>
          <p:cNvPr id="210" name="Text"/>
          <p:cNvSpPr txBox="1"/>
          <p:nvPr/>
        </p:nvSpPr>
        <p:spPr>
          <a:xfrm>
            <a:off x="607627" y="8199391"/>
            <a:ext cx="11709401" cy="149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4200"/>
              </a:spcBef>
              <a:defRPr sz="4300"/>
            </a:pPr>
            <a:endParaRPr sz="260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teps we can take"/>
          <p:cNvSpPr txBox="1">
            <a:spLocks noGrp="1"/>
          </p:cNvSpPr>
          <p:nvPr>
            <p:ph type="title"/>
          </p:nvPr>
        </p:nvSpPr>
        <p:spPr>
          <a:prstGeom prst="rect">
            <a:avLst/>
          </a:prstGeom>
        </p:spPr>
        <p:txBody>
          <a:bodyPr/>
          <a:lstStyle/>
          <a:p>
            <a:r>
              <a:t>Steps we can take</a:t>
            </a:r>
          </a:p>
        </p:txBody>
      </p:sp>
      <p:sp>
        <p:nvSpPr>
          <p:cNvPr id="215" name="Talk to your supervisor…"/>
          <p:cNvSpPr txBox="1">
            <a:spLocks noGrp="1"/>
          </p:cNvSpPr>
          <p:nvPr>
            <p:ph type="body" idx="1"/>
          </p:nvPr>
        </p:nvSpPr>
        <p:spPr>
          <a:prstGeom prst="rect">
            <a:avLst/>
          </a:prstGeom>
        </p:spPr>
        <p:txBody>
          <a:bodyPr/>
          <a:lstStyle/>
          <a:p>
            <a:pPr marL="410718" indent="-410718" defTabSz="449833">
              <a:spcBef>
                <a:spcPts val="3200"/>
              </a:spcBef>
              <a:buBlip>
                <a:blip r:embed="rId2"/>
              </a:buBlip>
              <a:defRPr sz="3311"/>
            </a:pPr>
            <a:r>
              <a:t>Talk to your supervisor</a:t>
            </a:r>
          </a:p>
          <a:p>
            <a:pPr marL="821436" lvl="1" indent="-410718" defTabSz="449833">
              <a:spcBef>
                <a:spcPts val="3200"/>
              </a:spcBef>
              <a:buBlip>
                <a:blip r:embed="rId2"/>
              </a:buBlip>
              <a:defRPr sz="3311"/>
            </a:pPr>
            <a:r>
              <a:t>Or, your supervisor’s supervisor</a:t>
            </a:r>
          </a:p>
          <a:p>
            <a:pPr marL="410718" indent="-410718" defTabSz="449833">
              <a:spcBef>
                <a:spcPts val="3200"/>
              </a:spcBef>
              <a:buBlip>
                <a:blip r:embed="rId2"/>
              </a:buBlip>
              <a:defRPr sz="3311"/>
            </a:pPr>
            <a:r>
              <a:t>Confront the bully — not recommended</a:t>
            </a:r>
          </a:p>
          <a:p>
            <a:pPr marL="821436" lvl="1" indent="-410718" defTabSz="449833">
              <a:spcBef>
                <a:spcPts val="3200"/>
              </a:spcBef>
              <a:buBlip>
                <a:blip r:embed="rId2"/>
              </a:buBlip>
              <a:defRPr sz="3311"/>
            </a:pPr>
            <a:r>
              <a:t>If you insist, address the behavior and not the individual</a:t>
            </a:r>
          </a:p>
          <a:p>
            <a:pPr marL="410718" indent="-410718" defTabSz="449833">
              <a:spcBef>
                <a:spcPts val="3200"/>
              </a:spcBef>
              <a:buBlip>
                <a:blip r:embed="rId2"/>
              </a:buBlip>
              <a:defRPr sz="3311"/>
            </a:pPr>
            <a:r>
              <a:t>Bystander intervention</a:t>
            </a:r>
          </a:p>
          <a:p>
            <a:pPr marL="410718" indent="-410718" defTabSz="449833">
              <a:spcBef>
                <a:spcPts val="3200"/>
              </a:spcBef>
              <a:buBlip>
                <a:blip r:embed="rId2"/>
              </a:buBlip>
              <a:defRPr sz="3311"/>
            </a:pPr>
            <a:r>
              <a:t>See the Ombudsperson</a:t>
            </a:r>
          </a:p>
          <a:p>
            <a:pPr marL="410718" indent="-410718" defTabSz="449833">
              <a:spcBef>
                <a:spcPts val="3200"/>
              </a:spcBef>
              <a:buBlip>
                <a:blip r:embed="rId2"/>
              </a:buBlip>
              <a:defRPr sz="3311"/>
            </a:pPr>
            <a:r>
              <a:t>Self-Care, and Flight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trategies to promote civil behavior"/>
          <p:cNvSpPr txBox="1">
            <a:spLocks noGrp="1"/>
          </p:cNvSpPr>
          <p:nvPr>
            <p:ph type="title"/>
          </p:nvPr>
        </p:nvSpPr>
        <p:spPr>
          <a:prstGeom prst="rect">
            <a:avLst/>
          </a:prstGeom>
        </p:spPr>
        <p:txBody>
          <a:bodyPr/>
          <a:lstStyle>
            <a:lvl1pPr defTabSz="484886">
              <a:defRPr sz="5810"/>
            </a:lvl1pPr>
          </a:lstStyle>
          <a:p>
            <a:r>
              <a:t>Strategies to promote civil behavior</a:t>
            </a:r>
          </a:p>
        </p:txBody>
      </p:sp>
      <p:sp>
        <p:nvSpPr>
          <p:cNvPr id="218" name="Culture change…"/>
          <p:cNvSpPr txBox="1">
            <a:spLocks noGrp="1"/>
          </p:cNvSpPr>
          <p:nvPr>
            <p:ph type="body" idx="1"/>
          </p:nvPr>
        </p:nvSpPr>
        <p:spPr>
          <a:prstGeom prst="rect">
            <a:avLst/>
          </a:prstGeom>
        </p:spPr>
        <p:txBody>
          <a:bodyPr/>
          <a:lstStyle/>
          <a:p>
            <a:pPr marL="368045" indent="-368045" defTabSz="403097">
              <a:spcBef>
                <a:spcPts val="2800"/>
              </a:spcBef>
              <a:buBlip>
                <a:blip r:embed="rId2"/>
              </a:buBlip>
              <a:defRPr sz="2967"/>
            </a:pPr>
            <a:r>
              <a:t>Culture change</a:t>
            </a:r>
          </a:p>
          <a:p>
            <a:pPr marL="736091" lvl="1" indent="-368045" defTabSz="403097">
              <a:spcBef>
                <a:spcPts val="2800"/>
              </a:spcBef>
              <a:buBlip>
                <a:blip r:embed="rId2"/>
              </a:buBlip>
              <a:defRPr sz="2967"/>
            </a:pPr>
            <a:r>
              <a:t>Transform culture through new hires. Screen for aggressive tendencies in hiring process, and educate through questions asked.   Use external hires in leadership positions as agents of change.  </a:t>
            </a:r>
            <a:r>
              <a:rPr sz="2208"/>
              <a:t>Twayle, D. and DeLuca, B. (2008) </a:t>
            </a:r>
            <a:r>
              <a:rPr sz="2208" i="1"/>
              <a:t>Faculty Incivility: The Rise of the Academic Bully Culture and What to do About It. </a:t>
            </a:r>
            <a:r>
              <a:rPr sz="2208"/>
              <a:t>San Francisco, CA:  Jossey-Bass, 170 and 173</a:t>
            </a:r>
            <a:r>
              <a:rPr sz="2208" i="1"/>
              <a:t>.</a:t>
            </a:r>
          </a:p>
          <a:p>
            <a:pPr marL="368045" indent="-368045" defTabSz="403097">
              <a:spcBef>
                <a:spcPts val="2800"/>
              </a:spcBef>
              <a:buBlip>
                <a:blip r:embed="rId2"/>
              </a:buBlip>
              <a:defRPr sz="2967"/>
            </a:pPr>
            <a:r>
              <a:t>Education of faculty, including supervisors, on how to address problems promptly</a:t>
            </a:r>
          </a:p>
          <a:p>
            <a:pPr marL="736091" lvl="1" indent="-368045" defTabSz="403097">
              <a:spcBef>
                <a:spcPts val="2800"/>
              </a:spcBef>
              <a:buBlip>
                <a:blip r:embed="rId2"/>
              </a:buBlip>
              <a:defRPr sz="2967"/>
            </a:pPr>
            <a:r>
              <a:t>Discuss appropriate and inappropriate behavior with faculty - individually, and as  group</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p:cNvSpPr txBox="1">
            <a:spLocks noGrp="1"/>
          </p:cNvSpPr>
          <p:nvPr>
            <p:ph type="title"/>
          </p:nvPr>
        </p:nvSpPr>
        <p:spPr>
          <a:prstGeom prst="rect">
            <a:avLst/>
          </a:prstGeom>
        </p:spPr>
        <p:txBody>
          <a:bodyPr/>
          <a:lstStyle/>
          <a:p>
            <a:endParaRPr/>
          </a:p>
        </p:txBody>
      </p:sp>
      <p:sp>
        <p:nvSpPr>
          <p:cNvPr id="221" name="Policy…"/>
          <p:cNvSpPr txBox="1">
            <a:spLocks noGrp="1"/>
          </p:cNvSpPr>
          <p:nvPr>
            <p:ph type="body" idx="1"/>
          </p:nvPr>
        </p:nvSpPr>
        <p:spPr>
          <a:prstGeom prst="rect">
            <a:avLst/>
          </a:prstGeom>
        </p:spPr>
        <p:txBody>
          <a:bodyPr/>
          <a:lstStyle/>
          <a:p>
            <a:pPr>
              <a:buBlip>
                <a:blip r:embed="rId3"/>
              </a:buBlip>
            </a:pPr>
            <a:r>
              <a:t>Policy</a:t>
            </a:r>
          </a:p>
          <a:p>
            <a:pPr lvl="1">
              <a:buBlip>
                <a:blip r:embed="rId3"/>
              </a:buBlip>
            </a:pPr>
            <a:r>
              <a:t>Buy-in </a:t>
            </a:r>
          </a:p>
          <a:p>
            <a:pPr lvl="1">
              <a:buBlip>
                <a:blip r:embed="rId3"/>
              </a:buBlip>
            </a:pPr>
            <a:r>
              <a:t>Fair and consistent enforcement </a:t>
            </a:r>
          </a:p>
          <a:p>
            <a:pPr>
              <a:buBlip>
                <a:blip r:embed="rId3"/>
              </a:buBlip>
            </a:pPr>
            <a:r>
              <a:t>Leadership modeling civil behavior</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onclusion"/>
          <p:cNvSpPr txBox="1">
            <a:spLocks noGrp="1"/>
          </p:cNvSpPr>
          <p:nvPr>
            <p:ph type="title"/>
          </p:nvPr>
        </p:nvSpPr>
        <p:spPr>
          <a:prstGeom prst="rect">
            <a:avLst/>
          </a:prstGeom>
        </p:spPr>
        <p:txBody>
          <a:bodyPr/>
          <a:lstStyle/>
          <a:p>
            <a:r>
              <a:t>Conclusion</a:t>
            </a:r>
          </a:p>
        </p:txBody>
      </p:sp>
      <p:sp>
        <p:nvSpPr>
          <p:cNvPr id="226" name="Bullying begets bullying…"/>
          <p:cNvSpPr txBox="1">
            <a:spLocks noGrp="1"/>
          </p:cNvSpPr>
          <p:nvPr>
            <p:ph type="body" idx="1"/>
          </p:nvPr>
        </p:nvSpPr>
        <p:spPr>
          <a:prstGeom prst="rect">
            <a:avLst/>
          </a:prstGeom>
        </p:spPr>
        <p:txBody>
          <a:bodyPr/>
          <a:lstStyle/>
          <a:p>
            <a:pPr>
              <a:buBlip>
                <a:blip r:embed="rId2"/>
              </a:buBlip>
            </a:pPr>
            <a:r>
              <a:t>Bullying begets bullying</a:t>
            </a:r>
          </a:p>
          <a:p>
            <a:pPr>
              <a:buBlip>
                <a:blip r:embed="rId2"/>
              </a:buBlip>
            </a:pPr>
            <a:r>
              <a:t>Respect begets respect</a:t>
            </a:r>
          </a:p>
          <a:p>
            <a:pPr>
              <a:buBlip>
                <a:blip r:embed="rId2"/>
              </a:buBlip>
            </a:pPr>
            <a:r>
              <a:t>Trust begets trust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IVILITY ON CAMPUS"/>
          <p:cNvSpPr txBox="1">
            <a:spLocks noGrp="1"/>
          </p:cNvSpPr>
          <p:nvPr>
            <p:ph type="ctrTitle"/>
          </p:nvPr>
        </p:nvSpPr>
        <p:spPr>
          <a:prstGeom prst="rect">
            <a:avLst/>
          </a:prstGeom>
        </p:spPr>
        <p:txBody>
          <a:bodyPr/>
          <a:lstStyle>
            <a:lvl1pPr>
              <a:defRPr i="1"/>
            </a:lvl1pPr>
          </a:lstStyle>
          <a:p>
            <a:r>
              <a:t>CIVILITY ON CAMPUS</a:t>
            </a:r>
          </a:p>
        </p:txBody>
      </p:sp>
      <p:sp>
        <p:nvSpPr>
          <p:cNvPr id="229" name="Faculty Senate…"/>
          <p:cNvSpPr txBox="1">
            <a:spLocks noGrp="1"/>
          </p:cNvSpPr>
          <p:nvPr>
            <p:ph type="subTitle" sz="quarter" idx="1"/>
          </p:nvPr>
        </p:nvSpPr>
        <p:spPr>
          <a:prstGeom prst="rect">
            <a:avLst/>
          </a:prstGeom>
        </p:spPr>
        <p:txBody>
          <a:bodyPr>
            <a:normAutofit lnSpcReduction="10000"/>
          </a:bodyPr>
          <a:lstStyle/>
          <a:p>
            <a:pPr defTabSz="327152">
              <a:defRPr sz="2688"/>
            </a:pPr>
            <a:r>
              <a:t>Faculty Senate</a:t>
            </a:r>
          </a:p>
          <a:p>
            <a:pPr defTabSz="327152">
              <a:defRPr sz="2688"/>
            </a:pPr>
            <a:r>
              <a:t>Auburn University</a:t>
            </a:r>
          </a:p>
          <a:p>
            <a:pPr defTabSz="327152">
              <a:defRPr sz="2688"/>
            </a:pPr>
            <a:r>
              <a:t>September 17,2019</a:t>
            </a:r>
          </a:p>
        </p:txBody>
      </p:sp>
      <p:sp>
        <p:nvSpPr>
          <p:cNvPr id="230" name="Kevin Coonrod…"/>
          <p:cNvSpPr txBox="1"/>
          <p:nvPr/>
        </p:nvSpPr>
        <p:spPr>
          <a:xfrm>
            <a:off x="4448810" y="6799738"/>
            <a:ext cx="4107181" cy="1115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10000"/>
              </a:lnSpc>
              <a:defRPr i="1">
                <a:solidFill>
                  <a:srgbClr val="717D75"/>
                </a:solidFill>
                <a:latin typeface="Hoefler Text"/>
                <a:ea typeface="Hoefler Text"/>
                <a:cs typeface="Hoefler Text"/>
                <a:sym typeface="Hoefler Text"/>
              </a:defRPr>
            </a:pPr>
            <a:r>
              <a:t>Kevin Coonrod</a:t>
            </a:r>
          </a:p>
          <a:p>
            <a:pPr>
              <a:lnSpc>
                <a:spcPct val="110000"/>
              </a:lnSpc>
              <a:defRPr i="1">
                <a:solidFill>
                  <a:srgbClr val="717D75"/>
                </a:solidFill>
                <a:latin typeface="Hoefler Text"/>
                <a:ea typeface="Hoefler Text"/>
                <a:cs typeface="Hoefler Text"/>
                <a:sym typeface="Hoefler Text"/>
              </a:defRPr>
            </a:pPr>
            <a:r>
              <a:t>University Ombudsperson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Auburn University is an institution built upon honor, integrity, trust, and respect."/>
          <p:cNvSpPr txBox="1">
            <a:spLocks noGrp="1"/>
          </p:cNvSpPr>
          <p:nvPr>
            <p:ph type="title"/>
          </p:nvPr>
        </p:nvSpPr>
        <p:spPr>
          <a:xfrm>
            <a:off x="1354375" y="1234084"/>
            <a:ext cx="10296050" cy="2179502"/>
          </a:xfrm>
          <a:prstGeom prst="rect">
            <a:avLst/>
          </a:prstGeom>
        </p:spPr>
        <p:txBody>
          <a:bodyPr/>
          <a:lstStyle>
            <a:lvl1pPr defTabSz="373887">
              <a:defRPr sz="4480"/>
            </a:lvl1pPr>
          </a:lstStyle>
          <a:p>
            <a:r>
              <a:t>Auburn University is an institution built upon honor, integrity, trust, and respect.</a:t>
            </a:r>
          </a:p>
        </p:txBody>
      </p:sp>
      <p:sp>
        <p:nvSpPr>
          <p:cNvPr id="151" name="Consistent with these values, the University is committed to providing a safe and non-discriminatory learning, living, and working environment for all members of the University community."/>
          <p:cNvSpPr txBox="1"/>
          <p:nvPr/>
        </p:nvSpPr>
        <p:spPr>
          <a:xfrm>
            <a:off x="647700" y="3846227"/>
            <a:ext cx="11709400" cy="3821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defTabSz="332993">
              <a:defRPr sz="4389"/>
            </a:lvl1pPr>
          </a:lstStyle>
          <a:p>
            <a:r>
              <a:t>Consistent with these values, the University is committed to providing a safe and non-discriminatory learning, living, and working environment for all members of the University community.</a:t>
            </a:r>
          </a:p>
        </p:txBody>
      </p:sp>
      <p:sp>
        <p:nvSpPr>
          <p:cNvPr id="152" name="Auburn University Policy on Sexual and Gender-Based Misconduct"/>
          <p:cNvSpPr txBox="1"/>
          <p:nvPr/>
        </p:nvSpPr>
        <p:spPr>
          <a:xfrm>
            <a:off x="372963" y="8100509"/>
            <a:ext cx="12258874"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Auburn University Policy on Sexual and Gender-Based Misconduct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Bullying Definition"/>
          <p:cNvSpPr txBox="1">
            <a:spLocks noGrp="1"/>
          </p:cNvSpPr>
          <p:nvPr>
            <p:ph type="title"/>
          </p:nvPr>
        </p:nvSpPr>
        <p:spPr>
          <a:prstGeom prst="rect">
            <a:avLst/>
          </a:prstGeom>
        </p:spPr>
        <p:txBody>
          <a:bodyPr/>
          <a:lstStyle/>
          <a:p>
            <a:r>
              <a:t>Bullying Definition</a:t>
            </a:r>
          </a:p>
        </p:txBody>
      </p:sp>
      <p:sp>
        <p:nvSpPr>
          <p:cNvPr id="155" name="Abusive behavior that is:…"/>
          <p:cNvSpPr txBox="1">
            <a:spLocks noGrp="1"/>
          </p:cNvSpPr>
          <p:nvPr>
            <p:ph type="body" idx="1"/>
          </p:nvPr>
        </p:nvSpPr>
        <p:spPr>
          <a:xfrm>
            <a:off x="647700" y="2628900"/>
            <a:ext cx="8043944" cy="6477000"/>
          </a:xfrm>
          <a:prstGeom prst="rect">
            <a:avLst/>
          </a:prstGeom>
        </p:spPr>
        <p:txBody>
          <a:bodyPr/>
          <a:lstStyle/>
          <a:p>
            <a:pPr marL="393699" indent="-393699">
              <a:buBlip>
                <a:blip r:embed="rId2"/>
              </a:buBlip>
              <a:defRPr sz="4600"/>
            </a:pPr>
            <a:r>
              <a:t>Abusive behavior that is:</a:t>
            </a:r>
          </a:p>
          <a:p>
            <a:pPr lvl="1">
              <a:buBlip>
                <a:blip r:embed="rId2"/>
              </a:buBlip>
              <a:defRPr sz="4600"/>
            </a:pPr>
            <a:r>
              <a:t>Repetitive</a:t>
            </a:r>
          </a:p>
          <a:p>
            <a:pPr lvl="1">
              <a:buBlip>
                <a:blip r:embed="rId2"/>
              </a:buBlip>
              <a:defRPr sz="4600"/>
            </a:pPr>
            <a:r>
              <a:t>Intentional</a:t>
            </a:r>
          </a:p>
          <a:p>
            <a:pPr lvl="1">
              <a:buBlip>
                <a:blip r:embed="rId2"/>
              </a:buBlip>
              <a:defRPr sz="4600"/>
            </a:pPr>
            <a:r>
              <a:t>Power based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hat is bullying about?"/>
          <p:cNvSpPr txBox="1">
            <a:spLocks noGrp="1"/>
          </p:cNvSpPr>
          <p:nvPr>
            <p:ph type="title"/>
          </p:nvPr>
        </p:nvSpPr>
        <p:spPr>
          <a:prstGeom prst="rect">
            <a:avLst/>
          </a:prstGeom>
        </p:spPr>
        <p:txBody>
          <a:bodyPr/>
          <a:lstStyle/>
          <a:p>
            <a:r>
              <a:t>what is bullying about?</a:t>
            </a:r>
          </a:p>
        </p:txBody>
      </p:sp>
      <p:sp>
        <p:nvSpPr>
          <p:cNvPr id="158" name="Control…"/>
          <p:cNvSpPr txBox="1">
            <a:spLocks noGrp="1"/>
          </p:cNvSpPr>
          <p:nvPr>
            <p:ph type="body" idx="1"/>
          </p:nvPr>
        </p:nvSpPr>
        <p:spPr>
          <a:prstGeom prst="rect">
            <a:avLst/>
          </a:prstGeom>
        </p:spPr>
        <p:txBody>
          <a:bodyPr/>
          <a:lstStyle/>
          <a:p>
            <a:pPr>
              <a:buBlip>
                <a:blip r:embed="rId2"/>
              </a:buBlip>
            </a:pPr>
            <a:r>
              <a:t>Control</a:t>
            </a:r>
          </a:p>
          <a:p>
            <a:pPr>
              <a:buBlip>
                <a:blip r:embed="rId2"/>
              </a:buBlip>
            </a:pPr>
            <a:r>
              <a:t>(Lack of) respect</a:t>
            </a:r>
          </a:p>
          <a:p>
            <a:pPr>
              <a:buBlip>
                <a:blip r:embed="rId2"/>
              </a:buBlip>
            </a:pPr>
            <a:r>
              <a:t>Fear of being incompetent</a:t>
            </a:r>
          </a:p>
          <a:p>
            <a:pPr>
              <a:buBlip>
                <a:blip r:embed="rId2"/>
              </a:buBlip>
            </a:pPr>
            <a:r>
              <a:t>Fear of being perceived as incompetent</a:t>
            </a:r>
          </a:p>
          <a:p>
            <a:pPr>
              <a:buBlip>
                <a:blip r:embed="rId2"/>
              </a:buBlip>
            </a:pPr>
            <a:r>
              <a:t>Lack of alternative behaviors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Workplace Bullying Statistic"/>
          <p:cNvSpPr txBox="1">
            <a:spLocks noGrp="1"/>
          </p:cNvSpPr>
          <p:nvPr>
            <p:ph type="title"/>
          </p:nvPr>
        </p:nvSpPr>
        <p:spPr>
          <a:prstGeom prst="rect">
            <a:avLst/>
          </a:prstGeom>
        </p:spPr>
        <p:txBody>
          <a:bodyPr/>
          <a:lstStyle/>
          <a:p>
            <a:r>
              <a:t>Workplace Bullying Statistic</a:t>
            </a:r>
          </a:p>
        </p:txBody>
      </p:sp>
      <p:sp>
        <p:nvSpPr>
          <p:cNvPr id="161" name="72% of employers deny, discount, encourage, rationalize, or defend…"/>
          <p:cNvSpPr txBox="1">
            <a:spLocks noGrp="1"/>
          </p:cNvSpPr>
          <p:nvPr>
            <p:ph type="body" idx="1"/>
          </p:nvPr>
        </p:nvSpPr>
        <p:spPr>
          <a:prstGeom prst="rect">
            <a:avLst/>
          </a:prstGeom>
        </p:spPr>
        <p:txBody>
          <a:bodyPr/>
          <a:lstStyle/>
          <a:p>
            <a:pPr marL="520700" indent="-520700">
              <a:lnSpc>
                <a:spcPct val="120000"/>
              </a:lnSpc>
              <a:spcBef>
                <a:spcPts val="4600"/>
              </a:spcBef>
              <a:buSzPct val="82000"/>
              <a:buChar char="•"/>
              <a:defRPr sz="4600">
                <a:solidFill>
                  <a:srgbClr val="535353"/>
                </a:solidFill>
                <a:latin typeface="Gill Sans Light"/>
                <a:ea typeface="Gill Sans Light"/>
                <a:cs typeface="Gill Sans Light"/>
                <a:sym typeface="Gill Sans Light"/>
              </a:defRPr>
            </a:pPr>
            <a:r>
              <a:t>72% of employers deny, discount, encourage, rationalize, or defend</a:t>
            </a:r>
          </a:p>
          <a:p>
            <a:pPr marL="520700" indent="-520700">
              <a:lnSpc>
                <a:spcPct val="120000"/>
              </a:lnSpc>
              <a:spcBef>
                <a:spcPts val="4600"/>
              </a:spcBef>
              <a:buSzPct val="82000"/>
              <a:buChar char="•"/>
              <a:defRPr sz="4600">
                <a:solidFill>
                  <a:srgbClr val="535353"/>
                </a:solidFill>
                <a:latin typeface="Gill Sans Light"/>
                <a:ea typeface="Gill Sans Light"/>
                <a:cs typeface="Gill Sans Light"/>
                <a:sym typeface="Gill Sans Light"/>
              </a:defRPr>
            </a:pPr>
            <a:r>
              <a:t>Bosses are the majority of bullies</a:t>
            </a:r>
          </a:p>
          <a:p>
            <a:pPr marL="520700" indent="-520700">
              <a:lnSpc>
                <a:spcPct val="120000"/>
              </a:lnSpc>
              <a:spcBef>
                <a:spcPts val="4600"/>
              </a:spcBef>
              <a:buSzPct val="82000"/>
              <a:buChar char="•"/>
              <a:defRPr sz="3200">
                <a:solidFill>
                  <a:srgbClr val="535353"/>
                </a:solidFill>
                <a:latin typeface="Gill Sans Light"/>
                <a:ea typeface="Gill Sans Light"/>
                <a:cs typeface="Gill Sans Light"/>
                <a:sym typeface="Gill Sans Light"/>
              </a:defRPr>
            </a:pPr>
            <a:r>
              <a:t>2014 WBI U.S. Workplace Bullying Survey, </a:t>
            </a:r>
            <a:r>
              <a:rPr u="sng">
                <a:hlinkClick r:id="rId2"/>
              </a:rPr>
              <a:t>http://www.workplacebullying.org/wbiresearch/wbi-2014-us-survey/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onsequences to the person"/>
          <p:cNvSpPr txBox="1">
            <a:spLocks noGrp="1"/>
          </p:cNvSpPr>
          <p:nvPr>
            <p:ph type="title"/>
          </p:nvPr>
        </p:nvSpPr>
        <p:spPr>
          <a:prstGeom prst="rect">
            <a:avLst/>
          </a:prstGeom>
        </p:spPr>
        <p:txBody>
          <a:bodyPr/>
          <a:lstStyle/>
          <a:p>
            <a:r>
              <a:t>consequences to the person</a:t>
            </a:r>
          </a:p>
        </p:txBody>
      </p:sp>
      <p:sp>
        <p:nvSpPr>
          <p:cNvPr id="164" name="Profound feelings of confusion, fear, isolation, paranoia, embarrassment, shame, rage, guilt, depression, anxiety, lack of confidence, poor self-esteem, grief, shock, rejection, and worthlessness…"/>
          <p:cNvSpPr txBox="1">
            <a:spLocks noGrp="1"/>
          </p:cNvSpPr>
          <p:nvPr>
            <p:ph type="body" idx="1"/>
          </p:nvPr>
        </p:nvSpPr>
        <p:spPr>
          <a:prstGeom prst="rect">
            <a:avLst/>
          </a:prstGeom>
        </p:spPr>
        <p:txBody>
          <a:bodyPr/>
          <a:lstStyle/>
          <a:p>
            <a:pPr marL="298704" indent="-298704" defTabSz="327152">
              <a:spcBef>
                <a:spcPts val="2300"/>
              </a:spcBef>
              <a:buBlip>
                <a:blip r:embed="rId2"/>
              </a:buBlip>
              <a:defRPr sz="2408"/>
            </a:pPr>
            <a:r>
              <a:t>Profound feelings of confusion, fear, isolation, paranoia, embarrassment, shame, rage, guilt, depression, anxiety, lack of confidence, poor self-esteem, grief, shock, rejection, and worthlessness</a:t>
            </a:r>
          </a:p>
          <a:p>
            <a:pPr marL="298704" indent="-298704" defTabSz="327152">
              <a:spcBef>
                <a:spcPts val="2300"/>
              </a:spcBef>
              <a:buBlip>
                <a:blip r:embed="rId2"/>
              </a:buBlip>
              <a:defRPr sz="2408"/>
            </a:pPr>
            <a:r>
              <a:t>Post Traumatic Stress Disorder and Prolonged Duress Stress Disorder</a:t>
            </a:r>
          </a:p>
          <a:p>
            <a:pPr marL="298704" indent="-298704" defTabSz="327152">
              <a:spcBef>
                <a:spcPts val="2300"/>
              </a:spcBef>
              <a:buBlip>
                <a:blip r:embed="rId2"/>
              </a:buBlip>
              <a:defRPr sz="2408"/>
            </a:pPr>
            <a:r>
              <a:t>Focus and concentration impaired</a:t>
            </a:r>
          </a:p>
          <a:p>
            <a:pPr marL="298704" indent="-298704" defTabSz="327152">
              <a:spcBef>
                <a:spcPts val="2300"/>
              </a:spcBef>
              <a:buBlip>
                <a:blip r:embed="rId2"/>
              </a:buBlip>
              <a:defRPr sz="2408"/>
            </a:pPr>
            <a:r>
              <a:t>Isolation and social withdrawal</a:t>
            </a:r>
          </a:p>
          <a:p>
            <a:pPr marL="298704" indent="-298704" defTabSz="327152">
              <a:spcBef>
                <a:spcPts val="2300"/>
              </a:spcBef>
              <a:buBlip>
                <a:blip r:embed="rId2"/>
              </a:buBlip>
              <a:defRPr sz="2408"/>
            </a:pPr>
            <a:r>
              <a:t>Substance abuse</a:t>
            </a:r>
          </a:p>
          <a:p>
            <a:pPr marL="298704" indent="-298704" defTabSz="327152">
              <a:spcBef>
                <a:spcPts val="2300"/>
              </a:spcBef>
              <a:buBlip>
                <a:blip r:embed="rId2"/>
              </a:buBlip>
              <a:defRPr sz="2408"/>
            </a:pPr>
            <a:r>
              <a:t>Domestic violence</a:t>
            </a:r>
          </a:p>
          <a:p>
            <a:pPr marL="298704" indent="-298704" defTabSz="327152">
              <a:spcBef>
                <a:spcPts val="2300"/>
              </a:spcBef>
              <a:buBlip>
                <a:blip r:embed="rId2"/>
              </a:buBlip>
              <a:defRPr sz="2408"/>
            </a:pPr>
            <a:r>
              <a:t>Suicides attempted and completed</a:t>
            </a:r>
          </a:p>
          <a:p>
            <a:pPr marL="291592" indent="-291592" defTabSz="327152">
              <a:spcBef>
                <a:spcPts val="2300"/>
              </a:spcBef>
              <a:buBlip>
                <a:blip r:embed="rId2"/>
              </a:buBlip>
              <a:defRPr sz="1792"/>
            </a:pPr>
            <a:r>
              <a:t>Kohut, M. (2008) </a:t>
            </a:r>
            <a:r>
              <a:rPr i="1"/>
              <a:t>The Complete Guide to Understanding, Controlling, and Stopping Bullies &amp; Bullying at Work, </a:t>
            </a:r>
            <a:r>
              <a:t>Atlantic Publishing Group, Ocala, FL, at 139.</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sequences to the organization"/>
          <p:cNvSpPr txBox="1">
            <a:spLocks noGrp="1"/>
          </p:cNvSpPr>
          <p:nvPr>
            <p:ph type="title"/>
          </p:nvPr>
        </p:nvSpPr>
        <p:spPr>
          <a:prstGeom prst="rect">
            <a:avLst/>
          </a:prstGeom>
        </p:spPr>
        <p:txBody>
          <a:bodyPr/>
          <a:lstStyle/>
          <a:p>
            <a:pPr lvl="1" defTabSz="519937">
              <a:defRPr sz="6230"/>
            </a:pPr>
            <a:r>
              <a:t>consequences to the organization</a:t>
            </a:r>
          </a:p>
        </p:txBody>
      </p:sp>
      <p:sp>
        <p:nvSpPr>
          <p:cNvPr id="167" name="Diminished morale and productivity…"/>
          <p:cNvSpPr txBox="1">
            <a:spLocks noGrp="1"/>
          </p:cNvSpPr>
          <p:nvPr>
            <p:ph type="body" idx="1"/>
          </p:nvPr>
        </p:nvSpPr>
        <p:spPr>
          <a:prstGeom prst="rect">
            <a:avLst/>
          </a:prstGeom>
        </p:spPr>
        <p:txBody>
          <a:bodyPr/>
          <a:lstStyle/>
          <a:p>
            <a:pPr marL="437387" indent="-437387" defTabSz="479044">
              <a:spcBef>
                <a:spcPts val="3400"/>
              </a:spcBef>
              <a:buBlip>
                <a:blip r:embed="rId2"/>
              </a:buBlip>
              <a:defRPr sz="3525"/>
            </a:pPr>
            <a:r>
              <a:t>Diminished morale and productivity</a:t>
            </a:r>
          </a:p>
          <a:p>
            <a:pPr marL="437387" indent="-437387" defTabSz="479044">
              <a:spcBef>
                <a:spcPts val="3400"/>
              </a:spcBef>
              <a:buBlip>
                <a:blip r:embed="rId2"/>
              </a:buBlip>
              <a:defRPr sz="3525"/>
            </a:pPr>
            <a:r>
              <a:t>Employee turnover</a:t>
            </a:r>
          </a:p>
          <a:p>
            <a:pPr marL="437387" indent="-437387" defTabSz="479044">
              <a:spcBef>
                <a:spcPts val="3400"/>
              </a:spcBef>
              <a:buBlip>
                <a:blip r:embed="rId2"/>
              </a:buBlip>
              <a:defRPr sz="3525"/>
            </a:pPr>
            <a:r>
              <a:t>Lost opportunities (client turnover)</a:t>
            </a:r>
          </a:p>
          <a:p>
            <a:pPr marL="437387" indent="-437387" defTabSz="479044">
              <a:spcBef>
                <a:spcPts val="3400"/>
              </a:spcBef>
              <a:buBlip>
                <a:blip r:embed="rId2"/>
              </a:buBlip>
              <a:defRPr sz="3525"/>
            </a:pPr>
            <a:r>
              <a:t>Reputation</a:t>
            </a:r>
          </a:p>
          <a:p>
            <a:pPr marL="437387" indent="-437387" defTabSz="479044">
              <a:spcBef>
                <a:spcPts val="3400"/>
              </a:spcBef>
              <a:buBlip>
                <a:blip r:embed="rId2"/>
              </a:buBlip>
              <a:defRPr sz="3525"/>
            </a:pPr>
            <a:r>
              <a:t>Absenteeism and Presenteeism</a:t>
            </a:r>
          </a:p>
          <a:p>
            <a:pPr marL="437387" indent="-437387" defTabSz="479044">
              <a:spcBef>
                <a:spcPts val="3400"/>
              </a:spcBef>
              <a:buBlip>
                <a:blip r:embed="rId2"/>
              </a:buBlip>
              <a:defRPr sz="3525"/>
            </a:pPr>
            <a:r>
              <a:t>Litigation - Judgments, Settlements, Attorney Fees, Stress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op Ten Workplace Bullying Tactics"/>
          <p:cNvSpPr txBox="1">
            <a:spLocks noGrp="1"/>
          </p:cNvSpPr>
          <p:nvPr>
            <p:ph type="title"/>
          </p:nvPr>
        </p:nvSpPr>
        <p:spPr>
          <a:prstGeom prst="rect">
            <a:avLst/>
          </a:prstGeom>
        </p:spPr>
        <p:txBody>
          <a:bodyPr/>
          <a:lstStyle>
            <a:lvl1pPr defTabSz="484886">
              <a:defRPr sz="5810"/>
            </a:lvl1pPr>
          </a:lstStyle>
          <a:p>
            <a:r>
              <a:t>Top Ten Workplace Bullying Tactics</a:t>
            </a:r>
          </a:p>
        </p:txBody>
      </p:sp>
      <p:sp>
        <p:nvSpPr>
          <p:cNvPr id="170" name="Blame target for errors…"/>
          <p:cNvSpPr txBox="1">
            <a:spLocks noGrp="1"/>
          </p:cNvSpPr>
          <p:nvPr>
            <p:ph type="body" idx="1"/>
          </p:nvPr>
        </p:nvSpPr>
        <p:spPr>
          <a:prstGeom prst="rect">
            <a:avLst/>
          </a:prstGeom>
        </p:spPr>
        <p:txBody>
          <a:bodyPr/>
          <a:lstStyle/>
          <a:p>
            <a:pPr>
              <a:buBlip>
                <a:blip r:embed="rId3"/>
              </a:buBlip>
            </a:pPr>
            <a:r>
              <a:t>Blame target for errors</a:t>
            </a:r>
          </a:p>
          <a:p>
            <a:pPr>
              <a:buBlip>
                <a:blip r:embed="rId3"/>
              </a:buBlip>
            </a:pPr>
            <a:r>
              <a:t>Unreasonable job demands</a:t>
            </a:r>
          </a:p>
          <a:p>
            <a:pPr>
              <a:buBlip>
                <a:blip r:embed="rId3"/>
              </a:buBlip>
            </a:pPr>
            <a:r>
              <a:t>Criticism of ability</a:t>
            </a:r>
          </a:p>
          <a:p>
            <a:pPr>
              <a:buBlip>
                <a:blip r:embed="rId3"/>
              </a:buBlip>
            </a:pPr>
            <a:r>
              <a:t>Inconsistent compliance with rules</a:t>
            </a:r>
          </a:p>
          <a:p>
            <a:pPr>
              <a:buBlip>
                <a:blip r:embed="rId3"/>
              </a:buBlip>
            </a:pPr>
            <a:r>
              <a:t>Threatening job loss</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1181</Words>
  <Application>Microsoft Office PowerPoint</Application>
  <PresentationFormat>Custom</PresentationFormat>
  <Paragraphs>125</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BrushedCanvas</vt:lpstr>
      <vt:lpstr>CIVILITY ON CAMPUS</vt:lpstr>
      <vt:lpstr>Six-Year Ombuds Office Chart</vt:lpstr>
      <vt:lpstr>Auburn University is an institution built upon honor, integrity, trust, and respect.</vt:lpstr>
      <vt:lpstr>Bullying Definition</vt:lpstr>
      <vt:lpstr>what is bullying about?</vt:lpstr>
      <vt:lpstr>Workplace Bullying Statistic</vt:lpstr>
      <vt:lpstr>consequences to the person</vt:lpstr>
      <vt:lpstr>consequences to the organization</vt:lpstr>
      <vt:lpstr>Top Ten Workplace Bullying Tactics</vt:lpstr>
      <vt:lpstr>PowerPoint Presentation</vt:lpstr>
      <vt:lpstr>Bullying in Academe</vt:lpstr>
      <vt:lpstr>AUBURN UNIVERSITY POLICIES</vt:lpstr>
      <vt:lpstr>PowerPoint Presentation</vt:lpstr>
      <vt:lpstr>PowerPoint Presentation</vt:lpstr>
      <vt:lpstr>PowerPoint Presentation</vt:lpstr>
      <vt:lpstr>AUBURN POLICY - Faculty - </vt:lpstr>
      <vt:lpstr> </vt:lpstr>
      <vt:lpstr>AUBURN POLICY - Staff and A &amp; P -</vt:lpstr>
      <vt:lpstr>Auburn policy - Students -</vt:lpstr>
      <vt:lpstr>Civility Definition</vt:lpstr>
      <vt:lpstr>Steps we can take</vt:lpstr>
      <vt:lpstr>Strategies to promote civil behavior</vt:lpstr>
      <vt:lpstr>PowerPoint Presentation</vt:lpstr>
      <vt:lpstr>Conclusion</vt:lpstr>
      <vt:lpstr>CIVILITY ON CAMPUS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CIVILITY ON CAMPUS</dc:title>
  <dc:creator>University Senate</dc:creator>
  <cp:lastModifiedBy>Laura Kloberg</cp:lastModifiedBy>
  <cp:revision>2</cp:revision>
  <dcterms:modified xsi:type="dcterms:W3CDTF">2019-09-18T17:32:24Z</dcterms:modified>
</cp:coreProperties>
</file>