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35"/>
  </p:notesMasterIdLst>
  <p:sldIdLst>
    <p:sldId id="2661" r:id="rId9"/>
    <p:sldId id="2699" r:id="rId10"/>
    <p:sldId id="2698" r:id="rId11"/>
    <p:sldId id="2676" r:id="rId12"/>
    <p:sldId id="2700" r:id="rId13"/>
    <p:sldId id="2679" r:id="rId14"/>
    <p:sldId id="2701" r:id="rId15"/>
    <p:sldId id="2695" r:id="rId16"/>
    <p:sldId id="2678" r:id="rId17"/>
    <p:sldId id="2682" r:id="rId18"/>
    <p:sldId id="2696" r:id="rId19"/>
    <p:sldId id="2685" r:id="rId20"/>
    <p:sldId id="2686" r:id="rId21"/>
    <p:sldId id="2702" r:id="rId22"/>
    <p:sldId id="2689" r:id="rId23"/>
    <p:sldId id="2703" r:id="rId24"/>
    <p:sldId id="2690" r:id="rId25"/>
    <p:sldId id="2691" r:id="rId26"/>
    <p:sldId id="2704" r:id="rId27"/>
    <p:sldId id="2692" r:id="rId28"/>
    <p:sldId id="2705" r:id="rId29"/>
    <p:sldId id="2706" r:id="rId30"/>
    <p:sldId id="2707" r:id="rId31"/>
    <p:sldId id="2708" r:id="rId32"/>
    <p:sldId id="2709" r:id="rId33"/>
    <p:sldId id="269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404040"/>
    <a:srgbClr val="999999"/>
    <a:srgbClr val="666666"/>
    <a:srgbClr val="F8AD76"/>
    <a:srgbClr val="F0873B"/>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59320" autoAdjust="0"/>
  </p:normalViewPr>
  <p:slideViewPr>
    <p:cSldViewPr snapToGrid="0" snapToObjects="1">
      <p:cViewPr varScale="1">
        <p:scale>
          <a:sx n="73" d="100"/>
          <a:sy n="73" d="100"/>
        </p:scale>
        <p:origin x="2448" y="184"/>
      </p:cViewPr>
      <p:guideLst>
        <p:guide pos="1032"/>
        <p:guide orient="horz" pos="3912"/>
        <p:guide pos="7392"/>
        <p:guide orient="horz" pos="168"/>
        <p:guide pos="6072"/>
      </p:guideLst>
    </p:cSldViewPr>
  </p:slideViewPr>
  <p:notesTextViewPr>
    <p:cViewPr>
      <p:scale>
        <a:sx n="3" d="2"/>
        <a:sy n="3" d="2"/>
      </p:scale>
      <p:origin x="0" y="0"/>
    </p:cViewPr>
  </p:notesTextViewPr>
  <p:sorterViewPr>
    <p:cViewPr varScale="1">
      <p:scale>
        <a:sx n="70" d="100"/>
        <a:sy n="70" d="100"/>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9/1/23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58255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91A6AEC-34C5-724F-A9F3-C32254C34CCA}" type="slidenum">
              <a:rPr lang="en-US" smtClean="0"/>
              <a:t>10</a:t>
            </a:fld>
            <a:endParaRPr lang="en-US" dirty="0"/>
          </a:p>
        </p:txBody>
      </p:sp>
    </p:spTree>
    <p:extLst>
      <p:ext uri="{BB962C8B-B14F-4D97-AF65-F5344CB8AC3E}">
        <p14:creationId xmlns:p14="http://schemas.microsoft.com/office/powerpoint/2010/main" val="78366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11</a:t>
            </a:fld>
            <a:endParaRPr lang="en-US" dirty="0"/>
          </a:p>
        </p:txBody>
      </p:sp>
    </p:spTree>
    <p:extLst>
      <p:ext uri="{BB962C8B-B14F-4D97-AF65-F5344CB8AC3E}">
        <p14:creationId xmlns:p14="http://schemas.microsoft.com/office/powerpoint/2010/main" val="350848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91A6AEC-34C5-724F-A9F3-C32254C34CCA}" type="slidenum">
              <a:rPr lang="en-US" smtClean="0"/>
              <a:t>12</a:t>
            </a:fld>
            <a:endParaRPr lang="en-US" dirty="0"/>
          </a:p>
        </p:txBody>
      </p:sp>
    </p:spTree>
    <p:extLst>
      <p:ext uri="{BB962C8B-B14F-4D97-AF65-F5344CB8AC3E}">
        <p14:creationId xmlns:p14="http://schemas.microsoft.com/office/powerpoint/2010/main" val="25831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13</a:t>
            </a:fld>
            <a:endParaRPr lang="en-US" dirty="0"/>
          </a:p>
        </p:txBody>
      </p:sp>
    </p:spTree>
    <p:extLst>
      <p:ext uri="{BB962C8B-B14F-4D97-AF65-F5344CB8AC3E}">
        <p14:creationId xmlns:p14="http://schemas.microsoft.com/office/powerpoint/2010/main" val="117110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14</a:t>
            </a:fld>
            <a:endParaRPr lang="en-US" dirty="0"/>
          </a:p>
        </p:txBody>
      </p:sp>
    </p:spTree>
    <p:extLst>
      <p:ext uri="{BB962C8B-B14F-4D97-AF65-F5344CB8AC3E}">
        <p14:creationId xmlns:p14="http://schemas.microsoft.com/office/powerpoint/2010/main" val="298846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15</a:t>
            </a:fld>
            <a:endParaRPr lang="en-US" dirty="0"/>
          </a:p>
        </p:txBody>
      </p:sp>
    </p:spTree>
    <p:extLst>
      <p:ext uri="{BB962C8B-B14F-4D97-AF65-F5344CB8AC3E}">
        <p14:creationId xmlns:p14="http://schemas.microsoft.com/office/powerpoint/2010/main" val="312436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16</a:t>
            </a:fld>
            <a:endParaRPr lang="en-US" dirty="0"/>
          </a:p>
        </p:txBody>
      </p:sp>
    </p:spTree>
    <p:extLst>
      <p:ext uri="{BB962C8B-B14F-4D97-AF65-F5344CB8AC3E}">
        <p14:creationId xmlns:p14="http://schemas.microsoft.com/office/powerpoint/2010/main" val="128294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17</a:t>
            </a:fld>
            <a:endParaRPr lang="en-US" dirty="0"/>
          </a:p>
        </p:txBody>
      </p:sp>
    </p:spTree>
    <p:extLst>
      <p:ext uri="{BB962C8B-B14F-4D97-AF65-F5344CB8AC3E}">
        <p14:creationId xmlns:p14="http://schemas.microsoft.com/office/powerpoint/2010/main" val="99660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91A6AEC-34C5-724F-A9F3-C32254C34CCA}" type="slidenum">
              <a:rPr lang="en-US" smtClean="0"/>
              <a:t>18</a:t>
            </a:fld>
            <a:endParaRPr lang="en-US" dirty="0"/>
          </a:p>
        </p:txBody>
      </p:sp>
    </p:spTree>
    <p:extLst>
      <p:ext uri="{BB962C8B-B14F-4D97-AF65-F5344CB8AC3E}">
        <p14:creationId xmlns:p14="http://schemas.microsoft.com/office/powerpoint/2010/main" val="337536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19</a:t>
            </a:fld>
            <a:endParaRPr lang="en-US" dirty="0"/>
          </a:p>
        </p:txBody>
      </p:sp>
    </p:spTree>
    <p:extLst>
      <p:ext uri="{BB962C8B-B14F-4D97-AF65-F5344CB8AC3E}">
        <p14:creationId xmlns:p14="http://schemas.microsoft.com/office/powerpoint/2010/main" val="290150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65470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20</a:t>
            </a:fld>
            <a:endParaRPr lang="en-US" dirty="0"/>
          </a:p>
        </p:txBody>
      </p:sp>
    </p:spTree>
    <p:extLst>
      <p:ext uri="{BB962C8B-B14F-4D97-AF65-F5344CB8AC3E}">
        <p14:creationId xmlns:p14="http://schemas.microsoft.com/office/powerpoint/2010/main" val="355257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21</a:t>
            </a:fld>
            <a:endParaRPr lang="en-US" dirty="0"/>
          </a:p>
        </p:txBody>
      </p:sp>
    </p:spTree>
    <p:extLst>
      <p:ext uri="{BB962C8B-B14F-4D97-AF65-F5344CB8AC3E}">
        <p14:creationId xmlns:p14="http://schemas.microsoft.com/office/powerpoint/2010/main" val="85388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22</a:t>
            </a:fld>
            <a:endParaRPr lang="en-US" dirty="0"/>
          </a:p>
        </p:txBody>
      </p:sp>
    </p:spTree>
    <p:extLst>
      <p:ext uri="{BB962C8B-B14F-4D97-AF65-F5344CB8AC3E}">
        <p14:creationId xmlns:p14="http://schemas.microsoft.com/office/powerpoint/2010/main" val="393599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23</a:t>
            </a:fld>
            <a:endParaRPr lang="en-US" dirty="0"/>
          </a:p>
        </p:txBody>
      </p:sp>
    </p:spTree>
    <p:extLst>
      <p:ext uri="{BB962C8B-B14F-4D97-AF65-F5344CB8AC3E}">
        <p14:creationId xmlns:p14="http://schemas.microsoft.com/office/powerpoint/2010/main" val="231915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24</a:t>
            </a:fld>
            <a:endParaRPr lang="en-US" dirty="0"/>
          </a:p>
        </p:txBody>
      </p:sp>
    </p:spTree>
    <p:extLst>
      <p:ext uri="{BB962C8B-B14F-4D97-AF65-F5344CB8AC3E}">
        <p14:creationId xmlns:p14="http://schemas.microsoft.com/office/powerpoint/2010/main" val="108573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3</a:t>
            </a:fld>
            <a:endParaRPr lang="en-US" dirty="0"/>
          </a:p>
        </p:txBody>
      </p:sp>
    </p:spTree>
    <p:extLst>
      <p:ext uri="{BB962C8B-B14F-4D97-AF65-F5344CB8AC3E}">
        <p14:creationId xmlns:p14="http://schemas.microsoft.com/office/powerpoint/2010/main" val="355555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13616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5</a:t>
            </a:fld>
            <a:endParaRPr lang="en-US" dirty="0"/>
          </a:p>
        </p:txBody>
      </p:sp>
    </p:spTree>
    <p:extLst>
      <p:ext uri="{BB962C8B-B14F-4D97-AF65-F5344CB8AC3E}">
        <p14:creationId xmlns:p14="http://schemas.microsoft.com/office/powerpoint/2010/main" val="385020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6</a:t>
            </a:fld>
            <a:endParaRPr lang="en-US" dirty="0"/>
          </a:p>
        </p:txBody>
      </p:sp>
    </p:spTree>
    <p:extLst>
      <p:ext uri="{BB962C8B-B14F-4D97-AF65-F5344CB8AC3E}">
        <p14:creationId xmlns:p14="http://schemas.microsoft.com/office/powerpoint/2010/main" val="81616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7</a:t>
            </a:fld>
            <a:endParaRPr lang="en-US" dirty="0"/>
          </a:p>
        </p:txBody>
      </p:sp>
    </p:spTree>
    <p:extLst>
      <p:ext uri="{BB962C8B-B14F-4D97-AF65-F5344CB8AC3E}">
        <p14:creationId xmlns:p14="http://schemas.microsoft.com/office/powerpoint/2010/main" val="9084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91A6AEC-34C5-724F-A9F3-C32254C34CCA}" type="slidenum">
              <a:rPr lang="en-US" smtClean="0"/>
              <a:t>8</a:t>
            </a:fld>
            <a:endParaRPr lang="en-US" dirty="0"/>
          </a:p>
        </p:txBody>
      </p:sp>
    </p:spTree>
    <p:extLst>
      <p:ext uri="{BB962C8B-B14F-4D97-AF65-F5344CB8AC3E}">
        <p14:creationId xmlns:p14="http://schemas.microsoft.com/office/powerpoint/2010/main" val="342456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9</a:t>
            </a:fld>
            <a:endParaRPr lang="en-US" dirty="0"/>
          </a:p>
        </p:txBody>
      </p:sp>
    </p:spTree>
    <p:extLst>
      <p:ext uri="{BB962C8B-B14F-4D97-AF65-F5344CB8AC3E}">
        <p14:creationId xmlns:p14="http://schemas.microsoft.com/office/powerpoint/2010/main" val="389032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8.sv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18"/>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19"/>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722" r:id="rId6"/>
    <p:sldLayoutId id="2147483728" r:id="rId7"/>
    <p:sldLayoutId id="2147483727" r:id="rId8"/>
    <p:sldLayoutId id="2147483724" r:id="rId9"/>
    <p:sldLayoutId id="2147483731" r:id="rId10"/>
    <p:sldLayoutId id="2147483725" r:id="rId11"/>
    <p:sldLayoutId id="2147483751" r:id="rId12"/>
    <p:sldLayoutId id="2147483721" r:id="rId13"/>
    <p:sldLayoutId id="2147483878" r:id="rId14"/>
    <p:sldLayoutId id="2147483870" r:id="rId15"/>
    <p:sldLayoutId id="21474838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3"/>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wh381-%20Notice%20of%20Rights.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wh382-Designation%20Notice.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0" y="5313172"/>
            <a:ext cx="8351520" cy="461665"/>
          </a:xfrm>
        </p:spPr>
        <p:txBody>
          <a:bodyPr/>
          <a:lstStyle/>
          <a:p>
            <a:r>
              <a:rPr lang="en-US" sz="3000" dirty="0"/>
              <a:t>Family &amp; Medical Leave Act</a:t>
            </a:r>
          </a:p>
        </p:txBody>
      </p:sp>
      <p:sp>
        <p:nvSpPr>
          <p:cNvPr id="3" name="Text Placeholder 2"/>
          <p:cNvSpPr>
            <a:spLocks noGrp="1"/>
          </p:cNvSpPr>
          <p:nvPr>
            <p:ph type="body" sz="quarter" idx="13"/>
          </p:nvPr>
        </p:nvSpPr>
        <p:spPr>
          <a:xfrm>
            <a:off x="3840480" y="5824362"/>
            <a:ext cx="7989162" cy="350772"/>
          </a:xfrm>
        </p:spPr>
        <p:txBody>
          <a:bodyPr/>
          <a:lstStyle/>
          <a:p>
            <a:r>
              <a:rPr lang="en-US" dirty="0"/>
              <a:t>Gary Gray and Debra Walters</a:t>
            </a:r>
          </a:p>
        </p:txBody>
      </p:sp>
    </p:spTree>
    <p:extLst>
      <p:ext uri="{BB962C8B-B14F-4D97-AF65-F5344CB8AC3E}">
        <p14:creationId xmlns:p14="http://schemas.microsoft.com/office/powerpoint/2010/main" val="341805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400" dirty="0"/>
              <a:t>False. </a:t>
            </a:r>
          </a:p>
          <a:p>
            <a:r>
              <a:rPr lang="en-US" altLang="en-US" sz="2400" dirty="0"/>
              <a:t>A husband may also qualify for FMLA leave to care for the pregnant SPOUSE who has severe morning sickness or other prenatal complications and to accompany spouse to prenatal doctor appointments. </a:t>
            </a:r>
          </a:p>
          <a:p>
            <a:r>
              <a:rPr lang="en-US" altLang="en-US" sz="2400" dirty="0"/>
              <a:t>This includes driving the spouse to appointments and delivering psychological care. </a:t>
            </a:r>
          </a:p>
          <a:p>
            <a:r>
              <a:rPr lang="en-US" altLang="en-US" sz="2400" dirty="0"/>
              <a:t>Such leave is not available to a non-spouse father of the child</a:t>
            </a:r>
          </a:p>
          <a:p>
            <a:r>
              <a:rPr lang="en-US" altLang="en-US" sz="2400" dirty="0"/>
              <a:t>Also, parental leave cannot discriminate based on gender. </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10</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600" dirty="0"/>
              <a:t>Answer</a:t>
            </a:r>
            <a:endParaRPr lang="en-US" sz="3200" dirty="0"/>
          </a:p>
        </p:txBody>
      </p:sp>
    </p:spTree>
    <p:extLst>
      <p:ext uri="{BB962C8B-B14F-4D97-AF65-F5344CB8AC3E}">
        <p14:creationId xmlns:p14="http://schemas.microsoft.com/office/powerpoint/2010/main" val="13463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359" y="1254225"/>
            <a:ext cx="11357316" cy="4860317"/>
          </a:xfrm>
        </p:spPr>
        <p:txBody>
          <a:bodyPr/>
          <a:lstStyle/>
          <a:p>
            <a:r>
              <a:rPr lang="en-US" sz="2800" dirty="0"/>
              <a:t>Tom and Larry were legally married in a state that recognizes same-sex marriage. </a:t>
            </a:r>
          </a:p>
          <a:p>
            <a:r>
              <a:rPr lang="en-US" sz="2800" dirty="0"/>
              <a:t>Tom has been working for Auburn University for two years. </a:t>
            </a:r>
          </a:p>
          <a:p>
            <a:r>
              <a:rPr lang="en-US" sz="2800" dirty="0"/>
              <a:t>Over the past 3 months, Tom has taken an hour here and there to take Larry to the doctor.</a:t>
            </a:r>
          </a:p>
          <a:p>
            <a:r>
              <a:rPr lang="en-US" sz="2800" dirty="0"/>
              <a:t>You are aware that Tom’s same-sex spouse is sick and that he has been relying on Tom to care for him.</a:t>
            </a:r>
          </a:p>
          <a:p>
            <a:r>
              <a:rPr lang="en-US" sz="2800" dirty="0"/>
              <a:t>What should you do? </a:t>
            </a:r>
          </a:p>
          <a:p>
            <a:endParaRPr lang="en-US" sz="20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11</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600" dirty="0" err="1"/>
              <a:t>Fmla</a:t>
            </a:r>
            <a:r>
              <a:rPr lang="en-US" sz="3600" dirty="0"/>
              <a:t> scenario “spouse”</a:t>
            </a:r>
          </a:p>
        </p:txBody>
      </p:sp>
    </p:spTree>
    <p:extLst>
      <p:ext uri="{BB962C8B-B14F-4D97-AF65-F5344CB8AC3E}">
        <p14:creationId xmlns:p14="http://schemas.microsoft.com/office/powerpoint/2010/main" val="29089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325" y="1380549"/>
            <a:ext cx="11357316" cy="5226728"/>
          </a:xfrm>
        </p:spPr>
        <p:txBody>
          <a:bodyPr/>
          <a:lstStyle/>
          <a:p>
            <a:r>
              <a:rPr lang="en-US" sz="2900" dirty="0"/>
              <a:t>Workers in legal, same-sex marriages, regardless of where they live, will now have the same rights as those in opposite-sex marriages to federal job-protected leave under the Family and Medical Leave Act (FMLA) to care for a spouse with a serious health condition.</a:t>
            </a:r>
          </a:p>
          <a:p>
            <a:r>
              <a:rPr lang="en-US" sz="2900" dirty="0"/>
              <a:t>Rule Effective: March 31, 2015</a:t>
            </a:r>
          </a:p>
          <a:p>
            <a:pPr marL="0" indent="0">
              <a:buNone/>
            </a:pPr>
            <a:endParaRPr lang="en-US" sz="2800" dirty="0">
              <a:cs typeface="Calibri"/>
              <a:sym typeface="Wingdings" panose="05000000000000000000" pitchFamily="2" charset="2"/>
            </a:endParaRP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12</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200" dirty="0" err="1"/>
              <a:t>Fmla</a:t>
            </a:r>
            <a:r>
              <a:rPr lang="en-US" sz="3200" dirty="0"/>
              <a:t> “spouse” update</a:t>
            </a:r>
          </a:p>
        </p:txBody>
      </p:sp>
    </p:spTree>
    <p:extLst>
      <p:ext uri="{BB962C8B-B14F-4D97-AF65-F5344CB8AC3E}">
        <p14:creationId xmlns:p14="http://schemas.microsoft.com/office/powerpoint/2010/main" val="11699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ltLang="en-US" sz="2600" i="1" dirty="0"/>
          </a:p>
          <a:p>
            <a:r>
              <a:rPr lang="en-US" altLang="en-US" sz="2600" i="1" dirty="0"/>
              <a:t>Has Tom given you enough notice to trigger you to offer FMLA?</a:t>
            </a:r>
          </a:p>
          <a:p>
            <a:endParaRPr lang="en-US" altLang="en-US" sz="2600" dirty="0"/>
          </a:p>
          <a:p>
            <a:pPr lvl="1"/>
            <a:r>
              <a:rPr lang="en-US" altLang="en-US" sz="2600" dirty="0"/>
              <a:t>A). Yes</a:t>
            </a:r>
          </a:p>
          <a:p>
            <a:pPr lvl="1"/>
            <a:r>
              <a:rPr lang="en-US" altLang="en-US" sz="2600" dirty="0"/>
              <a:t>B). No</a:t>
            </a:r>
          </a:p>
          <a:p>
            <a:pPr lvl="1"/>
            <a:r>
              <a:rPr lang="en-US" altLang="en-US" sz="2600" dirty="0"/>
              <a:t>C). I don’t know</a:t>
            </a:r>
          </a:p>
        </p:txBody>
      </p:sp>
      <p:sp>
        <p:nvSpPr>
          <p:cNvPr id="3" name="Slide Number Placeholder 2"/>
          <p:cNvSpPr>
            <a:spLocks noGrp="1"/>
          </p:cNvSpPr>
          <p:nvPr>
            <p:ph type="sldNum" sz="quarter" idx="12"/>
          </p:nvPr>
        </p:nvSpPr>
        <p:spPr/>
        <p:txBody>
          <a:bodyPr/>
          <a:lstStyle/>
          <a:p>
            <a:fld id="{9564885F-477D-A14D-B2C1-5ECAF755F313}" type="slidenum">
              <a:rPr lang="en-US" smtClean="0"/>
              <a:pPr/>
              <a:t>13</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775861" y="230875"/>
            <a:ext cx="9998798" cy="895879"/>
          </a:xfrm>
        </p:spPr>
        <p:txBody>
          <a:bodyPr/>
          <a:lstStyle/>
          <a:p>
            <a:r>
              <a:rPr lang="en-US" sz="3600" dirty="0" err="1"/>
              <a:t>Fmla</a:t>
            </a:r>
            <a:r>
              <a:rPr lang="en-US" sz="3600" dirty="0"/>
              <a:t> </a:t>
            </a:r>
            <a:br>
              <a:rPr lang="en-US" sz="3600" dirty="0"/>
            </a:br>
            <a:r>
              <a:rPr lang="en-US" sz="3600" dirty="0"/>
              <a:t>Scenario question:</a:t>
            </a:r>
          </a:p>
        </p:txBody>
      </p:sp>
    </p:spTree>
    <p:extLst>
      <p:ext uri="{BB962C8B-B14F-4D97-AF65-F5344CB8AC3E}">
        <p14:creationId xmlns:p14="http://schemas.microsoft.com/office/powerpoint/2010/main" val="400466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Bef>
                <a:spcPct val="0"/>
              </a:spcBef>
              <a:spcAft>
                <a:spcPct val="50000"/>
              </a:spcAft>
            </a:pPr>
            <a:r>
              <a:rPr lang="en-US" altLang="en-US" sz="2800" dirty="0"/>
              <a:t>Employees might not say they need time off “under the FMLA”</a:t>
            </a:r>
          </a:p>
          <a:p>
            <a:pPr>
              <a:spcBef>
                <a:spcPct val="0"/>
              </a:spcBef>
              <a:spcAft>
                <a:spcPct val="50000"/>
              </a:spcAft>
            </a:pPr>
            <a:r>
              <a:rPr lang="en-US" altLang="en-US" sz="2800" dirty="0"/>
              <a:t>It’s up to supervisors, </a:t>
            </a:r>
            <a:br>
              <a:rPr lang="en-US" altLang="en-US" sz="2800" dirty="0"/>
            </a:br>
            <a:r>
              <a:rPr lang="en-US" altLang="en-US" sz="2800" dirty="0"/>
              <a:t>with help from HR,</a:t>
            </a:r>
            <a:br>
              <a:rPr lang="en-US" altLang="en-US" sz="2800" dirty="0"/>
            </a:br>
            <a:r>
              <a:rPr lang="en-US" altLang="en-US" sz="2800" dirty="0"/>
              <a:t>to recognize when </a:t>
            </a:r>
            <a:br>
              <a:rPr lang="en-US" altLang="en-US" sz="2800" dirty="0"/>
            </a:br>
            <a:r>
              <a:rPr lang="en-US" altLang="en-US" sz="2800" dirty="0"/>
              <a:t>leave qualifies as FMLA</a:t>
            </a:r>
          </a:p>
          <a:p>
            <a:endParaRPr lang="en-US" dirty="0"/>
          </a:p>
        </p:txBody>
      </p:sp>
      <p:sp>
        <p:nvSpPr>
          <p:cNvPr id="5" name="Title 4"/>
          <p:cNvSpPr>
            <a:spLocks noGrp="1"/>
          </p:cNvSpPr>
          <p:nvPr>
            <p:ph type="title"/>
          </p:nvPr>
        </p:nvSpPr>
        <p:spPr>
          <a:xfrm>
            <a:off x="1634246" y="288045"/>
            <a:ext cx="6792577" cy="1267185"/>
          </a:xfrm>
        </p:spPr>
        <p:txBody>
          <a:bodyPr/>
          <a:lstStyle/>
          <a:p>
            <a:r>
              <a:rPr lang="en-US" sz="3200" dirty="0"/>
              <a:t>‘But he didn’t say he needed time off under </a:t>
            </a:r>
            <a:r>
              <a:rPr lang="en-US" sz="3200" dirty="0" err="1"/>
              <a:t>fmla</a:t>
            </a:r>
            <a:r>
              <a:rPr lang="en-US" sz="3200" dirty="0"/>
              <a:t> ...’ </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14</a:t>
            </a:fld>
            <a:endParaRPr lang="en-LT" dirty="0"/>
          </a:p>
        </p:txBody>
      </p:sp>
      <p:pic>
        <p:nvPicPr>
          <p:cNvPr id="8" name="Picture 4" descr="wheelchair"/>
          <p:cNvPicPr>
            <a:picLocks noGrp="1" noChangeAspect="1" noChangeArrowheads="1"/>
          </p:cNvPicPr>
          <p:nvPr>
            <p:ph type="pic" sz="quarter" idx="17"/>
          </p:nvPr>
        </p:nvPicPr>
        <p:blipFill>
          <a:blip r:embed="rId3"/>
          <a:srcRect t="8650" b="8650"/>
          <a:stretch>
            <a:fillRect/>
          </a:stretch>
        </p:blipFill>
        <p:spPr bwMode="auto">
          <a:xfrm>
            <a:off x="7691717" y="1251350"/>
            <a:ext cx="4159623" cy="4804686"/>
          </a:xfrm>
          <a:prstGeom prst="rect">
            <a:avLst/>
          </a:prstGeom>
          <a:noFill/>
        </p:spPr>
      </p:pic>
    </p:spTree>
    <p:extLst>
      <p:ext uri="{BB962C8B-B14F-4D97-AF65-F5344CB8AC3E}">
        <p14:creationId xmlns:p14="http://schemas.microsoft.com/office/powerpoint/2010/main" val="42885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15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775861" y="230876"/>
            <a:ext cx="9998798" cy="975354"/>
          </a:xfrm>
        </p:spPr>
        <p:txBody>
          <a:bodyPr/>
          <a:lstStyle/>
          <a:p>
            <a:r>
              <a:rPr lang="en-US" sz="3200" dirty="0"/>
              <a:t>What you should and shouldn’t say when asked for time off</a:t>
            </a:r>
          </a:p>
        </p:txBody>
      </p:sp>
      <p:sp>
        <p:nvSpPr>
          <p:cNvPr id="6" name="Content Placeholder 5"/>
          <p:cNvSpPr>
            <a:spLocks noGrp="1"/>
          </p:cNvSpPr>
          <p:nvPr>
            <p:ph idx="1"/>
          </p:nvPr>
        </p:nvSpPr>
        <p:spPr>
          <a:xfrm>
            <a:off x="459739" y="1871662"/>
            <a:ext cx="11357316" cy="4860317"/>
          </a:xfrm>
        </p:spPr>
        <p:txBody>
          <a:bodyPr/>
          <a:lstStyle/>
          <a:p>
            <a:pPr>
              <a:spcAft>
                <a:spcPct val="75000"/>
              </a:spcAft>
            </a:pPr>
            <a:r>
              <a:rPr lang="en-US" altLang="en-US" sz="2800" dirty="0"/>
              <a:t>Good response: Sorry you’re not feeling well. Let me refer you to someone in HR. (note: FMLA paperwork should be provided to an employee within 5days of a request- </a:t>
            </a:r>
            <a:r>
              <a:rPr lang="en-US" altLang="en-US" sz="2800" dirty="0">
                <a:hlinkClick r:id="rId3" action="ppaction://hlinkfile"/>
              </a:rPr>
              <a:t>Notice of Eligibility and Rights and Responsibilities</a:t>
            </a:r>
            <a:endParaRPr lang="en-US" altLang="en-US" sz="2800" dirty="0"/>
          </a:p>
          <a:p>
            <a:pPr>
              <a:spcAft>
                <a:spcPct val="75000"/>
              </a:spcAft>
            </a:pPr>
            <a:r>
              <a:rPr lang="en-US" altLang="en-US" sz="2800" dirty="0"/>
              <a:t>You </a:t>
            </a:r>
            <a:r>
              <a:rPr lang="en-US" altLang="en-US" sz="2800" b="1" dirty="0"/>
              <a:t>shouldn’t</a:t>
            </a:r>
            <a:r>
              <a:rPr lang="en-US" altLang="en-US" sz="2800" dirty="0"/>
              <a:t> say things like:</a:t>
            </a:r>
          </a:p>
          <a:p>
            <a:pPr lvl="1">
              <a:spcAft>
                <a:spcPct val="50000"/>
              </a:spcAft>
            </a:pPr>
            <a:r>
              <a:rPr lang="en-US" altLang="en-US" sz="2800" dirty="0"/>
              <a:t>How will we get the work done while you’re out? </a:t>
            </a:r>
          </a:p>
          <a:p>
            <a:pPr lvl="1">
              <a:spcAft>
                <a:spcPct val="50000"/>
              </a:spcAft>
            </a:pPr>
            <a:r>
              <a:rPr lang="en-US" altLang="en-US" sz="2800" dirty="0"/>
              <a:t>Are you sure you’re sick? You look OK to me.</a:t>
            </a:r>
          </a:p>
          <a:p>
            <a:endParaRPr lang="en-US" sz="2000" dirty="0">
              <a:latin typeface="Avenir Next LT Pro" panose="020B0504020202020204" pitchFamily="34" charset="0"/>
            </a:endParaRPr>
          </a:p>
        </p:txBody>
      </p:sp>
    </p:spTree>
    <p:extLst>
      <p:ext uri="{BB962C8B-B14F-4D97-AF65-F5344CB8AC3E}">
        <p14:creationId xmlns:p14="http://schemas.microsoft.com/office/powerpoint/2010/main" val="24861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17341" y="1385899"/>
            <a:ext cx="6701376" cy="4122275"/>
          </a:xfrm>
        </p:spPr>
        <p:txBody>
          <a:bodyPr/>
          <a:lstStyle/>
          <a:p>
            <a:r>
              <a:rPr lang="en-US" altLang="en-US" sz="3200" dirty="0"/>
              <a:t>Kathy called out of work sick for several days to give her child, who had an ear infection, her antibiotics. </a:t>
            </a:r>
          </a:p>
          <a:p>
            <a:endParaRPr lang="en-US" dirty="0"/>
          </a:p>
        </p:txBody>
      </p:sp>
      <p:sp>
        <p:nvSpPr>
          <p:cNvPr id="5" name="Title 4"/>
          <p:cNvSpPr>
            <a:spLocks noGrp="1"/>
          </p:cNvSpPr>
          <p:nvPr>
            <p:ph type="title"/>
          </p:nvPr>
        </p:nvSpPr>
        <p:spPr/>
        <p:txBody>
          <a:bodyPr/>
          <a:lstStyle/>
          <a:p>
            <a:r>
              <a:rPr lang="en-US" dirty="0"/>
              <a:t>Does this illness qualify her for time off</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16</a:t>
            </a:fld>
            <a:endParaRPr lang="en-LT" dirty="0"/>
          </a:p>
        </p:txBody>
      </p:sp>
      <p:pic>
        <p:nvPicPr>
          <p:cNvPr id="9" name="Picture 4" descr="sick child"/>
          <p:cNvPicPr>
            <a:picLocks noGrp="1" noChangeAspect="1" noChangeArrowheads="1"/>
          </p:cNvPicPr>
          <p:nvPr>
            <p:ph type="pic" sz="quarter" idx="17"/>
          </p:nvPr>
        </p:nvPicPr>
        <p:blipFill rotWithShape="1">
          <a:blip r:embed="rId3"/>
          <a:srcRect l="-385" r="18453"/>
          <a:stretch/>
        </p:blipFill>
        <p:spPr bwMode="auto">
          <a:xfrm>
            <a:off x="7118717" y="2299512"/>
            <a:ext cx="4562192" cy="3696949"/>
          </a:xfrm>
          <a:prstGeom prst="rect">
            <a:avLst/>
          </a:prstGeom>
          <a:noFill/>
        </p:spPr>
      </p:pic>
    </p:spTree>
    <p:extLst>
      <p:ext uri="{BB962C8B-B14F-4D97-AF65-F5344CB8AC3E}">
        <p14:creationId xmlns:p14="http://schemas.microsoft.com/office/powerpoint/2010/main" val="25866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17</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484916" y="467093"/>
            <a:ext cx="9998798" cy="971198"/>
          </a:xfrm>
        </p:spPr>
        <p:txBody>
          <a:bodyPr/>
          <a:lstStyle/>
          <a:p>
            <a:r>
              <a:rPr lang="en-US" sz="3200" dirty="0"/>
              <a:t>Does this illness qualify her for time off</a:t>
            </a:r>
          </a:p>
        </p:txBody>
      </p:sp>
      <p:sp>
        <p:nvSpPr>
          <p:cNvPr id="6" name="Content Placeholder 5"/>
          <p:cNvSpPr>
            <a:spLocks noGrp="1"/>
          </p:cNvSpPr>
          <p:nvPr>
            <p:ph idx="1"/>
          </p:nvPr>
        </p:nvSpPr>
        <p:spPr>
          <a:xfrm>
            <a:off x="417341" y="952692"/>
            <a:ext cx="11357316" cy="4860317"/>
          </a:xfrm>
        </p:spPr>
        <p:txBody>
          <a:bodyPr/>
          <a:lstStyle/>
          <a:p>
            <a:pPr marL="0" indent="0">
              <a:buNone/>
            </a:pPr>
            <a:endParaRPr lang="en-US" sz="2800" dirty="0">
              <a:latin typeface="Avenir Next LT Pro" panose="020B0504020202020204" pitchFamily="34" charset="0"/>
              <a:ea typeface="Calibri"/>
              <a:cs typeface="Times New Roman"/>
            </a:endParaRPr>
          </a:p>
          <a:p>
            <a:r>
              <a:rPr lang="en-US" sz="2900" dirty="0"/>
              <a:t>Child sick more than three days.</a:t>
            </a:r>
          </a:p>
          <a:p>
            <a:r>
              <a:rPr lang="en-US" sz="2900" dirty="0"/>
              <a:t>Needed antibiotics on an ongoing basis.</a:t>
            </a:r>
          </a:p>
          <a:p>
            <a:r>
              <a:rPr lang="en-US" sz="2900" dirty="0"/>
              <a:t>This could be enough to be considered a serious medical condition and on-going treatment.</a:t>
            </a:r>
          </a:p>
          <a:p>
            <a:r>
              <a:rPr lang="en-US" sz="2900" dirty="0"/>
              <a:t>Ordinarily, an ear infection would not qualify for FMLA. If, however, any of these conditions met the criteria for a serious health condition, e.g., an incapacity of more than three consecutive calendar days that also involves qualifying treatment, then the absence would be protected by the FMLA. </a:t>
            </a:r>
          </a:p>
          <a:p>
            <a:endParaRPr lang="en-US" sz="2800" dirty="0">
              <a:latin typeface="Avenir Next LT Pro" panose="020B0504020202020204" pitchFamily="34" charset="0"/>
            </a:endParaRPr>
          </a:p>
        </p:txBody>
      </p:sp>
    </p:spTree>
    <p:extLst>
      <p:ext uri="{BB962C8B-B14F-4D97-AF65-F5344CB8AC3E}">
        <p14:creationId xmlns:p14="http://schemas.microsoft.com/office/powerpoint/2010/main" val="40295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ct val="50000"/>
              </a:spcAft>
            </a:pPr>
            <a:r>
              <a:rPr lang="en-US" altLang="en-US" sz="2800" dirty="0"/>
              <a:t>Time off is unpaid, but sick or annual leave may be used concurrently while out on FMLA</a:t>
            </a:r>
          </a:p>
          <a:p>
            <a:pPr>
              <a:spcAft>
                <a:spcPct val="50000"/>
              </a:spcAft>
            </a:pPr>
            <a:r>
              <a:rPr lang="en-US" altLang="en-US" sz="2800" dirty="0"/>
              <a:t>How much notice to expect:</a:t>
            </a:r>
          </a:p>
          <a:p>
            <a:pPr lvl="1">
              <a:spcAft>
                <a:spcPct val="50000"/>
              </a:spcAft>
            </a:pPr>
            <a:r>
              <a:rPr lang="en-US" altLang="en-US" sz="2800" dirty="0"/>
              <a:t>Foreseeable leave – </a:t>
            </a:r>
            <a:r>
              <a:rPr lang="en-US" altLang="en-US" sz="2800" u="sng" dirty="0"/>
              <a:t>as much notice as practical</a:t>
            </a:r>
          </a:p>
          <a:p>
            <a:pPr lvl="1">
              <a:spcAft>
                <a:spcPct val="50000"/>
              </a:spcAft>
            </a:pPr>
            <a:r>
              <a:rPr lang="en-US" altLang="en-US" sz="2800" dirty="0"/>
              <a:t>Emergency leave – as soon as possible</a:t>
            </a:r>
          </a:p>
          <a:p>
            <a:pPr>
              <a:spcAft>
                <a:spcPct val="50000"/>
              </a:spcAft>
            </a:pPr>
            <a:r>
              <a:rPr lang="en-US" altLang="en-US" sz="2800" dirty="0"/>
              <a:t>Reference the</a:t>
            </a:r>
            <a:r>
              <a:rPr lang="en-US" altLang="en-US" sz="2800" dirty="0">
                <a:solidFill>
                  <a:schemeClr val="accent4">
                    <a:lumMod val="50000"/>
                  </a:schemeClr>
                </a:solidFill>
              </a:rPr>
              <a:t> </a:t>
            </a:r>
            <a:r>
              <a:rPr lang="en-US" altLang="en-US" sz="2800" dirty="0">
                <a:solidFill>
                  <a:schemeClr val="accent1">
                    <a:lumMod val="50000"/>
                  </a:schemeClr>
                </a:solidFill>
                <a:hlinkClick r:id="rId3" action="ppaction://hlinkfile"/>
              </a:rPr>
              <a:t>Designation Notice</a:t>
            </a:r>
            <a:endParaRPr lang="en-US" altLang="en-US" sz="2800" dirty="0">
              <a:solidFill>
                <a:schemeClr val="accent1">
                  <a:lumMod val="50000"/>
                </a:schemeClr>
              </a:solidFill>
            </a:endParaRPr>
          </a:p>
          <a:p>
            <a:pPr>
              <a:spcAft>
                <a:spcPct val="50000"/>
              </a:spcAft>
            </a:pPr>
            <a:r>
              <a:rPr lang="en-US" altLang="en-US" sz="2800" dirty="0">
                <a:solidFill>
                  <a:schemeClr val="tx1">
                    <a:lumMod val="95000"/>
                    <a:lumOff val="5000"/>
                  </a:schemeClr>
                </a:solidFill>
              </a:rPr>
              <a:t>FMLA is calculated on a rolling calendar year</a:t>
            </a:r>
          </a:p>
          <a:p>
            <a:endParaRPr lang="en-US" sz="2800" dirty="0">
              <a:latin typeface="Avenir Next LT Pro" panose="020B0504020202020204" pitchFamily="34" charset="0"/>
            </a:endParaRPr>
          </a:p>
        </p:txBody>
      </p:sp>
      <p:sp>
        <p:nvSpPr>
          <p:cNvPr id="3" name="Slide Number Placeholder 2"/>
          <p:cNvSpPr>
            <a:spLocks noGrp="1"/>
          </p:cNvSpPr>
          <p:nvPr>
            <p:ph type="sldNum" sz="quarter" idx="12"/>
          </p:nvPr>
        </p:nvSpPr>
        <p:spPr/>
        <p:txBody>
          <a:bodyPr/>
          <a:lstStyle/>
          <a:p>
            <a:fld id="{9564885F-477D-A14D-B2C1-5ECAF755F313}" type="slidenum">
              <a:rPr lang="en-US" smtClean="0"/>
              <a:pPr/>
              <a:t>18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200" dirty="0"/>
              <a:t>How will I get my job done while my employees are out?</a:t>
            </a:r>
          </a:p>
        </p:txBody>
      </p:sp>
    </p:spTree>
    <p:extLst>
      <p:ext uri="{BB962C8B-B14F-4D97-AF65-F5344CB8AC3E}">
        <p14:creationId xmlns:p14="http://schemas.microsoft.com/office/powerpoint/2010/main" val="34998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19</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420953" y="230875"/>
            <a:ext cx="9998798" cy="666736"/>
          </a:xfrm>
        </p:spPr>
        <p:txBody>
          <a:bodyPr/>
          <a:lstStyle/>
          <a:p>
            <a:r>
              <a:rPr lang="en-US" sz="3200" dirty="0"/>
              <a:t>Rolling calendar year</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574" y="2196050"/>
            <a:ext cx="10685230" cy="287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23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320040" lvl="1" indent="-320040">
              <a:spcBef>
                <a:spcPts val="700"/>
              </a:spcBef>
              <a:spcAft>
                <a:spcPct val="40000"/>
              </a:spcAft>
              <a:buClr>
                <a:schemeClr val="accent2"/>
              </a:buClr>
              <a:buSzPct val="60000"/>
              <a:buFont typeface="Wingdings"/>
              <a:buChar char=""/>
            </a:pPr>
            <a:r>
              <a:rPr lang="en-US" sz="2400" dirty="0"/>
              <a:t>For the birth or placement of a child for adoption or foster care </a:t>
            </a:r>
          </a:p>
          <a:p>
            <a:pPr marL="320040" lvl="1" indent="-320040">
              <a:spcBef>
                <a:spcPts val="700"/>
              </a:spcBef>
              <a:spcAft>
                <a:spcPct val="40000"/>
              </a:spcAft>
              <a:buClr>
                <a:schemeClr val="accent2"/>
              </a:buClr>
              <a:buSzPct val="60000"/>
              <a:buFont typeface="Wingdings"/>
              <a:buChar char=""/>
            </a:pPr>
            <a:r>
              <a:rPr lang="en-US" sz="2400" dirty="0"/>
              <a:t>To care for a spouse, son, daughter, or parent with a serious health condition</a:t>
            </a:r>
          </a:p>
          <a:p>
            <a:pPr marL="320040" lvl="1" indent="-320040">
              <a:spcBef>
                <a:spcPts val="700"/>
              </a:spcBef>
              <a:spcAft>
                <a:spcPct val="40000"/>
              </a:spcAft>
              <a:buClr>
                <a:schemeClr val="accent2"/>
              </a:buClr>
              <a:buSzPct val="60000"/>
              <a:buFont typeface="Wingdings"/>
              <a:buChar char=""/>
            </a:pPr>
            <a:r>
              <a:rPr lang="en-US" sz="2400" dirty="0"/>
              <a:t>For their own serious health condition</a:t>
            </a:r>
          </a:p>
          <a:p>
            <a:endParaRPr lang="en-US" dirty="0"/>
          </a:p>
        </p:txBody>
      </p:sp>
      <p:sp>
        <p:nvSpPr>
          <p:cNvPr id="3" name="Text Placeholder 2"/>
          <p:cNvSpPr>
            <a:spLocks noGrp="1"/>
          </p:cNvSpPr>
          <p:nvPr>
            <p:ph type="body" sz="quarter" idx="16"/>
          </p:nvPr>
        </p:nvSpPr>
        <p:spPr>
          <a:xfrm>
            <a:off x="1322962" y="950712"/>
            <a:ext cx="5795755" cy="548640"/>
          </a:xfrm>
        </p:spPr>
        <p:txBody>
          <a:bodyPr/>
          <a:lstStyle/>
          <a:p>
            <a:r>
              <a:rPr lang="en-US" dirty="0"/>
              <a:t>Eligible employees may take FMLA Leave:</a:t>
            </a:r>
          </a:p>
        </p:txBody>
      </p:sp>
      <p:pic>
        <p:nvPicPr>
          <p:cNvPr id="9" name="Picture Placeholder 8"/>
          <p:cNvPicPr>
            <a:picLocks noGrp="1" noChangeAspect="1"/>
          </p:cNvPicPr>
          <p:nvPr>
            <p:ph type="pic" sz="quarter" idx="17"/>
          </p:nvPr>
        </p:nvPicPr>
        <p:blipFill>
          <a:blip r:embed="rId3"/>
          <a:srcRect l="9694" r="9694"/>
          <a:stretch>
            <a:fillRect/>
          </a:stretch>
        </p:blipFill>
        <p:spPr>
          <a:xfrm>
            <a:off x="7276910" y="620982"/>
            <a:ext cx="4445526" cy="5516089"/>
          </a:xfrm>
          <a:prstGeom prst="rect">
            <a:avLst/>
          </a:prstGeom>
        </p:spPr>
      </p:pic>
      <p:sp>
        <p:nvSpPr>
          <p:cNvPr id="5" name="Title 4"/>
          <p:cNvSpPr>
            <a:spLocks noGrp="1"/>
          </p:cNvSpPr>
          <p:nvPr>
            <p:ph type="title"/>
          </p:nvPr>
        </p:nvSpPr>
        <p:spPr>
          <a:xfrm>
            <a:off x="1322962" y="454378"/>
            <a:ext cx="5342858" cy="666736"/>
          </a:xfrm>
        </p:spPr>
        <p:txBody>
          <a:bodyPr/>
          <a:lstStyle/>
          <a:p>
            <a:r>
              <a:rPr lang="en-US" dirty="0"/>
              <a:t>Reasons for </a:t>
            </a:r>
            <a:r>
              <a:rPr lang="en-US" dirty="0" err="1"/>
              <a:t>fmla</a:t>
            </a:r>
            <a:endParaRPr lang="en-US" dirty="0"/>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2</a:t>
            </a:fld>
            <a:endParaRPr lang="en-LT" dirty="0"/>
          </a:p>
        </p:txBody>
      </p:sp>
    </p:spTree>
    <p:extLst>
      <p:ext uri="{BB962C8B-B14F-4D97-AF65-F5344CB8AC3E}">
        <p14:creationId xmlns:p14="http://schemas.microsoft.com/office/powerpoint/2010/main" val="16584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359" y="1504987"/>
            <a:ext cx="11357316" cy="4860317"/>
          </a:xfrm>
        </p:spPr>
        <p:txBody>
          <a:bodyPr/>
          <a:lstStyle/>
          <a:p>
            <a:pPr>
              <a:spcAft>
                <a:spcPct val="50000"/>
              </a:spcAft>
            </a:pPr>
            <a:r>
              <a:rPr lang="en-US" altLang="en-US" sz="3200" dirty="0"/>
              <a:t>Returning employees get their original or </a:t>
            </a:r>
            <a:r>
              <a:rPr lang="en-US" altLang="en-US" sz="3200" u="sng" dirty="0"/>
              <a:t>substantially</a:t>
            </a:r>
            <a:r>
              <a:rPr lang="en-US" altLang="en-US" sz="3200" dirty="0"/>
              <a:t> similar jobs back</a:t>
            </a:r>
          </a:p>
          <a:p>
            <a:pPr>
              <a:spcAft>
                <a:spcPct val="50000"/>
              </a:spcAft>
            </a:pPr>
            <a:r>
              <a:rPr lang="en-US" altLang="en-US" sz="3200" dirty="0"/>
              <a:t>You should require certification that the employee can safely return to their job (inform the employee that this certification needs to be turned into HR).</a:t>
            </a:r>
          </a:p>
          <a:p>
            <a:pPr>
              <a:spcAft>
                <a:spcPct val="50000"/>
              </a:spcAft>
            </a:pPr>
            <a:r>
              <a:rPr lang="en-US" altLang="en-US" sz="3200" dirty="0"/>
              <a:t>Consult HR for help if needed</a:t>
            </a:r>
          </a:p>
          <a:p>
            <a:pPr lvl="1"/>
            <a:endParaRPr lang="en-US" sz="2800" dirty="0">
              <a:latin typeface="Avenir Next LT Pro" panose="020B0504020202020204" pitchFamily="34" charset="0"/>
            </a:endParaRPr>
          </a:p>
        </p:txBody>
      </p:sp>
      <p:sp>
        <p:nvSpPr>
          <p:cNvPr id="3" name="Slide Number Placeholder 2"/>
          <p:cNvSpPr>
            <a:spLocks noGrp="1"/>
          </p:cNvSpPr>
          <p:nvPr>
            <p:ph type="sldNum" sz="quarter" idx="12"/>
          </p:nvPr>
        </p:nvSpPr>
        <p:spPr/>
        <p:txBody>
          <a:bodyPr/>
          <a:lstStyle/>
          <a:p>
            <a:fld id="{9564885F-477D-A14D-B2C1-5ECAF755F313}" type="slidenum">
              <a:rPr lang="en-US" smtClean="0"/>
              <a:pPr/>
              <a:t>20</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200" dirty="0"/>
              <a:t>When an employee returns after leave ...</a:t>
            </a:r>
          </a:p>
        </p:txBody>
      </p:sp>
    </p:spTree>
    <p:extLst>
      <p:ext uri="{BB962C8B-B14F-4D97-AF65-F5344CB8AC3E}">
        <p14:creationId xmlns:p14="http://schemas.microsoft.com/office/powerpoint/2010/main" val="21776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0359" y="1571095"/>
            <a:ext cx="6701376" cy="4122275"/>
          </a:xfrm>
        </p:spPr>
        <p:txBody>
          <a:bodyPr/>
          <a:lstStyle/>
          <a:p>
            <a:pPr marL="342900" indent="-342900">
              <a:spcAft>
                <a:spcPct val="50000"/>
              </a:spcAft>
            </a:pPr>
            <a:r>
              <a:rPr lang="en-US" altLang="en-US" sz="3200" dirty="0">
                <a:latin typeface="Tw Cen MT" panose="020B0602020104020603" pitchFamily="34" charset="0"/>
              </a:rPr>
              <a:t>Where you come in- 1</a:t>
            </a:r>
            <a:r>
              <a:rPr lang="en-US" altLang="en-US" sz="3200" baseline="30000" dirty="0">
                <a:latin typeface="Tw Cen MT" panose="020B0602020104020603" pitchFamily="34" charset="0"/>
              </a:rPr>
              <a:t>st</a:t>
            </a:r>
            <a:r>
              <a:rPr lang="en-US" altLang="en-US" sz="3200" dirty="0">
                <a:latin typeface="Tw Cen MT" panose="020B0602020104020603" pitchFamily="34" charset="0"/>
              </a:rPr>
              <a:t> contact</a:t>
            </a:r>
          </a:p>
          <a:p>
            <a:pPr marL="342900" indent="-342900">
              <a:spcAft>
                <a:spcPct val="50000"/>
              </a:spcAft>
            </a:pPr>
            <a:r>
              <a:rPr lang="en-US" altLang="en-US" sz="3200" dirty="0">
                <a:latin typeface="Tw Cen MT" panose="020B0602020104020603" pitchFamily="34" charset="0"/>
              </a:rPr>
              <a:t>Clear standards- follow the process</a:t>
            </a:r>
          </a:p>
          <a:p>
            <a:pPr marL="342900" indent="-342900">
              <a:spcAft>
                <a:spcPct val="50000"/>
              </a:spcAft>
            </a:pPr>
            <a:r>
              <a:rPr lang="en-US" altLang="en-US" sz="3200" dirty="0">
                <a:latin typeface="Tw Cen MT" panose="020B0602020104020603" pitchFamily="34" charset="0"/>
              </a:rPr>
              <a:t>Overlap between FMLA and HIPAA- confidentiality  </a:t>
            </a:r>
          </a:p>
          <a:p>
            <a:endParaRPr lang="en-US" dirty="0"/>
          </a:p>
        </p:txBody>
      </p:sp>
      <p:sp>
        <p:nvSpPr>
          <p:cNvPr id="5" name="Title 4"/>
          <p:cNvSpPr>
            <a:spLocks noGrp="1"/>
          </p:cNvSpPr>
          <p:nvPr>
            <p:ph type="title"/>
          </p:nvPr>
        </p:nvSpPr>
        <p:spPr>
          <a:xfrm>
            <a:off x="1586477" y="367005"/>
            <a:ext cx="10101939" cy="1061211"/>
          </a:xfrm>
        </p:spPr>
        <p:txBody>
          <a:bodyPr/>
          <a:lstStyle/>
          <a:p>
            <a:r>
              <a:rPr lang="en-US" dirty="0"/>
              <a:t>Privacy and the family medical leave act (</a:t>
            </a:r>
            <a:r>
              <a:rPr lang="en-US" dirty="0" err="1"/>
              <a:t>fmla</a:t>
            </a:r>
            <a:r>
              <a:rPr lang="en-US" dirty="0"/>
              <a:t>)</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21</a:t>
            </a:fld>
            <a:endParaRPr lang="en-LT" dirty="0"/>
          </a:p>
        </p:txBody>
      </p:sp>
      <p:pic>
        <p:nvPicPr>
          <p:cNvPr id="8" name="Picture 2" descr="C:\Documents and Settings\hillmic\Local Settings\Temporary Internet Files\Content.IE5\VGVJXT7I\MPj04117830000[1].jpg"/>
          <p:cNvPicPr>
            <a:picLocks noGrp="1" noChangeAspect="1" noChangeArrowheads="1"/>
          </p:cNvPicPr>
          <p:nvPr>
            <p:ph type="pic" sz="quarter" idx="17"/>
          </p:nvPr>
        </p:nvPicPr>
        <p:blipFill rotWithShape="1">
          <a:blip r:embed="rId3" cstate="print"/>
          <a:srcRect l="-13" t="364" r="9152" b="-364"/>
          <a:stretch/>
        </p:blipFill>
        <p:spPr bwMode="auto">
          <a:xfrm>
            <a:off x="7214326" y="2566673"/>
            <a:ext cx="4257969" cy="3126697"/>
          </a:xfrm>
          <a:prstGeom prst="rect">
            <a:avLst/>
          </a:prstGeom>
          <a:noFill/>
        </p:spPr>
      </p:pic>
    </p:spTree>
    <p:extLst>
      <p:ext uri="{BB962C8B-B14F-4D97-AF65-F5344CB8AC3E}">
        <p14:creationId xmlns:p14="http://schemas.microsoft.com/office/powerpoint/2010/main" val="302604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0359" y="1387591"/>
            <a:ext cx="6701376" cy="4122275"/>
          </a:xfrm>
        </p:spPr>
        <p:txBody>
          <a:bodyPr/>
          <a:lstStyle/>
          <a:p>
            <a:r>
              <a:rPr lang="en-US" sz="3200" dirty="0"/>
              <a:t>FMLA leave without pay doesn’t count toward “tenure clock”. </a:t>
            </a:r>
          </a:p>
          <a:p>
            <a:r>
              <a:rPr lang="en-US" sz="3200" dirty="0"/>
              <a:t>A faculty member who has qualified for FMLA leave may request a one-year extension of their probationary period. </a:t>
            </a:r>
          </a:p>
          <a:p>
            <a:r>
              <a:rPr lang="en-US" sz="3200" dirty="0"/>
              <a:t>FMLA must be documented</a:t>
            </a:r>
          </a:p>
          <a:p>
            <a:endParaRPr lang="en-US" dirty="0"/>
          </a:p>
        </p:txBody>
      </p:sp>
      <p:sp>
        <p:nvSpPr>
          <p:cNvPr id="5" name="Title 4"/>
          <p:cNvSpPr>
            <a:spLocks noGrp="1"/>
          </p:cNvSpPr>
          <p:nvPr>
            <p:ph type="title"/>
          </p:nvPr>
        </p:nvSpPr>
        <p:spPr>
          <a:xfrm>
            <a:off x="1658877" y="292361"/>
            <a:ext cx="5342858" cy="666736"/>
          </a:xfrm>
        </p:spPr>
        <p:txBody>
          <a:bodyPr/>
          <a:lstStyle/>
          <a:p>
            <a:r>
              <a:rPr lang="en-US" sz="3200" dirty="0" err="1"/>
              <a:t>Fmla</a:t>
            </a:r>
            <a:r>
              <a:rPr lang="en-US" sz="3200" dirty="0"/>
              <a:t> &amp; tenure</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22</a:t>
            </a:fld>
            <a:endParaRPr lang="en-LT" dirty="0"/>
          </a:p>
        </p:txBody>
      </p:sp>
      <p:pic>
        <p:nvPicPr>
          <p:cNvPr id="9" name="Picture 6" descr="C:\Documents and Settings\hillmic\Local Settings\Temporary Internet Files\Content.IE5\5JK30WY1\MPj04394090000[1].jpg"/>
          <p:cNvPicPr>
            <a:picLocks noChangeAspect="1" noChangeArrowheads="1"/>
          </p:cNvPicPr>
          <p:nvPr/>
        </p:nvPicPr>
        <p:blipFill>
          <a:blip r:embed="rId3" cstate="print"/>
          <a:srcRect/>
          <a:stretch>
            <a:fillRect/>
          </a:stretch>
        </p:blipFill>
        <p:spPr bwMode="auto">
          <a:xfrm>
            <a:off x="7001735" y="3061253"/>
            <a:ext cx="3928431" cy="2877108"/>
          </a:xfrm>
          <a:prstGeom prst="rect">
            <a:avLst/>
          </a:prstGeom>
          <a:noFill/>
        </p:spPr>
      </p:pic>
    </p:spTree>
    <p:extLst>
      <p:ext uri="{BB962C8B-B14F-4D97-AF65-F5344CB8AC3E}">
        <p14:creationId xmlns:p14="http://schemas.microsoft.com/office/powerpoint/2010/main" val="18648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341" y="1506537"/>
            <a:ext cx="11357316" cy="4860317"/>
          </a:xfrm>
        </p:spPr>
        <p:txBody>
          <a:bodyPr/>
          <a:lstStyle/>
          <a:p>
            <a:pPr>
              <a:spcAft>
                <a:spcPct val="100000"/>
              </a:spcAft>
            </a:pPr>
            <a:r>
              <a:rPr lang="en-US" altLang="en-US" sz="3200" dirty="0"/>
              <a:t>Disgruntled employees badmouth you, </a:t>
            </a:r>
            <a:br>
              <a:rPr lang="en-US" altLang="en-US" sz="3200" dirty="0"/>
            </a:br>
            <a:r>
              <a:rPr lang="en-US" altLang="en-US" sz="3200" dirty="0"/>
              <a:t>the university.</a:t>
            </a:r>
          </a:p>
          <a:p>
            <a:pPr>
              <a:spcAft>
                <a:spcPct val="100000"/>
              </a:spcAft>
            </a:pPr>
            <a:r>
              <a:rPr lang="en-US" altLang="en-US" sz="3200" dirty="0"/>
              <a:t>An employee could be wrongfully terminated </a:t>
            </a:r>
          </a:p>
          <a:p>
            <a:pPr>
              <a:spcAft>
                <a:spcPct val="100000"/>
              </a:spcAft>
            </a:pPr>
            <a:r>
              <a:rPr lang="en-US" altLang="en-US" sz="3200" dirty="0"/>
              <a:t>There could be a lawsuit if we do not comply with the Federal FMLA laws/processing. </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23</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775861" y="230876"/>
            <a:ext cx="9998798" cy="1085770"/>
          </a:xfrm>
        </p:spPr>
        <p:txBody>
          <a:bodyPr/>
          <a:lstStyle/>
          <a:p>
            <a:r>
              <a:rPr lang="en-US" sz="3600" dirty="0"/>
              <a:t>What happens if you don’t respond correctly to a leave request?</a:t>
            </a:r>
          </a:p>
        </p:txBody>
      </p:sp>
    </p:spTree>
    <p:extLst>
      <p:ext uri="{BB962C8B-B14F-4D97-AF65-F5344CB8AC3E}">
        <p14:creationId xmlns:p14="http://schemas.microsoft.com/office/powerpoint/2010/main" val="25727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ct val="50000"/>
              </a:spcAft>
            </a:pPr>
            <a:r>
              <a:rPr lang="en-US" altLang="en-US" sz="3200" dirty="0"/>
              <a:t>Up to 12 weeks in a </a:t>
            </a:r>
            <a:r>
              <a:rPr lang="en-US" altLang="en-US" sz="3200" b="1" u="sng" dirty="0"/>
              <a:t>rolling</a:t>
            </a:r>
            <a:r>
              <a:rPr lang="en-US" altLang="en-US" sz="3200" dirty="0"/>
              <a:t> 12-month period</a:t>
            </a:r>
          </a:p>
          <a:p>
            <a:pPr>
              <a:spcAft>
                <a:spcPct val="50000"/>
              </a:spcAft>
            </a:pPr>
            <a:r>
              <a:rPr lang="en-US" altLang="en-US" sz="3200" dirty="0"/>
              <a:t>Birth, adoption or foster care of a baby, or to care for a seriously ill family member (or the employee)</a:t>
            </a:r>
          </a:p>
          <a:p>
            <a:pPr>
              <a:spcAft>
                <a:spcPct val="50000"/>
              </a:spcAft>
            </a:pPr>
            <a:r>
              <a:rPr lang="en-US" altLang="en-US" sz="3200" dirty="0"/>
              <a:t>Military Leave</a:t>
            </a:r>
          </a:p>
          <a:p>
            <a:pPr>
              <a:spcAft>
                <a:spcPct val="50000"/>
              </a:spcAft>
            </a:pPr>
            <a:r>
              <a:rPr lang="en-US" altLang="en-US" sz="3200" dirty="0"/>
              <a:t>Leave doesn’t have to be taken in 12-week blocks Must give you notice within a reasonable timeframe </a:t>
            </a:r>
          </a:p>
          <a:p>
            <a:pPr>
              <a:spcAft>
                <a:spcPct val="50000"/>
              </a:spcAft>
            </a:pPr>
            <a:r>
              <a:rPr lang="en-US" altLang="en-US" sz="3200" dirty="0"/>
              <a:t>Returning employees must get their old jobs back</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24</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Summary of the </a:t>
            </a:r>
            <a:r>
              <a:rPr lang="en-US" dirty="0" err="1"/>
              <a:t>fmla</a:t>
            </a:r>
            <a:endParaRPr lang="en-US" dirty="0"/>
          </a:p>
        </p:txBody>
      </p:sp>
    </p:spTree>
    <p:extLst>
      <p:ext uri="{BB962C8B-B14F-4D97-AF65-F5344CB8AC3E}">
        <p14:creationId xmlns:p14="http://schemas.microsoft.com/office/powerpoint/2010/main" val="28677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ct val="50000"/>
              </a:spcAft>
            </a:pPr>
            <a:r>
              <a:rPr lang="en-US" altLang="en-US" sz="2800" dirty="0"/>
              <a:t>Paid Parental Leave - FMLA: apply for FMLA in advance of the birth or adoption but submit PPL request after the birth or adoption of the child.</a:t>
            </a:r>
          </a:p>
          <a:p>
            <a:pPr>
              <a:spcAft>
                <a:spcPct val="50000"/>
              </a:spcAft>
            </a:pPr>
            <a:r>
              <a:rPr lang="en-US" altLang="en-US" sz="2800" dirty="0"/>
              <a:t>PPL for the non-maternal parent requires a non-medical  FMLA form that will need to be requested from Benefits.</a:t>
            </a:r>
          </a:p>
          <a:p>
            <a:pPr>
              <a:spcAft>
                <a:spcPct val="50000"/>
              </a:spcAft>
            </a:pPr>
            <a:r>
              <a:rPr lang="en-US" altLang="en-US" sz="2800" dirty="0"/>
              <a:t>Salary Continuation Pay - FMLA: apply for medical FMLA at the same time as you are applying for SCP.</a:t>
            </a:r>
          </a:p>
          <a:p>
            <a:pPr>
              <a:spcAft>
                <a:spcPct val="50000"/>
              </a:spcAft>
            </a:pPr>
            <a:r>
              <a:rPr lang="en-US" altLang="en-US" sz="2800" dirty="0"/>
              <a:t>SCP time off must be continuous only, not intermittent leave. </a:t>
            </a:r>
          </a:p>
          <a:p>
            <a:pPr>
              <a:spcAft>
                <a:spcPct val="50000"/>
              </a:spcAft>
            </a:pPr>
            <a:r>
              <a:rPr lang="en-US" altLang="en-US" sz="2800" dirty="0"/>
              <a:t>Contact </a:t>
            </a:r>
            <a:r>
              <a:rPr lang="en-US" altLang="en-US" sz="2800" u="sng" dirty="0"/>
              <a:t>Benefit@auburn.edu </a:t>
            </a:r>
            <a:r>
              <a:rPr lang="en-US" altLang="en-US" sz="2800" dirty="0"/>
              <a:t>for questions about SCP &amp; PPL.</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25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200" dirty="0"/>
              <a:t>Summary of the </a:t>
            </a:r>
            <a:r>
              <a:rPr lang="en-US" sz="3200" dirty="0" err="1"/>
              <a:t>fmla</a:t>
            </a:r>
            <a:endParaRPr lang="en-US" sz="3200" dirty="0"/>
          </a:p>
        </p:txBody>
      </p:sp>
    </p:spTree>
    <p:extLst>
      <p:ext uri="{BB962C8B-B14F-4D97-AF65-F5344CB8AC3E}">
        <p14:creationId xmlns:p14="http://schemas.microsoft.com/office/powerpoint/2010/main" val="74339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944983" y="2465146"/>
            <a:ext cx="11120847" cy="3726648"/>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800" b="1" i="1" dirty="0">
                <a:solidFill>
                  <a:schemeClr val="bg1"/>
                </a:solidFill>
                <a:latin typeface="Avenir Next LT Pro Demi" panose="020B0504020202020204" pitchFamily="34" charset="77"/>
                <a:cs typeface="Arial" panose="020B0604020202020204" pitchFamily="34" charset="0"/>
              </a:rPr>
              <a:t>Q&amp;A</a:t>
            </a:r>
          </a:p>
        </p:txBody>
      </p:sp>
    </p:spTree>
    <p:extLst>
      <p:ext uri="{BB962C8B-B14F-4D97-AF65-F5344CB8AC3E}">
        <p14:creationId xmlns:p14="http://schemas.microsoft.com/office/powerpoint/2010/main" val="275183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1DA29F-4531-0FB1-708F-9DD29C72219F}"/>
              </a:ext>
            </a:extLst>
          </p:cNvPr>
          <p:cNvSpPr>
            <a:spLocks noGrp="1"/>
          </p:cNvSpPr>
          <p:nvPr>
            <p:ph idx="1"/>
          </p:nvPr>
        </p:nvSpPr>
        <p:spPr>
          <a:xfrm>
            <a:off x="417341" y="1316647"/>
            <a:ext cx="10905655" cy="4403218"/>
          </a:xfrm>
        </p:spPr>
        <p:txBody>
          <a:bodyPr/>
          <a:lstStyle/>
          <a:p>
            <a:pPr marL="0" indent="0">
              <a:buNone/>
            </a:pPr>
            <a:r>
              <a:rPr lang="en-US" sz="3200" dirty="0">
                <a:solidFill>
                  <a:srgbClr val="002060"/>
                </a:solidFill>
                <a:latin typeface="Calibri"/>
              </a:rPr>
              <a:t>Military Family Leave:</a:t>
            </a:r>
          </a:p>
          <a:p>
            <a:pPr marL="0" indent="0">
              <a:buNone/>
            </a:pPr>
            <a:endParaRPr lang="en-US" sz="3200" dirty="0"/>
          </a:p>
          <a:p>
            <a:r>
              <a:rPr lang="en-US" sz="2700" dirty="0"/>
              <a:t>Because of a qualifying reason arising out of the covered active duty status of a military member who is the employee’s spouse, son, daughter, or parent  (</a:t>
            </a:r>
            <a:r>
              <a:rPr lang="en-US" sz="2700" b="1" dirty="0"/>
              <a:t>qualifying exigency leave</a:t>
            </a:r>
            <a:r>
              <a:rPr lang="en-US" sz="2700" dirty="0"/>
              <a:t>)</a:t>
            </a:r>
          </a:p>
          <a:p>
            <a:r>
              <a:rPr lang="en-US" sz="2700" dirty="0"/>
              <a:t>To care for a covered service member with a serious injury or illness when the employee is the spouse, son, daughter, parent, or next of kin of the covered service member (</a:t>
            </a:r>
            <a:r>
              <a:rPr lang="en-US" sz="2700" b="1" dirty="0"/>
              <a:t>military caregiver leave</a:t>
            </a:r>
            <a:r>
              <a:rPr lang="en-US" sz="2700" dirty="0"/>
              <a:t>)</a:t>
            </a:r>
          </a:p>
          <a:p>
            <a:endParaRPr lang="en-US" dirty="0"/>
          </a:p>
        </p:txBody>
      </p:sp>
      <p:sp>
        <p:nvSpPr>
          <p:cNvPr id="3" name="Slide Number Placeholder 2">
            <a:extLst>
              <a:ext uri="{FF2B5EF4-FFF2-40B4-BE49-F238E27FC236}">
                <a16:creationId xmlns:a16="http://schemas.microsoft.com/office/drawing/2014/main" id="{13599E17-CE68-AC24-6951-71720468A1B9}"/>
              </a:ext>
            </a:extLst>
          </p:cNvPr>
          <p:cNvSpPr>
            <a:spLocks noGrp="1"/>
          </p:cNvSpPr>
          <p:nvPr>
            <p:ph type="sldNum" sz="quarter" idx="12"/>
          </p:nvPr>
        </p:nvSpPr>
        <p:spPr/>
        <p:txBody>
          <a:bodyPr/>
          <a:lstStyle/>
          <a:p>
            <a:fld id="{9564885F-477D-A14D-B2C1-5ECAF755F313}" type="slidenum">
              <a:rPr lang="en-US" smtClean="0"/>
              <a:pPr/>
              <a:t>3</a:t>
            </a:fld>
            <a:endParaRPr lang="en-US" spc="400" dirty="0"/>
          </a:p>
        </p:txBody>
      </p:sp>
      <p:sp>
        <p:nvSpPr>
          <p:cNvPr id="4" name="Footer Placeholder 3">
            <a:extLst>
              <a:ext uri="{FF2B5EF4-FFF2-40B4-BE49-F238E27FC236}">
                <a16:creationId xmlns:a16="http://schemas.microsoft.com/office/drawing/2014/main" id="{D75DB094-4270-8DC0-0730-E265AB11FF1B}"/>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5D2F29B5-75EB-08A6-1A4C-F2E7960F399F}"/>
              </a:ext>
            </a:extLst>
          </p:cNvPr>
          <p:cNvSpPr>
            <a:spLocks noGrp="1"/>
          </p:cNvSpPr>
          <p:nvPr>
            <p:ph type="title"/>
          </p:nvPr>
        </p:nvSpPr>
        <p:spPr/>
        <p:txBody>
          <a:bodyPr/>
          <a:lstStyle/>
          <a:p>
            <a:r>
              <a:rPr lang="en-US" sz="4400" dirty="0"/>
              <a:t>Reasons for </a:t>
            </a:r>
            <a:r>
              <a:rPr lang="en-US" sz="4400" dirty="0" err="1"/>
              <a:t>fmla</a:t>
            </a:r>
            <a:endParaRPr lang="en-US" sz="4400" dirty="0"/>
          </a:p>
        </p:txBody>
      </p:sp>
    </p:spTree>
    <p:extLst>
      <p:ext uri="{BB962C8B-B14F-4D97-AF65-F5344CB8AC3E}">
        <p14:creationId xmlns:p14="http://schemas.microsoft.com/office/powerpoint/2010/main" val="19240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110" y="1248110"/>
            <a:ext cx="11357316" cy="4860317"/>
          </a:xfrm>
        </p:spPr>
        <p:txBody>
          <a:bodyPr/>
          <a:lstStyle/>
          <a:p>
            <a:r>
              <a:rPr lang="en-US" altLang="en-US" sz="2500" dirty="0"/>
              <a:t>Parent - A biological, adoptive, step or foster father or mother, or someone who stood in loco parentis to the employee when the employee was a son or daughter.  Parent for FMLA purposes </a:t>
            </a:r>
            <a:r>
              <a:rPr lang="en-US" altLang="en-US" sz="2500" u="sng" dirty="0"/>
              <a:t>does not include in-laws.   </a:t>
            </a:r>
          </a:p>
          <a:p>
            <a:r>
              <a:rPr lang="en-US" altLang="en-US" sz="2500" dirty="0"/>
              <a:t>Spouse - A husband or wife as defined or recognized in the state where the employee was married and includes individuals in a same-sex marriage. </a:t>
            </a:r>
          </a:p>
          <a:p>
            <a:r>
              <a:rPr lang="en-US" altLang="en-US" sz="2500" dirty="0"/>
              <a:t>Son or Daughter - For leave other than military family leave, a biological, adopted, or foster child, a stepchild, a legal ward, or a child of a person standing in loco parentis who is either under 18 years of age, or 18 or older and incapable of self-care because of a mental or physical disability.</a:t>
            </a:r>
          </a:p>
          <a:p>
            <a:endParaRPr lang="en-US" sz="23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4</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FMLA- Qualifying family members</a:t>
            </a:r>
          </a:p>
        </p:txBody>
      </p:sp>
    </p:spTree>
    <p:extLst>
      <p:ext uri="{BB962C8B-B14F-4D97-AF65-F5344CB8AC3E}">
        <p14:creationId xmlns:p14="http://schemas.microsoft.com/office/powerpoint/2010/main" val="291368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600" dirty="0"/>
              <a:t>To be eligible for FMLA leave</a:t>
            </a:r>
          </a:p>
          <a:p>
            <a:pPr lvl="1">
              <a:buFont typeface="Wingdings" pitchFamily="2" charset="2"/>
              <a:buNone/>
            </a:pPr>
            <a:r>
              <a:rPr lang="en-US" altLang="en-US" sz="2600" dirty="0"/>
              <a:t>Employees must:</a:t>
            </a:r>
          </a:p>
          <a:p>
            <a:pPr lvl="1">
              <a:spcAft>
                <a:spcPct val="50000"/>
              </a:spcAft>
            </a:pPr>
            <a:r>
              <a:rPr lang="en-US" altLang="en-US" sz="2600" dirty="0"/>
              <a:t>Work for the university for a total of </a:t>
            </a:r>
            <a:br>
              <a:rPr lang="en-US" altLang="en-US" sz="2600" dirty="0"/>
            </a:br>
            <a:r>
              <a:rPr lang="en-US" altLang="en-US" sz="2600" dirty="0"/>
              <a:t>12 months (break in service of up to 7 years </a:t>
            </a:r>
            <a:r>
              <a:rPr lang="en-US" altLang="en-US" sz="2600" b="1" dirty="0"/>
              <a:t>is</a:t>
            </a:r>
            <a:r>
              <a:rPr lang="en-US" altLang="en-US" sz="2600" dirty="0"/>
              <a:t> allowed)</a:t>
            </a:r>
          </a:p>
          <a:p>
            <a:pPr lvl="1">
              <a:spcAft>
                <a:spcPct val="50000"/>
              </a:spcAft>
            </a:pPr>
            <a:r>
              <a:rPr lang="en-US" altLang="en-US" sz="2600" dirty="0"/>
              <a:t>Have worked at least 1,250 hours over the previous 12 months</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Who is eligible for time off under the </a:t>
            </a:r>
            <a:r>
              <a:rPr lang="en-US" dirty="0" err="1"/>
              <a:t>fmla</a:t>
            </a:r>
            <a:r>
              <a:rPr lang="en-US" dirty="0"/>
              <a:t>?</a:t>
            </a:r>
          </a:p>
        </p:txBody>
      </p:sp>
    </p:spTree>
    <p:extLst>
      <p:ext uri="{BB962C8B-B14F-4D97-AF65-F5344CB8AC3E}">
        <p14:creationId xmlns:p14="http://schemas.microsoft.com/office/powerpoint/2010/main" val="35985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ct val="80000"/>
              </a:spcAft>
            </a:pPr>
            <a:r>
              <a:rPr lang="en-US" altLang="en-US" sz="2900" dirty="0"/>
              <a:t>Leave doesn’t have to be taken all at once </a:t>
            </a:r>
          </a:p>
          <a:p>
            <a:pPr>
              <a:lnSpc>
                <a:spcPct val="100000"/>
              </a:lnSpc>
              <a:spcAft>
                <a:spcPct val="80000"/>
              </a:spcAft>
            </a:pPr>
            <a:r>
              <a:rPr lang="en-US" altLang="en-US" sz="2900" dirty="0"/>
              <a:t>Leave can be taken in blocks of weeks, days, even hours when medically necessary</a:t>
            </a:r>
          </a:p>
          <a:p>
            <a:pPr>
              <a:lnSpc>
                <a:spcPct val="80000"/>
              </a:lnSpc>
              <a:spcAft>
                <a:spcPct val="50000"/>
              </a:spcAft>
            </a:pPr>
            <a:r>
              <a:rPr lang="en-US" altLang="en-US" sz="2900" dirty="0"/>
              <a:t>Can take leave intermittently for the birth of a healthy child or adoption, or other eligible circumstances.</a:t>
            </a:r>
          </a:p>
          <a:p>
            <a:pPr>
              <a:lnSpc>
                <a:spcPct val="80000"/>
              </a:lnSpc>
              <a:spcAft>
                <a:spcPct val="50000"/>
              </a:spcAft>
            </a:pPr>
            <a:r>
              <a:rPr lang="en-US" altLang="en-US" sz="2900" dirty="0"/>
              <a:t>Remember: HR will designate the leave, and that designation should be your guideline. </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6</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When can employees take their time off?</a:t>
            </a:r>
          </a:p>
        </p:txBody>
      </p:sp>
    </p:spTree>
    <p:extLst>
      <p:ext uri="{BB962C8B-B14F-4D97-AF65-F5344CB8AC3E}">
        <p14:creationId xmlns:p14="http://schemas.microsoft.com/office/powerpoint/2010/main" val="33191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17341" y="1366534"/>
            <a:ext cx="6701376" cy="4122275"/>
          </a:xfrm>
        </p:spPr>
        <p:txBody>
          <a:bodyPr/>
          <a:lstStyle/>
          <a:p>
            <a:pPr>
              <a:spcAft>
                <a:spcPct val="50000"/>
              </a:spcAft>
            </a:pPr>
            <a:r>
              <a:rPr lang="en-US" altLang="en-US" sz="2700" dirty="0"/>
              <a:t>Serious health conditions =  illness, injury, impairment or physical or mental condition</a:t>
            </a:r>
          </a:p>
          <a:p>
            <a:pPr>
              <a:spcAft>
                <a:spcPct val="50000"/>
              </a:spcAft>
            </a:pPr>
            <a:r>
              <a:rPr lang="en-US" altLang="en-US" sz="2700" dirty="0"/>
              <a:t>Might include overnight </a:t>
            </a:r>
            <a:br>
              <a:rPr lang="en-US" altLang="en-US" sz="2700" dirty="0"/>
            </a:br>
            <a:r>
              <a:rPr lang="en-US" altLang="en-US" sz="2700" dirty="0"/>
              <a:t>hospital stays, continuing </a:t>
            </a:r>
            <a:br>
              <a:rPr lang="en-US" altLang="en-US" sz="2700" dirty="0"/>
            </a:br>
            <a:r>
              <a:rPr lang="en-US" altLang="en-US" sz="2700" dirty="0"/>
              <a:t>treatment by a healthcare </a:t>
            </a:r>
            <a:br>
              <a:rPr lang="en-US" altLang="en-US" sz="2700" dirty="0"/>
            </a:br>
            <a:r>
              <a:rPr lang="en-US" altLang="en-US" sz="2700" dirty="0"/>
              <a:t>provider</a:t>
            </a:r>
          </a:p>
          <a:p>
            <a:pPr>
              <a:spcAft>
                <a:spcPct val="50000"/>
              </a:spcAft>
            </a:pPr>
            <a:r>
              <a:rPr lang="en-US" altLang="en-US" sz="2700" dirty="0"/>
              <a:t>Not included: minor </a:t>
            </a:r>
            <a:br>
              <a:rPr lang="en-US" altLang="en-US" sz="2700" dirty="0"/>
            </a:br>
            <a:r>
              <a:rPr lang="en-US" altLang="en-US" sz="2700" dirty="0"/>
              <a:t>problems like paper </a:t>
            </a:r>
            <a:br>
              <a:rPr lang="en-US" altLang="en-US" sz="2700" dirty="0"/>
            </a:br>
            <a:r>
              <a:rPr lang="en-US" altLang="en-US" sz="2700" dirty="0"/>
              <a:t>cuts or stubbed toes</a:t>
            </a:r>
          </a:p>
          <a:p>
            <a:endParaRPr lang="en-US" dirty="0"/>
          </a:p>
        </p:txBody>
      </p:sp>
      <p:sp>
        <p:nvSpPr>
          <p:cNvPr id="5" name="Title 4"/>
          <p:cNvSpPr>
            <a:spLocks noGrp="1"/>
          </p:cNvSpPr>
          <p:nvPr>
            <p:ph type="title"/>
          </p:nvPr>
        </p:nvSpPr>
        <p:spPr/>
        <p:txBody>
          <a:bodyPr/>
          <a:lstStyle/>
          <a:p>
            <a:r>
              <a:rPr lang="en-US" dirty="0"/>
              <a:t>What is a serious health condition?</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7</a:t>
            </a:fld>
            <a:endParaRPr lang="en-LT" dirty="0"/>
          </a:p>
        </p:txBody>
      </p:sp>
      <p:pic>
        <p:nvPicPr>
          <p:cNvPr id="9" name="Picture 4" descr="kid in bed"/>
          <p:cNvPicPr>
            <a:picLocks noGrp="1" noChangeAspect="1" noChangeArrowheads="1"/>
          </p:cNvPicPr>
          <p:nvPr>
            <p:ph type="pic" sz="quarter" idx="17"/>
          </p:nvPr>
        </p:nvPicPr>
        <p:blipFill>
          <a:blip r:embed="rId3" cstate="print"/>
          <a:srcRect t="8842" b="8842"/>
          <a:stretch>
            <a:fillRect/>
          </a:stretch>
        </p:blipFill>
        <p:spPr bwMode="auto">
          <a:xfrm>
            <a:off x="7118718" y="376518"/>
            <a:ext cx="4473914" cy="5551313"/>
          </a:xfrm>
          <a:prstGeom prst="rect">
            <a:avLst/>
          </a:prstGeom>
          <a:noFill/>
        </p:spPr>
      </p:pic>
    </p:spTree>
    <p:extLst>
      <p:ext uri="{BB962C8B-B14F-4D97-AF65-F5344CB8AC3E}">
        <p14:creationId xmlns:p14="http://schemas.microsoft.com/office/powerpoint/2010/main" val="10023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342" y="1506537"/>
            <a:ext cx="11357316" cy="4860317"/>
          </a:xfrm>
        </p:spPr>
        <p:txBody>
          <a:bodyPr/>
          <a:lstStyle/>
          <a:p>
            <a:pPr marL="342900" indent="-342900">
              <a:spcAft>
                <a:spcPct val="50000"/>
              </a:spcAft>
            </a:pPr>
            <a:r>
              <a:rPr lang="en-US" altLang="en-US" sz="2900" dirty="0"/>
              <a:t>A condition that lasts more than three consecutive days and requires treatment (2 visits to HCP or 1 visit and a regimen of cont. treatment )– pneumonia, flu</a:t>
            </a:r>
          </a:p>
          <a:p>
            <a:pPr marL="342900" indent="-342900">
              <a:spcAft>
                <a:spcPct val="50000"/>
              </a:spcAft>
            </a:pPr>
            <a:r>
              <a:rPr lang="en-US" altLang="en-US" sz="2900" dirty="0"/>
              <a:t>Pregnancy or prenatal care</a:t>
            </a:r>
          </a:p>
          <a:p>
            <a:pPr marL="342900" indent="-342900">
              <a:spcAft>
                <a:spcPct val="50000"/>
              </a:spcAft>
            </a:pPr>
            <a:r>
              <a:rPr lang="en-US" altLang="en-US" sz="2900" dirty="0"/>
              <a:t>Serious condition that lasts a long time – diabetes, asthma or arthritis</a:t>
            </a:r>
          </a:p>
          <a:p>
            <a:pPr marL="342900" indent="-342900">
              <a:spcAft>
                <a:spcPct val="50000"/>
              </a:spcAft>
            </a:pPr>
            <a:r>
              <a:rPr lang="en-US" altLang="en-US" sz="2900" dirty="0"/>
              <a:t>Long-term illnesses – cancer</a:t>
            </a:r>
          </a:p>
          <a:p>
            <a:endParaRPr lang="en-US" sz="20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600" dirty="0"/>
              <a:t>Examples of ongoing </a:t>
            </a:r>
            <a:br>
              <a:rPr lang="en-US" sz="3600" dirty="0"/>
            </a:br>
            <a:r>
              <a:rPr lang="en-US" sz="3600" dirty="0"/>
              <a:t>treatment and conditions</a:t>
            </a:r>
          </a:p>
        </p:txBody>
      </p:sp>
    </p:spTree>
    <p:extLst>
      <p:ext uri="{BB962C8B-B14F-4D97-AF65-F5344CB8AC3E}">
        <p14:creationId xmlns:p14="http://schemas.microsoft.com/office/powerpoint/2010/main" val="18819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739" y="1689099"/>
            <a:ext cx="11357316" cy="4860317"/>
          </a:xfrm>
        </p:spPr>
        <p:txBody>
          <a:bodyPr/>
          <a:lstStyle/>
          <a:p>
            <a:r>
              <a:rPr lang="en-US" altLang="en-US" sz="2800" dirty="0"/>
              <a:t>Maternity leave can only be established for women.</a:t>
            </a:r>
          </a:p>
          <a:p>
            <a:pPr>
              <a:buNone/>
            </a:pPr>
            <a:endParaRPr lang="en-US" altLang="en-US" sz="2800" dirty="0"/>
          </a:p>
          <a:p>
            <a:pPr lvl="1"/>
            <a:r>
              <a:rPr lang="en-US" altLang="en-US" sz="2800" dirty="0"/>
              <a:t>A). True</a:t>
            </a:r>
          </a:p>
          <a:p>
            <a:pPr lvl="1"/>
            <a:r>
              <a:rPr lang="en-US" altLang="en-US" sz="2800" dirty="0"/>
              <a:t>B).  False</a:t>
            </a:r>
          </a:p>
          <a:p>
            <a:endParaRPr lang="en-US" sz="28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9</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600" dirty="0" err="1"/>
              <a:t>Fmla</a:t>
            </a:r>
            <a:r>
              <a:rPr lang="en-US" sz="3600" dirty="0"/>
              <a:t> eligibility question:</a:t>
            </a:r>
          </a:p>
        </p:txBody>
      </p:sp>
    </p:spTree>
    <p:extLst>
      <p:ext uri="{BB962C8B-B14F-4D97-AF65-F5344CB8AC3E}">
        <p14:creationId xmlns:p14="http://schemas.microsoft.com/office/powerpoint/2010/main" val="97892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385D6-1B48-432F-B09D-13C6DAFB4878}">
  <ds:schemaRefs>
    <ds:schemaRef ds:uri="http://purl.org/dc/terms/"/>
    <ds:schemaRef ds:uri="http://schemas.openxmlformats.org/package/2006/metadata/core-properties"/>
    <ds:schemaRef ds:uri="47faa2a4-73f8-432c-a094-497480f69319"/>
    <ds:schemaRef ds:uri="http://schemas.microsoft.com/office/2006/documentManagement/types"/>
    <ds:schemaRef ds:uri="http://schemas.microsoft.com/office/infopath/2007/PartnerControls"/>
    <ds:schemaRef ds:uri="http://purl.org/dc/elements/1.1/"/>
    <ds:schemaRef ds:uri="http://schemas.microsoft.com/office/2006/metadata/properties"/>
    <ds:schemaRef ds:uri="71aba463-9bd0-4bde-b004-aca769530f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auburn-ppt-template-202307 (1)</Template>
  <TotalTime>1100</TotalTime>
  <Words>1447</Words>
  <Application>Microsoft Macintosh PowerPoint</Application>
  <PresentationFormat>Widescreen</PresentationFormat>
  <Paragraphs>163</Paragraphs>
  <Slides>26</Slides>
  <Notes>24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.AppleSystemUIFont</vt:lpstr>
      <vt:lpstr>Arial</vt:lpstr>
      <vt:lpstr>Avenir Light</vt:lpstr>
      <vt:lpstr>Avenir Next LT Pro</vt:lpstr>
      <vt:lpstr>Avenir Next LT Pro Demi</vt:lpstr>
      <vt:lpstr>Calibri</vt:lpstr>
      <vt:lpstr>KazimirText Medium</vt:lpstr>
      <vt:lpstr>System Font Regular</vt:lpstr>
      <vt:lpstr>Tw Cen MT</vt:lpstr>
      <vt:lpstr>Wingdings</vt:lpstr>
      <vt:lpstr>1_AU_2023</vt:lpstr>
      <vt:lpstr>2_AU_2023</vt:lpstr>
      <vt:lpstr>3_AU_2023</vt:lpstr>
      <vt:lpstr>4_AU_2023</vt:lpstr>
      <vt:lpstr>5_AU_2023</vt:lpstr>
      <vt:lpstr>Family &amp; Medical Leave Act</vt:lpstr>
      <vt:lpstr>Reasons for fmla</vt:lpstr>
      <vt:lpstr>Reasons for fmla</vt:lpstr>
      <vt:lpstr>FMLA- Qualifying family members</vt:lpstr>
      <vt:lpstr>Who is eligible for time off under the fmla?</vt:lpstr>
      <vt:lpstr>When can employees take their time off?</vt:lpstr>
      <vt:lpstr>What is a serious health condition?</vt:lpstr>
      <vt:lpstr>Examples of ongoing  treatment and conditions</vt:lpstr>
      <vt:lpstr>Fmla eligibility question:</vt:lpstr>
      <vt:lpstr>Answer</vt:lpstr>
      <vt:lpstr>Fmla scenario “spouse”</vt:lpstr>
      <vt:lpstr>Fmla “spouse” update</vt:lpstr>
      <vt:lpstr>Fmla  Scenario question:</vt:lpstr>
      <vt:lpstr>‘But he didn’t say he needed time off under fmla ...’ </vt:lpstr>
      <vt:lpstr>What you should and shouldn’t say when asked for time off</vt:lpstr>
      <vt:lpstr>Does this illness qualify her for time off</vt:lpstr>
      <vt:lpstr>Does this illness qualify her for time off</vt:lpstr>
      <vt:lpstr>How will I get my job done while my employees are out?</vt:lpstr>
      <vt:lpstr>Rolling calendar year</vt:lpstr>
      <vt:lpstr>When an employee returns after leave ...</vt:lpstr>
      <vt:lpstr>Privacy and the family medical leave act (fmla)</vt:lpstr>
      <vt:lpstr>Fmla &amp; tenure</vt:lpstr>
      <vt:lpstr>What happens if you don’t respond correctly to a leave request?</vt:lpstr>
      <vt:lpstr>Summary of the fmla</vt:lpstr>
      <vt:lpstr>Summary of the fmla</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Emory Alexander</dc:creator>
  <cp:lastModifiedBy>Patrick Johnston</cp:lastModifiedBy>
  <cp:revision>112</cp:revision>
  <cp:lastPrinted>2019-08-14T19:32:51Z</cp:lastPrinted>
  <dcterms:created xsi:type="dcterms:W3CDTF">2023-07-20T18:04:37Z</dcterms:created>
  <dcterms:modified xsi:type="dcterms:W3CDTF">2023-09-01T13:53:26Z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