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40"/>
  </p:notesMasterIdLst>
  <p:sldIdLst>
    <p:sldId id="2617" r:id="rId9"/>
    <p:sldId id="2618" r:id="rId10"/>
    <p:sldId id="2619" r:id="rId11"/>
    <p:sldId id="2620" r:id="rId12"/>
    <p:sldId id="2621" r:id="rId13"/>
    <p:sldId id="2622" r:id="rId14"/>
    <p:sldId id="2623" r:id="rId15"/>
    <p:sldId id="2624" r:id="rId16"/>
    <p:sldId id="2625" r:id="rId17"/>
    <p:sldId id="2626" r:id="rId18"/>
    <p:sldId id="2627" r:id="rId19"/>
    <p:sldId id="2628" r:id="rId20"/>
    <p:sldId id="2629" r:id="rId21"/>
    <p:sldId id="2630" r:id="rId22"/>
    <p:sldId id="2631" r:id="rId23"/>
    <p:sldId id="2632" r:id="rId24"/>
    <p:sldId id="2633" r:id="rId25"/>
    <p:sldId id="2634" r:id="rId26"/>
    <p:sldId id="2635" r:id="rId27"/>
    <p:sldId id="2636" r:id="rId28"/>
    <p:sldId id="2637" r:id="rId29"/>
    <p:sldId id="2638" r:id="rId30"/>
    <p:sldId id="2639" r:id="rId31"/>
    <p:sldId id="2640" r:id="rId32"/>
    <p:sldId id="2641" r:id="rId33"/>
    <p:sldId id="2642" r:id="rId34"/>
    <p:sldId id="2643" r:id="rId35"/>
    <p:sldId id="2644" r:id="rId36"/>
    <p:sldId id="2645" r:id="rId37"/>
    <p:sldId id="2613" r:id="rId38"/>
    <p:sldId id="2614"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100"/>
    <a:srgbClr val="404040"/>
    <a:srgbClr val="999999"/>
    <a:srgbClr val="666666"/>
    <a:srgbClr val="F8AD76"/>
    <a:srgbClr val="F0873B"/>
    <a:srgbClr val="DA5806"/>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77118" autoAdjust="0"/>
  </p:normalViewPr>
  <p:slideViewPr>
    <p:cSldViewPr snapToGrid="0" snapToObjects="1">
      <p:cViewPr varScale="1">
        <p:scale>
          <a:sx n="122" d="100"/>
          <a:sy n="122" d="100"/>
        </p:scale>
        <p:origin x="2040" y="192"/>
      </p:cViewPr>
      <p:guideLst>
        <p:guide pos="1032"/>
        <p:guide orient="horz" pos="3912"/>
        <p:guide pos="7392"/>
        <p:guide orient="horz" pos="168"/>
        <p:guide pos="6072"/>
      </p:guideLst>
    </p:cSldViewPr>
  </p:slideViewPr>
  <p:notesTextViewPr>
    <p:cViewPr>
      <p:scale>
        <a:sx n="105" d="100"/>
        <a:sy n="105" d="100"/>
      </p:scale>
      <p:origin x="0" y="0"/>
    </p:cViewPr>
  </p:notesTextViewPr>
  <p:sorterViewPr>
    <p:cViewPr varScale="1">
      <p:scale>
        <a:sx n="70" d="100"/>
        <a:sy n="70" d="100"/>
      </p:scale>
      <p:origin x="0" y="0"/>
    </p:cViewPr>
  </p:sorterViewPr>
  <p:notesViewPr>
    <p:cSldViewPr snapToGrid="0" snapToObjects="1">
      <p:cViewPr>
        <p:scale>
          <a:sx n="130" d="100"/>
          <a:sy n="130" d="100"/>
        </p:scale>
        <p:origin x="2838" y="-12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9/1/23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dirty="0"/>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CCEA652-1E2A-CBDA-D45C-3AF09B4E0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58E9B858-D38B-880D-ED92-A3423258FA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2532" name="Slide Number Placeholder 3">
            <a:extLst>
              <a:ext uri="{FF2B5EF4-FFF2-40B4-BE49-F238E27FC236}">
                <a16:creationId xmlns:a16="http://schemas.microsoft.com/office/drawing/2014/main" id="{4E245A16-F877-6020-5357-0584D5265C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39775" indent="-284163">
              <a:defRPr sz="2400">
                <a:solidFill>
                  <a:schemeClr val="tx1"/>
                </a:solidFill>
                <a:latin typeface="Times" panose="02020603050405020304" pitchFamily="18" charset="0"/>
              </a:defRPr>
            </a:lvl2pPr>
            <a:lvl3pPr marL="1138238" indent="-227013">
              <a:defRPr sz="2400">
                <a:solidFill>
                  <a:schemeClr val="tx1"/>
                </a:solidFill>
                <a:latin typeface="Times" panose="02020603050405020304" pitchFamily="18" charset="0"/>
              </a:defRPr>
            </a:lvl3pPr>
            <a:lvl4pPr marL="1593850" indent="-227013">
              <a:defRPr sz="2400">
                <a:solidFill>
                  <a:schemeClr val="tx1"/>
                </a:solidFill>
                <a:latin typeface="Times" panose="02020603050405020304" pitchFamily="18" charset="0"/>
              </a:defRPr>
            </a:lvl4pPr>
            <a:lvl5pPr marL="2049463" indent="-227013">
              <a:defRPr sz="2400">
                <a:solidFill>
                  <a:schemeClr val="tx1"/>
                </a:solidFill>
                <a:latin typeface="Times" panose="02020603050405020304" pitchFamily="18" charset="0"/>
              </a:defRPr>
            </a:lvl5pPr>
            <a:lvl6pPr marL="2506663" indent="-227013" eaLnBrk="0" fontAlgn="base" hangingPunct="0">
              <a:spcBef>
                <a:spcPct val="0"/>
              </a:spcBef>
              <a:spcAft>
                <a:spcPct val="0"/>
              </a:spcAft>
              <a:defRPr sz="2400">
                <a:solidFill>
                  <a:schemeClr val="tx1"/>
                </a:solidFill>
                <a:latin typeface="Times" panose="02020603050405020304" pitchFamily="18" charset="0"/>
              </a:defRPr>
            </a:lvl6pPr>
            <a:lvl7pPr marL="2963863" indent="-227013" eaLnBrk="0" fontAlgn="base" hangingPunct="0">
              <a:spcBef>
                <a:spcPct val="0"/>
              </a:spcBef>
              <a:spcAft>
                <a:spcPct val="0"/>
              </a:spcAft>
              <a:defRPr sz="2400">
                <a:solidFill>
                  <a:schemeClr val="tx1"/>
                </a:solidFill>
                <a:latin typeface="Times" panose="02020603050405020304" pitchFamily="18" charset="0"/>
              </a:defRPr>
            </a:lvl7pPr>
            <a:lvl8pPr marL="3421063" indent="-227013" eaLnBrk="0" fontAlgn="base" hangingPunct="0">
              <a:spcBef>
                <a:spcPct val="0"/>
              </a:spcBef>
              <a:spcAft>
                <a:spcPct val="0"/>
              </a:spcAft>
              <a:defRPr sz="2400">
                <a:solidFill>
                  <a:schemeClr val="tx1"/>
                </a:solidFill>
                <a:latin typeface="Times" panose="02020603050405020304" pitchFamily="18" charset="0"/>
              </a:defRPr>
            </a:lvl8pPr>
            <a:lvl9pPr marL="3878263" indent="-227013" eaLnBrk="0" fontAlgn="base" hangingPunct="0">
              <a:spcBef>
                <a:spcPct val="0"/>
              </a:spcBef>
              <a:spcAft>
                <a:spcPct val="0"/>
              </a:spcAft>
              <a:defRPr sz="2400">
                <a:solidFill>
                  <a:schemeClr val="tx1"/>
                </a:solidFill>
                <a:latin typeface="Times" panose="02020603050405020304" pitchFamily="18" charset="0"/>
              </a:defRPr>
            </a:lvl9pPr>
          </a:lstStyle>
          <a:p>
            <a:fld id="{C7E65E6D-42AF-4A94-8BB7-7B806CDF2D50}" type="slidenum">
              <a:rPr lang="en-US" altLang="en-US" sz="1200"/>
              <a:pPr/>
              <a:t>3</a:t>
            </a:fld>
            <a:endParaRPr lang="en-US" altLang="en-US" sz="1200"/>
          </a:p>
        </p:txBody>
      </p:sp>
    </p:spTree>
    <p:extLst>
      <p:ext uri="{BB962C8B-B14F-4D97-AF65-F5344CB8AC3E}">
        <p14:creationId xmlns:p14="http://schemas.microsoft.com/office/powerpoint/2010/main" val="1652116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13</a:t>
            </a:fld>
            <a:endParaRPr lang="en-US"/>
          </a:p>
        </p:txBody>
      </p:sp>
    </p:spTree>
    <p:extLst>
      <p:ext uri="{BB962C8B-B14F-4D97-AF65-F5344CB8AC3E}">
        <p14:creationId xmlns:p14="http://schemas.microsoft.com/office/powerpoint/2010/main" val="2314323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14</a:t>
            </a:fld>
            <a:endParaRPr lang="en-US"/>
          </a:p>
        </p:txBody>
      </p:sp>
    </p:spTree>
    <p:extLst>
      <p:ext uri="{BB962C8B-B14F-4D97-AF65-F5344CB8AC3E}">
        <p14:creationId xmlns:p14="http://schemas.microsoft.com/office/powerpoint/2010/main" val="2295726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15</a:t>
            </a:fld>
            <a:endParaRPr lang="en-US"/>
          </a:p>
        </p:txBody>
      </p:sp>
    </p:spTree>
    <p:extLst>
      <p:ext uri="{BB962C8B-B14F-4D97-AF65-F5344CB8AC3E}">
        <p14:creationId xmlns:p14="http://schemas.microsoft.com/office/powerpoint/2010/main" val="3638395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16</a:t>
            </a:fld>
            <a:endParaRPr lang="en-US"/>
          </a:p>
        </p:txBody>
      </p:sp>
    </p:spTree>
    <p:extLst>
      <p:ext uri="{BB962C8B-B14F-4D97-AF65-F5344CB8AC3E}">
        <p14:creationId xmlns:p14="http://schemas.microsoft.com/office/powerpoint/2010/main" val="4139232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17</a:t>
            </a:fld>
            <a:endParaRPr lang="en-US"/>
          </a:p>
        </p:txBody>
      </p:sp>
    </p:spTree>
    <p:extLst>
      <p:ext uri="{BB962C8B-B14F-4D97-AF65-F5344CB8AC3E}">
        <p14:creationId xmlns:p14="http://schemas.microsoft.com/office/powerpoint/2010/main" val="241531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18</a:t>
            </a:fld>
            <a:endParaRPr lang="en-US"/>
          </a:p>
        </p:txBody>
      </p:sp>
    </p:spTree>
    <p:extLst>
      <p:ext uri="{BB962C8B-B14F-4D97-AF65-F5344CB8AC3E}">
        <p14:creationId xmlns:p14="http://schemas.microsoft.com/office/powerpoint/2010/main" val="2513197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19</a:t>
            </a:fld>
            <a:endParaRPr lang="en-US"/>
          </a:p>
        </p:txBody>
      </p:sp>
    </p:spTree>
    <p:extLst>
      <p:ext uri="{BB962C8B-B14F-4D97-AF65-F5344CB8AC3E}">
        <p14:creationId xmlns:p14="http://schemas.microsoft.com/office/powerpoint/2010/main" val="829721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20</a:t>
            </a:fld>
            <a:endParaRPr lang="en-US"/>
          </a:p>
        </p:txBody>
      </p:sp>
    </p:spTree>
    <p:extLst>
      <p:ext uri="{BB962C8B-B14F-4D97-AF65-F5344CB8AC3E}">
        <p14:creationId xmlns:p14="http://schemas.microsoft.com/office/powerpoint/2010/main" val="3525990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21</a:t>
            </a:fld>
            <a:endParaRPr lang="en-US"/>
          </a:p>
        </p:txBody>
      </p:sp>
    </p:spTree>
    <p:extLst>
      <p:ext uri="{BB962C8B-B14F-4D97-AF65-F5344CB8AC3E}">
        <p14:creationId xmlns:p14="http://schemas.microsoft.com/office/powerpoint/2010/main" val="264857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22</a:t>
            </a:fld>
            <a:endParaRPr lang="en-US"/>
          </a:p>
        </p:txBody>
      </p:sp>
    </p:spTree>
    <p:extLst>
      <p:ext uri="{BB962C8B-B14F-4D97-AF65-F5344CB8AC3E}">
        <p14:creationId xmlns:p14="http://schemas.microsoft.com/office/powerpoint/2010/main" val="43360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FA5306B-F5BC-401E-2F80-739C8A2542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8A87EDA-A1CF-4608-7455-FDC7BD0375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a:extLst>
              <a:ext uri="{FF2B5EF4-FFF2-40B4-BE49-F238E27FC236}">
                <a16:creationId xmlns:a16="http://schemas.microsoft.com/office/drawing/2014/main" id="{19ABADAB-4E53-8C2C-4F1E-80FDB401C0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0B4637F2-707B-4541-AA56-129A35C78110}" type="slidenum">
              <a:rPr lang="en-US" altLang="en-US" sz="1200"/>
              <a:pPr/>
              <a:t>4</a:t>
            </a:fld>
            <a:endParaRPr lang="en-US" altLang="en-US" sz="1200"/>
          </a:p>
        </p:txBody>
      </p:sp>
    </p:spTree>
    <p:extLst>
      <p:ext uri="{BB962C8B-B14F-4D97-AF65-F5344CB8AC3E}">
        <p14:creationId xmlns:p14="http://schemas.microsoft.com/office/powerpoint/2010/main" val="3321645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8F073C8-5A92-D4EB-AE12-785F90AC07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9F6CC2C8-199E-F5A7-AFBD-B83158F1FD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CB12B68F-ABEF-3643-FED0-7370C68E5F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AC27343-E8A1-46C6-8BBB-F40669B8B013}" type="slidenum">
              <a:rPr lang="en-US" altLang="en-US" sz="1200"/>
              <a:pPr/>
              <a:t>23</a:t>
            </a:fld>
            <a:endParaRPr lang="en-US" altLang="en-US" sz="1200"/>
          </a:p>
        </p:txBody>
      </p:sp>
    </p:spTree>
    <p:extLst>
      <p:ext uri="{BB962C8B-B14F-4D97-AF65-F5344CB8AC3E}">
        <p14:creationId xmlns:p14="http://schemas.microsoft.com/office/powerpoint/2010/main" val="2403564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24</a:t>
            </a:fld>
            <a:endParaRPr lang="en-US"/>
          </a:p>
        </p:txBody>
      </p:sp>
    </p:spTree>
    <p:extLst>
      <p:ext uri="{BB962C8B-B14F-4D97-AF65-F5344CB8AC3E}">
        <p14:creationId xmlns:p14="http://schemas.microsoft.com/office/powerpoint/2010/main" val="2714278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87301A1-B4EA-D5C7-9EF5-CF68D57FC0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AF3F163-CCD0-5F18-43D3-2B6C70C4D2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32391046-C9FB-7298-7E79-4394AE49F2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F28D83AD-1998-43E0-A411-89FD798604F8}" type="slidenum">
              <a:rPr lang="en-US" altLang="en-US" sz="1200"/>
              <a:pPr/>
              <a:t>25</a:t>
            </a:fld>
            <a:endParaRPr lang="en-US" altLang="en-US" sz="1200"/>
          </a:p>
        </p:txBody>
      </p:sp>
    </p:spTree>
    <p:extLst>
      <p:ext uri="{BB962C8B-B14F-4D97-AF65-F5344CB8AC3E}">
        <p14:creationId xmlns:p14="http://schemas.microsoft.com/office/powerpoint/2010/main" val="3604181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FF70E80-F70A-AE02-E9DD-851987CF81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499B3F5C-3B21-CCB5-9B1B-420B1CB7BC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BCFAF0EE-D924-4B6E-B838-FB28CB5862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A5F76B7D-973B-44BA-8E79-8DD847DEFD4F}" type="slidenum">
              <a:rPr lang="en-US" altLang="en-US" sz="1200"/>
              <a:pPr/>
              <a:t>26</a:t>
            </a:fld>
            <a:endParaRPr lang="en-US" altLang="en-US" sz="1200"/>
          </a:p>
        </p:txBody>
      </p:sp>
    </p:spTree>
    <p:extLst>
      <p:ext uri="{BB962C8B-B14F-4D97-AF65-F5344CB8AC3E}">
        <p14:creationId xmlns:p14="http://schemas.microsoft.com/office/powerpoint/2010/main" val="611707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E280C-2466-DF4C-8B29-8BBC54710216}" type="slidenum">
              <a:rPr lang="en-US" smtClean="0"/>
              <a:t>27</a:t>
            </a:fld>
            <a:endParaRPr lang="en-US"/>
          </a:p>
        </p:txBody>
      </p:sp>
    </p:spTree>
    <p:extLst>
      <p:ext uri="{BB962C8B-B14F-4D97-AF65-F5344CB8AC3E}">
        <p14:creationId xmlns:p14="http://schemas.microsoft.com/office/powerpoint/2010/main" val="4069995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28</a:t>
            </a:fld>
            <a:endParaRPr lang="en-US"/>
          </a:p>
        </p:txBody>
      </p:sp>
    </p:spTree>
    <p:extLst>
      <p:ext uri="{BB962C8B-B14F-4D97-AF65-F5344CB8AC3E}">
        <p14:creationId xmlns:p14="http://schemas.microsoft.com/office/powerpoint/2010/main" val="371392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E280C-2466-DF4C-8B29-8BBC54710216}" type="slidenum">
              <a:rPr lang="en-US" smtClean="0"/>
              <a:t>29</a:t>
            </a:fld>
            <a:endParaRPr lang="en-US"/>
          </a:p>
        </p:txBody>
      </p:sp>
    </p:spTree>
    <p:extLst>
      <p:ext uri="{BB962C8B-B14F-4D97-AF65-F5344CB8AC3E}">
        <p14:creationId xmlns:p14="http://schemas.microsoft.com/office/powerpoint/2010/main" val="296871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5</a:t>
            </a:fld>
            <a:endParaRPr lang="en-US"/>
          </a:p>
        </p:txBody>
      </p:sp>
    </p:spTree>
    <p:extLst>
      <p:ext uri="{BB962C8B-B14F-4D97-AF65-F5344CB8AC3E}">
        <p14:creationId xmlns:p14="http://schemas.microsoft.com/office/powerpoint/2010/main" val="374566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6</a:t>
            </a:fld>
            <a:endParaRPr lang="en-US"/>
          </a:p>
        </p:txBody>
      </p:sp>
    </p:spTree>
    <p:extLst>
      <p:ext uri="{BB962C8B-B14F-4D97-AF65-F5344CB8AC3E}">
        <p14:creationId xmlns:p14="http://schemas.microsoft.com/office/powerpoint/2010/main" val="1348693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7</a:t>
            </a:fld>
            <a:endParaRPr lang="en-US"/>
          </a:p>
        </p:txBody>
      </p:sp>
    </p:spTree>
    <p:extLst>
      <p:ext uri="{BB962C8B-B14F-4D97-AF65-F5344CB8AC3E}">
        <p14:creationId xmlns:p14="http://schemas.microsoft.com/office/powerpoint/2010/main" val="258665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8</a:t>
            </a:fld>
            <a:endParaRPr lang="en-US"/>
          </a:p>
        </p:txBody>
      </p:sp>
    </p:spTree>
    <p:extLst>
      <p:ext uri="{BB962C8B-B14F-4D97-AF65-F5344CB8AC3E}">
        <p14:creationId xmlns:p14="http://schemas.microsoft.com/office/powerpoint/2010/main" val="4188103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9</a:t>
            </a:fld>
            <a:endParaRPr lang="en-US"/>
          </a:p>
        </p:txBody>
      </p:sp>
    </p:spTree>
    <p:extLst>
      <p:ext uri="{BB962C8B-B14F-4D97-AF65-F5344CB8AC3E}">
        <p14:creationId xmlns:p14="http://schemas.microsoft.com/office/powerpoint/2010/main" val="97391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10</a:t>
            </a:fld>
            <a:endParaRPr lang="en-US"/>
          </a:p>
        </p:txBody>
      </p:sp>
    </p:spTree>
    <p:extLst>
      <p:ext uri="{BB962C8B-B14F-4D97-AF65-F5344CB8AC3E}">
        <p14:creationId xmlns:p14="http://schemas.microsoft.com/office/powerpoint/2010/main" val="37174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752C9-6973-4E49-9CEE-BED3D4E93AE8}" type="slidenum">
              <a:rPr lang="en-US" smtClean="0"/>
              <a:t>11</a:t>
            </a:fld>
            <a:endParaRPr lang="en-US"/>
          </a:p>
        </p:txBody>
      </p:sp>
    </p:spTree>
    <p:extLst>
      <p:ext uri="{BB962C8B-B14F-4D97-AF65-F5344CB8AC3E}">
        <p14:creationId xmlns:p14="http://schemas.microsoft.com/office/powerpoint/2010/main" val="205120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endParaRPr lang="en-US" dirty="0"/>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74597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FAB9-D6EB-6615-9E1C-B860AA7D89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A35CB6-4494-C795-6732-684A3CAEB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A4813A-7AA6-DE8B-7532-448682D8E0F1}"/>
              </a:ext>
            </a:extLst>
          </p:cNvPr>
          <p:cNvSpPr>
            <a:spLocks noGrp="1"/>
          </p:cNvSpPr>
          <p:nvPr>
            <p:ph type="dt" sz="half" idx="10"/>
          </p:nvPr>
        </p:nvSpPr>
        <p:spPr/>
        <p:txBody>
          <a:bodyPr/>
          <a:lstStyle/>
          <a:p>
            <a:fld id="{468C2950-74FB-514E-92F1-79186B9912D2}" type="datetimeFigureOut">
              <a:rPr lang="en-US" smtClean="0"/>
              <a:t>9/1/23</a:t>
            </a:fld>
            <a:endParaRPr lang="en-US"/>
          </a:p>
        </p:txBody>
      </p:sp>
      <p:sp>
        <p:nvSpPr>
          <p:cNvPr id="5" name="Footer Placeholder 4">
            <a:extLst>
              <a:ext uri="{FF2B5EF4-FFF2-40B4-BE49-F238E27FC236}">
                <a16:creationId xmlns:a16="http://schemas.microsoft.com/office/drawing/2014/main" id="{25F2FB74-5D3B-03B3-D947-0203A9443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E0D1E-38E8-23E3-4C3D-2A3D8A70F051}"/>
              </a:ext>
            </a:extLst>
          </p:cNvPr>
          <p:cNvSpPr>
            <a:spLocks noGrp="1"/>
          </p:cNvSpPr>
          <p:nvPr>
            <p:ph type="sldNum" sz="quarter" idx="12"/>
          </p:nvPr>
        </p:nvSpPr>
        <p:spPr/>
        <p:txBody>
          <a:bodyPr/>
          <a:lstStyle/>
          <a:p>
            <a:fld id="{390CE8F8-81D3-B24E-8F9A-BF5496B4026D}" type="slidenum">
              <a:rPr lang="en-US" smtClean="0"/>
              <a:t>‹#›</a:t>
            </a:fld>
            <a:endParaRPr lang="en-US"/>
          </a:p>
        </p:txBody>
      </p:sp>
      <p:pic>
        <p:nvPicPr>
          <p:cNvPr id="7" name="Picture 6" descr="Text&#10;&#10;Description automatically generated with low confidence">
            <a:extLst>
              <a:ext uri="{FF2B5EF4-FFF2-40B4-BE49-F238E27FC236}">
                <a16:creationId xmlns:a16="http://schemas.microsoft.com/office/drawing/2014/main" id="{44AC8A4A-6287-498C-2906-B6694FBABCEE}"/>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8" name="Picture 7" descr="A picture containing text, outdoor, building, sign&#10;&#10;Description automatically generated">
            <a:extLst>
              <a:ext uri="{FF2B5EF4-FFF2-40B4-BE49-F238E27FC236}">
                <a16:creationId xmlns:a16="http://schemas.microsoft.com/office/drawing/2014/main" id="{5F70AA15-4541-463A-280F-B5E1B8C3B2F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40447760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18117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73168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FAB9-D6EB-6615-9E1C-B860AA7D89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A35CB6-4494-C795-6732-684A3CAEB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A4813A-7AA6-DE8B-7532-448682D8E0F1}"/>
              </a:ext>
            </a:extLst>
          </p:cNvPr>
          <p:cNvSpPr>
            <a:spLocks noGrp="1"/>
          </p:cNvSpPr>
          <p:nvPr>
            <p:ph type="dt" sz="half" idx="10"/>
          </p:nvPr>
        </p:nvSpPr>
        <p:spPr/>
        <p:txBody>
          <a:bodyPr/>
          <a:lstStyle/>
          <a:p>
            <a:fld id="{468C2950-74FB-514E-92F1-79186B9912D2}" type="datetimeFigureOut">
              <a:rPr lang="en-US" smtClean="0"/>
              <a:t>9/1/23</a:t>
            </a:fld>
            <a:endParaRPr lang="en-US"/>
          </a:p>
        </p:txBody>
      </p:sp>
      <p:sp>
        <p:nvSpPr>
          <p:cNvPr id="5" name="Footer Placeholder 4">
            <a:extLst>
              <a:ext uri="{FF2B5EF4-FFF2-40B4-BE49-F238E27FC236}">
                <a16:creationId xmlns:a16="http://schemas.microsoft.com/office/drawing/2014/main" id="{25F2FB74-5D3B-03B3-D947-0203A9443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E0D1E-38E8-23E3-4C3D-2A3D8A70F051}"/>
              </a:ext>
            </a:extLst>
          </p:cNvPr>
          <p:cNvSpPr>
            <a:spLocks noGrp="1"/>
          </p:cNvSpPr>
          <p:nvPr>
            <p:ph type="sldNum" sz="quarter" idx="12"/>
          </p:nvPr>
        </p:nvSpPr>
        <p:spPr/>
        <p:txBody>
          <a:bodyPr/>
          <a:lstStyle/>
          <a:p>
            <a:fld id="{390CE8F8-81D3-B24E-8F9A-BF5496B4026D}" type="slidenum">
              <a:rPr lang="en-US" smtClean="0"/>
              <a:t>‹#›</a:t>
            </a:fld>
            <a:endParaRPr lang="en-US"/>
          </a:p>
        </p:txBody>
      </p:sp>
      <p:pic>
        <p:nvPicPr>
          <p:cNvPr id="7" name="Picture 6" descr="Text&#10;&#10;Description automatically generated with low confidence">
            <a:extLst>
              <a:ext uri="{FF2B5EF4-FFF2-40B4-BE49-F238E27FC236}">
                <a16:creationId xmlns:a16="http://schemas.microsoft.com/office/drawing/2014/main" id="{44AC8A4A-6287-498C-2906-B6694FBABCEE}"/>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8" name="Picture 7" descr="A picture containing text, outdoor, building, sign&#10;&#10;Description automatically generated">
            <a:extLst>
              <a:ext uri="{FF2B5EF4-FFF2-40B4-BE49-F238E27FC236}">
                <a16:creationId xmlns:a16="http://schemas.microsoft.com/office/drawing/2014/main" id="{5F70AA15-4541-463A-280F-B5E1B8C3B2F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46708851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B8EE-8C4C-0C42-A591-B0B536E6BFDB}"/>
              </a:ext>
            </a:extLst>
          </p:cNvPr>
          <p:cNvSpPr>
            <a:spLocks noGrp="1"/>
          </p:cNvSpPr>
          <p:nvPr>
            <p:ph type="ctrTitle" hasCustomPrompt="1"/>
          </p:nvPr>
        </p:nvSpPr>
        <p:spPr>
          <a:xfrm>
            <a:off x="952500" y="2166938"/>
            <a:ext cx="8636000" cy="2387600"/>
          </a:xfrm>
        </p:spPr>
        <p:txBody>
          <a:bodyPr anchor="b"/>
          <a:lstStyle>
            <a:lvl1pPr algn="l">
              <a:defRPr sz="60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FC40274-FFD5-AD4A-AE9F-3B708ABE95FA}"/>
              </a:ext>
            </a:extLst>
          </p:cNvPr>
          <p:cNvSpPr>
            <a:spLocks noGrp="1"/>
          </p:cNvSpPr>
          <p:nvPr>
            <p:ph type="subTitle" idx="1"/>
          </p:nvPr>
        </p:nvSpPr>
        <p:spPr>
          <a:xfrm>
            <a:off x="952500" y="4554538"/>
            <a:ext cx="9715500" cy="1655762"/>
          </a:xfrm>
        </p:spPr>
        <p:txBody>
          <a:bodyPr/>
          <a:lstStyle>
            <a:lvl1pPr marL="0" indent="0" algn="l">
              <a:buNone/>
              <a:defRPr sz="2400" b="0" i="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Text&#10;&#10;Description automatically generated with low confidence">
            <a:extLst>
              <a:ext uri="{FF2B5EF4-FFF2-40B4-BE49-F238E27FC236}">
                <a16:creationId xmlns:a16="http://schemas.microsoft.com/office/drawing/2014/main" id="{CF76B8A7-2C2C-2748-A7AE-11681A0AFC46}"/>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14" name="Picture 13" descr="A picture containing text, outdoor, building, sign&#10;&#10;Description automatically generated">
            <a:extLst>
              <a:ext uri="{FF2B5EF4-FFF2-40B4-BE49-F238E27FC236}">
                <a16:creationId xmlns:a16="http://schemas.microsoft.com/office/drawing/2014/main" id="{4710E8B0-958E-4C47-B6BC-648496672D8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3711479824"/>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262F-0A4D-4F40-88AB-348D7C3D79E9}"/>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542E9EE-D03A-C144-ABD4-B7F272825C33}"/>
              </a:ext>
            </a:extLst>
          </p:cNvPr>
          <p:cNvSpPr>
            <a:spLocks noGrp="1"/>
          </p:cNvSpPr>
          <p:nvPr>
            <p:ph idx="1"/>
          </p:nvPr>
        </p:nvSpPr>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Icon&#10;&#10;Description automatically generated">
            <a:extLst>
              <a:ext uri="{FF2B5EF4-FFF2-40B4-BE49-F238E27FC236}">
                <a16:creationId xmlns:a16="http://schemas.microsoft.com/office/drawing/2014/main" id="{43AF957D-4A25-0D46-937A-2DB2D091DFC2}"/>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8" name="Picture 7" descr="Logo&#10;&#10;Description automatically generated">
            <a:extLst>
              <a:ext uri="{FF2B5EF4-FFF2-40B4-BE49-F238E27FC236}">
                <a16:creationId xmlns:a16="http://schemas.microsoft.com/office/drawing/2014/main" id="{ECBB7086-CE5E-174B-A505-D6EE4A049670}"/>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2409018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B114ACD-8F3A-834A-8A6C-7A968FA29C5E}"/>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6" name="Picture 5" descr="Logo&#10;&#10;Description automatically generated">
            <a:extLst>
              <a:ext uri="{FF2B5EF4-FFF2-40B4-BE49-F238E27FC236}">
                <a16:creationId xmlns:a16="http://schemas.microsoft.com/office/drawing/2014/main" id="{E6427F49-7B12-D24A-A42C-58A975104A82}"/>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1238457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82E7-6918-7B4A-AEF5-37F46FEF21F3}"/>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descr="Icon&#10;&#10;Description automatically generated">
            <a:extLst>
              <a:ext uri="{FF2B5EF4-FFF2-40B4-BE49-F238E27FC236}">
                <a16:creationId xmlns:a16="http://schemas.microsoft.com/office/drawing/2014/main" id="{80C243BA-AAB8-2346-BEF3-8D181308411F}"/>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7" name="Picture 6" descr="Logo&#10;&#10;Description automatically generated">
            <a:extLst>
              <a:ext uri="{FF2B5EF4-FFF2-40B4-BE49-F238E27FC236}">
                <a16:creationId xmlns:a16="http://schemas.microsoft.com/office/drawing/2014/main" id="{C63CC4E8-B43F-3F4C-B79F-61166272AC23}"/>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3522088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227806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B8EE-8C4C-0C42-A591-B0B536E6BFDB}"/>
              </a:ext>
            </a:extLst>
          </p:cNvPr>
          <p:cNvSpPr>
            <a:spLocks noGrp="1"/>
          </p:cNvSpPr>
          <p:nvPr>
            <p:ph type="ctrTitle" hasCustomPrompt="1"/>
          </p:nvPr>
        </p:nvSpPr>
        <p:spPr>
          <a:xfrm>
            <a:off x="952500" y="2166938"/>
            <a:ext cx="8636000" cy="2387600"/>
          </a:xfrm>
        </p:spPr>
        <p:txBody>
          <a:bodyPr anchor="b"/>
          <a:lstStyle>
            <a:lvl1pPr algn="l">
              <a:defRPr sz="60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FC40274-FFD5-AD4A-AE9F-3B708ABE95FA}"/>
              </a:ext>
            </a:extLst>
          </p:cNvPr>
          <p:cNvSpPr>
            <a:spLocks noGrp="1"/>
          </p:cNvSpPr>
          <p:nvPr>
            <p:ph type="subTitle" idx="1"/>
          </p:nvPr>
        </p:nvSpPr>
        <p:spPr>
          <a:xfrm>
            <a:off x="952500" y="4554538"/>
            <a:ext cx="9715500" cy="1655762"/>
          </a:xfrm>
        </p:spPr>
        <p:txBody>
          <a:bodyPr/>
          <a:lstStyle>
            <a:lvl1pPr marL="0" indent="0" algn="l">
              <a:buNone/>
              <a:defRPr sz="2400" b="0" i="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Text&#10;&#10;Description automatically generated with low confidence">
            <a:extLst>
              <a:ext uri="{FF2B5EF4-FFF2-40B4-BE49-F238E27FC236}">
                <a16:creationId xmlns:a16="http://schemas.microsoft.com/office/drawing/2014/main" id="{CF76B8A7-2C2C-2748-A7AE-11681A0AFC46}"/>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14" name="Picture 13" descr="A picture containing text, outdoor, building, sign&#10;&#10;Description automatically generated">
            <a:extLst>
              <a:ext uri="{FF2B5EF4-FFF2-40B4-BE49-F238E27FC236}">
                <a16:creationId xmlns:a16="http://schemas.microsoft.com/office/drawing/2014/main" id="{4710E8B0-958E-4C47-B6BC-648496672D8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421477516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262F-0A4D-4F40-88AB-348D7C3D79E9}"/>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542E9EE-D03A-C144-ABD4-B7F272825C33}"/>
              </a:ext>
            </a:extLst>
          </p:cNvPr>
          <p:cNvSpPr>
            <a:spLocks noGrp="1"/>
          </p:cNvSpPr>
          <p:nvPr>
            <p:ph idx="1"/>
          </p:nvPr>
        </p:nvSpPr>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Icon&#10;&#10;Description automatically generated">
            <a:extLst>
              <a:ext uri="{FF2B5EF4-FFF2-40B4-BE49-F238E27FC236}">
                <a16:creationId xmlns:a16="http://schemas.microsoft.com/office/drawing/2014/main" id="{43AF957D-4A25-0D46-937A-2DB2D091DFC2}"/>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8" name="Picture 7" descr="Logo&#10;&#10;Description automatically generated">
            <a:extLst>
              <a:ext uri="{FF2B5EF4-FFF2-40B4-BE49-F238E27FC236}">
                <a16:creationId xmlns:a16="http://schemas.microsoft.com/office/drawing/2014/main" id="{ECBB7086-CE5E-174B-A505-D6EE4A049670}"/>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1782805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82E7-6918-7B4A-AEF5-37F46FEF21F3}"/>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descr="Icon&#10;&#10;Description automatically generated">
            <a:extLst>
              <a:ext uri="{FF2B5EF4-FFF2-40B4-BE49-F238E27FC236}">
                <a16:creationId xmlns:a16="http://schemas.microsoft.com/office/drawing/2014/main" id="{80C243BA-AAB8-2346-BEF3-8D181308411F}"/>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7" name="Picture 6" descr="Logo&#10;&#10;Description automatically generated">
            <a:extLst>
              <a:ext uri="{FF2B5EF4-FFF2-40B4-BE49-F238E27FC236}">
                <a16:creationId xmlns:a16="http://schemas.microsoft.com/office/drawing/2014/main" id="{C63CC4E8-B43F-3F4C-B79F-61166272AC23}"/>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2002635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324952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B8EE-8C4C-0C42-A591-B0B536E6BFDB}"/>
              </a:ext>
            </a:extLst>
          </p:cNvPr>
          <p:cNvSpPr>
            <a:spLocks noGrp="1"/>
          </p:cNvSpPr>
          <p:nvPr>
            <p:ph type="ctrTitle" hasCustomPrompt="1"/>
          </p:nvPr>
        </p:nvSpPr>
        <p:spPr>
          <a:xfrm>
            <a:off x="952500" y="2166938"/>
            <a:ext cx="8636000" cy="2387600"/>
          </a:xfrm>
        </p:spPr>
        <p:txBody>
          <a:bodyPr anchor="b"/>
          <a:lstStyle>
            <a:lvl1pPr algn="l">
              <a:defRPr sz="60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FC40274-FFD5-AD4A-AE9F-3B708ABE95FA}"/>
              </a:ext>
            </a:extLst>
          </p:cNvPr>
          <p:cNvSpPr>
            <a:spLocks noGrp="1"/>
          </p:cNvSpPr>
          <p:nvPr>
            <p:ph type="subTitle" idx="1"/>
          </p:nvPr>
        </p:nvSpPr>
        <p:spPr>
          <a:xfrm>
            <a:off x="952500" y="4554538"/>
            <a:ext cx="9715500" cy="1655762"/>
          </a:xfrm>
        </p:spPr>
        <p:txBody>
          <a:bodyPr/>
          <a:lstStyle>
            <a:lvl1pPr marL="0" indent="0" algn="l">
              <a:buNone/>
              <a:defRPr sz="2400" b="0" i="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Text&#10;&#10;Description automatically generated with low confidence">
            <a:extLst>
              <a:ext uri="{FF2B5EF4-FFF2-40B4-BE49-F238E27FC236}">
                <a16:creationId xmlns:a16="http://schemas.microsoft.com/office/drawing/2014/main" id="{CF76B8A7-2C2C-2748-A7AE-11681A0AFC46}"/>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14" name="Picture 13" descr="A picture containing text, outdoor, building, sign&#10;&#10;Description automatically generated">
            <a:extLst>
              <a:ext uri="{FF2B5EF4-FFF2-40B4-BE49-F238E27FC236}">
                <a16:creationId xmlns:a16="http://schemas.microsoft.com/office/drawing/2014/main" id="{4710E8B0-958E-4C47-B6BC-648496672D8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373892613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82E7-6918-7B4A-AEF5-37F46FEF21F3}"/>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descr="Icon&#10;&#10;Description automatically generated">
            <a:extLst>
              <a:ext uri="{FF2B5EF4-FFF2-40B4-BE49-F238E27FC236}">
                <a16:creationId xmlns:a16="http://schemas.microsoft.com/office/drawing/2014/main" id="{80C243BA-AAB8-2346-BEF3-8D181308411F}"/>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7" name="Picture 6" descr="Logo&#10;&#10;Description automatically generated">
            <a:extLst>
              <a:ext uri="{FF2B5EF4-FFF2-40B4-BE49-F238E27FC236}">
                <a16:creationId xmlns:a16="http://schemas.microsoft.com/office/drawing/2014/main" id="{C63CC4E8-B43F-3F4C-B79F-61166272AC23}"/>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1329319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2.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14.sv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31.emf"/><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21"/>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2"/>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 id="2147483975" r:id="rId17"/>
    <p:sldLayoutId id="2147483976" r:id="rId18"/>
    <p:sldLayoutId id="214748400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5"/>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 id="2147483977" r:id="rId12"/>
    <p:sldLayoutId id="214748397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22">
            <a:extLst>
              <a:ext uri="{96DAC541-7B7A-43D3-8B79-37D633B846F1}">
                <asvg:svgBlip xmlns:asvg="http://schemas.microsoft.com/office/drawing/2016/SVG/main" r:embed="rId23"/>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 id="2147483951" r:id="rId17"/>
    <p:sldLayoutId id="2147483952" r:id="rId18"/>
    <p:sldLayoutId id="2147483953" r:id="rId19"/>
    <p:sldLayoutId id="214748395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 id="2147483955" r:id="rId9"/>
    <p:sldLayoutId id="2147483956" r:id="rId10"/>
    <p:sldLayoutId id="2147483957" r:id="rId11"/>
    <p:sldLayoutId id="21474839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 id="2147483959" r:id="rId8"/>
    <p:sldLayoutId id="2147483960" r:id="rId9"/>
    <p:sldLayoutId id="214748396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7.xml"/><Relationship Id="rId5" Type="http://schemas.openxmlformats.org/officeDocument/2006/relationships/image" Target="../media/image37.jpeg"/><Relationship Id="rId4" Type="http://schemas.openxmlformats.org/officeDocument/2006/relationships/image" Target="../media/image36.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hyperlink" Target="http://www.auburn.edu/administration/human_resources/tigertime_files/time-off-emp-ne.mp4"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hyperlink" Target="http://www.auburn.edu/administration/human_resources/tigertime_files/time-off-mgr.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learningmanager.adobe.com/app/learner?accountId=114654#/course/6761282"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mailto:jsu0003@auburn.edu" TargetMode="External"/><Relationship Id="rId7" Type="http://schemas.openxmlformats.org/officeDocument/2006/relationships/hyperlink" Target="http://www.auburn.edu/hr"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mailto:payroll@auburn.edu" TargetMode="External"/><Relationship Id="rId5" Type="http://schemas.openxmlformats.org/officeDocument/2006/relationships/hyperlink" Target="mailto:bst0005@auburn.edu" TargetMode="External"/><Relationship Id="rId4" Type="http://schemas.openxmlformats.org/officeDocument/2006/relationships/hyperlink" Target="mailto:kws0023@auburn.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11DEC1C-17CF-ABB8-1F50-32435F0EF54C}"/>
              </a:ext>
            </a:extLst>
          </p:cNvPr>
          <p:cNvSpPr>
            <a:spLocks noGrp="1"/>
          </p:cNvSpPr>
          <p:nvPr>
            <p:ph type="ctrTitle"/>
          </p:nvPr>
        </p:nvSpPr>
        <p:spPr/>
        <p:txBody>
          <a:bodyPr/>
          <a:lstStyle/>
          <a:p>
            <a:r>
              <a:rPr lang="en-US" sz="4800" dirty="0"/>
              <a:t>KRONOS AND TIMEKEEPING</a:t>
            </a:r>
          </a:p>
        </p:txBody>
      </p:sp>
      <p:sp>
        <p:nvSpPr>
          <p:cNvPr id="15" name="Text Placeholder 14">
            <a:extLst>
              <a:ext uri="{FF2B5EF4-FFF2-40B4-BE49-F238E27FC236}">
                <a16:creationId xmlns:a16="http://schemas.microsoft.com/office/drawing/2014/main" id="{127F9037-D1AC-71AA-7319-0F3C8C2F9F30}"/>
              </a:ext>
            </a:extLst>
          </p:cNvPr>
          <p:cNvSpPr>
            <a:spLocks noGrp="1"/>
          </p:cNvSpPr>
          <p:nvPr>
            <p:ph type="body" sz="quarter" idx="10"/>
          </p:nvPr>
        </p:nvSpPr>
        <p:spPr>
          <a:xfrm>
            <a:off x="395748" y="2535607"/>
            <a:ext cx="4671463" cy="617537"/>
          </a:xfrm>
        </p:spPr>
        <p:txBody>
          <a:bodyPr/>
          <a:lstStyle/>
          <a:p>
            <a:r>
              <a:rPr lang="en-US" sz="2400" dirty="0"/>
              <a:t>Jeff </a:t>
            </a:r>
            <a:r>
              <a:rPr lang="en-US" sz="2400" dirty="0" err="1"/>
              <a:t>Urstadt</a:t>
            </a:r>
            <a:r>
              <a:rPr lang="en-US" sz="2400" dirty="0"/>
              <a:t>, Brandy Tucker, and Kelly Steele</a:t>
            </a:r>
          </a:p>
        </p:txBody>
      </p:sp>
      <p:sp>
        <p:nvSpPr>
          <p:cNvPr id="16" name="Text Placeholder 15">
            <a:extLst>
              <a:ext uri="{FF2B5EF4-FFF2-40B4-BE49-F238E27FC236}">
                <a16:creationId xmlns:a16="http://schemas.microsoft.com/office/drawing/2014/main" id="{5E9BE8DC-6A69-7CDE-322E-75938757CA4F}"/>
              </a:ext>
            </a:extLst>
          </p:cNvPr>
          <p:cNvSpPr>
            <a:spLocks noGrp="1"/>
          </p:cNvSpPr>
          <p:nvPr>
            <p:ph type="body" sz="quarter" idx="11"/>
          </p:nvPr>
        </p:nvSpPr>
        <p:spPr/>
        <p:txBody>
          <a:bodyPr/>
          <a:lstStyle/>
          <a:p>
            <a:r>
              <a:rPr lang="en-US" sz="1800" i="1" dirty="0"/>
              <a:t>University Human Resources, Payroll</a:t>
            </a:r>
          </a:p>
        </p:txBody>
      </p:sp>
      <p:sp>
        <p:nvSpPr>
          <p:cNvPr id="17" name="Text Placeholder 16">
            <a:extLst>
              <a:ext uri="{FF2B5EF4-FFF2-40B4-BE49-F238E27FC236}">
                <a16:creationId xmlns:a16="http://schemas.microsoft.com/office/drawing/2014/main" id="{6CA8B66B-299A-F368-E59F-AF949ADEEC46}"/>
              </a:ext>
            </a:extLst>
          </p:cNvPr>
          <p:cNvSpPr>
            <a:spLocks noGrp="1"/>
          </p:cNvSpPr>
          <p:nvPr>
            <p:ph type="body" sz="quarter" idx="13"/>
          </p:nvPr>
        </p:nvSpPr>
        <p:spPr/>
        <p:txBody>
          <a:bodyPr/>
          <a:lstStyle/>
          <a:p>
            <a:r>
              <a:rPr lang="en-US" sz="1400" dirty="0"/>
              <a:t>August 2, 2023, 10:30-11:20 a.m. and 1-1:50 p.m., Oak Room I</a:t>
            </a:r>
          </a:p>
        </p:txBody>
      </p:sp>
      <p:pic>
        <p:nvPicPr>
          <p:cNvPr id="7" name="Picture 6">
            <a:extLst>
              <a:ext uri="{FF2B5EF4-FFF2-40B4-BE49-F238E27FC236}">
                <a16:creationId xmlns:a16="http://schemas.microsoft.com/office/drawing/2014/main" id="{95E93518-31B7-927B-0853-932155D7EC42}"/>
              </a:ext>
            </a:extLst>
          </p:cNvPr>
          <p:cNvPicPr>
            <a:picLocks noChangeAspect="1"/>
          </p:cNvPicPr>
          <p:nvPr/>
        </p:nvPicPr>
        <p:blipFill>
          <a:blip r:embed="rId2"/>
          <a:srcRect/>
          <a:stretch/>
        </p:blipFill>
        <p:spPr>
          <a:xfrm>
            <a:off x="6153615" y="1719999"/>
            <a:ext cx="2743200" cy="1828104"/>
          </a:xfrm>
          <a:prstGeom prst="rect">
            <a:avLst/>
          </a:prstGeom>
          <a:ln>
            <a:noFill/>
          </a:ln>
          <a:effectLst>
            <a:softEdge rad="112500"/>
          </a:effectLst>
        </p:spPr>
      </p:pic>
      <p:pic>
        <p:nvPicPr>
          <p:cNvPr id="2" name="Picture 1">
            <a:extLst>
              <a:ext uri="{FF2B5EF4-FFF2-40B4-BE49-F238E27FC236}">
                <a16:creationId xmlns:a16="http://schemas.microsoft.com/office/drawing/2014/main" id="{F9439EF9-82D9-11EA-18CA-42BB887782B4}"/>
              </a:ext>
            </a:extLst>
          </p:cNvPr>
          <p:cNvPicPr>
            <a:picLocks noChangeAspect="1"/>
          </p:cNvPicPr>
          <p:nvPr/>
        </p:nvPicPr>
        <p:blipFill>
          <a:blip r:embed="rId3"/>
          <a:srcRect/>
          <a:stretch/>
        </p:blipFill>
        <p:spPr>
          <a:xfrm>
            <a:off x="5067211" y="5462231"/>
            <a:ext cx="2057577" cy="11299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11BDA3A-4B72-3D39-204B-C8A86AEC5967}"/>
              </a:ext>
            </a:extLst>
          </p:cNvPr>
          <p:cNvPicPr>
            <a:picLocks noChangeAspect="1"/>
          </p:cNvPicPr>
          <p:nvPr/>
        </p:nvPicPr>
        <p:blipFill>
          <a:blip r:embed="rId4"/>
          <a:srcRect/>
          <a:stretch/>
        </p:blipFill>
        <p:spPr>
          <a:xfrm>
            <a:off x="9002565" y="1719999"/>
            <a:ext cx="2740785" cy="1828104"/>
          </a:xfrm>
          <a:prstGeom prst="rect">
            <a:avLst/>
          </a:prstGeom>
          <a:ln>
            <a:noFill/>
          </a:ln>
          <a:effectLst>
            <a:softEdge rad="112500"/>
          </a:effectLst>
        </p:spPr>
      </p:pic>
      <p:pic>
        <p:nvPicPr>
          <p:cNvPr id="4" name="Picture 3">
            <a:extLst>
              <a:ext uri="{FF2B5EF4-FFF2-40B4-BE49-F238E27FC236}">
                <a16:creationId xmlns:a16="http://schemas.microsoft.com/office/drawing/2014/main" id="{6B446B4A-FAB3-41F2-3311-4485649DA857}"/>
              </a:ext>
            </a:extLst>
          </p:cNvPr>
          <p:cNvPicPr>
            <a:picLocks noChangeAspect="1"/>
          </p:cNvPicPr>
          <p:nvPr/>
        </p:nvPicPr>
        <p:blipFill>
          <a:blip r:embed="rId5"/>
          <a:srcRect/>
          <a:stretch/>
        </p:blipFill>
        <p:spPr>
          <a:xfrm>
            <a:off x="7450034" y="3520324"/>
            <a:ext cx="2743200" cy="1828103"/>
          </a:xfrm>
          <a:prstGeom prst="rect">
            <a:avLst/>
          </a:prstGeom>
          <a:ln>
            <a:noFill/>
          </a:ln>
          <a:effectLst>
            <a:softEdge rad="112500"/>
          </a:effectLst>
        </p:spPr>
      </p:pic>
    </p:spTree>
    <p:extLst>
      <p:ext uri="{BB962C8B-B14F-4D97-AF65-F5344CB8AC3E}">
        <p14:creationId xmlns:p14="http://schemas.microsoft.com/office/powerpoint/2010/main" val="49311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41295" y="798026"/>
            <a:ext cx="2047875" cy="5362575"/>
          </a:xfrm>
          <a:prstGeom prst="rect">
            <a:avLst/>
          </a:prstGeom>
        </p:spPr>
      </p:pic>
      <p:pic>
        <p:nvPicPr>
          <p:cNvPr id="2" name="Picture 1" descr="A logo of a university of auburn&#10;&#10;Description automatically generated">
            <a:extLst>
              <a:ext uri="{FF2B5EF4-FFF2-40B4-BE49-F238E27FC236}">
                <a16:creationId xmlns:a16="http://schemas.microsoft.com/office/drawing/2014/main" id="{34F2B478-7005-0BE2-B093-6D46635D8FC7}"/>
              </a:ext>
            </a:extLst>
          </p:cNvPr>
          <p:cNvPicPr>
            <a:picLocks noChangeAspect="1"/>
          </p:cNvPicPr>
          <p:nvPr/>
        </p:nvPicPr>
        <p:blipFill>
          <a:blip r:embed="rId4"/>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345116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608DB03-2BC1-4ADC-AC76-4B921365F94F}"/>
              </a:ext>
            </a:extLst>
          </p:cNvPr>
          <p:cNvCxnSpPr>
            <a:cxnSpLocks/>
          </p:cNvCxnSpPr>
          <p:nvPr/>
        </p:nvCxnSpPr>
        <p:spPr>
          <a:xfrm>
            <a:off x="162558" y="202989"/>
            <a:ext cx="11686935"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E4FB72A3-C9AD-435A-A8DD-AFD67944A280}"/>
              </a:ext>
            </a:extLst>
          </p:cNvPr>
          <p:cNvCxnSpPr>
            <a:cxnSpLocks/>
          </p:cNvCxnSpPr>
          <p:nvPr/>
        </p:nvCxnSpPr>
        <p:spPr>
          <a:xfrm>
            <a:off x="162556" y="1342131"/>
            <a:ext cx="11686934"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D0203793-ADAD-4874-8097-B0F1EE85A0F7}"/>
              </a:ext>
            </a:extLst>
          </p:cNvPr>
          <p:cNvCxnSpPr>
            <a:cxnSpLocks/>
          </p:cNvCxnSpPr>
          <p:nvPr/>
        </p:nvCxnSpPr>
        <p:spPr>
          <a:xfrm>
            <a:off x="162559" y="1193746"/>
            <a:ext cx="11686934"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35F63CC8-4B45-4560-841E-C913943005CD}"/>
              </a:ext>
            </a:extLst>
          </p:cNvPr>
          <p:cNvCxnSpPr>
            <a:cxnSpLocks/>
          </p:cNvCxnSpPr>
          <p:nvPr/>
        </p:nvCxnSpPr>
        <p:spPr>
          <a:xfrm>
            <a:off x="162559" y="391106"/>
            <a:ext cx="11686934"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9FD31128-7FA4-4035-A966-58B5F5C9F744}"/>
              </a:ext>
            </a:extLst>
          </p:cNvPr>
          <p:cNvCxnSpPr>
            <a:cxnSpLocks/>
          </p:cNvCxnSpPr>
          <p:nvPr/>
        </p:nvCxnSpPr>
        <p:spPr>
          <a:xfrm>
            <a:off x="162558" y="304589"/>
            <a:ext cx="11686933" cy="0"/>
          </a:xfrm>
          <a:prstGeom prst="line">
            <a:avLst/>
          </a:prstGeom>
          <a:ln w="28575">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C74AD51F-0A27-48F4-AF62-A96C281F202C}"/>
              </a:ext>
            </a:extLst>
          </p:cNvPr>
          <p:cNvCxnSpPr>
            <a:cxnSpLocks/>
          </p:cNvCxnSpPr>
          <p:nvPr/>
        </p:nvCxnSpPr>
        <p:spPr>
          <a:xfrm>
            <a:off x="162557" y="1255547"/>
            <a:ext cx="11686933" cy="0"/>
          </a:xfrm>
          <a:prstGeom prst="line">
            <a:avLst/>
          </a:prstGeom>
          <a:ln w="28575">
            <a:solidFill>
              <a:schemeClr val="accent2"/>
            </a:solidFill>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F88E83B8-3449-479A-A9A4-E368914D24AB}"/>
              </a:ext>
            </a:extLst>
          </p:cNvPr>
          <p:cNvSpPr txBox="1"/>
          <p:nvPr/>
        </p:nvSpPr>
        <p:spPr>
          <a:xfrm>
            <a:off x="162558" y="436216"/>
            <a:ext cx="116869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outerShdw blurRad="38100" dist="38100" dir="2700000" algn="tl">
                    <a:srgbClr val="000000">
                      <a:alpha val="43137"/>
                    </a:srgbClr>
                  </a:outerShdw>
                </a:effectLst>
                <a:uLnTx/>
                <a:uFillTx/>
                <a:latin typeface="Calibri" panose="020F0502020204030204"/>
                <a:ea typeface="+mn-ea"/>
                <a:cs typeface="+mn-cs"/>
              </a:rPr>
              <a:t>TigerTime</a:t>
            </a:r>
            <a:r>
              <a:rPr lang="en-US" sz="3600" b="1" dirty="0">
                <a:effectLst>
                  <a:outerShdw blurRad="38100" dist="38100" dir="2700000" algn="tl">
                    <a:srgbClr val="000000">
                      <a:alpha val="43137"/>
                    </a:srgbClr>
                  </a:outerShdw>
                </a:effectLst>
                <a:latin typeface="Calibri" panose="020F0502020204030204"/>
              </a:rPr>
              <a:t> </a:t>
            </a:r>
            <a:r>
              <a:rPr kumimoji="0" lang="en-US" sz="3600"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a typeface="+mn-ea"/>
                <a:cs typeface="+mn-cs"/>
              </a:rPr>
              <a:t>Features (Managers and Timekeepers)</a:t>
            </a:r>
          </a:p>
        </p:txBody>
      </p:sp>
      <p:sp>
        <p:nvSpPr>
          <p:cNvPr id="21" name="Oval 20">
            <a:extLst>
              <a:ext uri="{FF2B5EF4-FFF2-40B4-BE49-F238E27FC236}">
                <a16:creationId xmlns:a16="http://schemas.microsoft.com/office/drawing/2014/main" id="{18EFB13B-F04E-4EDA-A274-39814C2C68F6}"/>
              </a:ext>
            </a:extLst>
          </p:cNvPr>
          <p:cNvSpPr/>
          <p:nvPr/>
        </p:nvSpPr>
        <p:spPr>
          <a:xfrm>
            <a:off x="118359" y="1441566"/>
            <a:ext cx="646329" cy="64632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2" name="TextBox 21">
            <a:extLst>
              <a:ext uri="{FF2B5EF4-FFF2-40B4-BE49-F238E27FC236}">
                <a16:creationId xmlns:a16="http://schemas.microsoft.com/office/drawing/2014/main" id="{A58486AA-C954-4A99-874E-173463B099E3}"/>
              </a:ext>
            </a:extLst>
          </p:cNvPr>
          <p:cNvSpPr txBox="1"/>
          <p:nvPr/>
        </p:nvSpPr>
        <p:spPr>
          <a:xfrm>
            <a:off x="844799" y="1556946"/>
            <a:ext cx="9418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My Calendar Widget and Request Time Off -  Relocated for Managers and Timekeepers</a:t>
            </a:r>
          </a:p>
        </p:txBody>
      </p:sp>
      <p:pic>
        <p:nvPicPr>
          <p:cNvPr id="23" name="Picture 22">
            <a:extLst>
              <a:ext uri="{FF2B5EF4-FFF2-40B4-BE49-F238E27FC236}">
                <a16:creationId xmlns:a16="http://schemas.microsoft.com/office/drawing/2014/main" id="{4D9D69AF-56DD-4FDE-88D6-BA0E23143BFC}"/>
              </a:ext>
            </a:extLst>
          </p:cNvPr>
          <p:cNvPicPr>
            <a:picLocks noChangeAspect="1"/>
          </p:cNvPicPr>
          <p:nvPr/>
        </p:nvPicPr>
        <p:blipFill>
          <a:blip r:embed="rId3"/>
          <a:stretch>
            <a:fillRect/>
          </a:stretch>
        </p:blipFill>
        <p:spPr>
          <a:xfrm>
            <a:off x="416208" y="2141092"/>
            <a:ext cx="4050668" cy="1497983"/>
          </a:xfrm>
          <a:prstGeom prst="rect">
            <a:avLst/>
          </a:prstGeom>
        </p:spPr>
      </p:pic>
      <p:sp>
        <p:nvSpPr>
          <p:cNvPr id="24" name="TextBox 23">
            <a:extLst>
              <a:ext uri="{FF2B5EF4-FFF2-40B4-BE49-F238E27FC236}">
                <a16:creationId xmlns:a16="http://schemas.microsoft.com/office/drawing/2014/main" id="{AC6D76B9-922D-4C8A-9F37-1A22B21E6C46}"/>
              </a:ext>
            </a:extLst>
          </p:cNvPr>
          <p:cNvSpPr txBox="1"/>
          <p:nvPr/>
        </p:nvSpPr>
        <p:spPr>
          <a:xfrm>
            <a:off x="2441542" y="4381607"/>
            <a:ext cx="21582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Click on the Gear Icon to “pop out” the widget into full view</a:t>
            </a:r>
          </a:p>
        </p:txBody>
      </p:sp>
      <p:pic>
        <p:nvPicPr>
          <p:cNvPr id="3" name="Picture 2">
            <a:extLst>
              <a:ext uri="{FF2B5EF4-FFF2-40B4-BE49-F238E27FC236}">
                <a16:creationId xmlns:a16="http://schemas.microsoft.com/office/drawing/2014/main" id="{D2F9C179-DDCF-44D7-B889-C0A2FC878BE6}"/>
              </a:ext>
            </a:extLst>
          </p:cNvPr>
          <p:cNvPicPr>
            <a:picLocks noChangeAspect="1"/>
          </p:cNvPicPr>
          <p:nvPr/>
        </p:nvPicPr>
        <p:blipFill rotWithShape="1">
          <a:blip r:embed="rId4"/>
          <a:srcRect b="39283"/>
          <a:stretch/>
        </p:blipFill>
        <p:spPr>
          <a:xfrm>
            <a:off x="6334209" y="2144839"/>
            <a:ext cx="3698791" cy="962481"/>
          </a:xfrm>
          <a:prstGeom prst="rect">
            <a:avLst/>
          </a:prstGeom>
        </p:spPr>
      </p:pic>
      <p:sp>
        <p:nvSpPr>
          <p:cNvPr id="30" name="Oval 29">
            <a:extLst>
              <a:ext uri="{FF2B5EF4-FFF2-40B4-BE49-F238E27FC236}">
                <a16:creationId xmlns:a16="http://schemas.microsoft.com/office/drawing/2014/main" id="{77BD8D53-E6F4-4F43-97DD-D1A0D0673FC8}"/>
              </a:ext>
            </a:extLst>
          </p:cNvPr>
          <p:cNvSpPr/>
          <p:nvPr/>
        </p:nvSpPr>
        <p:spPr>
          <a:xfrm>
            <a:off x="2284124" y="2663716"/>
            <a:ext cx="619760" cy="47752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D839117E-6641-4246-B400-EB3510F9A955}"/>
              </a:ext>
            </a:extLst>
          </p:cNvPr>
          <p:cNvSpPr/>
          <p:nvPr/>
        </p:nvSpPr>
        <p:spPr>
          <a:xfrm rot="10800000">
            <a:off x="4118563" y="3269053"/>
            <a:ext cx="1452880" cy="4658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ED0F0A8C-E081-475F-9E6F-E9E9E3F7DCC2}"/>
              </a:ext>
            </a:extLst>
          </p:cNvPr>
          <p:cNvSpPr/>
          <p:nvPr/>
        </p:nvSpPr>
        <p:spPr>
          <a:xfrm>
            <a:off x="9091786" y="2328318"/>
            <a:ext cx="619760" cy="47752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43C22EA-DF75-4C87-A625-72E89B1797BF}"/>
              </a:ext>
            </a:extLst>
          </p:cNvPr>
          <p:cNvPicPr>
            <a:picLocks noChangeAspect="1"/>
          </p:cNvPicPr>
          <p:nvPr/>
        </p:nvPicPr>
        <p:blipFill rotWithShape="1">
          <a:blip r:embed="rId5"/>
          <a:srcRect l="12641" t="9951" r="10364" b="10813"/>
          <a:stretch/>
        </p:blipFill>
        <p:spPr>
          <a:xfrm>
            <a:off x="118359" y="4401752"/>
            <a:ext cx="1452880" cy="1008370"/>
          </a:xfrm>
          <a:prstGeom prst="rect">
            <a:avLst/>
          </a:prstGeom>
        </p:spPr>
      </p:pic>
      <p:sp>
        <p:nvSpPr>
          <p:cNvPr id="33" name="Arrow: Right 32">
            <a:extLst>
              <a:ext uri="{FF2B5EF4-FFF2-40B4-BE49-F238E27FC236}">
                <a16:creationId xmlns:a16="http://schemas.microsoft.com/office/drawing/2014/main" id="{1C955A7A-07A7-4E11-8147-DC63D304D119}"/>
              </a:ext>
            </a:extLst>
          </p:cNvPr>
          <p:cNvSpPr/>
          <p:nvPr/>
        </p:nvSpPr>
        <p:spPr>
          <a:xfrm rot="10800000">
            <a:off x="1571239" y="4303697"/>
            <a:ext cx="870303" cy="4658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AD866EA-3D26-43F1-85CD-631C285340C0}"/>
              </a:ext>
            </a:extLst>
          </p:cNvPr>
          <p:cNvPicPr>
            <a:picLocks noChangeAspect="1"/>
          </p:cNvPicPr>
          <p:nvPr/>
        </p:nvPicPr>
        <p:blipFill>
          <a:blip r:embed="rId6"/>
          <a:stretch>
            <a:fillRect/>
          </a:stretch>
        </p:blipFill>
        <p:spPr>
          <a:xfrm>
            <a:off x="4706400" y="4384646"/>
            <a:ext cx="4280120" cy="2127359"/>
          </a:xfrm>
          <a:prstGeom prst="rect">
            <a:avLst/>
          </a:prstGeom>
        </p:spPr>
      </p:pic>
      <p:sp>
        <p:nvSpPr>
          <p:cNvPr id="14" name="TextBox 13">
            <a:extLst>
              <a:ext uri="{FF2B5EF4-FFF2-40B4-BE49-F238E27FC236}">
                <a16:creationId xmlns:a16="http://schemas.microsoft.com/office/drawing/2014/main" id="{D96FB1A1-FBA3-44F1-AA2C-381DBEF77840}"/>
              </a:ext>
            </a:extLst>
          </p:cNvPr>
          <p:cNvSpPr txBox="1"/>
          <p:nvPr/>
        </p:nvSpPr>
        <p:spPr>
          <a:xfrm>
            <a:off x="9019540" y="4351978"/>
            <a:ext cx="2092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Request Time Off</a:t>
            </a:r>
          </a:p>
        </p:txBody>
      </p:sp>
      <p:sp>
        <p:nvSpPr>
          <p:cNvPr id="15" name="TextBox 14">
            <a:extLst>
              <a:ext uri="{FF2B5EF4-FFF2-40B4-BE49-F238E27FC236}">
                <a16:creationId xmlns:a16="http://schemas.microsoft.com/office/drawing/2014/main" id="{F98923D0-278C-4602-8051-A4EDE1E1DC25}"/>
              </a:ext>
            </a:extLst>
          </p:cNvPr>
          <p:cNvSpPr txBox="1"/>
          <p:nvPr/>
        </p:nvSpPr>
        <p:spPr>
          <a:xfrm>
            <a:off x="4466876" y="2121015"/>
            <a:ext cx="18673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Click + sign -&gt;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My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8A67F8E-1762-4B12-9E60-5C67A8391507}"/>
              </a:ext>
            </a:extLst>
          </p:cNvPr>
          <p:cNvSpPr txBox="1"/>
          <p:nvPr/>
        </p:nvSpPr>
        <p:spPr>
          <a:xfrm>
            <a:off x="10033000" y="2101873"/>
            <a:ext cx="2159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 second widget is available –&gt;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My Calendar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C375D12C-9D9C-4C5B-852F-D3D1294C9047}"/>
              </a:ext>
            </a:extLst>
          </p:cNvPr>
          <p:cNvSpPr/>
          <p:nvPr/>
        </p:nvSpPr>
        <p:spPr>
          <a:xfrm>
            <a:off x="7094875" y="5561509"/>
            <a:ext cx="748226" cy="64008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logo of a university of auburn&#10;&#10;Description automatically generated">
            <a:extLst>
              <a:ext uri="{FF2B5EF4-FFF2-40B4-BE49-F238E27FC236}">
                <a16:creationId xmlns:a16="http://schemas.microsoft.com/office/drawing/2014/main" id="{05C2E51F-BD72-64DC-8EF6-5D5102A5218A}"/>
              </a:ext>
            </a:extLst>
          </p:cNvPr>
          <p:cNvPicPr>
            <a:picLocks noChangeAspect="1"/>
          </p:cNvPicPr>
          <p:nvPr/>
        </p:nvPicPr>
        <p:blipFill>
          <a:blip r:embed="rId7"/>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2139477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668" y="350435"/>
            <a:ext cx="11155299" cy="5428742"/>
          </a:xfrm>
          <a:prstGeom prst="rect">
            <a:avLst/>
          </a:prstGeom>
        </p:spPr>
      </p:pic>
    </p:spTree>
    <p:extLst>
      <p:ext uri="{BB962C8B-B14F-4D97-AF65-F5344CB8AC3E}">
        <p14:creationId xmlns:p14="http://schemas.microsoft.com/office/powerpoint/2010/main" val="37333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013" y="529389"/>
            <a:ext cx="11507842" cy="5369843"/>
          </a:xfrm>
          <a:prstGeom prst="rect">
            <a:avLst/>
          </a:prstGeom>
        </p:spPr>
      </p:pic>
    </p:spTree>
    <p:extLst>
      <p:ext uri="{BB962C8B-B14F-4D97-AF65-F5344CB8AC3E}">
        <p14:creationId xmlns:p14="http://schemas.microsoft.com/office/powerpoint/2010/main" val="7179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9156" y="697833"/>
            <a:ext cx="10845254" cy="5226217"/>
          </a:xfrm>
          <a:prstGeom prst="rect">
            <a:avLst/>
          </a:prstGeom>
        </p:spPr>
      </p:pic>
    </p:spTree>
    <p:extLst>
      <p:ext uri="{BB962C8B-B14F-4D97-AF65-F5344CB8AC3E}">
        <p14:creationId xmlns:p14="http://schemas.microsoft.com/office/powerpoint/2010/main" val="254208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3944" y="653606"/>
            <a:ext cx="11564112" cy="4931664"/>
          </a:xfrm>
          <a:prstGeom prst="rect">
            <a:avLst/>
          </a:prstGeom>
        </p:spPr>
      </p:pic>
      <p:pic>
        <p:nvPicPr>
          <p:cNvPr id="3" name="Picture 2"/>
          <p:cNvPicPr>
            <a:picLocks noChangeAspect="1"/>
          </p:cNvPicPr>
          <p:nvPr/>
        </p:nvPicPr>
        <p:blipFill>
          <a:blip r:embed="rId4"/>
          <a:stretch>
            <a:fillRect/>
          </a:stretch>
        </p:blipFill>
        <p:spPr>
          <a:xfrm>
            <a:off x="3490476" y="3738562"/>
            <a:ext cx="2466975" cy="2124075"/>
          </a:xfrm>
          <a:prstGeom prst="rect">
            <a:avLst/>
          </a:prstGeom>
        </p:spPr>
      </p:pic>
      <p:sp>
        <p:nvSpPr>
          <p:cNvPr id="4" name="Right Arrow 3"/>
          <p:cNvSpPr/>
          <p:nvPr/>
        </p:nvSpPr>
        <p:spPr>
          <a:xfrm>
            <a:off x="3103418" y="23829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5842000" y="522316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46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29672" y="280035"/>
            <a:ext cx="4732655" cy="6297930"/>
          </a:xfrm>
        </p:spPr>
      </p:pic>
      <p:pic>
        <p:nvPicPr>
          <p:cNvPr id="2" name="Picture 1" descr="A logo of a university of auburn&#10;&#10;Description automatically generated">
            <a:extLst>
              <a:ext uri="{FF2B5EF4-FFF2-40B4-BE49-F238E27FC236}">
                <a16:creationId xmlns:a16="http://schemas.microsoft.com/office/drawing/2014/main" id="{0DDD8FB2-140E-D175-9966-4AB1DD07A7D3}"/>
              </a:ext>
            </a:extLst>
          </p:cNvPr>
          <p:cNvPicPr>
            <a:picLocks noChangeAspect="1"/>
          </p:cNvPicPr>
          <p:nvPr/>
        </p:nvPicPr>
        <p:blipFill>
          <a:blip r:embed="rId4"/>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76329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93368" y="964281"/>
            <a:ext cx="2047875" cy="5362575"/>
          </a:xfrm>
          <a:prstGeom prst="rect">
            <a:avLst/>
          </a:prstGeom>
        </p:spPr>
      </p:pic>
      <p:pic>
        <p:nvPicPr>
          <p:cNvPr id="4" name="Picture 3"/>
          <p:cNvPicPr>
            <a:picLocks noChangeAspect="1"/>
          </p:cNvPicPr>
          <p:nvPr/>
        </p:nvPicPr>
        <p:blipFill>
          <a:blip r:embed="rId4"/>
          <a:stretch>
            <a:fillRect/>
          </a:stretch>
        </p:blipFill>
        <p:spPr>
          <a:xfrm>
            <a:off x="1995487" y="2298031"/>
            <a:ext cx="3972176" cy="1287380"/>
          </a:xfrm>
          <a:prstGeom prst="rect">
            <a:avLst/>
          </a:prstGeom>
        </p:spPr>
      </p:pic>
      <p:pic>
        <p:nvPicPr>
          <p:cNvPr id="2" name="Picture 1" descr="A logo of a university of auburn&#10;&#10;Description automatically generated">
            <a:extLst>
              <a:ext uri="{FF2B5EF4-FFF2-40B4-BE49-F238E27FC236}">
                <a16:creationId xmlns:a16="http://schemas.microsoft.com/office/drawing/2014/main" id="{A3618CC8-6F5D-5EB4-64C5-EE1DB166760C}"/>
              </a:ext>
            </a:extLst>
          </p:cNvPr>
          <p:cNvPicPr>
            <a:picLocks noChangeAspect="1"/>
          </p:cNvPicPr>
          <p:nvPr/>
        </p:nvPicPr>
        <p:blipFill>
          <a:blip r:embed="rId5"/>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38050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7642" y="1445477"/>
            <a:ext cx="9326540" cy="923330"/>
          </a:xfrm>
          <a:prstGeom prst="rect">
            <a:avLst/>
          </a:prstGeom>
        </p:spPr>
        <p:txBody>
          <a:bodyPr wrap="square">
            <a:spAutoFit/>
          </a:bodyPr>
          <a:lstStyle/>
          <a:p>
            <a:endParaRPr lang="en-US" dirty="0">
              <a:effectLst>
                <a:outerShdw blurRad="38100" dist="38100" dir="2700000" algn="tl">
                  <a:srgbClr val="000000">
                    <a:alpha val="43137"/>
                  </a:srgbClr>
                </a:outerShdw>
              </a:effectLst>
              <a:hlinkClick r:id="" action="ppaction://noaction">
                <a:extLst>
                  <a:ext uri="{A12FA001-AC4F-418D-AE19-62706E023703}">
                    <ahyp:hlinkClr xmlns:ahyp="http://schemas.microsoft.com/office/drawing/2018/hyperlinkcolor" val="tx"/>
                  </a:ext>
                </a:extLst>
              </a:hlinkClick>
            </a:endParaRPr>
          </a:p>
          <a:p>
            <a:r>
              <a:rPr lang="en-US" dirty="0">
                <a:solidFill>
                  <a:srgbClr val="00B0F0"/>
                </a:solidFill>
                <a:effectLst>
                  <a:outerShdw blurRad="38100" dist="38100" dir="2700000" algn="tl">
                    <a:srgbClr val="000000">
                      <a:alpha val="43137"/>
                    </a:srgbClr>
                  </a:outerShdw>
                </a:effectLst>
                <a:hlinkClick r:id="" action="ppaction://noaction">
                  <a:extLst>
                    <a:ext uri="{A12FA001-AC4F-418D-AE19-62706E023703}">
                      <ahyp:hlinkClr xmlns:ahyp="http://schemas.microsoft.com/office/drawing/2018/hyperlinkcolor" val="tx"/>
                    </a:ext>
                  </a:extLst>
                </a:hlinkClick>
              </a:rPr>
              <a:t>http</a:t>
            </a:r>
            <a:r>
              <a:rPr lang="en-US" dirty="0">
                <a:solidFill>
                  <a:srgbClr val="00B0F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://www.auburn.edu/administration/human_resources/tigertime_files/time-off-emp-ne.mp4</a:t>
            </a:r>
            <a:endParaRPr lang="en-US" dirty="0">
              <a:solidFill>
                <a:srgbClr val="00B0F0"/>
              </a:solidFill>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
        <p:nvSpPr>
          <p:cNvPr id="4" name="Rectangle 3"/>
          <p:cNvSpPr/>
          <p:nvPr/>
        </p:nvSpPr>
        <p:spPr>
          <a:xfrm>
            <a:off x="1387641" y="4001763"/>
            <a:ext cx="9215703" cy="646331"/>
          </a:xfrm>
          <a:prstGeom prst="rect">
            <a:avLst/>
          </a:prstGeom>
        </p:spPr>
        <p:txBody>
          <a:bodyPr wrap="square">
            <a:spAutoFit/>
          </a:bodyPr>
          <a:lstStyle/>
          <a:p>
            <a:r>
              <a:rPr lang="en-US" dirty="0">
                <a:solidFill>
                  <a:srgbClr val="00B0F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http://www.auburn.edu/administration/human_resources/tigertime_files/time-off-mgr.mp4</a:t>
            </a:r>
            <a:endParaRPr lang="en-US" dirty="0">
              <a:solidFill>
                <a:srgbClr val="00B0F0"/>
              </a:solidFill>
              <a:effectLst>
                <a:outerShdw blurRad="38100" dist="38100" dir="2700000" algn="tl">
                  <a:srgbClr val="000000">
                    <a:alpha val="43137"/>
                  </a:srgbClr>
                </a:outerShdw>
              </a:effectLst>
            </a:endParaRPr>
          </a:p>
          <a:p>
            <a:endParaRPr lang="en-US" dirty="0">
              <a:solidFill>
                <a:srgbClr val="00B0F0"/>
              </a:solidFill>
              <a:effectLst>
                <a:outerShdw blurRad="38100" dist="38100" dir="2700000" algn="tl">
                  <a:srgbClr val="000000">
                    <a:alpha val="43137"/>
                  </a:srgbClr>
                </a:outerShdw>
              </a:effectLst>
            </a:endParaRPr>
          </a:p>
        </p:txBody>
      </p:sp>
      <p:sp>
        <p:nvSpPr>
          <p:cNvPr id="6" name="TextBox 5"/>
          <p:cNvSpPr txBox="1"/>
          <p:nvPr/>
        </p:nvSpPr>
        <p:spPr>
          <a:xfrm>
            <a:off x="1505527" y="1136073"/>
            <a:ext cx="2272146"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Time Off Request</a:t>
            </a:r>
          </a:p>
        </p:txBody>
      </p:sp>
      <p:sp>
        <p:nvSpPr>
          <p:cNvPr id="7" name="TextBox 6"/>
          <p:cNvSpPr txBox="1"/>
          <p:nvPr/>
        </p:nvSpPr>
        <p:spPr>
          <a:xfrm>
            <a:off x="1505527" y="3505201"/>
            <a:ext cx="3306618"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rPr>
              <a:t>Time Off Request- Manager Role</a:t>
            </a:r>
          </a:p>
        </p:txBody>
      </p:sp>
      <p:pic>
        <p:nvPicPr>
          <p:cNvPr id="2" name="Picture 1" descr="A logo of a university of auburn&#10;&#10;Description automatically generated">
            <a:extLst>
              <a:ext uri="{FF2B5EF4-FFF2-40B4-BE49-F238E27FC236}">
                <a16:creationId xmlns:a16="http://schemas.microsoft.com/office/drawing/2014/main" id="{A2EB0E86-89CD-0C9E-065E-DDB55D7FFA4C}"/>
              </a:ext>
            </a:extLst>
          </p:cNvPr>
          <p:cNvPicPr>
            <a:picLocks noChangeAspect="1"/>
          </p:cNvPicPr>
          <p:nvPr/>
        </p:nvPicPr>
        <p:blipFill>
          <a:blip r:embed="rId5"/>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201655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19312" y="561975"/>
            <a:ext cx="7953375" cy="5734050"/>
          </a:xfrm>
          <a:prstGeom prst="rect">
            <a:avLst/>
          </a:prstGeom>
        </p:spPr>
      </p:pic>
      <p:pic>
        <p:nvPicPr>
          <p:cNvPr id="3" name="Picture 2" descr="A logo of a university of auburn&#10;&#10;Description automatically generated">
            <a:extLst>
              <a:ext uri="{FF2B5EF4-FFF2-40B4-BE49-F238E27FC236}">
                <a16:creationId xmlns:a16="http://schemas.microsoft.com/office/drawing/2014/main" id="{2CDE38F8-55B3-BEDC-57A9-9E5DDDFEC385}"/>
              </a:ext>
            </a:extLst>
          </p:cNvPr>
          <p:cNvPicPr>
            <a:picLocks noChangeAspect="1"/>
          </p:cNvPicPr>
          <p:nvPr/>
        </p:nvPicPr>
        <p:blipFill>
          <a:blip r:embed="rId4"/>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145073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786C-C32F-C947-9942-FD3000A88CB3}"/>
              </a:ext>
            </a:extLst>
          </p:cNvPr>
          <p:cNvSpPr>
            <a:spLocks noGrp="1"/>
          </p:cNvSpPr>
          <p:nvPr>
            <p:ph type="ctrTitle"/>
          </p:nvPr>
        </p:nvSpPr>
        <p:spPr>
          <a:xfrm>
            <a:off x="863600" y="1862138"/>
            <a:ext cx="9639300" cy="2387600"/>
          </a:xfrm>
        </p:spPr>
        <p:txBody>
          <a:bodyPr>
            <a:normAutofit/>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Kronos</a:t>
            </a:r>
            <a:r>
              <a:rPr lang="en-US" dirty="0">
                <a:solidFill>
                  <a:schemeClr val="bg1"/>
                </a:solidFill>
                <a:latin typeface="Arial" panose="020B0604020202020204" pitchFamily="34" charset="0"/>
                <a:cs typeface="Arial" panose="020B0604020202020204" pitchFamily="34" charset="0"/>
              </a:rPr>
              <a:t>/ </a:t>
            </a: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Timekeeping</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C31C19C-A68B-014B-9754-08B91A640455}"/>
              </a:ext>
            </a:extLst>
          </p:cNvPr>
          <p:cNvSpPr>
            <a:spLocks noGrp="1"/>
          </p:cNvSpPr>
          <p:nvPr>
            <p:ph type="subTitle" idx="1"/>
          </p:nvPr>
        </p:nvSpPr>
        <p:spPr>
          <a:xfrm>
            <a:off x="1524000" y="3766161"/>
            <a:ext cx="6858000" cy="1655762"/>
          </a:xfrm>
        </p:spPr>
        <p:txBody>
          <a:bodyPr/>
          <a:lstStyle/>
          <a:p>
            <a:r>
              <a:rPr lang="en-US"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Auburn University HR Conference</a:t>
            </a:r>
          </a:p>
          <a:p>
            <a:r>
              <a:rPr lang="en-US"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Everyday Excellence</a:t>
            </a:r>
          </a:p>
          <a:p>
            <a:r>
              <a:rPr lang="en-US" dirty="0"/>
              <a:t>				</a:t>
            </a:r>
          </a:p>
        </p:txBody>
      </p:sp>
    </p:spTree>
    <p:extLst>
      <p:ext uri="{BB962C8B-B14F-4D97-AF65-F5344CB8AC3E}">
        <p14:creationId xmlns:p14="http://schemas.microsoft.com/office/powerpoint/2010/main" val="993368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0270" y="78141"/>
            <a:ext cx="11093115" cy="5871411"/>
          </a:xfrm>
          <a:prstGeom prst="rect">
            <a:avLst/>
          </a:prstGeom>
        </p:spPr>
      </p:pic>
    </p:spTree>
    <p:extLst>
      <p:ext uri="{BB962C8B-B14F-4D97-AF65-F5344CB8AC3E}">
        <p14:creationId xmlns:p14="http://schemas.microsoft.com/office/powerpoint/2010/main" val="387641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869" y="312821"/>
            <a:ext cx="11352547" cy="6232358"/>
          </a:xfrm>
          <a:prstGeom prst="rect">
            <a:avLst/>
          </a:prstGeom>
        </p:spPr>
      </p:pic>
    </p:spTree>
    <p:extLst>
      <p:ext uri="{BB962C8B-B14F-4D97-AF65-F5344CB8AC3E}">
        <p14:creationId xmlns:p14="http://schemas.microsoft.com/office/powerpoint/2010/main" val="318245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5812" y="867778"/>
            <a:ext cx="4219575" cy="3048000"/>
          </a:xfrm>
          <a:prstGeom prst="rect">
            <a:avLst/>
          </a:prstGeom>
        </p:spPr>
      </p:pic>
      <p:pic>
        <p:nvPicPr>
          <p:cNvPr id="3" name="Picture 2"/>
          <p:cNvPicPr>
            <a:picLocks noChangeAspect="1"/>
          </p:cNvPicPr>
          <p:nvPr/>
        </p:nvPicPr>
        <p:blipFill>
          <a:blip r:embed="rId4"/>
          <a:stretch>
            <a:fillRect/>
          </a:stretch>
        </p:blipFill>
        <p:spPr>
          <a:xfrm>
            <a:off x="6242634" y="867778"/>
            <a:ext cx="4086225" cy="4400550"/>
          </a:xfrm>
          <a:prstGeom prst="rect">
            <a:avLst/>
          </a:prstGeom>
        </p:spPr>
      </p:pic>
      <p:pic>
        <p:nvPicPr>
          <p:cNvPr id="4" name="Picture 3" descr="A logo of a university of auburn&#10;&#10;Description automatically generated">
            <a:extLst>
              <a:ext uri="{FF2B5EF4-FFF2-40B4-BE49-F238E27FC236}">
                <a16:creationId xmlns:a16="http://schemas.microsoft.com/office/drawing/2014/main" id="{9026350A-ACAD-B9F3-CDB2-D5AEA71AC7A0}"/>
              </a:ext>
            </a:extLst>
          </p:cNvPr>
          <p:cNvPicPr>
            <a:picLocks noChangeAspect="1"/>
          </p:cNvPicPr>
          <p:nvPr/>
        </p:nvPicPr>
        <p:blipFill>
          <a:blip r:embed="rId5"/>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108499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1B549F-3C25-37C7-BE48-463710987365}"/>
              </a:ext>
            </a:extLst>
          </p:cNvPr>
          <p:cNvSpPr>
            <a:spLocks noGrp="1"/>
          </p:cNvSpPr>
          <p:nvPr>
            <p:ph idx="1"/>
          </p:nvPr>
        </p:nvSpPr>
        <p:spPr/>
        <p:txBody>
          <a:bodyPr/>
          <a:lstStyle/>
          <a:p>
            <a:pPr>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worked or leave not paid in the regular scheduled pay cycle should be entered as a historical edit in Kronos and will be paid the next scheduled pay cycle. </a:t>
            </a:r>
          </a:p>
          <a:p>
            <a:pPr>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Late pay forms for biweekly employees should only be submitted when there is a rate change for the previous pay period.</a:t>
            </a:r>
          </a:p>
          <a:p>
            <a:pPr>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Off-cycle manual pays are not typically processed for biweekly employees. Only if the employee or job is terminated. </a:t>
            </a:r>
          </a:p>
        </p:txBody>
      </p:sp>
      <p:pic>
        <p:nvPicPr>
          <p:cNvPr id="2" name="Picture 1" descr="A logo of a university of auburn&#10;&#10;Description automatically generated">
            <a:extLst>
              <a:ext uri="{FF2B5EF4-FFF2-40B4-BE49-F238E27FC236}">
                <a16:creationId xmlns:a16="http://schemas.microsoft.com/office/drawing/2014/main" id="{9A518E57-D703-E356-C8DC-F50E894FC4E7}"/>
              </a:ext>
            </a:extLst>
          </p:cNvPr>
          <p:cNvPicPr>
            <a:picLocks noChangeAspect="1"/>
          </p:cNvPicPr>
          <p:nvPr/>
        </p:nvPicPr>
        <p:blipFill>
          <a:blip r:embed="rId3"/>
          <a:stretch>
            <a:fillRect/>
          </a:stretch>
        </p:blipFill>
        <p:spPr>
          <a:xfrm>
            <a:off x="10450527" y="5357445"/>
            <a:ext cx="1324128" cy="1010627"/>
          </a:xfrm>
          <a:prstGeom prst="rect">
            <a:avLst/>
          </a:prstGeom>
        </p:spPr>
      </p:pic>
      <p:sp>
        <p:nvSpPr>
          <p:cNvPr id="7" name="Title 1">
            <a:extLst>
              <a:ext uri="{FF2B5EF4-FFF2-40B4-BE49-F238E27FC236}">
                <a16:creationId xmlns:a16="http://schemas.microsoft.com/office/drawing/2014/main" id="{ADA07FB9-582F-8D65-514E-D29C5A002079}"/>
              </a:ext>
            </a:extLst>
          </p:cNvPr>
          <p:cNvSpPr>
            <a:spLocks noGrp="1"/>
          </p:cNvSpPr>
          <p:nvPr>
            <p:ph type="title"/>
          </p:nvPr>
        </p:nvSpPr>
        <p:spPr>
          <a:xfrm>
            <a:off x="417340" y="347669"/>
            <a:ext cx="11357315" cy="666736"/>
          </a:xfrm>
        </p:spPr>
        <p:txBody>
          <a:bodyPr/>
          <a:lstStyle/>
          <a:p>
            <a:pPr algn="ctr"/>
            <a:r>
              <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LATE PAY FOR BIWEEKLY PAID EMPLOYEES</a:t>
            </a:r>
          </a:p>
        </p:txBody>
      </p:sp>
    </p:spTree>
    <p:extLst>
      <p:ext uri="{BB962C8B-B14F-4D97-AF65-F5344CB8AC3E}">
        <p14:creationId xmlns:p14="http://schemas.microsoft.com/office/powerpoint/2010/main" val="375654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590" y="737771"/>
            <a:ext cx="11665367" cy="5895474"/>
          </a:xfrm>
          <a:prstGeom prst="rect">
            <a:avLst/>
          </a:prstGeom>
        </p:spPr>
      </p:pic>
    </p:spTree>
    <p:extLst>
      <p:ext uri="{BB962C8B-B14F-4D97-AF65-F5344CB8AC3E}">
        <p14:creationId xmlns:p14="http://schemas.microsoft.com/office/powerpoint/2010/main" val="33766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8141B6-9816-78B3-6C2C-B617E1E922A1}"/>
              </a:ext>
            </a:extLst>
          </p:cNvPr>
          <p:cNvSpPr>
            <a:spLocks noGrp="1"/>
          </p:cNvSpPr>
          <p:nvPr>
            <p:ph idx="1"/>
          </p:nvPr>
        </p:nvSpPr>
        <p:spPr/>
        <p:txBody>
          <a:bodyPr/>
          <a:lstStyle/>
          <a:p>
            <a:pPr>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federal overtime provisions in the Fair Labor Standard Act (FLSA) requires hours worked over 40 in a workweek are paid at a rate not less than time and one-half times their regular rate of pay. </a:t>
            </a:r>
          </a:p>
          <a:p>
            <a:pPr>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Averaging of hours over two or more weeks is not permitted. Normally, overtime pay earned in a particular workweek must be paid on the regular pay day for the pay period in which the wages were earned. </a:t>
            </a:r>
          </a:p>
          <a:p>
            <a:pPr marL="0" indent="0">
              <a:buNone/>
              <a:defRPr/>
            </a:pPr>
            <a:endParaRPr lang="en-US" sz="2000" dirty="0">
              <a:solidFill>
                <a:schemeClr val="tx1"/>
              </a:solidFill>
              <a:latin typeface="Arial" panose="020B0604020202020204" pitchFamily="34" charset="0"/>
              <a:cs typeface="Arial" panose="020B0604020202020204" pitchFamily="34" charset="0"/>
            </a:endParaRPr>
          </a:p>
          <a:p>
            <a:pPr marL="0" indent="0">
              <a:buNone/>
              <a:defRPr/>
            </a:pPr>
            <a:endParaRPr lang="en-US" sz="2000"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B1997DAF-53E3-8DAD-F184-DD9C16902FEE}"/>
              </a:ext>
            </a:extLst>
          </p:cNvPr>
          <p:cNvSpPr>
            <a:spLocks noGrp="1"/>
          </p:cNvSpPr>
          <p:nvPr>
            <p:ph type="title"/>
          </p:nvPr>
        </p:nvSpPr>
        <p:spPr>
          <a:xfrm>
            <a:off x="417340" y="347669"/>
            <a:ext cx="11357315" cy="666736"/>
          </a:xfrm>
        </p:spPr>
        <p:txBody>
          <a:bodyPr/>
          <a:lstStyle/>
          <a:p>
            <a:pPr algn="ctr"/>
            <a:r>
              <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OVERTIME</a:t>
            </a:r>
          </a:p>
        </p:txBody>
      </p:sp>
      <p:pic>
        <p:nvPicPr>
          <p:cNvPr id="6" name="Picture 5" descr="A logo of a university of auburn&#10;&#10;Description automatically generated">
            <a:extLst>
              <a:ext uri="{FF2B5EF4-FFF2-40B4-BE49-F238E27FC236}">
                <a16:creationId xmlns:a16="http://schemas.microsoft.com/office/drawing/2014/main" id="{2BFE6AD6-5140-350F-32BB-0033A2EC0233}"/>
              </a:ext>
            </a:extLst>
          </p:cNvPr>
          <p:cNvPicPr>
            <a:picLocks noChangeAspect="1"/>
          </p:cNvPicPr>
          <p:nvPr/>
        </p:nvPicPr>
        <p:blipFill>
          <a:blip r:embed="rId3"/>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76851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DDB6A9-95EC-3F98-25B0-E656A4757010}"/>
              </a:ext>
            </a:extLst>
          </p:cNvPr>
          <p:cNvSpPr>
            <a:spLocks noGrp="1"/>
          </p:cNvSpPr>
          <p:nvPr>
            <p:ph idx="1"/>
          </p:nvPr>
        </p:nvSpPr>
        <p:spPr/>
        <p:txBody>
          <a:bodyPr/>
          <a:lstStyle/>
          <a:p>
            <a:pPr>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a public employer, the University has the option of providing compensatory time off in lieu of the earned overtime premium pay for hours worked over 40 in a workweek. </a:t>
            </a:r>
          </a:p>
          <a:p>
            <a:pPr>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Compensatory time off must be at a rate not less than one and one-half hours for each overtime hour worked. </a:t>
            </a:r>
          </a:p>
          <a:p>
            <a:pPr>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 FLSA regulations allow us to enter into an agreement to offer compensatory time off to individual employees, if an agreement is in place prior to the performance of work.</a:t>
            </a:r>
          </a:p>
          <a:p>
            <a:pPr lvl="1">
              <a:buFont typeface="Times"/>
              <a:buChar char="•"/>
              <a:defRPr/>
            </a:pPr>
            <a:r>
              <a:rPr lang="en-US" sz="2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Overtime and compensatory time cannot be alternated back and forth once the agreement is in place. </a:t>
            </a:r>
          </a:p>
        </p:txBody>
      </p:sp>
      <p:sp>
        <p:nvSpPr>
          <p:cNvPr id="5" name="Title 1">
            <a:extLst>
              <a:ext uri="{FF2B5EF4-FFF2-40B4-BE49-F238E27FC236}">
                <a16:creationId xmlns:a16="http://schemas.microsoft.com/office/drawing/2014/main" id="{8307E022-56DC-6968-6E77-CF0C6590EC75}"/>
              </a:ext>
            </a:extLst>
          </p:cNvPr>
          <p:cNvSpPr>
            <a:spLocks noGrp="1"/>
          </p:cNvSpPr>
          <p:nvPr>
            <p:ph type="title"/>
          </p:nvPr>
        </p:nvSpPr>
        <p:spPr>
          <a:xfrm>
            <a:off x="417340" y="347669"/>
            <a:ext cx="11357315" cy="666736"/>
          </a:xfrm>
        </p:spPr>
        <p:txBody>
          <a:bodyPr/>
          <a:lstStyle/>
          <a:p>
            <a:pPr algn="ctr"/>
            <a:r>
              <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COMPENSATORY TIME</a:t>
            </a:r>
          </a:p>
        </p:txBody>
      </p:sp>
      <p:pic>
        <p:nvPicPr>
          <p:cNvPr id="6" name="Picture 5" descr="A logo of a university of auburn&#10;&#10;Description automatically generated">
            <a:extLst>
              <a:ext uri="{FF2B5EF4-FFF2-40B4-BE49-F238E27FC236}">
                <a16:creationId xmlns:a16="http://schemas.microsoft.com/office/drawing/2014/main" id="{AB37F6DB-CA28-61F9-25CD-E6F04DD4D64A}"/>
              </a:ext>
            </a:extLst>
          </p:cNvPr>
          <p:cNvPicPr>
            <a:picLocks noChangeAspect="1"/>
          </p:cNvPicPr>
          <p:nvPr/>
        </p:nvPicPr>
        <p:blipFill>
          <a:blip r:embed="rId3"/>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396141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7280F6-A2A1-25AE-C192-F8E9ED6287E3}"/>
              </a:ext>
            </a:extLst>
          </p:cNvPr>
          <p:cNvSpPr>
            <a:spLocks noGrp="1"/>
          </p:cNvSpPr>
          <p:nvPr>
            <p:ph idx="1"/>
          </p:nvPr>
        </p:nvSpPr>
        <p:spPr/>
        <p:txBody>
          <a:bodyPr>
            <a:normAutofit/>
          </a:bodyPr>
          <a:lstStyle/>
          <a:p>
            <a:pPr>
              <a:spcBef>
                <a:spcPts val="0"/>
              </a:spcBef>
            </a:pPr>
            <a:r>
              <a:rPr lang="en-US" sz="20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One-on-one 30-minute Kronos training hosted by Kelly Steele: </a:t>
            </a:r>
            <a:r>
              <a:rPr lang="en-US" sz="2000" u="sng" dirty="0">
                <a:solidFill>
                  <a:srgbClr val="00B0F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aub.ie/</a:t>
            </a:r>
            <a:r>
              <a:rPr lang="en-US" sz="2000" u="sng" dirty="0" err="1">
                <a:solidFill>
                  <a:srgbClr val="00B0F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kellykronos</a:t>
            </a:r>
            <a:endParaRPr lang="en-US" sz="2000" u="sng" dirty="0">
              <a:solidFill>
                <a:srgbClr val="00B0F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spcBef>
                <a:spcPts val="0"/>
              </a:spcBef>
            </a:pPr>
            <a:endParaRPr lang="en-US" sz="2000" dirty="0">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20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US502E Kronos/</a:t>
            </a:r>
            <a:r>
              <a:rPr lang="en-US" sz="2000" dirty="0" err="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TigerTime</a:t>
            </a:r>
            <a:r>
              <a:rPr lang="en-US" sz="20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"How Do I Take Leave at Auburn? (self-paced) : </a:t>
            </a:r>
            <a:r>
              <a:rPr lang="en-US" sz="2000" u="sng" dirty="0">
                <a:solidFill>
                  <a:srgbClr val="00B0F0"/>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https://learningmanager.adobe.com/app/learner?accountId=114654#/course/6761282</a:t>
            </a:r>
            <a:r>
              <a:rPr lang="en-US" sz="2000" dirty="0">
                <a:solidFill>
                  <a:srgbClr val="00B0F0"/>
                </a:solidFill>
                <a:effectLst/>
                <a:latin typeface="Arial" panose="020B0604020202020204" pitchFamily="34" charset="0"/>
                <a:ea typeface="Calibri" panose="020F0502020204030204" pitchFamily="34" charset="0"/>
                <a:cs typeface="Arial" panose="020B0604020202020204" pitchFamily="34" charset="0"/>
              </a:rPr>
              <a:t> </a:t>
            </a:r>
            <a:endParaRPr lang="en-US" sz="2000" dirty="0">
              <a:solidFill>
                <a:srgbClr val="00B0F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spcBef>
                <a:spcPts val="0"/>
              </a:spcBef>
            </a:pPr>
            <a:endParaRPr lang="en-US" sz="2000" u="sng" dirty="0">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Tiger Time training and job aids:</a:t>
            </a:r>
            <a:r>
              <a:rPr lang="en-US" sz="20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u="sng"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https://auburn.edu/administration/human_resources/tigertime.php</a:t>
            </a:r>
          </a:p>
          <a:p>
            <a:pPr marL="0" indent="0">
              <a:spcBef>
                <a:spcPts val="0"/>
              </a:spcBef>
              <a:buNone/>
            </a:pPr>
            <a:endParaRPr lang="en-US" sz="2000" u="sng" dirty="0">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endParaRPr lang="en-US" sz="2000" u="sng" dirty="0">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endParaRPr lang="en-US" sz="2000" u="sng" dirty="0">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0" indent="0">
              <a:spcBef>
                <a:spcPts val="0"/>
              </a:spcBef>
              <a:buNone/>
            </a:pPr>
            <a:endParaRPr lang="en-US" sz="2000" u="sng" dirty="0">
              <a:solidFill>
                <a:srgbClr val="FFC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6" name="Title 1">
            <a:extLst>
              <a:ext uri="{FF2B5EF4-FFF2-40B4-BE49-F238E27FC236}">
                <a16:creationId xmlns:a16="http://schemas.microsoft.com/office/drawing/2014/main" id="{AAF2EE2D-C20B-A2C8-0EC8-6014C97685EE}"/>
              </a:ext>
            </a:extLst>
          </p:cNvPr>
          <p:cNvSpPr>
            <a:spLocks noGrp="1"/>
          </p:cNvSpPr>
          <p:nvPr>
            <p:ph type="title"/>
          </p:nvPr>
        </p:nvSpPr>
        <p:spPr>
          <a:xfrm>
            <a:off x="417340" y="347669"/>
            <a:ext cx="11357315" cy="666736"/>
          </a:xfrm>
        </p:spPr>
        <p:txBody>
          <a:bodyPr/>
          <a:lstStyle/>
          <a:p>
            <a:pPr algn="ctr"/>
            <a:r>
              <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RESOURCES</a:t>
            </a:r>
          </a:p>
        </p:txBody>
      </p:sp>
      <p:pic>
        <p:nvPicPr>
          <p:cNvPr id="7" name="Picture 6" descr="A logo of a university of auburn&#10;&#10;Description automatically generated">
            <a:extLst>
              <a:ext uri="{FF2B5EF4-FFF2-40B4-BE49-F238E27FC236}">
                <a16:creationId xmlns:a16="http://schemas.microsoft.com/office/drawing/2014/main" id="{438D839B-A4A6-A65D-1CFF-096D54D9AC2C}"/>
              </a:ext>
            </a:extLst>
          </p:cNvPr>
          <p:cNvPicPr>
            <a:picLocks noChangeAspect="1"/>
          </p:cNvPicPr>
          <p:nvPr/>
        </p:nvPicPr>
        <p:blipFill>
          <a:blip r:embed="rId4"/>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24943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3114" y="257462"/>
            <a:ext cx="9749227" cy="5820203"/>
          </a:xfrm>
          <a:prstGeom prst="rect">
            <a:avLst/>
          </a:prstGeom>
        </p:spPr>
      </p:pic>
      <p:pic>
        <p:nvPicPr>
          <p:cNvPr id="2" name="Picture 1" descr="A logo of a university of auburn&#10;&#10;Description automatically generated">
            <a:extLst>
              <a:ext uri="{FF2B5EF4-FFF2-40B4-BE49-F238E27FC236}">
                <a16:creationId xmlns:a16="http://schemas.microsoft.com/office/drawing/2014/main" id="{1BA963A5-4FDB-9DBC-9B5E-5CD339A46611}"/>
              </a:ext>
            </a:extLst>
          </p:cNvPr>
          <p:cNvPicPr>
            <a:picLocks noChangeAspect="1"/>
          </p:cNvPicPr>
          <p:nvPr/>
        </p:nvPicPr>
        <p:blipFill>
          <a:blip r:embed="rId4"/>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26168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E3D4C8-9144-FB76-E8BE-68FE5D0F61A8}"/>
              </a:ext>
            </a:extLst>
          </p:cNvPr>
          <p:cNvSpPr>
            <a:spLocks noGrp="1"/>
          </p:cNvSpPr>
          <p:nvPr>
            <p:ph idx="1"/>
          </p:nvPr>
        </p:nvSpPr>
        <p:spPr>
          <a:xfrm>
            <a:off x="1825625" y="1361208"/>
            <a:ext cx="8540750" cy="3896591"/>
          </a:xfrm>
        </p:spPr>
        <p:txBody>
          <a:bodyPr>
            <a:noAutofit/>
          </a:bodyPr>
          <a:lstStyle/>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Jeffrey Urstadt		Kelly Steele 		Brandy Tucker</a:t>
            </a: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Manager, Payroll		Sr. Payroll &amp; Benefits Spec.	Assistant Manager, Payroll</a:t>
            </a: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334-844-1787		334-844-1788		334-844-1783</a:t>
            </a: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jsu0003@auburn.edu</a:t>
            </a: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kws0023@auburn.edu</a:t>
            </a: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bst0005@auburn.edu</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defRPr/>
            </a:pPr>
            <a:endPar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defRPr/>
            </a:pPr>
            <a:endPar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Payroll and Employee Benefits </a:t>
            </a: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AU Human Resources</a:t>
            </a: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Email: </a:t>
            </a: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payroll@auburn.edu</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1550 East Glenn Avenue</a:t>
            </a: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Auburn, AL 36849</a:t>
            </a:r>
          </a:p>
          <a:p>
            <a:pPr marL="0" indent="0">
              <a:buNone/>
              <a:defRPr/>
            </a:pPr>
            <a:endPar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defRPr/>
            </a:pP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www.auburn.edu/hr</a:t>
            </a:r>
            <a:endParaRPr lang="en-US"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defRPr/>
            </a:pPr>
            <a:endParaRPr lang="en-US" sz="1400" dirty="0">
              <a:latin typeface="Arial" panose="020B0604020202020204" pitchFamily="34" charset="0"/>
              <a:cs typeface="Arial" panose="020B0604020202020204" pitchFamily="34" charset="0"/>
            </a:endParaRPr>
          </a:p>
          <a:p>
            <a:pPr marL="0" indent="0" algn="ctr">
              <a:buNone/>
              <a:defRPr/>
            </a:pPr>
            <a:endParaRPr lang="en-US" sz="1400" dirty="0">
              <a:latin typeface="Arial" panose="020B0604020202020204" pitchFamily="34" charset="0"/>
              <a:cs typeface="Arial" panose="020B0604020202020204" pitchFamily="34" charset="0"/>
            </a:endParaRPr>
          </a:p>
          <a:p>
            <a:pPr marL="0" indent="0" algn="ctr">
              <a:buNone/>
              <a:defRPr/>
            </a:pPr>
            <a:endParaRPr lang="en-US" sz="1400" dirty="0">
              <a:latin typeface="Arial" panose="020B0604020202020204" pitchFamily="34" charset="0"/>
              <a:cs typeface="Arial" panose="020B0604020202020204" pitchFamily="34" charset="0"/>
            </a:endParaRPr>
          </a:p>
          <a:p>
            <a:pPr marL="0" indent="0" algn="ctr">
              <a:buNone/>
              <a:defRPr/>
            </a:pPr>
            <a:endParaRPr lang="en-US" sz="1400" dirty="0">
              <a:latin typeface="Arial" panose="020B0604020202020204" pitchFamily="34" charset="0"/>
              <a:cs typeface="Arial" panose="020B0604020202020204" pitchFamily="34" charset="0"/>
            </a:endParaRPr>
          </a:p>
          <a:p>
            <a:pPr marL="0" indent="0" algn="ctr">
              <a:buNone/>
              <a:defRPr/>
            </a:pPr>
            <a:endParaRPr lang="en-US" sz="14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F33191B-FA77-278D-9BA2-39646FF66BEA}"/>
              </a:ext>
            </a:extLst>
          </p:cNvPr>
          <p:cNvSpPr>
            <a:spLocks noGrp="1"/>
          </p:cNvSpPr>
          <p:nvPr>
            <p:ph type="title"/>
          </p:nvPr>
        </p:nvSpPr>
        <p:spPr>
          <a:xfrm>
            <a:off x="417340" y="347669"/>
            <a:ext cx="11357315" cy="666736"/>
          </a:xfrm>
        </p:spPr>
        <p:txBody>
          <a:bodyPr/>
          <a:lstStyle/>
          <a:p>
            <a:pPr algn="ctr"/>
            <a:r>
              <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CONTACT INFORMATION</a:t>
            </a:r>
          </a:p>
        </p:txBody>
      </p:sp>
      <p:pic>
        <p:nvPicPr>
          <p:cNvPr id="6" name="Picture 5" descr="A logo of a university of auburn&#10;&#10;Description automatically generated">
            <a:extLst>
              <a:ext uri="{FF2B5EF4-FFF2-40B4-BE49-F238E27FC236}">
                <a16:creationId xmlns:a16="http://schemas.microsoft.com/office/drawing/2014/main" id="{4005FE91-9045-EF56-DAE2-FDD3C2B29C37}"/>
              </a:ext>
            </a:extLst>
          </p:cNvPr>
          <p:cNvPicPr>
            <a:picLocks noChangeAspect="1"/>
          </p:cNvPicPr>
          <p:nvPr/>
        </p:nvPicPr>
        <p:blipFill>
          <a:blip r:embed="rId8"/>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82495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16CF71-92A5-D6B5-E6AC-7AAA987C2DF7}"/>
              </a:ext>
            </a:extLst>
          </p:cNvPr>
          <p:cNvSpPr>
            <a:spLocks noGrp="1"/>
          </p:cNvSpPr>
          <p:nvPr>
            <p:ph idx="1"/>
          </p:nvPr>
        </p:nvSpPr>
        <p:spPr/>
        <p:txBody>
          <a:bodyPr>
            <a:normAutofit/>
          </a:bodyPr>
          <a:lstStyle/>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Non-exempt employees must record </a:t>
            </a:r>
            <a:r>
              <a:rPr lang="en-US"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actual hours worked</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as well as paid and unpaid absences. </a:t>
            </a:r>
          </a:p>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should be recorded in Kronos via the time clock or time stamp. Time can be submitted on paper (</a:t>
            </a:r>
            <a:r>
              <a:rPr lang="en-US"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only when Kronos isn’t an option</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must reflect actual starting and stopping times of work as opposed to established work schedule.</a:t>
            </a:r>
          </a:p>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Non-Exempt employees are responsible for punching in and out on the timeclock. With the understanding there may be the occasional missed punch, supervisors should not be adjusting timesheets for their employees regularly.   </a:t>
            </a:r>
          </a:p>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Supervisors have the responsibility and obligation to assure that all working hours and leave hours are properly recorded.</a:t>
            </a:r>
          </a:p>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leave must be requested, approved, and logged in Kronos. </a:t>
            </a:r>
          </a:p>
          <a:p>
            <a:pPr>
              <a:buFont typeface="Times"/>
              <a:buChar char="•"/>
              <a:defRPr/>
            </a:pPr>
            <a:endParaRPr lang="en-US" sz="2000" dirty="0">
              <a:solidFill>
                <a:schemeClr val="tx2"/>
              </a:solidFill>
              <a:effectLst>
                <a:outerShdw blurRad="38100" dist="38100" dir="2700000" algn="tl">
                  <a:srgbClr val="000000">
                    <a:alpha val="43137"/>
                  </a:srgbClr>
                </a:outerShdw>
              </a:effectLst>
            </a:endParaRPr>
          </a:p>
          <a:p>
            <a:pPr marL="0" indent="0">
              <a:buNone/>
              <a:defRPr/>
            </a:pPr>
            <a:r>
              <a:rPr lang="en-US" sz="2000" dirty="0">
                <a:solidFill>
                  <a:schemeClr val="tx2"/>
                </a:solidFill>
                <a:effectLst>
                  <a:outerShdw blurRad="38100" dist="38100" dir="2700000" algn="tl">
                    <a:srgbClr val="000000">
                      <a:alpha val="43137"/>
                    </a:srgbClr>
                  </a:outerShdw>
                </a:effectLst>
              </a:rPr>
              <a:t> </a:t>
            </a:r>
          </a:p>
        </p:txBody>
      </p:sp>
      <p:sp>
        <p:nvSpPr>
          <p:cNvPr id="21506" name="Title 1">
            <a:extLst>
              <a:ext uri="{FF2B5EF4-FFF2-40B4-BE49-F238E27FC236}">
                <a16:creationId xmlns:a16="http://schemas.microsoft.com/office/drawing/2014/main" id="{64505E3A-CD75-CBD5-2282-0073CB486996}"/>
              </a:ext>
            </a:extLst>
          </p:cNvPr>
          <p:cNvSpPr>
            <a:spLocks noGrp="1"/>
          </p:cNvSpPr>
          <p:nvPr>
            <p:ph type="title"/>
          </p:nvPr>
        </p:nvSpPr>
        <p:spPr>
          <a:xfrm>
            <a:off x="417340" y="347669"/>
            <a:ext cx="11357315" cy="666736"/>
          </a:xfrm>
        </p:spPr>
        <p:txBody>
          <a:bodyPr/>
          <a:lstStyle/>
          <a:p>
            <a:pPr algn="ctr"/>
            <a:r>
              <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Non-Exempt </a:t>
            </a:r>
            <a:r>
              <a:rPr lang="en-US" altLang="en-US" sz="3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EmployeeS</a:t>
            </a:r>
            <a:endPar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descr="A logo of a university of auburn&#10;&#10;Description automatically generated">
            <a:extLst>
              <a:ext uri="{FF2B5EF4-FFF2-40B4-BE49-F238E27FC236}">
                <a16:creationId xmlns:a16="http://schemas.microsoft.com/office/drawing/2014/main" id="{04F7199E-4720-96A1-6BBA-DBD1560E8F49}"/>
              </a:ext>
            </a:extLst>
          </p:cNvPr>
          <p:cNvPicPr>
            <a:picLocks noChangeAspect="1"/>
          </p:cNvPicPr>
          <p:nvPr/>
        </p:nvPicPr>
        <p:blipFill>
          <a:blip r:embed="rId3"/>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393096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27F9037-D1AC-71AA-7319-0F3C8C2F9F30}"/>
              </a:ext>
            </a:extLst>
          </p:cNvPr>
          <p:cNvSpPr>
            <a:spLocks noGrp="1"/>
          </p:cNvSpPr>
          <p:nvPr>
            <p:ph type="body" sz="quarter" idx="10"/>
          </p:nvPr>
        </p:nvSpPr>
        <p:spPr>
          <a:xfrm>
            <a:off x="395748" y="1632277"/>
            <a:ext cx="6729040" cy="551931"/>
          </a:xfrm>
        </p:spPr>
        <p:txBody>
          <a:bodyPr/>
          <a:lstStyle/>
          <a:p>
            <a:pPr algn="ctr"/>
            <a:r>
              <a:rPr lang="en-US" sz="5400" dirty="0"/>
              <a:t>Thank you for attending!</a:t>
            </a:r>
          </a:p>
        </p:txBody>
      </p:sp>
      <p:sp>
        <p:nvSpPr>
          <p:cNvPr id="16" name="Text Placeholder 15">
            <a:extLst>
              <a:ext uri="{FF2B5EF4-FFF2-40B4-BE49-F238E27FC236}">
                <a16:creationId xmlns:a16="http://schemas.microsoft.com/office/drawing/2014/main" id="{5E9BE8DC-6A69-7CDE-322E-75938757CA4F}"/>
              </a:ext>
            </a:extLst>
          </p:cNvPr>
          <p:cNvSpPr>
            <a:spLocks noGrp="1"/>
          </p:cNvSpPr>
          <p:nvPr>
            <p:ph type="body" sz="quarter" idx="11"/>
          </p:nvPr>
        </p:nvSpPr>
        <p:spPr>
          <a:xfrm>
            <a:off x="395748" y="2420716"/>
            <a:ext cx="6556037" cy="2016568"/>
          </a:xfrm>
        </p:spPr>
        <p:txBody>
          <a:bodyPr/>
          <a:lstStyle/>
          <a:p>
            <a:pPr algn="ctr" rtl="0" fontAlgn="base"/>
            <a:r>
              <a:rPr lang="en-US" sz="3600" u="none" strike="noStrike" dirty="0">
                <a:solidFill>
                  <a:srgbClr val="FFFFFF"/>
                </a:solidFill>
                <a:effectLst/>
                <a:latin typeface="Avenir Medium" panose="02000503020000020003" pitchFamily="2" charset="0"/>
              </a:rPr>
              <a:t>We would love your feedback. Please scan the QR code to fill out a feedback form.</a:t>
            </a:r>
            <a:endParaRPr lang="en-US" sz="3600" u="none" strike="noStrike" dirty="0">
              <a:solidFill>
                <a:srgbClr val="000000"/>
              </a:solidFill>
              <a:effectLst/>
              <a:latin typeface="Avenir Medium" panose="02000503020000020003" pitchFamily="2" charset="0"/>
            </a:endParaRPr>
          </a:p>
        </p:txBody>
      </p:sp>
      <p:pic>
        <p:nvPicPr>
          <p:cNvPr id="3" name="Picture 2">
            <a:extLst>
              <a:ext uri="{FF2B5EF4-FFF2-40B4-BE49-F238E27FC236}">
                <a16:creationId xmlns:a16="http://schemas.microsoft.com/office/drawing/2014/main" id="{DF6867C2-BAEB-2A57-8E72-7A0D55E862C4}"/>
              </a:ext>
            </a:extLst>
          </p:cNvPr>
          <p:cNvPicPr>
            <a:picLocks noChangeAspect="1"/>
          </p:cNvPicPr>
          <p:nvPr/>
        </p:nvPicPr>
        <p:blipFill>
          <a:blip r:embed="rId2"/>
          <a:srcRect/>
          <a:stretch/>
        </p:blipFill>
        <p:spPr>
          <a:xfrm>
            <a:off x="5067211" y="5462231"/>
            <a:ext cx="2057577" cy="1129953"/>
          </a:xfrm>
          <a:prstGeom prst="rect">
            <a:avLst/>
          </a:prstGeom>
          <a:ln>
            <a:noFill/>
          </a:ln>
          <a:effectLst>
            <a:outerShdw blurRad="292100" dist="139700" dir="2700000" algn="tl" rotWithShape="0">
              <a:srgbClr val="333333">
                <a:alpha val="65000"/>
              </a:srgbClr>
            </a:outerShdw>
          </a:effectLst>
        </p:spPr>
      </p:pic>
      <p:pic>
        <p:nvPicPr>
          <p:cNvPr id="2050" name="Picture 2" descr="A qr code on a screen&#10;&#10;Description automatically generated">
            <a:extLst>
              <a:ext uri="{FF2B5EF4-FFF2-40B4-BE49-F238E27FC236}">
                <a16:creationId xmlns:a16="http://schemas.microsoft.com/office/drawing/2014/main" id="{BCB46BE9-3010-2B4B-9EAC-07A008A98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746" y="564958"/>
            <a:ext cx="3530600" cy="3238500"/>
          </a:xfrm>
          <a:prstGeom prst="rect">
            <a:avLst/>
          </a:prstGeom>
          <a:noFill/>
          <a:ln w="76200">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867C2-BAEB-2A57-8E72-7A0D55E862C4}"/>
              </a:ext>
            </a:extLst>
          </p:cNvPr>
          <p:cNvPicPr>
            <a:picLocks noChangeAspect="1"/>
          </p:cNvPicPr>
          <p:nvPr/>
        </p:nvPicPr>
        <p:blipFill>
          <a:blip r:embed="rId2"/>
          <a:srcRect/>
          <a:stretch/>
        </p:blipFill>
        <p:spPr>
          <a:xfrm>
            <a:off x="2480580" y="356321"/>
            <a:ext cx="7230840" cy="3970937"/>
          </a:xfrm>
          <a:prstGeom prst="rect">
            <a:avLst/>
          </a:prstGeom>
          <a:ln>
            <a:noFill/>
          </a:ln>
          <a:effectLst/>
        </p:spPr>
      </p:pic>
    </p:spTree>
    <p:extLst>
      <p:ext uri="{BB962C8B-B14F-4D97-AF65-F5344CB8AC3E}">
        <p14:creationId xmlns:p14="http://schemas.microsoft.com/office/powerpoint/2010/main" val="78395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F65E78-204B-7E03-850D-DAEA986A158D}"/>
              </a:ext>
            </a:extLst>
          </p:cNvPr>
          <p:cNvSpPr>
            <a:spLocks noGrp="1"/>
          </p:cNvSpPr>
          <p:nvPr>
            <p:ph idx="1"/>
          </p:nvPr>
        </p:nvSpPr>
        <p:spPr/>
        <p:txBody>
          <a:bodyPr/>
          <a:lstStyle/>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Exempt employees are monthly salaried employees.</a:t>
            </a:r>
          </a:p>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Exempt employees are not eligible for overtime pay or compensatory time off.</a:t>
            </a:r>
          </a:p>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AU requires exempt employees to turn in leave if hours worked in a week are less than 40.</a:t>
            </a:r>
          </a:p>
          <a:p>
            <a:pPr>
              <a:buFont typeface="Times"/>
              <a:buChar char="•"/>
              <a:defRPr/>
            </a:pP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leave must be requested, approved, and logged in Kronos. </a:t>
            </a:r>
          </a:p>
          <a:p>
            <a:pPr marL="0" indent="0">
              <a:buNone/>
              <a:defRPr/>
            </a:pPr>
            <a:endParaRPr lang="en-US" sz="2000" dirty="0">
              <a:solidFill>
                <a:schemeClr val="tx2"/>
              </a:solidFill>
              <a:effectLst>
                <a:outerShdw blurRad="38100" dist="38100" dir="2700000" algn="tl">
                  <a:srgbClr val="000000">
                    <a:alpha val="43137"/>
                  </a:srgbClr>
                </a:outerShdw>
              </a:effectLst>
            </a:endParaRPr>
          </a:p>
        </p:txBody>
      </p:sp>
      <p:sp>
        <p:nvSpPr>
          <p:cNvPr id="6" name="Title 1">
            <a:extLst>
              <a:ext uri="{FF2B5EF4-FFF2-40B4-BE49-F238E27FC236}">
                <a16:creationId xmlns:a16="http://schemas.microsoft.com/office/drawing/2014/main" id="{3B8D6007-5367-EEE2-3DA8-60990DDD9C8A}"/>
              </a:ext>
            </a:extLst>
          </p:cNvPr>
          <p:cNvSpPr>
            <a:spLocks noGrp="1"/>
          </p:cNvSpPr>
          <p:nvPr>
            <p:ph type="title"/>
          </p:nvPr>
        </p:nvSpPr>
        <p:spPr>
          <a:xfrm>
            <a:off x="417340" y="347669"/>
            <a:ext cx="11357315" cy="666736"/>
          </a:xfrm>
        </p:spPr>
        <p:txBody>
          <a:bodyPr/>
          <a:lstStyle/>
          <a:p>
            <a:pPr algn="ctr"/>
            <a:r>
              <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Exempt </a:t>
            </a:r>
            <a:r>
              <a:rPr lang="en-US" altLang="en-US" sz="3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EmployeeS</a:t>
            </a:r>
            <a:endParaRPr lang="en-US" alt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descr="A logo of a university of auburn&#10;&#10;Description automatically generated">
            <a:extLst>
              <a:ext uri="{FF2B5EF4-FFF2-40B4-BE49-F238E27FC236}">
                <a16:creationId xmlns:a16="http://schemas.microsoft.com/office/drawing/2014/main" id="{CF068460-D6B8-A41B-B6E7-98D8C6E18002}"/>
              </a:ext>
            </a:extLst>
          </p:cNvPr>
          <p:cNvPicPr>
            <a:picLocks noChangeAspect="1"/>
          </p:cNvPicPr>
          <p:nvPr/>
        </p:nvPicPr>
        <p:blipFill>
          <a:blip r:embed="rId3"/>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34289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1155" y="2132145"/>
            <a:ext cx="4025246" cy="1025834"/>
          </a:xfrm>
        </p:spPr>
        <p:txBody>
          <a:bodyPr>
            <a:normAutofit/>
          </a:bodyPr>
          <a:lstStyle/>
          <a:p>
            <a:r>
              <a:rPr lang="en-US" sz="1800" dirty="0">
                <a:effectLst>
                  <a:outerShdw blurRad="38100" dist="38100" dir="2700000" algn="tl">
                    <a:srgbClr val="000000">
                      <a:alpha val="43137"/>
                    </a:srgbClr>
                  </a:outerShdw>
                </a:effectLst>
              </a:rPr>
              <a:t>Log on to Kronos with </a:t>
            </a:r>
            <a:r>
              <a:rPr lang="en-US" sz="1800" i="1" dirty="0">
                <a:effectLst>
                  <a:outerShdw blurRad="38100" dist="38100" dir="2700000" algn="tl">
                    <a:srgbClr val="000000">
                      <a:alpha val="43137"/>
                    </a:srgbClr>
                  </a:outerShdw>
                </a:effectLst>
              </a:rPr>
              <a:t>your Auburn </a:t>
            </a:r>
            <a:r>
              <a:rPr lang="en-US" sz="1800" dirty="0">
                <a:effectLst>
                  <a:outerShdw blurRad="38100" dist="38100" dir="2700000" algn="tl">
                    <a:srgbClr val="000000">
                      <a:alpha val="43137"/>
                    </a:srgbClr>
                  </a:outerShdw>
                </a:effectLst>
              </a:rPr>
              <a:t>user ID and password.</a:t>
            </a:r>
          </a:p>
        </p:txBody>
      </p:sp>
      <p:sp>
        <p:nvSpPr>
          <p:cNvPr id="3" name="Subtitle 2"/>
          <p:cNvSpPr>
            <a:spLocks noGrp="1"/>
          </p:cNvSpPr>
          <p:nvPr>
            <p:ph type="subTitle" idx="1"/>
          </p:nvPr>
        </p:nvSpPr>
        <p:spPr>
          <a:xfrm>
            <a:off x="1550634" y="4846320"/>
            <a:ext cx="7852756" cy="411480"/>
          </a:xfrm>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1461155" y="3157979"/>
            <a:ext cx="5463023" cy="3520745"/>
          </a:xfrm>
          <a:prstGeom prst="rect">
            <a:avLst/>
          </a:prstGeom>
        </p:spPr>
      </p:pic>
      <p:sp>
        <p:nvSpPr>
          <p:cNvPr id="5" name="TextBox 4"/>
          <p:cNvSpPr txBox="1"/>
          <p:nvPr/>
        </p:nvSpPr>
        <p:spPr>
          <a:xfrm>
            <a:off x="1461155" y="2132144"/>
            <a:ext cx="2045616" cy="369332"/>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autime.auburn.edu</a:t>
            </a:r>
          </a:p>
        </p:txBody>
      </p:sp>
    </p:spTree>
    <p:extLst>
      <p:ext uri="{BB962C8B-B14F-4D97-AF65-F5344CB8AC3E}">
        <p14:creationId xmlns:p14="http://schemas.microsoft.com/office/powerpoint/2010/main" val="163109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18EFB13B-F04E-4EDA-A274-39814C2C68F6}"/>
              </a:ext>
            </a:extLst>
          </p:cNvPr>
          <p:cNvSpPr/>
          <p:nvPr/>
        </p:nvSpPr>
        <p:spPr>
          <a:xfrm>
            <a:off x="162558" y="1503680"/>
            <a:ext cx="646329" cy="64632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2" name="TextBox 21">
            <a:extLst>
              <a:ext uri="{FF2B5EF4-FFF2-40B4-BE49-F238E27FC236}">
                <a16:creationId xmlns:a16="http://schemas.microsoft.com/office/drawing/2014/main" id="{A58486AA-C954-4A99-874E-173463B099E3}"/>
              </a:ext>
            </a:extLst>
          </p:cNvPr>
          <p:cNvSpPr txBox="1"/>
          <p:nvPr/>
        </p:nvSpPr>
        <p:spPr>
          <a:xfrm>
            <a:off x="813181" y="1524868"/>
            <a:ext cx="9418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My Information Widget -  Relocated for Managers and Timekeepers</a:t>
            </a:r>
          </a:p>
        </p:txBody>
      </p:sp>
      <p:pic>
        <p:nvPicPr>
          <p:cNvPr id="23" name="Picture 22">
            <a:extLst>
              <a:ext uri="{FF2B5EF4-FFF2-40B4-BE49-F238E27FC236}">
                <a16:creationId xmlns:a16="http://schemas.microsoft.com/office/drawing/2014/main" id="{4D9D69AF-56DD-4FDE-88D6-BA0E23143BFC}"/>
              </a:ext>
            </a:extLst>
          </p:cNvPr>
          <p:cNvPicPr>
            <a:picLocks noChangeAspect="1"/>
          </p:cNvPicPr>
          <p:nvPr/>
        </p:nvPicPr>
        <p:blipFill>
          <a:blip r:embed="rId3"/>
          <a:stretch>
            <a:fillRect/>
          </a:stretch>
        </p:blipFill>
        <p:spPr>
          <a:xfrm>
            <a:off x="1436283" y="1997056"/>
            <a:ext cx="4050668" cy="1497983"/>
          </a:xfrm>
          <a:prstGeom prst="rect">
            <a:avLst/>
          </a:prstGeom>
        </p:spPr>
      </p:pic>
      <p:sp>
        <p:nvSpPr>
          <p:cNvPr id="24" name="TextBox 23">
            <a:extLst>
              <a:ext uri="{FF2B5EF4-FFF2-40B4-BE49-F238E27FC236}">
                <a16:creationId xmlns:a16="http://schemas.microsoft.com/office/drawing/2014/main" id="{AC6D76B9-922D-4C8A-9F37-1A22B21E6C46}"/>
              </a:ext>
            </a:extLst>
          </p:cNvPr>
          <p:cNvSpPr txBox="1"/>
          <p:nvPr/>
        </p:nvSpPr>
        <p:spPr>
          <a:xfrm>
            <a:off x="5740400" y="2160169"/>
            <a:ext cx="60350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Click + sign -&gt; My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My Information is available to view your timecard punches, approvals, pay code edits, and totals.</a:t>
            </a:r>
          </a:p>
        </p:txBody>
      </p:sp>
      <p:pic>
        <p:nvPicPr>
          <p:cNvPr id="26" name="Picture 25">
            <a:extLst>
              <a:ext uri="{FF2B5EF4-FFF2-40B4-BE49-F238E27FC236}">
                <a16:creationId xmlns:a16="http://schemas.microsoft.com/office/drawing/2014/main" id="{788A7D6E-054F-4C52-99DD-F12FB933783E}"/>
              </a:ext>
            </a:extLst>
          </p:cNvPr>
          <p:cNvPicPr>
            <a:picLocks noChangeAspect="1"/>
          </p:cNvPicPr>
          <p:nvPr/>
        </p:nvPicPr>
        <p:blipFill>
          <a:blip r:embed="rId4"/>
          <a:stretch>
            <a:fillRect/>
          </a:stretch>
        </p:blipFill>
        <p:spPr>
          <a:xfrm>
            <a:off x="5893359" y="3925460"/>
            <a:ext cx="4718434" cy="808297"/>
          </a:xfrm>
          <a:prstGeom prst="rect">
            <a:avLst/>
          </a:prstGeom>
        </p:spPr>
      </p:pic>
      <p:sp>
        <p:nvSpPr>
          <p:cNvPr id="27" name="TextBox 26">
            <a:extLst>
              <a:ext uri="{FF2B5EF4-FFF2-40B4-BE49-F238E27FC236}">
                <a16:creationId xmlns:a16="http://schemas.microsoft.com/office/drawing/2014/main" id="{F141420A-76D0-4205-8108-616AD0734432}"/>
              </a:ext>
            </a:extLst>
          </p:cNvPr>
          <p:cNvSpPr txBox="1"/>
          <p:nvPr/>
        </p:nvSpPr>
        <p:spPr>
          <a:xfrm>
            <a:off x="556842" y="3867943"/>
            <a:ext cx="52546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Employees are able to view your timecard for specific pay period (current, previous, next) or a range of dates</a:t>
            </a:r>
          </a:p>
        </p:txBody>
      </p:sp>
      <p:pic>
        <p:nvPicPr>
          <p:cNvPr id="28" name="Picture 27">
            <a:extLst>
              <a:ext uri="{FF2B5EF4-FFF2-40B4-BE49-F238E27FC236}">
                <a16:creationId xmlns:a16="http://schemas.microsoft.com/office/drawing/2014/main" id="{C0B45234-EAC3-4441-8684-2D07AAA40D28}"/>
              </a:ext>
            </a:extLst>
          </p:cNvPr>
          <p:cNvPicPr>
            <a:picLocks noChangeAspect="1"/>
          </p:cNvPicPr>
          <p:nvPr/>
        </p:nvPicPr>
        <p:blipFill>
          <a:blip r:embed="rId5"/>
          <a:stretch>
            <a:fillRect/>
          </a:stretch>
        </p:blipFill>
        <p:spPr>
          <a:xfrm>
            <a:off x="609702" y="4967634"/>
            <a:ext cx="3395092" cy="981713"/>
          </a:xfrm>
          <a:prstGeom prst="rect">
            <a:avLst/>
          </a:prstGeom>
        </p:spPr>
      </p:pic>
      <p:sp>
        <p:nvSpPr>
          <p:cNvPr id="29" name="TextBox 28">
            <a:extLst>
              <a:ext uri="{FF2B5EF4-FFF2-40B4-BE49-F238E27FC236}">
                <a16:creationId xmlns:a16="http://schemas.microsoft.com/office/drawing/2014/main" id="{ABFBF198-97F4-40E3-9F65-0BEBA4E782C3}"/>
              </a:ext>
            </a:extLst>
          </p:cNvPr>
          <p:cNvSpPr txBox="1"/>
          <p:nvPr/>
        </p:nvSpPr>
        <p:spPr>
          <a:xfrm>
            <a:off x="4387162" y="5135326"/>
            <a:ext cx="52546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Always click the 2 parallel lines and arrow to “Show or Hide More Content” to view timecard totals</a:t>
            </a:r>
          </a:p>
        </p:txBody>
      </p:sp>
      <p:sp>
        <p:nvSpPr>
          <p:cNvPr id="30" name="Oval 29">
            <a:extLst>
              <a:ext uri="{FF2B5EF4-FFF2-40B4-BE49-F238E27FC236}">
                <a16:creationId xmlns:a16="http://schemas.microsoft.com/office/drawing/2014/main" id="{F2DC5913-3C9A-40AF-85F5-87ABB4B468DB}"/>
              </a:ext>
            </a:extLst>
          </p:cNvPr>
          <p:cNvSpPr/>
          <p:nvPr/>
        </p:nvSpPr>
        <p:spPr>
          <a:xfrm>
            <a:off x="3332480" y="2519680"/>
            <a:ext cx="619760" cy="47752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D3896CC6-74FC-445B-B783-5D37EB068D4A}"/>
              </a:ext>
            </a:extLst>
          </p:cNvPr>
          <p:cNvSpPr/>
          <p:nvPr/>
        </p:nvSpPr>
        <p:spPr>
          <a:xfrm rot="10800000">
            <a:off x="5166919" y="3125017"/>
            <a:ext cx="1452880" cy="4658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row: Right 31">
            <a:extLst>
              <a:ext uri="{FF2B5EF4-FFF2-40B4-BE49-F238E27FC236}">
                <a16:creationId xmlns:a16="http://schemas.microsoft.com/office/drawing/2014/main" id="{CC4A5E17-C307-4D46-9E45-C6DE9C659028}"/>
              </a:ext>
            </a:extLst>
          </p:cNvPr>
          <p:cNvSpPr/>
          <p:nvPr/>
        </p:nvSpPr>
        <p:spPr>
          <a:xfrm rot="10800000">
            <a:off x="10488051" y="4096661"/>
            <a:ext cx="1452880" cy="4658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DF803054-E88A-43DD-B4A9-FFDD6DFA8D79}"/>
              </a:ext>
            </a:extLst>
          </p:cNvPr>
          <p:cNvSpPr/>
          <p:nvPr/>
        </p:nvSpPr>
        <p:spPr>
          <a:xfrm>
            <a:off x="9517491" y="4108520"/>
            <a:ext cx="970559" cy="47752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76710B5B-FA80-4335-BB21-6E52FB79375D}"/>
              </a:ext>
            </a:extLst>
          </p:cNvPr>
          <p:cNvSpPr/>
          <p:nvPr/>
        </p:nvSpPr>
        <p:spPr>
          <a:xfrm>
            <a:off x="1727562" y="5425494"/>
            <a:ext cx="1159372" cy="47752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A671A234-2D05-426B-8A47-2C369EC24829}"/>
              </a:ext>
            </a:extLst>
          </p:cNvPr>
          <p:cNvCxnSpPr>
            <a:cxnSpLocks/>
          </p:cNvCxnSpPr>
          <p:nvPr/>
        </p:nvCxnSpPr>
        <p:spPr>
          <a:xfrm>
            <a:off x="162558" y="202989"/>
            <a:ext cx="11686935"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37" name="Straight Connector 36">
            <a:extLst>
              <a:ext uri="{FF2B5EF4-FFF2-40B4-BE49-F238E27FC236}">
                <a16:creationId xmlns:a16="http://schemas.microsoft.com/office/drawing/2014/main" id="{1C52970E-9E9D-4BC5-BE5E-BF2F45C072F3}"/>
              </a:ext>
            </a:extLst>
          </p:cNvPr>
          <p:cNvCxnSpPr>
            <a:cxnSpLocks/>
          </p:cNvCxnSpPr>
          <p:nvPr/>
        </p:nvCxnSpPr>
        <p:spPr>
          <a:xfrm>
            <a:off x="162559" y="1356306"/>
            <a:ext cx="11686934"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38" name="Straight Connector 37">
            <a:extLst>
              <a:ext uri="{FF2B5EF4-FFF2-40B4-BE49-F238E27FC236}">
                <a16:creationId xmlns:a16="http://schemas.microsoft.com/office/drawing/2014/main" id="{C71757A6-F2BD-4D2D-9533-0D61CC753541}"/>
              </a:ext>
            </a:extLst>
          </p:cNvPr>
          <p:cNvCxnSpPr>
            <a:cxnSpLocks/>
          </p:cNvCxnSpPr>
          <p:nvPr/>
        </p:nvCxnSpPr>
        <p:spPr>
          <a:xfrm>
            <a:off x="162559" y="1193746"/>
            <a:ext cx="11686934"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F6BBF44D-1AB9-435B-92F7-2670C670BD96}"/>
              </a:ext>
            </a:extLst>
          </p:cNvPr>
          <p:cNvCxnSpPr>
            <a:cxnSpLocks/>
          </p:cNvCxnSpPr>
          <p:nvPr/>
        </p:nvCxnSpPr>
        <p:spPr>
          <a:xfrm>
            <a:off x="162559" y="391106"/>
            <a:ext cx="11686934"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AC16AA2F-55C5-46BA-ABAE-75EEEA60E8D4}"/>
              </a:ext>
            </a:extLst>
          </p:cNvPr>
          <p:cNvCxnSpPr>
            <a:cxnSpLocks/>
          </p:cNvCxnSpPr>
          <p:nvPr/>
        </p:nvCxnSpPr>
        <p:spPr>
          <a:xfrm>
            <a:off x="162558" y="304589"/>
            <a:ext cx="11686933" cy="0"/>
          </a:xfrm>
          <a:prstGeom prst="line">
            <a:avLst/>
          </a:prstGeom>
          <a:ln w="28575">
            <a:solidFill>
              <a:schemeClr val="accent2"/>
            </a:solidFill>
          </a:ln>
        </p:spPr>
        <p:style>
          <a:lnRef idx="3">
            <a:schemeClr val="accent1"/>
          </a:lnRef>
          <a:fillRef idx="0">
            <a:schemeClr val="accent1"/>
          </a:fillRef>
          <a:effectRef idx="2">
            <a:schemeClr val="accent1"/>
          </a:effectRef>
          <a:fontRef idx="minor">
            <a:schemeClr val="tx1"/>
          </a:fontRef>
        </p:style>
      </p:cxnSp>
      <p:cxnSp>
        <p:nvCxnSpPr>
          <p:cNvPr id="41" name="Straight Connector 40">
            <a:extLst>
              <a:ext uri="{FF2B5EF4-FFF2-40B4-BE49-F238E27FC236}">
                <a16:creationId xmlns:a16="http://schemas.microsoft.com/office/drawing/2014/main" id="{04F3F71F-6F59-40A0-B237-B691FDB6D695}"/>
              </a:ext>
            </a:extLst>
          </p:cNvPr>
          <p:cNvCxnSpPr>
            <a:cxnSpLocks/>
          </p:cNvCxnSpPr>
          <p:nvPr/>
        </p:nvCxnSpPr>
        <p:spPr>
          <a:xfrm>
            <a:off x="162559" y="1264866"/>
            <a:ext cx="11686933" cy="0"/>
          </a:xfrm>
          <a:prstGeom prst="line">
            <a:avLst/>
          </a:prstGeom>
          <a:ln w="28575">
            <a:solidFill>
              <a:schemeClr val="accent2"/>
            </a:solidFill>
          </a:ln>
        </p:spPr>
        <p:style>
          <a:lnRef idx="3">
            <a:schemeClr val="accent1"/>
          </a:lnRef>
          <a:fillRef idx="0">
            <a:schemeClr val="accent1"/>
          </a:fillRef>
          <a:effectRef idx="2">
            <a:schemeClr val="accent1"/>
          </a:effectRef>
          <a:fontRef idx="minor">
            <a:schemeClr val="tx1"/>
          </a:fontRef>
        </p:style>
      </p:cxnSp>
      <p:sp>
        <p:nvSpPr>
          <p:cNvPr id="43" name="TextBox 42">
            <a:extLst>
              <a:ext uri="{FF2B5EF4-FFF2-40B4-BE49-F238E27FC236}">
                <a16:creationId xmlns:a16="http://schemas.microsoft.com/office/drawing/2014/main" id="{A6648AF0-CE7D-46D1-9B6E-FC9BC8867F12}"/>
              </a:ext>
            </a:extLst>
          </p:cNvPr>
          <p:cNvSpPr txBox="1"/>
          <p:nvPr/>
        </p:nvSpPr>
        <p:spPr>
          <a:xfrm>
            <a:off x="162558" y="436216"/>
            <a:ext cx="116869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TigerTime</a:t>
            </a:r>
            <a:r>
              <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Features (Managers and Timekeepers)</a:t>
            </a:r>
          </a:p>
        </p:txBody>
      </p:sp>
      <p:pic>
        <p:nvPicPr>
          <p:cNvPr id="4" name="Picture 3" descr="A logo of a university of auburn&#10;&#10;Description automatically generated">
            <a:extLst>
              <a:ext uri="{FF2B5EF4-FFF2-40B4-BE49-F238E27FC236}">
                <a16:creationId xmlns:a16="http://schemas.microsoft.com/office/drawing/2014/main" id="{D6B2E1CE-CB0C-C42B-17B1-D9FB5C56E309}"/>
              </a:ext>
            </a:extLst>
          </p:cNvPr>
          <p:cNvPicPr>
            <a:picLocks noChangeAspect="1"/>
          </p:cNvPicPr>
          <p:nvPr/>
        </p:nvPicPr>
        <p:blipFill>
          <a:blip r:embed="rId6"/>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396927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2125" y="339070"/>
            <a:ext cx="11592977" cy="6107911"/>
          </a:xfrm>
          <a:prstGeom prst="rect">
            <a:avLst/>
          </a:prstGeom>
        </p:spPr>
      </p:pic>
      <p:sp>
        <p:nvSpPr>
          <p:cNvPr id="6" name="TextBox 5"/>
          <p:cNvSpPr txBox="1"/>
          <p:nvPr/>
        </p:nvSpPr>
        <p:spPr>
          <a:xfrm>
            <a:off x="471055" y="2676845"/>
            <a:ext cx="1191490" cy="3687009"/>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480160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96000" y="522481"/>
            <a:ext cx="4810125" cy="3752850"/>
          </a:xfrm>
          <a:prstGeom prst="rect">
            <a:avLst/>
          </a:prstGeom>
        </p:spPr>
      </p:pic>
      <p:pic>
        <p:nvPicPr>
          <p:cNvPr id="4" name="Content Placeholder 3"/>
          <p:cNvPicPr>
            <a:picLocks noGrp="1" noChangeAspect="1"/>
          </p:cNvPicPr>
          <p:nvPr>
            <p:ph idx="1"/>
          </p:nvPr>
        </p:nvPicPr>
        <p:blipFill>
          <a:blip r:embed="rId4"/>
          <a:stretch>
            <a:fillRect/>
          </a:stretch>
        </p:blipFill>
        <p:spPr>
          <a:xfrm>
            <a:off x="632112" y="522481"/>
            <a:ext cx="4610100" cy="3752850"/>
          </a:xfrm>
          <a:prstGeom prst="rect">
            <a:avLst/>
          </a:prstGeom>
        </p:spPr>
      </p:pic>
      <p:pic>
        <p:nvPicPr>
          <p:cNvPr id="6" name="Picture 5"/>
          <p:cNvPicPr>
            <a:picLocks noChangeAspect="1"/>
          </p:cNvPicPr>
          <p:nvPr/>
        </p:nvPicPr>
        <p:blipFill>
          <a:blip r:embed="rId5"/>
          <a:stretch>
            <a:fillRect/>
          </a:stretch>
        </p:blipFill>
        <p:spPr>
          <a:xfrm>
            <a:off x="869967" y="4173300"/>
            <a:ext cx="10836275" cy="1750030"/>
          </a:xfrm>
          <a:prstGeom prst="rect">
            <a:avLst/>
          </a:prstGeom>
        </p:spPr>
      </p:pic>
    </p:spTree>
    <p:extLst>
      <p:ext uri="{BB962C8B-B14F-4D97-AF65-F5344CB8AC3E}">
        <p14:creationId xmlns:p14="http://schemas.microsoft.com/office/powerpoint/2010/main" val="35326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76662" y="1204912"/>
            <a:ext cx="4638675" cy="4448175"/>
          </a:xfrm>
          <a:prstGeom prst="rect">
            <a:avLst/>
          </a:prstGeom>
        </p:spPr>
      </p:pic>
      <p:pic>
        <p:nvPicPr>
          <p:cNvPr id="2" name="Picture 1" descr="A logo of a university of auburn&#10;&#10;Description automatically generated">
            <a:extLst>
              <a:ext uri="{FF2B5EF4-FFF2-40B4-BE49-F238E27FC236}">
                <a16:creationId xmlns:a16="http://schemas.microsoft.com/office/drawing/2014/main" id="{AE200D42-DD8A-7918-E561-027D235BF1AD}"/>
              </a:ext>
            </a:extLst>
          </p:cNvPr>
          <p:cNvPicPr>
            <a:picLocks noChangeAspect="1"/>
          </p:cNvPicPr>
          <p:nvPr/>
        </p:nvPicPr>
        <p:blipFill>
          <a:blip r:embed="rId4"/>
          <a:stretch>
            <a:fillRect/>
          </a:stretch>
        </p:blipFill>
        <p:spPr>
          <a:xfrm>
            <a:off x="10450527" y="5357445"/>
            <a:ext cx="1324128" cy="1010627"/>
          </a:xfrm>
          <a:prstGeom prst="rect">
            <a:avLst/>
          </a:prstGeom>
        </p:spPr>
      </p:pic>
    </p:spTree>
    <p:extLst>
      <p:ext uri="{BB962C8B-B14F-4D97-AF65-F5344CB8AC3E}">
        <p14:creationId xmlns:p14="http://schemas.microsoft.com/office/powerpoint/2010/main" val="246050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B7EA70-07D6-4FCA-96A1-C2E404416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aa2a4-73f8-432c-a094-497480f69319"/>
    <ds:schemaRef ds:uri="71aba463-9bd0-4bde-b004-aca769530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A385D6-1B48-432F-B09D-13C6DAFB4878}">
  <ds:schemaRefs>
    <ds:schemaRef ds:uri="47faa2a4-73f8-432c-a094-497480f69319"/>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71aba463-9bd0-4bde-b004-aca769530f9c"/>
    <ds:schemaRef ds:uri="http://purl.org/dc/dcmitype/"/>
  </ds:schemaRefs>
</ds:datastoreItem>
</file>

<file path=customXml/itemProps3.xml><?xml version="1.0" encoding="utf-8"?>
<ds:datastoreItem xmlns:ds="http://schemas.openxmlformats.org/officeDocument/2006/customXml" ds:itemID="{0ADC454B-2BCB-42DD-9586-84DAABED36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1_AU_2023</Template>
  <TotalTime>1372</TotalTime>
  <Words>936</Words>
  <Application>Microsoft Macintosh PowerPoint</Application>
  <PresentationFormat>Widescreen</PresentationFormat>
  <Paragraphs>119</Paragraphs>
  <Slides>31</Slides>
  <Notes>26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31</vt:i4>
      </vt:variant>
    </vt:vector>
  </HeadingPairs>
  <TitlesOfParts>
    <vt:vector size="47" baseType="lpstr">
      <vt:lpstr>.AppleSystemUIFont</vt:lpstr>
      <vt:lpstr>Arial</vt:lpstr>
      <vt:lpstr>Avenir Light</vt:lpstr>
      <vt:lpstr>Avenir Medium</vt:lpstr>
      <vt:lpstr>Avenir Next LT Pro</vt:lpstr>
      <vt:lpstr>Avenir Next LT Pro Demi</vt:lpstr>
      <vt:lpstr>Calibri</vt:lpstr>
      <vt:lpstr>KazimirText Medium</vt:lpstr>
      <vt:lpstr>System Font Regular</vt:lpstr>
      <vt:lpstr>Times</vt:lpstr>
      <vt:lpstr>Wingdings</vt:lpstr>
      <vt:lpstr>1_AU_2023</vt:lpstr>
      <vt:lpstr>2_AU_2023</vt:lpstr>
      <vt:lpstr>3_AU_2023</vt:lpstr>
      <vt:lpstr>4_AU_2023</vt:lpstr>
      <vt:lpstr>5_AU_2023</vt:lpstr>
      <vt:lpstr>KRONOS AND TIMEKEEPING</vt:lpstr>
      <vt:lpstr>Kronos/ Timekeeping </vt:lpstr>
      <vt:lpstr>Non-Exempt EmployeeS</vt:lpstr>
      <vt:lpstr>Exempt EmployeeS</vt:lpstr>
      <vt:lpstr>Log on to Kronos with your Auburn user ID and password.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 PAY FOR BIWEEKLY PAID EMPLOYEES</vt:lpstr>
      <vt:lpstr>PowerPoint Presentation</vt:lpstr>
      <vt:lpstr>OVERTIME</vt:lpstr>
      <vt:lpstr>COMPENSATORY TIME</vt:lpstr>
      <vt:lpstr>ADDITIONAL RESOURCES</vt:lpstr>
      <vt:lpstr>PowerPoint Presentation</vt:lpstr>
      <vt:lpstr>OUR CONTACT INFORMATION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before using template</dc:title>
  <dc:creator>Patrick Johnston</dc:creator>
  <cp:lastModifiedBy>Patrick Johnston</cp:lastModifiedBy>
  <cp:revision>13</cp:revision>
  <cp:lastPrinted>2019-08-14T19:32:51Z</cp:lastPrinted>
  <dcterms:created xsi:type="dcterms:W3CDTF">2023-07-21T19:22:52Z</dcterms:created>
  <dcterms:modified xsi:type="dcterms:W3CDTF">2023-09-01T13:57:34Z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