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03" r:id="rId3"/>
    <p:sldId id="259" r:id="rId4"/>
    <p:sldId id="309" r:id="rId5"/>
    <p:sldId id="270" r:id="rId6"/>
    <p:sldId id="1809" r:id="rId7"/>
    <p:sldId id="298" r:id="rId8"/>
    <p:sldId id="1887" r:id="rId9"/>
    <p:sldId id="1888" r:id="rId10"/>
    <p:sldId id="271" r:id="rId11"/>
    <p:sldId id="1869" r:id="rId12"/>
    <p:sldId id="1886" r:id="rId13"/>
    <p:sldId id="1879" r:id="rId14"/>
    <p:sldId id="1857" r:id="rId15"/>
    <p:sldId id="260" r:id="rId16"/>
    <p:sldId id="1812" r:id="rId17"/>
    <p:sldId id="272" r:id="rId18"/>
    <p:sldId id="1855" r:id="rId19"/>
    <p:sldId id="1889" r:id="rId20"/>
    <p:sldId id="1890" r:id="rId21"/>
    <p:sldId id="262" r:id="rId22"/>
    <p:sldId id="263" r:id="rId23"/>
    <p:sldId id="264" r:id="rId24"/>
    <p:sldId id="265" r:id="rId25"/>
    <p:sldId id="1870" r:id="rId26"/>
    <p:sldId id="268" r:id="rId27"/>
    <p:sldId id="269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25A224-4F95-8CB5-B2D1-874BE8A80B1B}" name="Moriah Kent" initials="MK" userId="jdO2jc5Kky/80c/5EFQOxHOrgkcaah56n/r3km/LKQw=" providerId="None"/>
  <p188:author id="{C57CB37B-CC43-0B94-6085-1FE964CEEEBF}" name="Kimberly Graham" initials="KG" userId="rSr3HjPFj9GOGwAOf8r5CUpDpo9tnLe0yV+ngG93jUw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AF7"/>
    <a:srgbClr val="0B2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79184"/>
  </p:normalViewPr>
  <p:slideViewPr>
    <p:cSldViewPr snapToGrid="0" showGuides="1">
      <p:cViewPr varScale="1">
        <p:scale>
          <a:sx n="100" d="100"/>
          <a:sy n="100" d="100"/>
        </p:scale>
        <p:origin x="1696" y="168"/>
      </p:cViewPr>
      <p:guideLst>
        <p:guide orient="horz" pos="1536"/>
        <p:guide pos="3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CA2A8-EE8A-E343-B5A9-277972B9F905}" type="doc">
      <dgm:prSet loTypeId="urn:microsoft.com/office/officeart/2005/8/layout/vList3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A676840-4D61-784E-A9CB-800BCAF5490D}">
      <dgm:prSet/>
      <dgm:spPr/>
      <dgm:t>
        <a:bodyPr/>
        <a:lstStyle/>
        <a:p>
          <a:pPr algn="l"/>
          <a:r>
            <a:rPr lang="en-US" dirty="0"/>
            <a:t>Communication</a:t>
          </a:r>
        </a:p>
      </dgm:t>
    </dgm:pt>
    <dgm:pt modelId="{A91689AC-81F8-BB40-B3A8-1DE875790461}" type="parTrans" cxnId="{710032A2-E7D7-5A48-B7EE-EB28E004D325}">
      <dgm:prSet/>
      <dgm:spPr/>
      <dgm:t>
        <a:bodyPr/>
        <a:lstStyle/>
        <a:p>
          <a:pPr algn="l"/>
          <a:endParaRPr lang="en-US"/>
        </a:p>
      </dgm:t>
    </dgm:pt>
    <dgm:pt modelId="{A5105046-0517-B14D-ADCB-18766BBF716F}" type="sibTrans" cxnId="{710032A2-E7D7-5A48-B7EE-EB28E004D325}">
      <dgm:prSet/>
      <dgm:spPr/>
      <dgm:t>
        <a:bodyPr/>
        <a:lstStyle/>
        <a:p>
          <a:pPr algn="l"/>
          <a:endParaRPr lang="en-US"/>
        </a:p>
      </dgm:t>
    </dgm:pt>
    <dgm:pt modelId="{84C6B278-B18A-E749-A1C5-48D64D6435D6}">
      <dgm:prSet/>
      <dgm:spPr/>
      <dgm:t>
        <a:bodyPr/>
        <a:lstStyle/>
        <a:p>
          <a:pPr algn="l"/>
          <a:r>
            <a:rPr lang="en-US"/>
            <a:t>Development</a:t>
          </a:r>
        </a:p>
      </dgm:t>
    </dgm:pt>
    <dgm:pt modelId="{CC9F4895-81D7-1640-8C9C-002EBA9D26B5}" type="parTrans" cxnId="{7E5BD328-B6CA-3447-93BD-CBA735547591}">
      <dgm:prSet/>
      <dgm:spPr/>
      <dgm:t>
        <a:bodyPr/>
        <a:lstStyle/>
        <a:p>
          <a:pPr algn="l"/>
          <a:endParaRPr lang="en-US"/>
        </a:p>
      </dgm:t>
    </dgm:pt>
    <dgm:pt modelId="{2E165214-EABE-5C49-9EBA-06646AA13AB6}" type="sibTrans" cxnId="{7E5BD328-B6CA-3447-93BD-CBA735547591}">
      <dgm:prSet/>
      <dgm:spPr/>
      <dgm:t>
        <a:bodyPr/>
        <a:lstStyle/>
        <a:p>
          <a:pPr algn="l"/>
          <a:endParaRPr lang="en-US"/>
        </a:p>
      </dgm:t>
    </dgm:pt>
    <dgm:pt modelId="{E2094BEA-829A-C948-AE1B-5F3DAC3DE91D}">
      <dgm:prSet/>
      <dgm:spPr/>
      <dgm:t>
        <a:bodyPr/>
        <a:lstStyle/>
        <a:p>
          <a:pPr algn="l"/>
          <a:r>
            <a:rPr lang="en-US"/>
            <a:t>Growth</a:t>
          </a:r>
        </a:p>
      </dgm:t>
    </dgm:pt>
    <dgm:pt modelId="{20D39D39-8EF4-8945-A70F-ED15A2AFC7BB}" type="parTrans" cxnId="{E9EFBDB3-6505-C24B-8AA3-46B6F43AA334}">
      <dgm:prSet/>
      <dgm:spPr/>
      <dgm:t>
        <a:bodyPr/>
        <a:lstStyle/>
        <a:p>
          <a:pPr algn="l"/>
          <a:endParaRPr lang="en-US"/>
        </a:p>
      </dgm:t>
    </dgm:pt>
    <dgm:pt modelId="{03B1FEB1-BE43-9540-B040-363E23740B01}" type="sibTrans" cxnId="{E9EFBDB3-6505-C24B-8AA3-46B6F43AA334}">
      <dgm:prSet/>
      <dgm:spPr/>
      <dgm:t>
        <a:bodyPr/>
        <a:lstStyle/>
        <a:p>
          <a:pPr algn="l"/>
          <a:endParaRPr lang="en-US"/>
        </a:p>
      </dgm:t>
    </dgm:pt>
    <dgm:pt modelId="{79A8D97B-6C6E-7C4F-A1AC-E28B3E872CD6}">
      <dgm:prSet/>
      <dgm:spPr/>
      <dgm:t>
        <a:bodyPr/>
        <a:lstStyle/>
        <a:p>
          <a:pPr algn="l"/>
          <a:r>
            <a:rPr lang="en-US"/>
            <a:t>Organizational/Departmental Goals</a:t>
          </a:r>
        </a:p>
      </dgm:t>
    </dgm:pt>
    <dgm:pt modelId="{41AB49C7-8EAE-3543-9D1A-6B7D70ECB6B4}" type="parTrans" cxnId="{D34ADE6F-C058-6D47-9646-2BFDC6D6D0A3}">
      <dgm:prSet/>
      <dgm:spPr/>
      <dgm:t>
        <a:bodyPr/>
        <a:lstStyle/>
        <a:p>
          <a:pPr algn="l"/>
          <a:endParaRPr lang="en-US"/>
        </a:p>
      </dgm:t>
    </dgm:pt>
    <dgm:pt modelId="{64FE22D9-AB0A-AE40-B020-9E9D0AC72AD2}" type="sibTrans" cxnId="{D34ADE6F-C058-6D47-9646-2BFDC6D6D0A3}">
      <dgm:prSet/>
      <dgm:spPr/>
      <dgm:t>
        <a:bodyPr/>
        <a:lstStyle/>
        <a:p>
          <a:pPr algn="l"/>
          <a:endParaRPr lang="en-US"/>
        </a:p>
      </dgm:t>
    </dgm:pt>
    <dgm:pt modelId="{AE2745F3-2CC6-A941-B7C1-95EB7A6AA945}">
      <dgm:prSet/>
      <dgm:spPr/>
      <dgm:t>
        <a:bodyPr/>
        <a:lstStyle/>
        <a:p>
          <a:pPr algn="l"/>
          <a:r>
            <a:rPr lang="en-US"/>
            <a:t>Teamwork</a:t>
          </a:r>
        </a:p>
      </dgm:t>
    </dgm:pt>
    <dgm:pt modelId="{0CB597CA-F81F-374F-86AF-6546032DED56}" type="parTrans" cxnId="{DF16254C-1591-DB4C-83CC-F6FBCC110A95}">
      <dgm:prSet/>
      <dgm:spPr/>
      <dgm:t>
        <a:bodyPr/>
        <a:lstStyle/>
        <a:p>
          <a:pPr algn="l"/>
          <a:endParaRPr lang="en-US"/>
        </a:p>
      </dgm:t>
    </dgm:pt>
    <dgm:pt modelId="{BB2FC5F5-54E4-DD4D-9858-F413DC8192AF}" type="sibTrans" cxnId="{DF16254C-1591-DB4C-83CC-F6FBCC110A95}">
      <dgm:prSet/>
      <dgm:spPr/>
      <dgm:t>
        <a:bodyPr/>
        <a:lstStyle/>
        <a:p>
          <a:pPr algn="l"/>
          <a:endParaRPr lang="en-US"/>
        </a:p>
      </dgm:t>
    </dgm:pt>
    <dgm:pt modelId="{BF5983A4-2A76-3D41-80E0-755BB3440464}">
      <dgm:prSet/>
      <dgm:spPr/>
      <dgm:t>
        <a:bodyPr/>
        <a:lstStyle/>
        <a:p>
          <a:pPr algn="l"/>
          <a:r>
            <a:rPr lang="en-US" dirty="0"/>
            <a:t>Recognize, Reward, Remediate</a:t>
          </a:r>
        </a:p>
      </dgm:t>
    </dgm:pt>
    <dgm:pt modelId="{DB096864-645B-F442-8A8C-280061F7BA2F}" type="parTrans" cxnId="{93312E87-01BA-994A-9C3C-48A988C50152}">
      <dgm:prSet/>
      <dgm:spPr/>
      <dgm:t>
        <a:bodyPr/>
        <a:lstStyle/>
        <a:p>
          <a:pPr algn="l"/>
          <a:endParaRPr lang="en-US"/>
        </a:p>
      </dgm:t>
    </dgm:pt>
    <dgm:pt modelId="{2868066F-8864-D744-A11F-9556D227E46A}" type="sibTrans" cxnId="{93312E87-01BA-994A-9C3C-48A988C50152}">
      <dgm:prSet/>
      <dgm:spPr/>
      <dgm:t>
        <a:bodyPr/>
        <a:lstStyle/>
        <a:p>
          <a:pPr algn="l"/>
          <a:endParaRPr lang="en-US"/>
        </a:p>
      </dgm:t>
    </dgm:pt>
    <dgm:pt modelId="{68F8EFDB-3715-D746-9D91-1F1A36A5CBB5}">
      <dgm:prSet/>
      <dgm:spPr/>
      <dgm:t>
        <a:bodyPr/>
        <a:lstStyle/>
        <a:p>
          <a:pPr algn="l"/>
          <a:r>
            <a:rPr lang="en-US" dirty="0"/>
            <a:t>Policy</a:t>
          </a:r>
        </a:p>
      </dgm:t>
    </dgm:pt>
    <dgm:pt modelId="{42D880FC-EA0E-7441-B7FA-6EA9BC58FD78}" type="parTrans" cxnId="{C1C247E7-9EDE-B24A-905B-0C5BD7A18C86}">
      <dgm:prSet/>
      <dgm:spPr/>
      <dgm:t>
        <a:bodyPr/>
        <a:lstStyle/>
        <a:p>
          <a:pPr algn="l"/>
          <a:endParaRPr lang="en-US"/>
        </a:p>
      </dgm:t>
    </dgm:pt>
    <dgm:pt modelId="{534885DF-0FDD-B542-851A-08F91145EE51}" type="sibTrans" cxnId="{C1C247E7-9EDE-B24A-905B-0C5BD7A18C86}">
      <dgm:prSet/>
      <dgm:spPr/>
      <dgm:t>
        <a:bodyPr/>
        <a:lstStyle/>
        <a:p>
          <a:pPr algn="l"/>
          <a:endParaRPr lang="en-US"/>
        </a:p>
      </dgm:t>
    </dgm:pt>
    <dgm:pt modelId="{F56500CD-339A-3544-9B55-832D8078A8B1}" type="pres">
      <dgm:prSet presAssocID="{479CA2A8-EE8A-E343-B5A9-277972B9F905}" presName="linearFlow" presStyleCnt="0">
        <dgm:presLayoutVars>
          <dgm:dir/>
          <dgm:resizeHandles val="exact"/>
        </dgm:presLayoutVars>
      </dgm:prSet>
      <dgm:spPr/>
    </dgm:pt>
    <dgm:pt modelId="{B8FD368F-CE69-8B45-8C51-C7CA14AF39B9}" type="pres">
      <dgm:prSet presAssocID="{AA676840-4D61-784E-A9CB-800BCAF5490D}" presName="composite" presStyleCnt="0"/>
      <dgm:spPr/>
    </dgm:pt>
    <dgm:pt modelId="{55051E42-E3F8-B54E-9E49-FFBB3D3702C1}" type="pres">
      <dgm:prSet presAssocID="{AA676840-4D61-784E-A9CB-800BCAF5490D}" presName="imgShp" presStyleLbl="fgImgPlace1" presStyleIdx="0" presStyleCnt="7" custLinFactNeighborX="-77334" custLinFactNeighborY="-33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 with solid fill"/>
        </a:ext>
      </dgm:extLst>
    </dgm:pt>
    <dgm:pt modelId="{623866D9-73EC-9046-A06E-0D1BD8E2B766}" type="pres">
      <dgm:prSet presAssocID="{AA676840-4D61-784E-A9CB-800BCAF5490D}" presName="txShp" presStyleLbl="node1" presStyleIdx="0" presStyleCnt="7">
        <dgm:presLayoutVars>
          <dgm:bulletEnabled val="1"/>
        </dgm:presLayoutVars>
      </dgm:prSet>
      <dgm:spPr/>
    </dgm:pt>
    <dgm:pt modelId="{7EE3430A-54C9-414C-9431-DFD04E53997E}" type="pres">
      <dgm:prSet presAssocID="{A5105046-0517-B14D-ADCB-18766BBF716F}" presName="spacing" presStyleCnt="0"/>
      <dgm:spPr/>
    </dgm:pt>
    <dgm:pt modelId="{D01E2B8C-1F6A-4547-926A-FC51543BB099}" type="pres">
      <dgm:prSet presAssocID="{84C6B278-B18A-E749-A1C5-48D64D6435D6}" presName="composite" presStyleCnt="0"/>
      <dgm:spPr/>
    </dgm:pt>
    <dgm:pt modelId="{52B7CCF6-A579-304B-91CA-2432A5F1F9C2}" type="pres">
      <dgm:prSet presAssocID="{84C6B278-B18A-E749-A1C5-48D64D6435D6}" presName="imgShp" presStyleLbl="fgImgPlace1" presStyleIdx="1" presStyleCnt="7" custLinFactNeighborX="-66667" custLinFactNeighborY="-533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  <dgm:pt modelId="{9C918196-CCFF-144A-9134-7262101DE13F}" type="pres">
      <dgm:prSet presAssocID="{84C6B278-B18A-E749-A1C5-48D64D6435D6}" presName="txShp" presStyleLbl="node1" presStyleIdx="1" presStyleCnt="7">
        <dgm:presLayoutVars>
          <dgm:bulletEnabled val="1"/>
        </dgm:presLayoutVars>
      </dgm:prSet>
      <dgm:spPr/>
    </dgm:pt>
    <dgm:pt modelId="{F5745E70-7A4D-1049-B43E-6BBF3282DEE0}" type="pres">
      <dgm:prSet presAssocID="{2E165214-EABE-5C49-9EBA-06646AA13AB6}" presName="spacing" presStyleCnt="0"/>
      <dgm:spPr/>
    </dgm:pt>
    <dgm:pt modelId="{F57429B3-DD4E-C544-B485-498233814420}" type="pres">
      <dgm:prSet presAssocID="{E2094BEA-829A-C948-AE1B-5F3DAC3DE91D}" presName="composite" presStyleCnt="0"/>
      <dgm:spPr/>
    </dgm:pt>
    <dgm:pt modelId="{2492047F-1C20-5E4B-986B-363C9F7445A7}" type="pres">
      <dgm:prSet presAssocID="{E2094BEA-829A-C948-AE1B-5F3DAC3DE91D}" presName="imgShp" presStyleLbl="fgImgPlace1" presStyleIdx="2" presStyleCnt="7" custLinFactNeighborX="-69334" custLinFactNeighborY="-602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solid fill"/>
        </a:ext>
      </dgm:extLst>
    </dgm:pt>
    <dgm:pt modelId="{3A296896-B94D-A849-8910-D440912173FA}" type="pres">
      <dgm:prSet presAssocID="{E2094BEA-829A-C948-AE1B-5F3DAC3DE91D}" presName="txShp" presStyleLbl="node1" presStyleIdx="2" presStyleCnt="7">
        <dgm:presLayoutVars>
          <dgm:bulletEnabled val="1"/>
        </dgm:presLayoutVars>
      </dgm:prSet>
      <dgm:spPr/>
    </dgm:pt>
    <dgm:pt modelId="{798F0303-1584-654E-B1A9-2D35148ADA47}" type="pres">
      <dgm:prSet presAssocID="{03B1FEB1-BE43-9540-B040-363E23740B01}" presName="spacing" presStyleCnt="0"/>
      <dgm:spPr/>
    </dgm:pt>
    <dgm:pt modelId="{47C81E9D-01EA-394A-9148-5A553035DEEA}" type="pres">
      <dgm:prSet presAssocID="{79A8D97B-6C6E-7C4F-A1AC-E28B3E872CD6}" presName="composite" presStyleCnt="0"/>
      <dgm:spPr/>
    </dgm:pt>
    <dgm:pt modelId="{E5C92A46-0D7E-8045-ADA3-DCC89D9229B7}" type="pres">
      <dgm:prSet presAssocID="{79A8D97B-6C6E-7C4F-A1AC-E28B3E872CD6}" presName="imgShp" presStyleLbl="fgImgPlace1" presStyleIdx="3" presStyleCnt="7" custLinFactNeighborX="-6400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D8900812-736E-E94C-8025-7F1E1E427432}" type="pres">
      <dgm:prSet presAssocID="{79A8D97B-6C6E-7C4F-A1AC-E28B3E872CD6}" presName="txShp" presStyleLbl="node1" presStyleIdx="3" presStyleCnt="7">
        <dgm:presLayoutVars>
          <dgm:bulletEnabled val="1"/>
        </dgm:presLayoutVars>
      </dgm:prSet>
      <dgm:spPr/>
    </dgm:pt>
    <dgm:pt modelId="{12D9077F-861F-6A47-98AA-EBF1DEBB9031}" type="pres">
      <dgm:prSet presAssocID="{64FE22D9-AB0A-AE40-B020-9E9D0AC72AD2}" presName="spacing" presStyleCnt="0"/>
      <dgm:spPr/>
    </dgm:pt>
    <dgm:pt modelId="{52FF218A-C40A-7441-8888-7A27D57A667D}" type="pres">
      <dgm:prSet presAssocID="{AE2745F3-2CC6-A941-B7C1-95EB7A6AA945}" presName="composite" presStyleCnt="0"/>
      <dgm:spPr/>
    </dgm:pt>
    <dgm:pt modelId="{E6865E55-8C3B-644A-8F39-1F2E2C158ABC}" type="pres">
      <dgm:prSet presAssocID="{AE2745F3-2CC6-A941-B7C1-95EB7A6AA945}" presName="imgShp" presStyleLbl="fgImgPlace1" presStyleIdx="4" presStyleCnt="7" custLinFactNeighborX="-64004" custLinFactNeighborY="-739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7506D172-4521-114D-87F2-732B3CB448AE}" type="pres">
      <dgm:prSet presAssocID="{AE2745F3-2CC6-A941-B7C1-95EB7A6AA945}" presName="txShp" presStyleLbl="node1" presStyleIdx="4" presStyleCnt="7">
        <dgm:presLayoutVars>
          <dgm:bulletEnabled val="1"/>
        </dgm:presLayoutVars>
      </dgm:prSet>
      <dgm:spPr/>
    </dgm:pt>
    <dgm:pt modelId="{D86AC3BB-6A38-894D-9B04-685AF2AFF83D}" type="pres">
      <dgm:prSet presAssocID="{BB2FC5F5-54E4-DD4D-9858-F413DC8192AF}" presName="spacing" presStyleCnt="0"/>
      <dgm:spPr/>
    </dgm:pt>
    <dgm:pt modelId="{2984220D-6AB4-FF40-8FF6-5A8E4DA4B9C6}" type="pres">
      <dgm:prSet presAssocID="{BF5983A4-2A76-3D41-80E0-755BB3440464}" presName="composite" presStyleCnt="0"/>
      <dgm:spPr/>
    </dgm:pt>
    <dgm:pt modelId="{A2D304AE-B3D8-614C-A764-AF4AD350F574}" type="pres">
      <dgm:prSet presAssocID="{BF5983A4-2A76-3D41-80E0-755BB3440464}" presName="imgShp" presStyleLbl="fgImgPlace1" presStyleIdx="5" presStyleCnt="7" custLinFactY="17337" custLinFactNeighborX="-61336" custLinFactNeighborY="1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A0D4BA7A-3580-9B44-945B-6B7D2E873852}" type="pres">
      <dgm:prSet presAssocID="{BF5983A4-2A76-3D41-80E0-755BB3440464}" presName="txShp" presStyleLbl="node1" presStyleIdx="5" presStyleCnt="7">
        <dgm:presLayoutVars>
          <dgm:bulletEnabled val="1"/>
        </dgm:presLayoutVars>
      </dgm:prSet>
      <dgm:spPr/>
    </dgm:pt>
    <dgm:pt modelId="{ADEA86FB-3E50-9B45-ABAC-1BD70CBE1043}" type="pres">
      <dgm:prSet presAssocID="{2868066F-8864-D744-A11F-9556D227E46A}" presName="spacing" presStyleCnt="0"/>
      <dgm:spPr/>
    </dgm:pt>
    <dgm:pt modelId="{70C7F79E-F412-6743-8913-286448295C8C}" type="pres">
      <dgm:prSet presAssocID="{68F8EFDB-3715-D746-9D91-1F1A36A5CBB5}" presName="composite" presStyleCnt="0"/>
      <dgm:spPr/>
    </dgm:pt>
    <dgm:pt modelId="{D46DC78C-7383-B847-A860-952AC3EAA956}" type="pres">
      <dgm:prSet presAssocID="{68F8EFDB-3715-D746-9D91-1F1A36A5CBB5}" presName="imgShp" presStyleLbl="fgImgPlace1" presStyleIdx="6" presStyleCnt="7" custLinFactY="-28330" custLinFactNeighborX="-66670" custLinFactNeighborY="-1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r with solid fill"/>
        </a:ext>
      </dgm:extLst>
    </dgm:pt>
    <dgm:pt modelId="{0C692003-F507-F04A-ADE7-002ABE5EE8F5}" type="pres">
      <dgm:prSet presAssocID="{68F8EFDB-3715-D746-9D91-1F1A36A5CBB5}" presName="txShp" presStyleLbl="node1" presStyleIdx="6" presStyleCnt="7">
        <dgm:presLayoutVars>
          <dgm:bulletEnabled val="1"/>
        </dgm:presLayoutVars>
      </dgm:prSet>
      <dgm:spPr/>
    </dgm:pt>
  </dgm:ptLst>
  <dgm:cxnLst>
    <dgm:cxn modelId="{1CF0AF05-03C0-E04B-8026-FCBA28CA64AB}" type="presOf" srcId="{479CA2A8-EE8A-E343-B5A9-277972B9F905}" destId="{F56500CD-339A-3544-9B55-832D8078A8B1}" srcOrd="0" destOrd="0" presId="urn:microsoft.com/office/officeart/2005/8/layout/vList3"/>
    <dgm:cxn modelId="{7E5BD328-B6CA-3447-93BD-CBA735547591}" srcId="{479CA2A8-EE8A-E343-B5A9-277972B9F905}" destId="{84C6B278-B18A-E749-A1C5-48D64D6435D6}" srcOrd="1" destOrd="0" parTransId="{CC9F4895-81D7-1640-8C9C-002EBA9D26B5}" sibTransId="{2E165214-EABE-5C49-9EBA-06646AA13AB6}"/>
    <dgm:cxn modelId="{D9F4252D-1D06-1249-B3FE-62833D1FA203}" type="presOf" srcId="{AE2745F3-2CC6-A941-B7C1-95EB7A6AA945}" destId="{7506D172-4521-114D-87F2-732B3CB448AE}" srcOrd="0" destOrd="0" presId="urn:microsoft.com/office/officeart/2005/8/layout/vList3"/>
    <dgm:cxn modelId="{DF16254C-1591-DB4C-83CC-F6FBCC110A95}" srcId="{479CA2A8-EE8A-E343-B5A9-277972B9F905}" destId="{AE2745F3-2CC6-A941-B7C1-95EB7A6AA945}" srcOrd="4" destOrd="0" parTransId="{0CB597CA-F81F-374F-86AF-6546032DED56}" sibTransId="{BB2FC5F5-54E4-DD4D-9858-F413DC8192AF}"/>
    <dgm:cxn modelId="{6FCFD16A-2AA3-3F4A-B909-1B0ADD531D9A}" type="presOf" srcId="{84C6B278-B18A-E749-A1C5-48D64D6435D6}" destId="{9C918196-CCFF-144A-9134-7262101DE13F}" srcOrd="0" destOrd="0" presId="urn:microsoft.com/office/officeart/2005/8/layout/vList3"/>
    <dgm:cxn modelId="{D34ADE6F-C058-6D47-9646-2BFDC6D6D0A3}" srcId="{479CA2A8-EE8A-E343-B5A9-277972B9F905}" destId="{79A8D97B-6C6E-7C4F-A1AC-E28B3E872CD6}" srcOrd="3" destOrd="0" parTransId="{41AB49C7-8EAE-3543-9D1A-6B7D70ECB6B4}" sibTransId="{64FE22D9-AB0A-AE40-B020-9E9D0AC72AD2}"/>
    <dgm:cxn modelId="{30D7C773-66B5-D443-A2BA-687F718C9AE1}" type="presOf" srcId="{BF5983A4-2A76-3D41-80E0-755BB3440464}" destId="{A0D4BA7A-3580-9B44-945B-6B7D2E873852}" srcOrd="0" destOrd="0" presId="urn:microsoft.com/office/officeart/2005/8/layout/vList3"/>
    <dgm:cxn modelId="{93312E87-01BA-994A-9C3C-48A988C50152}" srcId="{479CA2A8-EE8A-E343-B5A9-277972B9F905}" destId="{BF5983A4-2A76-3D41-80E0-755BB3440464}" srcOrd="5" destOrd="0" parTransId="{DB096864-645B-F442-8A8C-280061F7BA2F}" sibTransId="{2868066F-8864-D744-A11F-9556D227E46A}"/>
    <dgm:cxn modelId="{7BD6899F-45EB-654A-8458-6B12E577F17B}" type="presOf" srcId="{E2094BEA-829A-C948-AE1B-5F3DAC3DE91D}" destId="{3A296896-B94D-A849-8910-D440912173FA}" srcOrd="0" destOrd="0" presId="urn:microsoft.com/office/officeart/2005/8/layout/vList3"/>
    <dgm:cxn modelId="{971569A1-0954-9D4C-923B-D1B80AB5E617}" type="presOf" srcId="{68F8EFDB-3715-D746-9D91-1F1A36A5CBB5}" destId="{0C692003-F507-F04A-ADE7-002ABE5EE8F5}" srcOrd="0" destOrd="0" presId="urn:microsoft.com/office/officeart/2005/8/layout/vList3"/>
    <dgm:cxn modelId="{710032A2-E7D7-5A48-B7EE-EB28E004D325}" srcId="{479CA2A8-EE8A-E343-B5A9-277972B9F905}" destId="{AA676840-4D61-784E-A9CB-800BCAF5490D}" srcOrd="0" destOrd="0" parTransId="{A91689AC-81F8-BB40-B3A8-1DE875790461}" sibTransId="{A5105046-0517-B14D-ADCB-18766BBF716F}"/>
    <dgm:cxn modelId="{EF46FEB2-C081-C648-97E3-DD6B0F321594}" type="presOf" srcId="{79A8D97B-6C6E-7C4F-A1AC-E28B3E872CD6}" destId="{D8900812-736E-E94C-8025-7F1E1E427432}" srcOrd="0" destOrd="0" presId="urn:microsoft.com/office/officeart/2005/8/layout/vList3"/>
    <dgm:cxn modelId="{E9EFBDB3-6505-C24B-8AA3-46B6F43AA334}" srcId="{479CA2A8-EE8A-E343-B5A9-277972B9F905}" destId="{E2094BEA-829A-C948-AE1B-5F3DAC3DE91D}" srcOrd="2" destOrd="0" parTransId="{20D39D39-8EF4-8945-A70F-ED15A2AFC7BB}" sibTransId="{03B1FEB1-BE43-9540-B040-363E23740B01}"/>
    <dgm:cxn modelId="{50B079C2-1B95-2D41-9CED-A618B91A3B0B}" type="presOf" srcId="{AA676840-4D61-784E-A9CB-800BCAF5490D}" destId="{623866D9-73EC-9046-A06E-0D1BD8E2B766}" srcOrd="0" destOrd="0" presId="urn:microsoft.com/office/officeart/2005/8/layout/vList3"/>
    <dgm:cxn modelId="{C1C247E7-9EDE-B24A-905B-0C5BD7A18C86}" srcId="{479CA2A8-EE8A-E343-B5A9-277972B9F905}" destId="{68F8EFDB-3715-D746-9D91-1F1A36A5CBB5}" srcOrd="6" destOrd="0" parTransId="{42D880FC-EA0E-7441-B7FA-6EA9BC58FD78}" sibTransId="{534885DF-0FDD-B542-851A-08F91145EE51}"/>
    <dgm:cxn modelId="{9B87653D-0038-FE41-B721-D34BEDB56E2E}" type="presParOf" srcId="{F56500CD-339A-3544-9B55-832D8078A8B1}" destId="{B8FD368F-CE69-8B45-8C51-C7CA14AF39B9}" srcOrd="0" destOrd="0" presId="urn:microsoft.com/office/officeart/2005/8/layout/vList3"/>
    <dgm:cxn modelId="{5D3C278E-BC6F-514E-A709-F6DCB6985216}" type="presParOf" srcId="{B8FD368F-CE69-8B45-8C51-C7CA14AF39B9}" destId="{55051E42-E3F8-B54E-9E49-FFBB3D3702C1}" srcOrd="0" destOrd="0" presId="urn:microsoft.com/office/officeart/2005/8/layout/vList3"/>
    <dgm:cxn modelId="{BE256B36-A4A8-5E4B-AE9D-222EAF120EDA}" type="presParOf" srcId="{B8FD368F-CE69-8B45-8C51-C7CA14AF39B9}" destId="{623866D9-73EC-9046-A06E-0D1BD8E2B766}" srcOrd="1" destOrd="0" presId="urn:microsoft.com/office/officeart/2005/8/layout/vList3"/>
    <dgm:cxn modelId="{B277D0F7-F64C-914C-9F7C-FDBB11388E78}" type="presParOf" srcId="{F56500CD-339A-3544-9B55-832D8078A8B1}" destId="{7EE3430A-54C9-414C-9431-DFD04E53997E}" srcOrd="1" destOrd="0" presId="urn:microsoft.com/office/officeart/2005/8/layout/vList3"/>
    <dgm:cxn modelId="{6A8E78E1-6828-E145-9AE8-53A982B82193}" type="presParOf" srcId="{F56500CD-339A-3544-9B55-832D8078A8B1}" destId="{D01E2B8C-1F6A-4547-926A-FC51543BB099}" srcOrd="2" destOrd="0" presId="urn:microsoft.com/office/officeart/2005/8/layout/vList3"/>
    <dgm:cxn modelId="{1F2F0ADE-4A40-4944-BFAC-E1E1C8D1C5C8}" type="presParOf" srcId="{D01E2B8C-1F6A-4547-926A-FC51543BB099}" destId="{52B7CCF6-A579-304B-91CA-2432A5F1F9C2}" srcOrd="0" destOrd="0" presId="urn:microsoft.com/office/officeart/2005/8/layout/vList3"/>
    <dgm:cxn modelId="{28752129-E12A-2244-899A-F46D9306C61C}" type="presParOf" srcId="{D01E2B8C-1F6A-4547-926A-FC51543BB099}" destId="{9C918196-CCFF-144A-9134-7262101DE13F}" srcOrd="1" destOrd="0" presId="urn:microsoft.com/office/officeart/2005/8/layout/vList3"/>
    <dgm:cxn modelId="{B8FAF9B3-181C-CB49-A76C-3C6DF5ABE515}" type="presParOf" srcId="{F56500CD-339A-3544-9B55-832D8078A8B1}" destId="{F5745E70-7A4D-1049-B43E-6BBF3282DEE0}" srcOrd="3" destOrd="0" presId="urn:microsoft.com/office/officeart/2005/8/layout/vList3"/>
    <dgm:cxn modelId="{CE3C39BF-87E3-EE48-81BB-490B3C8E4B9E}" type="presParOf" srcId="{F56500CD-339A-3544-9B55-832D8078A8B1}" destId="{F57429B3-DD4E-C544-B485-498233814420}" srcOrd="4" destOrd="0" presId="urn:microsoft.com/office/officeart/2005/8/layout/vList3"/>
    <dgm:cxn modelId="{A51E3F5D-4C5B-2C4B-A64F-BFF3DD6BF05A}" type="presParOf" srcId="{F57429B3-DD4E-C544-B485-498233814420}" destId="{2492047F-1C20-5E4B-986B-363C9F7445A7}" srcOrd="0" destOrd="0" presId="urn:microsoft.com/office/officeart/2005/8/layout/vList3"/>
    <dgm:cxn modelId="{2BD31B1B-676C-4F45-846C-FE438D55A170}" type="presParOf" srcId="{F57429B3-DD4E-C544-B485-498233814420}" destId="{3A296896-B94D-A849-8910-D440912173FA}" srcOrd="1" destOrd="0" presId="urn:microsoft.com/office/officeart/2005/8/layout/vList3"/>
    <dgm:cxn modelId="{1BE7683D-2F89-1D4D-9100-1BA382BDCA99}" type="presParOf" srcId="{F56500CD-339A-3544-9B55-832D8078A8B1}" destId="{798F0303-1584-654E-B1A9-2D35148ADA47}" srcOrd="5" destOrd="0" presId="urn:microsoft.com/office/officeart/2005/8/layout/vList3"/>
    <dgm:cxn modelId="{3A6ADA5E-719F-4148-824F-721FB1E4456B}" type="presParOf" srcId="{F56500CD-339A-3544-9B55-832D8078A8B1}" destId="{47C81E9D-01EA-394A-9148-5A553035DEEA}" srcOrd="6" destOrd="0" presId="urn:microsoft.com/office/officeart/2005/8/layout/vList3"/>
    <dgm:cxn modelId="{A9BA8465-D59C-0B40-A234-D21489B4C02D}" type="presParOf" srcId="{47C81E9D-01EA-394A-9148-5A553035DEEA}" destId="{E5C92A46-0D7E-8045-ADA3-DCC89D9229B7}" srcOrd="0" destOrd="0" presId="urn:microsoft.com/office/officeart/2005/8/layout/vList3"/>
    <dgm:cxn modelId="{CA8738A0-0921-B245-A4A5-CBD695BEFD34}" type="presParOf" srcId="{47C81E9D-01EA-394A-9148-5A553035DEEA}" destId="{D8900812-736E-E94C-8025-7F1E1E427432}" srcOrd="1" destOrd="0" presId="urn:microsoft.com/office/officeart/2005/8/layout/vList3"/>
    <dgm:cxn modelId="{407DBEE0-5749-B04A-8B41-0D8CF4A12391}" type="presParOf" srcId="{F56500CD-339A-3544-9B55-832D8078A8B1}" destId="{12D9077F-861F-6A47-98AA-EBF1DEBB9031}" srcOrd="7" destOrd="0" presId="urn:microsoft.com/office/officeart/2005/8/layout/vList3"/>
    <dgm:cxn modelId="{A3C71857-4567-3B44-BEF2-DADB47D58252}" type="presParOf" srcId="{F56500CD-339A-3544-9B55-832D8078A8B1}" destId="{52FF218A-C40A-7441-8888-7A27D57A667D}" srcOrd="8" destOrd="0" presId="urn:microsoft.com/office/officeart/2005/8/layout/vList3"/>
    <dgm:cxn modelId="{18D93F1F-653F-D04E-BF22-3F73D317DA71}" type="presParOf" srcId="{52FF218A-C40A-7441-8888-7A27D57A667D}" destId="{E6865E55-8C3B-644A-8F39-1F2E2C158ABC}" srcOrd="0" destOrd="0" presId="urn:microsoft.com/office/officeart/2005/8/layout/vList3"/>
    <dgm:cxn modelId="{DE10B908-BEC6-BC44-AF32-B0DE3F595E8B}" type="presParOf" srcId="{52FF218A-C40A-7441-8888-7A27D57A667D}" destId="{7506D172-4521-114D-87F2-732B3CB448AE}" srcOrd="1" destOrd="0" presId="urn:microsoft.com/office/officeart/2005/8/layout/vList3"/>
    <dgm:cxn modelId="{67E23640-1C3A-B142-A75C-EC5ED1F45E08}" type="presParOf" srcId="{F56500CD-339A-3544-9B55-832D8078A8B1}" destId="{D86AC3BB-6A38-894D-9B04-685AF2AFF83D}" srcOrd="9" destOrd="0" presId="urn:microsoft.com/office/officeart/2005/8/layout/vList3"/>
    <dgm:cxn modelId="{B25A261B-1086-D744-BB5D-6CB3DC50D8B9}" type="presParOf" srcId="{F56500CD-339A-3544-9B55-832D8078A8B1}" destId="{2984220D-6AB4-FF40-8FF6-5A8E4DA4B9C6}" srcOrd="10" destOrd="0" presId="urn:microsoft.com/office/officeart/2005/8/layout/vList3"/>
    <dgm:cxn modelId="{51C88DF5-A866-354F-9C00-8F5BE0305BB4}" type="presParOf" srcId="{2984220D-6AB4-FF40-8FF6-5A8E4DA4B9C6}" destId="{A2D304AE-B3D8-614C-A764-AF4AD350F574}" srcOrd="0" destOrd="0" presId="urn:microsoft.com/office/officeart/2005/8/layout/vList3"/>
    <dgm:cxn modelId="{2E4501B5-7318-9B4F-A2C7-40AD31D98F05}" type="presParOf" srcId="{2984220D-6AB4-FF40-8FF6-5A8E4DA4B9C6}" destId="{A0D4BA7A-3580-9B44-945B-6B7D2E873852}" srcOrd="1" destOrd="0" presId="urn:microsoft.com/office/officeart/2005/8/layout/vList3"/>
    <dgm:cxn modelId="{D63B0B6E-E3DB-2D42-A55C-651AA69DF4CF}" type="presParOf" srcId="{F56500CD-339A-3544-9B55-832D8078A8B1}" destId="{ADEA86FB-3E50-9B45-ABAC-1BD70CBE1043}" srcOrd="11" destOrd="0" presId="urn:microsoft.com/office/officeart/2005/8/layout/vList3"/>
    <dgm:cxn modelId="{D8CEF828-AAAE-0340-A5F2-648A5B9AECF3}" type="presParOf" srcId="{F56500CD-339A-3544-9B55-832D8078A8B1}" destId="{70C7F79E-F412-6743-8913-286448295C8C}" srcOrd="12" destOrd="0" presId="urn:microsoft.com/office/officeart/2005/8/layout/vList3"/>
    <dgm:cxn modelId="{6B1E710F-168C-1141-B86E-E2F965958954}" type="presParOf" srcId="{70C7F79E-F412-6743-8913-286448295C8C}" destId="{D46DC78C-7383-B847-A860-952AC3EAA956}" srcOrd="0" destOrd="0" presId="urn:microsoft.com/office/officeart/2005/8/layout/vList3"/>
    <dgm:cxn modelId="{EF46BD32-6055-0741-8883-89E5BD991E5D}" type="presParOf" srcId="{70C7F79E-F412-6743-8913-286448295C8C}" destId="{0C692003-F507-F04A-ADE7-002ABE5EE8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866D9-73EC-9046-A06E-0D1BD8E2B766}">
      <dsp:nvSpPr>
        <dsp:cNvPr id="0" name=""/>
        <dsp:cNvSpPr/>
      </dsp:nvSpPr>
      <dsp:spPr>
        <a:xfrm rot="10800000">
          <a:off x="2488809" y="180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Communication</a:t>
          </a:r>
        </a:p>
      </dsp:txBody>
      <dsp:txXfrm rot="10800000">
        <a:off x="2622753" y="1808"/>
        <a:ext cx="9215224" cy="535776"/>
      </dsp:txXfrm>
    </dsp:sp>
    <dsp:sp modelId="{55051E42-E3F8-B54E-9E49-FFBB3D3702C1}">
      <dsp:nvSpPr>
        <dsp:cNvPr id="0" name=""/>
        <dsp:cNvSpPr/>
      </dsp:nvSpPr>
      <dsp:spPr>
        <a:xfrm>
          <a:off x="1806584" y="2"/>
          <a:ext cx="535776" cy="5357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18196-CCFF-144A-9134-7262101DE13F}">
      <dsp:nvSpPr>
        <dsp:cNvPr id="0" name=""/>
        <dsp:cNvSpPr/>
      </dsp:nvSpPr>
      <dsp:spPr>
        <a:xfrm rot="10800000">
          <a:off x="2488809" y="67152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Development</a:t>
          </a:r>
        </a:p>
      </dsp:txBody>
      <dsp:txXfrm rot="10800000">
        <a:off x="2622753" y="671528"/>
        <a:ext cx="9215224" cy="535776"/>
      </dsp:txXfrm>
    </dsp:sp>
    <dsp:sp modelId="{52B7CCF6-A579-304B-91CA-2432A5F1F9C2}">
      <dsp:nvSpPr>
        <dsp:cNvPr id="0" name=""/>
        <dsp:cNvSpPr/>
      </dsp:nvSpPr>
      <dsp:spPr>
        <a:xfrm>
          <a:off x="1863735" y="642955"/>
          <a:ext cx="535776" cy="5357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96896-B94D-A849-8910-D440912173FA}">
      <dsp:nvSpPr>
        <dsp:cNvPr id="0" name=""/>
        <dsp:cNvSpPr/>
      </dsp:nvSpPr>
      <dsp:spPr>
        <a:xfrm rot="10800000">
          <a:off x="2488809" y="134124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Growth</a:t>
          </a:r>
        </a:p>
      </dsp:txBody>
      <dsp:txXfrm rot="10800000">
        <a:off x="2622753" y="1341248"/>
        <a:ext cx="9215224" cy="535776"/>
      </dsp:txXfrm>
    </dsp:sp>
    <dsp:sp modelId="{2492047F-1C20-5E4B-986B-363C9F7445A7}">
      <dsp:nvSpPr>
        <dsp:cNvPr id="0" name=""/>
        <dsp:cNvSpPr/>
      </dsp:nvSpPr>
      <dsp:spPr>
        <a:xfrm>
          <a:off x="1849446" y="1308946"/>
          <a:ext cx="535776" cy="53577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00812-736E-E94C-8025-7F1E1E427432}">
      <dsp:nvSpPr>
        <dsp:cNvPr id="0" name=""/>
        <dsp:cNvSpPr/>
      </dsp:nvSpPr>
      <dsp:spPr>
        <a:xfrm rot="10800000">
          <a:off x="2488809" y="201096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Organizational/Departmental Goals</a:t>
          </a:r>
        </a:p>
      </dsp:txBody>
      <dsp:txXfrm rot="10800000">
        <a:off x="2622753" y="2010968"/>
        <a:ext cx="9215224" cy="535776"/>
      </dsp:txXfrm>
    </dsp:sp>
    <dsp:sp modelId="{E5C92A46-0D7E-8045-ADA3-DCC89D9229B7}">
      <dsp:nvSpPr>
        <dsp:cNvPr id="0" name=""/>
        <dsp:cNvSpPr/>
      </dsp:nvSpPr>
      <dsp:spPr>
        <a:xfrm>
          <a:off x="1877982" y="2010968"/>
          <a:ext cx="535776" cy="53577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6D172-4521-114D-87F2-732B3CB448AE}">
      <dsp:nvSpPr>
        <dsp:cNvPr id="0" name=""/>
        <dsp:cNvSpPr/>
      </dsp:nvSpPr>
      <dsp:spPr>
        <a:xfrm rot="10800000">
          <a:off x="2488809" y="268068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Teamwork</a:t>
          </a:r>
        </a:p>
      </dsp:txBody>
      <dsp:txXfrm rot="10800000">
        <a:off x="2622753" y="2680688"/>
        <a:ext cx="9215224" cy="535776"/>
      </dsp:txXfrm>
    </dsp:sp>
    <dsp:sp modelId="{E6865E55-8C3B-644A-8F39-1F2E2C158ABC}">
      <dsp:nvSpPr>
        <dsp:cNvPr id="0" name=""/>
        <dsp:cNvSpPr/>
      </dsp:nvSpPr>
      <dsp:spPr>
        <a:xfrm>
          <a:off x="1878003" y="2641094"/>
          <a:ext cx="535776" cy="53577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4BA7A-3580-9B44-945B-6B7D2E873852}">
      <dsp:nvSpPr>
        <dsp:cNvPr id="0" name=""/>
        <dsp:cNvSpPr/>
      </dsp:nvSpPr>
      <dsp:spPr>
        <a:xfrm rot="10800000">
          <a:off x="2488809" y="335040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Recognize, Reward, Remediate</a:t>
          </a:r>
        </a:p>
      </dsp:txBody>
      <dsp:txXfrm rot="10800000">
        <a:off x="2622753" y="3350408"/>
        <a:ext cx="9215224" cy="535776"/>
      </dsp:txXfrm>
    </dsp:sp>
    <dsp:sp modelId="{A2D304AE-B3D8-614C-A764-AF4AD350F574}">
      <dsp:nvSpPr>
        <dsp:cNvPr id="0" name=""/>
        <dsp:cNvSpPr/>
      </dsp:nvSpPr>
      <dsp:spPr>
        <a:xfrm>
          <a:off x="1892298" y="3979072"/>
          <a:ext cx="535776" cy="535776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92003-F507-F04A-ADE7-002ABE5EE8F5}">
      <dsp:nvSpPr>
        <dsp:cNvPr id="0" name=""/>
        <dsp:cNvSpPr/>
      </dsp:nvSpPr>
      <dsp:spPr>
        <a:xfrm rot="10800000">
          <a:off x="2488809" y="4020128"/>
          <a:ext cx="9349168" cy="53577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2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Policy</a:t>
          </a:r>
        </a:p>
      </dsp:txBody>
      <dsp:txXfrm rot="10800000">
        <a:off x="2622753" y="4020128"/>
        <a:ext cx="9215224" cy="535776"/>
      </dsp:txXfrm>
    </dsp:sp>
    <dsp:sp modelId="{D46DC78C-7383-B847-A860-952AC3EAA956}">
      <dsp:nvSpPr>
        <dsp:cNvPr id="0" name=""/>
        <dsp:cNvSpPr/>
      </dsp:nvSpPr>
      <dsp:spPr>
        <a:xfrm>
          <a:off x="1863719" y="3332567"/>
          <a:ext cx="535776" cy="535776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8FEB7F-BBBA-4F9C-9D91-225F9C21077D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6BA3B5-D3E1-4425-9290-EF0163135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2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C13475-3BA0-4DFD-AC3F-88C2E67B6A9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041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C13475-3BA0-4DFD-AC3F-88C2E67B6A9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742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C13475-3BA0-4DFD-AC3F-88C2E67B6A9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682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36882-CDEF-4934-822A-ACB160A6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2C13475-3BA0-4DFD-AC3F-88C2E67B6A9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228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13475-3BA0-4DFD-AC3F-88C2E67B6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4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6882-CDEF-4934-822A-ACB160A64A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8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EF00-DCB8-887F-8C28-DF23D4D8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40288-9DC1-840D-0997-C914C468C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AC37D-41EC-F0BC-3623-EFCAAF4B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673CB-F866-7210-C613-7E5A2272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0F8F6-5347-78A9-D4D7-E7A15B39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1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A1B9-A3F3-A989-55E0-BB1DB86C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70BA0-F28C-8C7A-E21B-2BD66F345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2BED7-839D-D9B2-387D-26542B17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EA1DE-6B7B-FBC7-04CF-AD690404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F62A2-D1E6-A7C7-DB07-06B1C7EA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A12DE-586C-DA01-0B71-881ECF488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403E2-8982-4A22-75FF-D817E1F4B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24373-2789-BE5C-E3A7-7988004C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0EF8-9664-B89E-67F5-CAAF6ED78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F6700-9A35-2471-E153-635012D7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7929-84F8-F420-3461-6F796614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915E-50A8-754D-8839-28BBCE916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00968-C6EC-04CE-3A4B-C81300B8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C631-91B3-AD68-2B53-346BF1E6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59F58-C8B1-A35C-CA04-722CCCEB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9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AD49-CBD5-5D03-9351-1FB0846E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469B4-83E5-8844-5F2F-C41F01E3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ACCBB-5636-B807-F76E-F8BB7438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1BF97-A9A1-5357-7EAE-13A12402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6FCF5-1007-3737-6BC1-9223427C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5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B869-8FB2-AC7A-EDEA-9628ACC6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CBB95-757D-3A99-D405-FD96E1171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83DDB-0F58-608D-4E11-661A64088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12DF5-AE81-CF3D-E169-DD2DE5D2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BE513-4D4B-EB28-915D-2E826AB8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5C3AD-1FDC-BC4A-E3FB-614D96D5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F3707-4ED2-77A8-A1F1-305C0075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A4844-9577-EAE0-74BB-0F9FE97D7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3991-B163-FE74-C20C-BE1D8863C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8B9B3-458E-34EE-BC6A-D11F80F49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6AFC7D-9DB4-9F1B-0E7C-15842925F3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077CAF-90CB-BCCA-D269-3ED0B024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D0568-12C3-8B12-D625-DA368BC5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16B1C-0F22-315B-AB07-E7A6F293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433B-5E4D-826D-73C7-3058626B5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9BAF9-C068-328F-8C6A-D5A0E371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C389A-84A7-95A7-5FC4-F0224D69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1B85B-9F12-01F3-DA42-D43D361B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8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6F0A5-2E23-1FC0-460C-1F920471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66637-EE27-72D4-D43A-954745B7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35A69-F9B3-C87E-5EB9-0774F73B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4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B6DB-5EA1-D038-E556-84EB2ADA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17B9-F0D3-1952-D9DD-6DCC1912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E4A86-76E8-9FAE-22C2-89A0FBD2E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884F-27EF-BC29-9110-31E69FEB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85DA3-2745-8D15-98F9-877D1127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9FC6-B09B-EEE8-78B3-B69FC1E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517E-7E11-DB36-EC4E-9A674759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50E6E-7372-6357-153D-9BDBA3EB7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30ACF-D616-4C39-635B-D4E54CFEE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2832B-C228-C10D-F2BF-62F036E5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B0CC9-6463-F651-3C06-16D7D3A5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4DCAB-BDE3-F8A1-4E9E-CE5DD38B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1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69C41-88DC-9B64-2C27-493704CE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2673C-A8CB-3176-52B9-BCC98FEDA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2249-98FA-7ADF-CB2C-7554AA264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9C39A-1D02-BC46-B1D5-C7B36EFE8648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8305-4EA8-095A-0B03-CDEF3F9ED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ACAF2-68FB-B34B-F630-42A030278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2346C-8679-F84E-B17E-F016EE6FA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2262" y="2880502"/>
            <a:ext cx="9469326" cy="2387600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AU </a:t>
            </a:r>
            <a:r>
              <a:rPr lang="en-US" sz="4800" b="1" dirty="0"/>
              <a:t>Performance Management</a:t>
            </a:r>
            <a:br>
              <a:rPr lang="en-US" sz="4800" dirty="0"/>
            </a:br>
            <a:r>
              <a:rPr lang="en-US" sz="4800" dirty="0"/>
              <a:t>	Past, Present, Future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-1" y="-1644245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" y="2977448"/>
            <a:ext cx="4166051" cy="321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190" y="440243"/>
            <a:ext cx="3197636" cy="7883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E20253-1D61-A48B-260E-BD901112302C}"/>
              </a:ext>
            </a:extLst>
          </p:cNvPr>
          <p:cNvSpPr txBox="1">
            <a:spLocks/>
          </p:cNvSpPr>
          <p:nvPr/>
        </p:nvSpPr>
        <p:spPr>
          <a:xfrm>
            <a:off x="2994923" y="4718903"/>
            <a:ext cx="8677328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UHR Conference</a:t>
            </a:r>
          </a:p>
          <a:p>
            <a:pPr algn="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2 Aug 2023</a:t>
            </a:r>
          </a:p>
        </p:txBody>
      </p:sp>
      <p:pic>
        <p:nvPicPr>
          <p:cNvPr id="15" name="Picture 1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AF20CC-7231-4C09-BC85-49A27A65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100" y="484521"/>
            <a:ext cx="2838450" cy="699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156C0-97F9-934F-0C5D-DD133B12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346" y="1589898"/>
            <a:ext cx="5371780" cy="6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3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2262" y="2880502"/>
            <a:ext cx="9469326" cy="23876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AU</a:t>
            </a:r>
            <a:r>
              <a:rPr lang="en-US" sz="3600" dirty="0"/>
              <a:t> </a:t>
            </a:r>
            <a:r>
              <a:rPr lang="en-US" sz="3600" b="1" dirty="0"/>
              <a:t>Performance</a:t>
            </a:r>
            <a:r>
              <a:rPr lang="en-US" sz="3600" dirty="0"/>
              <a:t> Management</a:t>
            </a:r>
            <a:br>
              <a:rPr lang="en-US" sz="4800" dirty="0"/>
            </a:br>
            <a:r>
              <a:rPr lang="en-US" sz="4800" dirty="0"/>
              <a:t>	      </a:t>
            </a:r>
            <a:r>
              <a:rPr lang="en-US" sz="4800" b="1" dirty="0"/>
              <a:t>• • • </a:t>
            </a:r>
            <a:r>
              <a:rPr lang="en-US" sz="7200" b="1" dirty="0"/>
              <a:t>Present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-1" y="-1644245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" y="2977448"/>
            <a:ext cx="4166051" cy="321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190" y="440243"/>
            <a:ext cx="3197636" cy="788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156C0-97F9-934F-0C5D-DD133B12D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346" y="1589898"/>
            <a:ext cx="5371780" cy="6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7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glasses and microphone&#10;&#10;Description automatically generated">
            <a:extLst>
              <a:ext uri="{FF2B5EF4-FFF2-40B4-BE49-F238E27FC236}">
                <a16:creationId xmlns:a16="http://schemas.microsoft.com/office/drawing/2014/main" id="{BDDBBA7E-5BEF-CF0C-1B03-657624F3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804"/>
            <a:ext cx="4079999" cy="4090224"/>
          </a:xfrm>
          <a:prstGeom prst="rect">
            <a:avLst/>
          </a:prstGeom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011DAC47-D2BB-E6B5-B299-E364173FB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079"/>
          <a:stretch/>
        </p:blipFill>
        <p:spPr bwMode="auto">
          <a:xfrm>
            <a:off x="7244080" y="4103482"/>
            <a:ext cx="4947920" cy="273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holding a rope&#10;&#10;Description automatically generated">
            <a:extLst>
              <a:ext uri="{FF2B5EF4-FFF2-40B4-BE49-F238E27FC236}">
                <a16:creationId xmlns:a16="http://schemas.microsoft.com/office/drawing/2014/main" id="{AB0FC30F-DF7D-EDA7-76D4-25341FE98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639" y="0"/>
            <a:ext cx="2896194" cy="410348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509BE0-CC55-2462-E107-4544C8AA1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712" y="13804"/>
            <a:ext cx="2831403" cy="410348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CEC2B9-F96A-793E-A38D-EF11788272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504" b="12481"/>
          <a:stretch/>
        </p:blipFill>
        <p:spPr>
          <a:xfrm>
            <a:off x="5065" y="4103482"/>
            <a:ext cx="7239015" cy="2739044"/>
          </a:xfrm>
          <a:prstGeom prst="rect">
            <a:avLst/>
          </a:prstGeom>
        </p:spPr>
      </p:pic>
      <p:pic>
        <p:nvPicPr>
          <p:cNvPr id="1026" name="Picture 2" descr="The Performance Review Problem">
            <a:extLst>
              <a:ext uri="{FF2B5EF4-FFF2-40B4-BE49-F238E27FC236}">
                <a16:creationId xmlns:a16="http://schemas.microsoft.com/office/drawing/2014/main" id="{E8F5B36C-C60C-7D28-2B91-9907EEEF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907" y="344143"/>
            <a:ext cx="2185093" cy="34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9020176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dirty="0"/>
              <a:t>Are statements like this a trend?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552CB-6DEB-4A49-4A3A-ECF524A6436E}"/>
              </a:ext>
            </a:extLst>
          </p:cNvPr>
          <p:cNvSpPr txBox="1"/>
          <p:nvPr/>
        </p:nvSpPr>
        <p:spPr>
          <a:xfrm>
            <a:off x="552450" y="2362536"/>
            <a:ext cx="10791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there anything we can do to encourage supervisors to engage with this system?  …my supervisor has mostly treated PM as a chore to do once a year.  I will soon be leaving my position, but I don’t want others to end up in a similar situation.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5C8B8D7-4D09-2B4F-92F9-AD131CB8CB99}"/>
              </a:ext>
            </a:extLst>
          </p:cNvPr>
          <p:cNvSpPr txBox="1">
            <a:spLocks/>
          </p:cNvSpPr>
          <p:nvPr/>
        </p:nvSpPr>
        <p:spPr>
          <a:xfrm>
            <a:off x="6668589" y="1371598"/>
            <a:ext cx="5181600" cy="5156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Performance management:   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basic leadership responsibility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Supervisors should develop people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their highest potential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Regular dialogue (goals, growth)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Performance review: 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annual appraisal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Merit pay determination 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Employee development: 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opportunity for personal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professional growth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(HRD offers dozens of classes for free)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diagram of a performance management process&#10;&#10;Description automatically generated">
            <a:extLst>
              <a:ext uri="{FF2B5EF4-FFF2-40B4-BE49-F238E27FC236}">
                <a16:creationId xmlns:a16="http://schemas.microsoft.com/office/drawing/2014/main" id="{2FA67AED-CD1B-B200-E055-330386D58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" y="330198"/>
            <a:ext cx="5920255" cy="6197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FEF2BB-1A10-18BD-9D73-4E6BDB45C53F}"/>
              </a:ext>
            </a:extLst>
          </p:cNvPr>
          <p:cNvSpPr txBox="1">
            <a:spLocks/>
          </p:cNvSpPr>
          <p:nvPr/>
        </p:nvSpPr>
        <p:spPr>
          <a:xfrm>
            <a:off x="6096000" y="512260"/>
            <a:ext cx="6096000" cy="8593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Current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342484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2F751F-07AA-7C38-1CCA-27C26DECF372}"/>
              </a:ext>
            </a:extLst>
          </p:cNvPr>
          <p:cNvSpPr/>
          <p:nvPr/>
        </p:nvSpPr>
        <p:spPr>
          <a:xfrm>
            <a:off x="0" y="5981700"/>
            <a:ext cx="12192000" cy="876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6D195-7AB1-465D-7D81-F056FADC6A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946" y="184182"/>
            <a:ext cx="10515600" cy="1325562"/>
          </a:xfrm>
        </p:spPr>
        <p:txBody>
          <a:bodyPr/>
          <a:lstStyle/>
          <a:p>
            <a:r>
              <a:rPr lang="en-US" b="1" dirty="0"/>
              <a:t>Where we are: </a:t>
            </a:r>
            <a:r>
              <a:rPr lang="en-US" dirty="0"/>
              <a:t>Current Templates</a:t>
            </a:r>
          </a:p>
        </p:txBody>
      </p:sp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CCC8FAC-258C-2D64-7700-C24E4EF2C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2" b="2"/>
          <a:stretch/>
        </p:blipFill>
        <p:spPr>
          <a:xfrm>
            <a:off x="361946" y="1289960"/>
            <a:ext cx="3461864" cy="3514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aper with text and a red mark&#10;&#10;Description automatically generated">
            <a:extLst>
              <a:ext uri="{FF2B5EF4-FFF2-40B4-BE49-F238E27FC236}">
                <a16:creationId xmlns:a16="http://schemas.microsoft.com/office/drawing/2014/main" id="{93A365B0-CF7B-E670-4CE2-81A5BC2ED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8" b="-4"/>
          <a:stretch/>
        </p:blipFill>
        <p:spPr>
          <a:xfrm>
            <a:off x="4408792" y="1287144"/>
            <a:ext cx="3461842" cy="3514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erformance review form with text&#10;&#10;Description automatically generated">
            <a:extLst>
              <a:ext uri="{FF2B5EF4-FFF2-40B4-BE49-F238E27FC236}">
                <a16:creationId xmlns:a16="http://schemas.microsoft.com/office/drawing/2014/main" id="{CB9F7767-97F1-544B-169C-3CA83C07D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92" b="-1"/>
          <a:stretch/>
        </p:blipFill>
        <p:spPr>
          <a:xfrm>
            <a:off x="8368168" y="1287143"/>
            <a:ext cx="3461886" cy="351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143A7-3C2C-B447-DB9C-5E4D15B83F47}"/>
              </a:ext>
            </a:extLst>
          </p:cNvPr>
          <p:cNvSpPr txBox="1"/>
          <p:nvPr/>
        </p:nvSpPr>
        <p:spPr>
          <a:xfrm>
            <a:off x="266831" y="4950932"/>
            <a:ext cx="355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Academic Advisors Performance Workbook (Jun-May)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D22E2-09B3-5DB0-8462-87F4ACB779A4}"/>
              </a:ext>
            </a:extLst>
          </p:cNvPr>
          <p:cNvSpPr txBox="1"/>
          <p:nvPr/>
        </p:nvSpPr>
        <p:spPr>
          <a:xfrm>
            <a:off x="4408792" y="4950932"/>
            <a:ext cx="355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Performance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(Calendar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C3D07-AE50-AD68-50E8-AF790839983B}"/>
              </a:ext>
            </a:extLst>
          </p:cNvPr>
          <p:cNvSpPr txBox="1"/>
          <p:nvPr/>
        </p:nvSpPr>
        <p:spPr>
          <a:xfrm>
            <a:off x="8368168" y="4950932"/>
            <a:ext cx="346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A&amp;P and University Staff Performance Review Form (Jun-May)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40BFC-8458-E44C-035C-F892C65B4828}"/>
              </a:ext>
            </a:extLst>
          </p:cNvPr>
          <p:cNvSpPr txBox="1"/>
          <p:nvPr/>
        </p:nvSpPr>
        <p:spPr>
          <a:xfrm>
            <a:off x="0" y="616135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…and possibly others floating around out there.</a:t>
            </a:r>
          </a:p>
        </p:txBody>
      </p:sp>
    </p:spTree>
    <p:extLst>
      <p:ext uri="{BB962C8B-B14F-4D97-AF65-F5344CB8AC3E}">
        <p14:creationId xmlns:p14="http://schemas.microsoft.com/office/powerpoint/2010/main" val="300833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0273252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dirty="0"/>
              <a:t>Working Group Team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2853E-5DA4-C614-5670-905C09D56234}"/>
              </a:ext>
            </a:extLst>
          </p:cNvPr>
          <p:cNvSpPr txBox="1"/>
          <p:nvPr/>
        </p:nvSpPr>
        <p:spPr>
          <a:xfrm>
            <a:off x="378650" y="1873649"/>
            <a:ext cx="86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22 Members representing 11 Colleges/Units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AFB348-76B8-1CE6-E968-A473AB47F073}"/>
              </a:ext>
            </a:extLst>
          </p:cNvPr>
          <p:cNvGrpSpPr/>
          <p:nvPr/>
        </p:nvGrpSpPr>
        <p:grpSpPr>
          <a:xfrm>
            <a:off x="547131" y="2742742"/>
            <a:ext cx="10773949" cy="3782438"/>
            <a:chOff x="547131" y="2742742"/>
            <a:chExt cx="10773949" cy="3782438"/>
          </a:xfrm>
        </p:grpSpPr>
        <p:pic>
          <p:nvPicPr>
            <p:cNvPr id="23" name="Picture 22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B5989F1-A724-9452-7D6D-264C4C97E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131" y="2782757"/>
              <a:ext cx="3344767" cy="724344"/>
            </a:xfrm>
            <a:prstGeom prst="rect">
              <a:avLst/>
            </a:prstGeom>
          </p:spPr>
        </p:pic>
        <p:pic>
          <p:nvPicPr>
            <p:cNvPr id="25" name="Picture 24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5F715FA-0761-289B-4F14-540F0ACA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31" y="3777414"/>
              <a:ext cx="3568461" cy="724344"/>
            </a:xfrm>
            <a:prstGeom prst="rect">
              <a:avLst/>
            </a:prstGeom>
          </p:spPr>
        </p:pic>
        <p:pic>
          <p:nvPicPr>
            <p:cNvPr id="27" name="Picture 26" descr="A picture containing font, text, graphics, logo&#10;&#10;Description automatically generated">
              <a:extLst>
                <a:ext uri="{FF2B5EF4-FFF2-40B4-BE49-F238E27FC236}">
                  <a16:creationId xmlns:a16="http://schemas.microsoft.com/office/drawing/2014/main" id="{F7802F8B-3795-DEAB-C849-05999574A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5706" y="3761809"/>
              <a:ext cx="2907307" cy="740438"/>
            </a:xfrm>
            <a:prstGeom prst="rect">
              <a:avLst/>
            </a:prstGeom>
          </p:spPr>
        </p:pic>
        <p:pic>
          <p:nvPicPr>
            <p:cNvPr id="35" name="Picture 34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05626F9-CACC-90A2-9F67-C099BD975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131" y="4749995"/>
              <a:ext cx="3568461" cy="735319"/>
            </a:xfrm>
            <a:prstGeom prst="rect">
              <a:avLst/>
            </a:prstGeom>
          </p:spPr>
        </p:pic>
        <p:pic>
          <p:nvPicPr>
            <p:cNvPr id="37" name="Picture 36" descr="A green and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74965C8-EEA7-D84A-0B0E-DA61254A5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45360" y="2742742"/>
              <a:ext cx="2669458" cy="699816"/>
            </a:xfrm>
            <a:prstGeom prst="rect">
              <a:avLst/>
            </a:prstGeom>
          </p:spPr>
        </p:pic>
        <p:pic>
          <p:nvPicPr>
            <p:cNvPr id="39" name="Picture 38" descr="A picture containing font, graphics, logo, text&#10;&#10;Description automatically generated">
              <a:extLst>
                <a:ext uri="{FF2B5EF4-FFF2-40B4-BE49-F238E27FC236}">
                  <a16:creationId xmlns:a16="http://schemas.microsoft.com/office/drawing/2014/main" id="{8ED74967-09C8-E6DF-C2D8-93D417C02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9793" y="3778398"/>
              <a:ext cx="2839106" cy="722376"/>
            </a:xfrm>
            <a:prstGeom prst="rect">
              <a:avLst/>
            </a:prstGeom>
          </p:spPr>
        </p:pic>
        <p:pic>
          <p:nvPicPr>
            <p:cNvPr id="41" name="Picture 40" descr="A picture containing font, graphics, logo, text&#10;&#10;Description automatically generated">
              <a:extLst>
                <a:ext uri="{FF2B5EF4-FFF2-40B4-BE49-F238E27FC236}">
                  <a16:creationId xmlns:a16="http://schemas.microsoft.com/office/drawing/2014/main" id="{BE98D7F0-C87D-9CFC-D290-81AB68790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5706" y="4723346"/>
              <a:ext cx="2907306" cy="733994"/>
            </a:xfrm>
            <a:prstGeom prst="rect">
              <a:avLst/>
            </a:prstGeom>
          </p:spPr>
        </p:pic>
        <p:pic>
          <p:nvPicPr>
            <p:cNvPr id="43" name="Picture 42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FF8B276-9361-191F-4517-12FB8DB57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7131" y="5759612"/>
              <a:ext cx="3968575" cy="765568"/>
            </a:xfrm>
            <a:prstGeom prst="rect">
              <a:avLst/>
            </a:prstGeom>
          </p:spPr>
        </p:pic>
        <p:pic>
          <p:nvPicPr>
            <p:cNvPr id="45" name="Picture 44" descr="A blue tex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BA14B57-2208-234A-0173-0FDADEDBC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15706" y="2784725"/>
              <a:ext cx="3282562" cy="722376"/>
            </a:xfrm>
            <a:prstGeom prst="rect">
              <a:avLst/>
            </a:prstGeom>
          </p:spPr>
        </p:pic>
        <p:pic>
          <p:nvPicPr>
            <p:cNvPr id="47" name="Picture 46" descr="A blue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BCA053-2599-B06E-9B7E-B271362C4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793" y="4751894"/>
              <a:ext cx="2861287" cy="705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9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87922FD7-EBBC-AF46-C48A-EB536BEC86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8477"/>
          <a:stretch/>
        </p:blipFill>
        <p:spPr>
          <a:xfrm>
            <a:off x="0" y="-10006"/>
            <a:ext cx="12192000" cy="6868006"/>
          </a:xfrm>
        </p:spPr>
      </p:pic>
    </p:spTree>
    <p:extLst>
      <p:ext uri="{BB962C8B-B14F-4D97-AF65-F5344CB8AC3E}">
        <p14:creationId xmlns:p14="http://schemas.microsoft.com/office/powerpoint/2010/main" val="113627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2880502"/>
            <a:ext cx="9874188" cy="23876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AU</a:t>
            </a:r>
            <a:r>
              <a:rPr lang="en-US" sz="3600" dirty="0"/>
              <a:t> </a:t>
            </a:r>
            <a:r>
              <a:rPr lang="en-US" sz="3600" b="1" dirty="0"/>
              <a:t>Performance</a:t>
            </a:r>
            <a:r>
              <a:rPr lang="en-US" sz="3600" dirty="0"/>
              <a:t> Management</a:t>
            </a:r>
            <a:br>
              <a:rPr lang="en-US" sz="4800" dirty="0"/>
            </a:br>
            <a:r>
              <a:rPr lang="en-US" sz="4800" dirty="0"/>
              <a:t>	                   </a:t>
            </a:r>
            <a:r>
              <a:rPr lang="en-US" sz="7200" b="1" dirty="0"/>
              <a:t>&gt; &gt; &gt; Future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-1" y="-1644245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" y="2977448"/>
            <a:ext cx="4166051" cy="321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190" y="440243"/>
            <a:ext cx="3197636" cy="788372"/>
          </a:xfrm>
          <a:prstGeom prst="rect">
            <a:avLst/>
          </a:prstGeom>
        </p:spPr>
      </p:pic>
      <p:pic>
        <p:nvPicPr>
          <p:cNvPr id="15" name="Picture 1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AF20CC-7231-4C09-BC85-49A27A65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100" y="484521"/>
            <a:ext cx="2838450" cy="699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156C0-97F9-934F-0C5D-DD133B12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346" y="1589898"/>
            <a:ext cx="5371780" cy="6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15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071284A1-EDAE-C47F-E308-9BA798BB6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5737" b="90"/>
          <a:stretch/>
        </p:blipFill>
        <p:spPr>
          <a:xfrm>
            <a:off x="0" y="0"/>
            <a:ext cx="12192000" cy="75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9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529FA4-31D9-539C-930E-5A297CA0980E}"/>
              </a:ext>
            </a:extLst>
          </p:cNvPr>
          <p:cNvSpPr/>
          <p:nvPr/>
        </p:nvSpPr>
        <p:spPr>
          <a:xfrm>
            <a:off x="-52917" y="2143124"/>
            <a:ext cx="6032500" cy="994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96699-BE95-B878-058C-DF7D5382C8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6" y="1104900"/>
            <a:ext cx="10515600" cy="8604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Qualtrics quick-look analysis as of July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298B3-2E83-1F20-CC3C-70257A658F2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0025" y="3429000"/>
            <a:ext cx="5518150" cy="375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Most important part of process:</a:t>
            </a:r>
            <a:r>
              <a:rPr lang="en-US" b="1" dirty="0">
                <a:solidFill>
                  <a:schemeClr val="accent4"/>
                </a:solidFill>
              </a:rPr>
              <a:t> </a:t>
            </a:r>
            <a:r>
              <a:rPr lang="en-US" dirty="0">
                <a:solidFill>
                  <a:schemeClr val="accent4"/>
                </a:solidFill>
              </a:rPr>
              <a:t> </a:t>
            </a:r>
            <a:endParaRPr lang="en-US" dirty="0">
              <a:solidFill>
                <a:schemeClr val="accent4"/>
              </a:solidFill>
              <a:cs typeface="Arial" panose="020B0604020202020204"/>
            </a:endParaRPr>
          </a:p>
          <a:p>
            <a:pPr lvl="1"/>
            <a:r>
              <a:rPr lang="en-US" dirty="0"/>
              <a:t>Coaching &amp; Feedback</a:t>
            </a:r>
            <a:endParaRPr lang="en-US" dirty="0">
              <a:cs typeface="Arial" panose="020B0604020202020204"/>
            </a:endParaRPr>
          </a:p>
          <a:p>
            <a:pPr lvl="1"/>
            <a:r>
              <a:rPr lang="en-US" dirty="0"/>
              <a:t>Job Clarity</a:t>
            </a:r>
            <a:endParaRPr lang="en-US" dirty="0">
              <a:cs typeface="Arial" panose="020B0604020202020204"/>
            </a:endParaRPr>
          </a:p>
          <a:p>
            <a:pPr lvl="1"/>
            <a:r>
              <a:rPr lang="en-US" dirty="0"/>
              <a:t>Communication | Appraisal</a:t>
            </a:r>
            <a:endParaRPr lang="en-US" dirty="0">
              <a:cs typeface="Arial" panose="020B0604020202020204"/>
            </a:endParaRPr>
          </a:p>
          <a:p>
            <a:pPr lvl="1"/>
            <a:r>
              <a:rPr lang="en-US" dirty="0"/>
              <a:t>Planning/Goal Setting</a:t>
            </a:r>
            <a:endParaRPr lang="en-US" dirty="0">
              <a:cs typeface="Arial" panose="020B0604020202020204"/>
            </a:endParaRPr>
          </a:p>
          <a:p>
            <a:pPr marL="457200" lvl="1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29845-05EF-629F-A451-C1EB99ED82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27813" y="2143125"/>
            <a:ext cx="5564187" cy="4497388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Other take-aways:</a:t>
            </a:r>
            <a:endParaRPr lang="en-US" dirty="0">
              <a:solidFill>
                <a:schemeClr val="accent4"/>
              </a:solidFill>
            </a:endParaRPr>
          </a:p>
          <a:p>
            <a:pPr marL="640080"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37%: </a:t>
            </a:r>
            <a:r>
              <a:rPr lang="en-US" sz="2200" dirty="0"/>
              <a:t>Coaching &amp; Feedback is </a:t>
            </a:r>
            <a:br>
              <a:rPr lang="en-US" sz="2200" dirty="0"/>
            </a:br>
            <a:r>
              <a:rPr lang="en-US" sz="2200" dirty="0"/>
              <a:t>not happening</a:t>
            </a:r>
            <a:endParaRPr lang="en-US" sz="2200" dirty="0">
              <a:cs typeface="Arial"/>
            </a:endParaRPr>
          </a:p>
          <a:p>
            <a:pPr marL="640080"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39%: </a:t>
            </a:r>
            <a:r>
              <a:rPr lang="en-US" sz="2200" dirty="0"/>
              <a:t>Conversations are not happening</a:t>
            </a:r>
            <a:endParaRPr lang="en-US" sz="2200" dirty="0">
              <a:cs typeface="Arial"/>
            </a:endParaRPr>
          </a:p>
          <a:p>
            <a:pPr marL="640080"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94%: </a:t>
            </a:r>
            <a:r>
              <a:rPr lang="en-US" sz="2200" dirty="0"/>
              <a:t>Both job functions and behaviors are important</a:t>
            </a:r>
            <a:endParaRPr lang="en-US" sz="2200" dirty="0">
              <a:cs typeface="Arial"/>
            </a:endParaRPr>
          </a:p>
          <a:p>
            <a:pPr marL="640080"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97%: </a:t>
            </a:r>
            <a:r>
              <a:rPr lang="en-US" sz="2200" dirty="0"/>
              <a:t>Supervisors should be appraised on leadership</a:t>
            </a:r>
            <a:endParaRPr lang="en-US" sz="2200" dirty="0">
              <a:cs typeface="Arial"/>
            </a:endParaRPr>
          </a:p>
        </p:txBody>
      </p:sp>
      <p:pic>
        <p:nvPicPr>
          <p:cNvPr id="6" name="Picture 5" descr="A close up of an orange&#10;&#10;Description automatically generated">
            <a:extLst>
              <a:ext uri="{FF2B5EF4-FFF2-40B4-BE49-F238E27FC236}">
                <a16:creationId xmlns:a16="http://schemas.microsoft.com/office/drawing/2014/main" id="{EA2C0ADE-0996-EE36-3426-F3BEFE7C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8" name="Picture 7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9C5F26D-8FB5-AAA6-60F8-80DBA1A8B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CC2AA9-6BD8-F983-294D-62E2CCF5A206}"/>
              </a:ext>
            </a:extLst>
          </p:cNvPr>
          <p:cNvSpPr txBox="1"/>
          <p:nvPr/>
        </p:nvSpPr>
        <p:spPr>
          <a:xfrm>
            <a:off x="575734" y="2417233"/>
            <a:ext cx="49445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1,580 / 33% have taken the survey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3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C4AC-8A97-3A93-767F-1FB726C248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300" y="1047922"/>
            <a:ext cx="11823700" cy="1325563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b="1" dirty="0"/>
              <a:t>Performance Management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9272-3AE4-C7A2-992E-7B9A27F74D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99153" y="2478250"/>
            <a:ext cx="939247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The process of maintaining or improving employee job performance through the use of performance </a:t>
            </a:r>
            <a:r>
              <a:rPr lang="en-US" sz="3600" b="1" dirty="0">
                <a:solidFill>
                  <a:schemeClr val="accent4"/>
                </a:solidFill>
              </a:rPr>
              <a:t>assessment</a:t>
            </a:r>
            <a:r>
              <a:rPr lang="en-US" sz="3600" dirty="0"/>
              <a:t> tools, </a:t>
            </a:r>
            <a:r>
              <a:rPr lang="en-US" sz="3600" b="1" dirty="0">
                <a:solidFill>
                  <a:schemeClr val="accent4"/>
                </a:solidFill>
              </a:rPr>
              <a:t>coaching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chemeClr val="accent4"/>
                </a:solidFill>
              </a:rPr>
              <a:t>counseling</a:t>
            </a:r>
            <a:r>
              <a:rPr lang="en-US" sz="3600" dirty="0"/>
              <a:t> as well as providing </a:t>
            </a:r>
            <a:r>
              <a:rPr lang="en-US" sz="3600" b="1" dirty="0">
                <a:solidFill>
                  <a:schemeClr val="accent4"/>
                </a:solidFill>
              </a:rPr>
              <a:t>continuous feedback</a:t>
            </a:r>
            <a:r>
              <a:rPr lang="en-US" sz="3600" dirty="0"/>
              <a:t>.</a:t>
            </a:r>
          </a:p>
          <a:p>
            <a:pPr algn="ctr"/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E6E38-83B6-944F-9540-7D986543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9E11AEB-ED0C-5355-5926-DF3B0429E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3F664-DCE5-38A7-6A60-9B4CBC24C9D2}"/>
              </a:ext>
            </a:extLst>
          </p:cNvPr>
          <p:cNvSpPr txBox="1"/>
          <p:nvPr/>
        </p:nvSpPr>
        <p:spPr>
          <a:xfrm>
            <a:off x="6607036" y="54407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- Society for Human Resource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A983A-5C98-7687-B9C2-25309EDAF6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1162221"/>
            <a:ext cx="10134600" cy="890588"/>
          </a:xfrm>
        </p:spPr>
        <p:txBody>
          <a:bodyPr/>
          <a:lstStyle/>
          <a:p>
            <a:r>
              <a:rPr lang="en-US" dirty="0"/>
              <a:t>Most Desired </a:t>
            </a:r>
            <a:r>
              <a:rPr lang="en-US" b="1" dirty="0"/>
              <a:t>Behaviors / Values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3D203-5175-BAD4-0B68-91E1F9AB798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1500" y="2151008"/>
            <a:ext cx="54895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Job functions | Technical: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sz="2400" b="1" i="1" dirty="0">
                <a:cs typeface="Arial"/>
              </a:rPr>
              <a:t>What is being done</a:t>
            </a:r>
            <a:endParaRPr lang="en-US" b="1" i="1" dirty="0"/>
          </a:p>
          <a:p>
            <a:pPr lvl="1"/>
            <a:r>
              <a:rPr lang="en-US" dirty="0"/>
              <a:t>Proficiency (Maybe knowledge)</a:t>
            </a:r>
          </a:p>
          <a:p>
            <a:pPr lvl="1"/>
            <a:r>
              <a:rPr lang="en-US" dirty="0"/>
              <a:t>Customer Service</a:t>
            </a:r>
          </a:p>
          <a:p>
            <a:pPr lvl="1"/>
            <a:r>
              <a:rPr lang="en-US" dirty="0"/>
              <a:t>Accountability</a:t>
            </a:r>
          </a:p>
          <a:p>
            <a:pPr lvl="1"/>
            <a:r>
              <a:rPr lang="en-US" dirty="0"/>
              <a:t>Commitment to Excellence</a:t>
            </a:r>
          </a:p>
          <a:p>
            <a:pPr lvl="1"/>
            <a:r>
              <a:rPr lang="en-US" dirty="0"/>
              <a:t>Leadership (Supervisors)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E549C4-E3A8-0A9C-3DEE-6DB64F89A41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51538" y="2133600"/>
            <a:ext cx="62404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Values &amp; Behaviors | Interpersonal:</a:t>
            </a:r>
            <a:endParaRPr lang="en-US" dirty="0">
              <a:solidFill>
                <a:schemeClr val="accent4"/>
              </a:solidFill>
            </a:endParaRPr>
          </a:p>
          <a:p>
            <a:pPr marL="457200" indent="-457200"/>
            <a:r>
              <a:rPr lang="en-US" sz="2400" b="1" i="1" dirty="0">
                <a:cs typeface="Arial"/>
              </a:rPr>
              <a:t>How it is being done</a:t>
            </a:r>
          </a:p>
          <a:p>
            <a:pPr lvl="1"/>
            <a:r>
              <a:rPr lang="en-US" dirty="0"/>
              <a:t>Teamwork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Integrity/Honesty</a:t>
            </a:r>
          </a:p>
          <a:p>
            <a:pPr lvl="1"/>
            <a:r>
              <a:rPr lang="en-US" dirty="0"/>
              <a:t>Attitude</a:t>
            </a:r>
          </a:p>
          <a:p>
            <a:pPr lvl="1"/>
            <a:r>
              <a:rPr lang="en-US" dirty="0"/>
              <a:t>Initiative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57D7C-C00B-61E5-D936-39D7DD3504A8}"/>
              </a:ext>
            </a:extLst>
          </p:cNvPr>
          <p:cNvSpPr txBox="1"/>
          <p:nvPr/>
        </p:nvSpPr>
        <p:spPr>
          <a:xfrm>
            <a:off x="571500" y="5333025"/>
            <a:ext cx="1142343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Most popular fill-in:</a:t>
            </a:r>
          </a:p>
          <a:p>
            <a:r>
              <a:rPr lang="en-US" sz="2800" dirty="0"/>
              <a:t>Innovation </a:t>
            </a:r>
            <a:r>
              <a:rPr lang="en-US" sz="2800" dirty="0">
                <a:solidFill>
                  <a:schemeClr val="accent1"/>
                </a:solidFill>
              </a:rPr>
              <a:t>|</a:t>
            </a:r>
            <a:r>
              <a:rPr lang="en-US" sz="2800" dirty="0"/>
              <a:t> Creativity </a:t>
            </a:r>
            <a:r>
              <a:rPr lang="en-US" sz="2800" dirty="0">
                <a:solidFill>
                  <a:schemeClr val="accent1"/>
                </a:solidFill>
              </a:rPr>
              <a:t>|</a:t>
            </a:r>
            <a:r>
              <a:rPr lang="en-US" sz="2800" dirty="0"/>
              <a:t> Work Ethic </a:t>
            </a:r>
            <a:r>
              <a:rPr lang="en-US" sz="2800" dirty="0">
                <a:solidFill>
                  <a:schemeClr val="accent1"/>
                </a:solidFill>
              </a:rPr>
              <a:t>|</a:t>
            </a:r>
            <a:r>
              <a:rPr lang="en-US" sz="2800" dirty="0"/>
              <a:t> Flexibility/Adaptable to change</a:t>
            </a:r>
            <a:endParaRPr lang="en-US" sz="2800" dirty="0">
              <a:cs typeface="Arial"/>
            </a:endParaRPr>
          </a:p>
        </p:txBody>
      </p:sp>
      <p:pic>
        <p:nvPicPr>
          <p:cNvPr id="3" name="Picture 2" descr="A close up of an orange&#10;&#10;Description automatically generated">
            <a:extLst>
              <a:ext uri="{FF2B5EF4-FFF2-40B4-BE49-F238E27FC236}">
                <a16:creationId xmlns:a16="http://schemas.microsoft.com/office/drawing/2014/main" id="{A4F3EAE6-3B19-1625-3AA8-9F0460AB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9" name="Picture 8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8624D2-B66A-DCCD-8004-FD3C9B48B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B2C6B8E-A566-AC9F-CE90-F227E19FF639}"/>
              </a:ext>
            </a:extLst>
          </p:cNvPr>
          <p:cNvGrpSpPr/>
          <p:nvPr/>
        </p:nvGrpSpPr>
        <p:grpSpPr>
          <a:xfrm>
            <a:off x="-11928518" y="2271326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FE33FB9-CAD6-3024-4E9F-E1FA0359FA70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6522131-7B2D-391B-844B-CA95ABF90058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F1B7F5-1B81-FA38-AB29-4ED74DA3BA19}"/>
              </a:ext>
            </a:extLst>
          </p:cNvPr>
          <p:cNvGrpSpPr/>
          <p:nvPr/>
        </p:nvGrpSpPr>
        <p:grpSpPr>
          <a:xfrm>
            <a:off x="-12128543" y="2271326"/>
            <a:ext cx="11871362" cy="4787384"/>
            <a:chOff x="-311705" y="2126556"/>
            <a:chExt cx="11871362" cy="478738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C9C684D-1BD4-EC84-58D0-144F8AE87BCB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901A95B-E0A1-1ECF-CA1B-ABE89226EBDF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22F47C-C9C0-CE47-7A09-97938CE36C7E}"/>
              </a:ext>
            </a:extLst>
          </p:cNvPr>
          <p:cNvGrpSpPr/>
          <p:nvPr/>
        </p:nvGrpSpPr>
        <p:grpSpPr>
          <a:xfrm>
            <a:off x="-12309518" y="2250609"/>
            <a:ext cx="11871362" cy="4787384"/>
            <a:chOff x="-311705" y="2099021"/>
            <a:chExt cx="11871362" cy="478738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4A54457-775E-873E-132C-5486DBE800DB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CD1E2C0-F7DF-34B4-7317-8E50443465BE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677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0273252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b="1" dirty="0"/>
              <a:t>Partnering</a:t>
            </a:r>
            <a:r>
              <a:rPr lang="en-US" sz="4800" dirty="0"/>
              <a:t> For Performance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2853E-5DA4-C614-5670-905C09D56234}"/>
              </a:ext>
            </a:extLst>
          </p:cNvPr>
          <p:cNvSpPr txBox="1"/>
          <p:nvPr/>
        </p:nvSpPr>
        <p:spPr>
          <a:xfrm>
            <a:off x="300779" y="1752723"/>
            <a:ext cx="86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Auburn’s Performance Management &amp; Review Process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75269-06C9-8B4E-DBCF-2E9CD1411381}"/>
              </a:ext>
            </a:extLst>
          </p:cNvPr>
          <p:cNvSpPr txBox="1"/>
          <p:nvPr/>
        </p:nvSpPr>
        <p:spPr>
          <a:xfrm>
            <a:off x="4673328" y="3845499"/>
            <a:ext cx="6644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believe </a:t>
            </a:r>
            <a:r>
              <a:rPr lang="en-US" sz="2000" b="1" dirty="0">
                <a:solidFill>
                  <a:schemeClr val="accent4"/>
                </a:solidFill>
              </a:rPr>
              <a:t>performance management </a:t>
            </a:r>
            <a:r>
              <a:rPr lang="en-US" sz="2000" dirty="0"/>
              <a:t>is a </a:t>
            </a:r>
            <a:r>
              <a:rPr lang="en-US" sz="2000" b="1" dirty="0">
                <a:solidFill>
                  <a:schemeClr val="accent4"/>
                </a:solidFill>
              </a:rPr>
              <a:t>basic leadership responsibility</a:t>
            </a:r>
            <a:r>
              <a:rPr lang="en-US" sz="2000" dirty="0"/>
              <a:t> in which we </a:t>
            </a:r>
            <a:r>
              <a:rPr lang="en-US" sz="2000" b="1" dirty="0">
                <a:solidFill>
                  <a:schemeClr val="accent4"/>
                </a:solidFill>
              </a:rPr>
              <a:t>develop people </a:t>
            </a:r>
            <a:r>
              <a:rPr lang="en-US" sz="2000" dirty="0"/>
              <a:t>to their highest potential.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3FF175-667F-4D3A-DA5B-BB0D2F5E4D0A}"/>
              </a:ext>
            </a:extLst>
          </p:cNvPr>
          <p:cNvGrpSpPr/>
          <p:nvPr/>
        </p:nvGrpSpPr>
        <p:grpSpPr>
          <a:xfrm>
            <a:off x="-8528079" y="2271326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C374C4F-94C8-FE2B-2433-CEE81C585357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031DD2D-BEFB-F1FD-6947-F61DC29BA58E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0C39B6-8DB2-E804-AD69-75FB16A08643}"/>
              </a:ext>
            </a:extLst>
          </p:cNvPr>
          <p:cNvGrpSpPr/>
          <p:nvPr/>
        </p:nvGrpSpPr>
        <p:grpSpPr>
          <a:xfrm>
            <a:off x="-8728104" y="2271326"/>
            <a:ext cx="11871362" cy="4787384"/>
            <a:chOff x="-311705" y="2126556"/>
            <a:chExt cx="11871362" cy="478738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EBE05D3-2BF2-86B9-4214-BF3B370BCBBF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4DAA45-C026-E9A6-10B4-2BA8361D6D32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F1DB6-DC3A-DCAA-6530-962B3712F59C}"/>
              </a:ext>
            </a:extLst>
          </p:cNvPr>
          <p:cNvGrpSpPr/>
          <p:nvPr/>
        </p:nvGrpSpPr>
        <p:grpSpPr>
          <a:xfrm>
            <a:off x="-8909079" y="2250609"/>
            <a:ext cx="11871362" cy="4787384"/>
            <a:chOff x="-311705" y="2099021"/>
            <a:chExt cx="11871362" cy="4787384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189AF59-537C-40F7-14F1-0C4E3A7D74C5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CF78442-6225-8C32-6EC8-75F5CC2165EA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99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0273252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dirty="0"/>
              <a:t>Partnering For Performance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276224" y="-4673612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2853E-5DA4-C614-5670-905C09D56234}"/>
              </a:ext>
            </a:extLst>
          </p:cNvPr>
          <p:cNvSpPr txBox="1"/>
          <p:nvPr/>
        </p:nvSpPr>
        <p:spPr>
          <a:xfrm>
            <a:off x="300779" y="1752723"/>
            <a:ext cx="86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Auburn’s Performance Management &amp; Review Process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75269-06C9-8B4E-DBCF-2E9CD1411381}"/>
              </a:ext>
            </a:extLst>
          </p:cNvPr>
          <p:cNvSpPr txBox="1"/>
          <p:nvPr/>
        </p:nvSpPr>
        <p:spPr>
          <a:xfrm>
            <a:off x="4673328" y="3845499"/>
            <a:ext cx="6644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believe </a:t>
            </a:r>
            <a:r>
              <a:rPr lang="en-US" sz="2000" b="1" dirty="0"/>
              <a:t>performance management </a:t>
            </a:r>
            <a:r>
              <a:rPr lang="en-US" sz="2000" dirty="0"/>
              <a:t>is a </a:t>
            </a:r>
            <a:r>
              <a:rPr lang="en-US" sz="2000" b="1" dirty="0"/>
              <a:t>basic leadership responsibility</a:t>
            </a:r>
            <a:r>
              <a:rPr lang="en-US" sz="2000" dirty="0"/>
              <a:t> in which we </a:t>
            </a:r>
            <a:r>
              <a:rPr lang="en-US" sz="2000" b="1" dirty="0"/>
              <a:t>develop people </a:t>
            </a:r>
            <a:r>
              <a:rPr lang="en-US" sz="2000" dirty="0"/>
              <a:t>to their highest potential.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DA897D-C59E-1EB4-DCB1-2DD1EF231E94}"/>
              </a:ext>
            </a:extLst>
          </p:cNvPr>
          <p:cNvGrpSpPr/>
          <p:nvPr/>
        </p:nvGrpSpPr>
        <p:grpSpPr>
          <a:xfrm>
            <a:off x="-260920" y="2199883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9FBDB0C-1DAD-40B6-1759-C4AC732F7B75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15E74B6-3030-B8F0-77D9-5982C2EC3F2E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43F7B6-399D-D888-84BB-E0FD54BAD8FA}"/>
              </a:ext>
            </a:extLst>
          </p:cNvPr>
          <p:cNvGrpSpPr/>
          <p:nvPr/>
        </p:nvGrpSpPr>
        <p:grpSpPr>
          <a:xfrm>
            <a:off x="-9164663" y="2199883"/>
            <a:ext cx="11871362" cy="4787384"/>
            <a:chOff x="-311705" y="2126556"/>
            <a:chExt cx="11871362" cy="478738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4974AC5-42AE-EA34-01FD-24E2F2351E70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EE84E57-2282-9DF3-65B4-94871F190B4E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AF218-17E4-D26D-F0C5-DD50284DDFC7}"/>
              </a:ext>
            </a:extLst>
          </p:cNvPr>
          <p:cNvGrpSpPr/>
          <p:nvPr/>
        </p:nvGrpSpPr>
        <p:grpSpPr>
          <a:xfrm>
            <a:off x="-9345638" y="2179166"/>
            <a:ext cx="11871362" cy="4787384"/>
            <a:chOff x="-311705" y="2099021"/>
            <a:chExt cx="11871362" cy="4787384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5BABBA3-E624-02BC-5BFF-2B1B5E9DCF9B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BB73A65-65FA-2ED9-49A8-8ACE14E0F943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9340678-1A36-6E85-E200-5856B7FCDB84}"/>
              </a:ext>
            </a:extLst>
          </p:cNvPr>
          <p:cNvSpPr/>
          <p:nvPr/>
        </p:nvSpPr>
        <p:spPr>
          <a:xfrm>
            <a:off x="3386667" y="2609490"/>
            <a:ext cx="6925733" cy="3900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Performance Management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Developing capability and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opportunities to grow</a:t>
            </a:r>
          </a:p>
        </p:txBody>
      </p:sp>
    </p:spTree>
    <p:extLst>
      <p:ext uri="{BB962C8B-B14F-4D97-AF65-F5344CB8AC3E}">
        <p14:creationId xmlns:p14="http://schemas.microsoft.com/office/powerpoint/2010/main" val="171488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0273252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dirty="0"/>
              <a:t>Partnering For Performance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276224" y="-4673612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2853E-5DA4-C614-5670-905C09D56234}"/>
              </a:ext>
            </a:extLst>
          </p:cNvPr>
          <p:cNvSpPr txBox="1"/>
          <p:nvPr/>
        </p:nvSpPr>
        <p:spPr>
          <a:xfrm>
            <a:off x="300779" y="1752723"/>
            <a:ext cx="86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Auburn’s Performance Management &amp; Review Process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75269-06C9-8B4E-DBCF-2E9CD1411381}"/>
              </a:ext>
            </a:extLst>
          </p:cNvPr>
          <p:cNvSpPr txBox="1"/>
          <p:nvPr/>
        </p:nvSpPr>
        <p:spPr>
          <a:xfrm>
            <a:off x="4673328" y="3845499"/>
            <a:ext cx="6644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believe </a:t>
            </a:r>
            <a:r>
              <a:rPr lang="en-US" sz="2000" b="1" dirty="0"/>
              <a:t>performance management </a:t>
            </a:r>
            <a:r>
              <a:rPr lang="en-US" sz="2000" dirty="0"/>
              <a:t>is a </a:t>
            </a:r>
            <a:r>
              <a:rPr lang="en-US" sz="2000" b="1" dirty="0"/>
              <a:t>basic leadership responsibility</a:t>
            </a:r>
            <a:r>
              <a:rPr lang="en-US" sz="2000" dirty="0"/>
              <a:t> in which we </a:t>
            </a:r>
            <a:r>
              <a:rPr lang="en-US" sz="2000" b="1" dirty="0"/>
              <a:t>develop people </a:t>
            </a:r>
            <a:r>
              <a:rPr lang="en-US" sz="2000" dirty="0"/>
              <a:t>to their highest potential.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DA897D-C59E-1EB4-DCB1-2DD1EF231E94}"/>
              </a:ext>
            </a:extLst>
          </p:cNvPr>
          <p:cNvGrpSpPr/>
          <p:nvPr/>
        </p:nvGrpSpPr>
        <p:grpSpPr>
          <a:xfrm>
            <a:off x="-260920" y="2199883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9FBDB0C-1DAD-40B6-1759-C4AC732F7B75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15E74B6-3030-B8F0-77D9-5982C2EC3F2E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43F7B6-399D-D888-84BB-E0FD54BAD8FA}"/>
              </a:ext>
            </a:extLst>
          </p:cNvPr>
          <p:cNvGrpSpPr/>
          <p:nvPr/>
        </p:nvGrpSpPr>
        <p:grpSpPr>
          <a:xfrm>
            <a:off x="-634502" y="2179166"/>
            <a:ext cx="11871362" cy="4787384"/>
            <a:chOff x="-311705" y="2126556"/>
            <a:chExt cx="11871362" cy="478738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4974AC5-42AE-EA34-01FD-24E2F2351E70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EE84E57-2282-9DF3-65B4-94871F190B4E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AF218-17E4-D26D-F0C5-DD50284DDFC7}"/>
              </a:ext>
            </a:extLst>
          </p:cNvPr>
          <p:cNvGrpSpPr/>
          <p:nvPr/>
        </p:nvGrpSpPr>
        <p:grpSpPr>
          <a:xfrm>
            <a:off x="-9345638" y="2179166"/>
            <a:ext cx="11871362" cy="4787384"/>
            <a:chOff x="-311705" y="2099021"/>
            <a:chExt cx="11871362" cy="4787384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5BABBA3-E624-02BC-5BFF-2B1B5E9DCF9B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BB73A65-65FA-2ED9-49A8-8ACE14E0F943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1DF3FC6-5BD9-C4A8-F380-C1350C6334C8}"/>
              </a:ext>
            </a:extLst>
          </p:cNvPr>
          <p:cNvSpPr/>
          <p:nvPr/>
        </p:nvSpPr>
        <p:spPr>
          <a:xfrm>
            <a:off x="3484042" y="2741173"/>
            <a:ext cx="6925733" cy="39004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Performance Review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Performance is appraised and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 rating is assigned</a:t>
            </a:r>
          </a:p>
        </p:txBody>
      </p:sp>
    </p:spTree>
    <p:extLst>
      <p:ext uri="{BB962C8B-B14F-4D97-AF65-F5344CB8AC3E}">
        <p14:creationId xmlns:p14="http://schemas.microsoft.com/office/powerpoint/2010/main" val="391046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0273252" cy="859336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dirty="0"/>
              <a:t>Partnering For Performance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276224" y="-4673612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2853E-5DA4-C614-5670-905C09D56234}"/>
              </a:ext>
            </a:extLst>
          </p:cNvPr>
          <p:cNvSpPr txBox="1"/>
          <p:nvPr/>
        </p:nvSpPr>
        <p:spPr>
          <a:xfrm>
            <a:off x="300779" y="1752723"/>
            <a:ext cx="867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Auburn’s Performance Management &amp; Review Process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75269-06C9-8B4E-DBCF-2E9CD1411381}"/>
              </a:ext>
            </a:extLst>
          </p:cNvPr>
          <p:cNvSpPr txBox="1"/>
          <p:nvPr/>
        </p:nvSpPr>
        <p:spPr>
          <a:xfrm>
            <a:off x="4673328" y="3845499"/>
            <a:ext cx="6644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believe </a:t>
            </a:r>
            <a:r>
              <a:rPr lang="en-US" sz="2000" b="1" dirty="0"/>
              <a:t>performance management </a:t>
            </a:r>
            <a:r>
              <a:rPr lang="en-US" sz="2000" dirty="0"/>
              <a:t>is a </a:t>
            </a:r>
            <a:r>
              <a:rPr lang="en-US" sz="2000" b="1" dirty="0"/>
              <a:t>basic leadership responsibility</a:t>
            </a:r>
            <a:r>
              <a:rPr lang="en-US" sz="2000" dirty="0"/>
              <a:t> in which we </a:t>
            </a:r>
            <a:r>
              <a:rPr lang="en-US" sz="2000" b="1" dirty="0"/>
              <a:t>develop people </a:t>
            </a:r>
            <a:r>
              <a:rPr lang="en-US" sz="2000" dirty="0"/>
              <a:t>to their highest potential.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DA897D-C59E-1EB4-DCB1-2DD1EF231E94}"/>
              </a:ext>
            </a:extLst>
          </p:cNvPr>
          <p:cNvGrpSpPr/>
          <p:nvPr/>
        </p:nvGrpSpPr>
        <p:grpSpPr>
          <a:xfrm>
            <a:off x="-260920" y="2199883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9FBDB0C-1DAD-40B6-1759-C4AC732F7B75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15E74B6-3030-B8F0-77D9-5982C2EC3F2E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9340678-1A36-6E85-E200-5856B7FCDB84}"/>
              </a:ext>
            </a:extLst>
          </p:cNvPr>
          <p:cNvSpPr/>
          <p:nvPr/>
        </p:nvSpPr>
        <p:spPr>
          <a:xfrm>
            <a:off x="3386667" y="2609490"/>
            <a:ext cx="6925733" cy="3900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Performance Management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Developing capability and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opportunities to grow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43F7B6-399D-D888-84BB-E0FD54BAD8FA}"/>
              </a:ext>
            </a:extLst>
          </p:cNvPr>
          <p:cNvGrpSpPr/>
          <p:nvPr/>
        </p:nvGrpSpPr>
        <p:grpSpPr>
          <a:xfrm>
            <a:off x="-579477" y="2199883"/>
            <a:ext cx="11871362" cy="4787384"/>
            <a:chOff x="-311705" y="2126556"/>
            <a:chExt cx="11871362" cy="478738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4974AC5-42AE-EA34-01FD-24E2F2351E70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EE84E57-2282-9DF3-65B4-94871F190B4E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AF218-17E4-D26D-F0C5-DD50284DDFC7}"/>
              </a:ext>
            </a:extLst>
          </p:cNvPr>
          <p:cNvGrpSpPr/>
          <p:nvPr/>
        </p:nvGrpSpPr>
        <p:grpSpPr>
          <a:xfrm>
            <a:off x="-884481" y="2235926"/>
            <a:ext cx="11871362" cy="4787384"/>
            <a:chOff x="-311705" y="2099021"/>
            <a:chExt cx="11871362" cy="4787384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5BABBA3-E624-02BC-5BFF-2B1B5E9DCF9B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BB73A65-65FA-2ED9-49A8-8ACE14E0F943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71C58-6857-2D33-882C-A9EFC7FC45AC}"/>
              </a:ext>
            </a:extLst>
          </p:cNvPr>
          <p:cNvSpPr/>
          <p:nvPr/>
        </p:nvSpPr>
        <p:spPr>
          <a:xfrm>
            <a:off x="3096487" y="2742450"/>
            <a:ext cx="6925733" cy="3900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Development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HRD provides classes to help employees either overcome noted deficiencies or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to grow personally and professionally…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to achieve their full potential.</a:t>
            </a:r>
          </a:p>
        </p:txBody>
      </p:sp>
    </p:spTree>
    <p:extLst>
      <p:ext uri="{BB962C8B-B14F-4D97-AF65-F5344CB8AC3E}">
        <p14:creationId xmlns:p14="http://schemas.microsoft.com/office/powerpoint/2010/main" val="200444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sign on a brick wall&#10;&#10;Description automatically generated">
            <a:extLst>
              <a:ext uri="{FF2B5EF4-FFF2-40B4-BE49-F238E27FC236}">
                <a16:creationId xmlns:a16="http://schemas.microsoft.com/office/drawing/2014/main" id="{9E3E7CBC-7626-20FF-0CE3-85374CEC2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t="-1" r="12379" b="-1"/>
          <a:stretch/>
        </p:blipFill>
        <p:spPr>
          <a:xfrm>
            <a:off x="3791216" y="10"/>
            <a:ext cx="8397735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198" y="987425"/>
            <a:ext cx="4660393" cy="676275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US" sz="4000" b="1" dirty="0"/>
              <a:t>Valuable</a:t>
            </a:r>
            <a:r>
              <a:rPr lang="en-US" sz="4000" dirty="0"/>
              <a:t> Behaviors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A35CFA8-6D39-53D6-3B54-B9CEEC5257A9}"/>
              </a:ext>
            </a:extLst>
          </p:cNvPr>
          <p:cNvSpPr txBox="1">
            <a:spLocks/>
          </p:cNvSpPr>
          <p:nvPr/>
        </p:nvSpPr>
        <p:spPr>
          <a:xfrm>
            <a:off x="631415" y="1913501"/>
            <a:ext cx="4804185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Auburn 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values-based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institution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Values embodied over time creates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culture (of excellence)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 is a focus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we do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we do 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Auburn’s values can guide how supervisors coach, appraise, and develop their employees (family)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B23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Human touch, work ethic, honesty, education, development, compliance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B23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8" name="Picture 7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E03E1D4-BE01-3D04-847C-7C3E7FAE1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6085821"/>
            <a:ext cx="2219325" cy="5471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846B11-6083-46F3-CDD1-69CAA0849096}"/>
              </a:ext>
            </a:extLst>
          </p:cNvPr>
          <p:cNvGrpSpPr/>
          <p:nvPr/>
        </p:nvGrpSpPr>
        <p:grpSpPr>
          <a:xfrm>
            <a:off x="-11928518" y="2271326"/>
            <a:ext cx="11871362" cy="4787384"/>
            <a:chOff x="-311705" y="2126556"/>
            <a:chExt cx="11871362" cy="4787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C0C74E-D96A-B3AC-D144-D9503E7EFC41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138895-E7AA-49E8-7577-9178D6E8A8EA}"/>
                </a:ext>
              </a:extLst>
            </p:cNvPr>
            <p:cNvSpPr/>
            <p:nvPr/>
          </p:nvSpPr>
          <p:spPr>
            <a:xfrm>
              <a:off x="10820028" y="2536163"/>
              <a:ext cx="739629" cy="1250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23B39F-C55A-FF0E-53C6-B5C026EAAD1C}"/>
              </a:ext>
            </a:extLst>
          </p:cNvPr>
          <p:cNvGrpSpPr/>
          <p:nvPr/>
        </p:nvGrpSpPr>
        <p:grpSpPr>
          <a:xfrm>
            <a:off x="-12128543" y="2271326"/>
            <a:ext cx="11871362" cy="4787384"/>
            <a:chOff x="-311705" y="2126556"/>
            <a:chExt cx="11871362" cy="478738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D78EF0-5490-6774-C73C-90F19278B6AE}"/>
                </a:ext>
              </a:extLst>
            </p:cNvPr>
            <p:cNvSpPr/>
            <p:nvPr/>
          </p:nvSpPr>
          <p:spPr>
            <a:xfrm>
              <a:off x="-311705" y="2126556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8EB0D5-D71A-2A98-D53A-B31890BE6E77}"/>
                </a:ext>
              </a:extLst>
            </p:cNvPr>
            <p:cNvSpPr/>
            <p:nvPr/>
          </p:nvSpPr>
          <p:spPr>
            <a:xfrm>
              <a:off x="10820028" y="3898238"/>
              <a:ext cx="739629" cy="1250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ABD0EC-9992-7663-2556-467D51BA6D38}"/>
              </a:ext>
            </a:extLst>
          </p:cNvPr>
          <p:cNvGrpSpPr/>
          <p:nvPr/>
        </p:nvGrpSpPr>
        <p:grpSpPr>
          <a:xfrm>
            <a:off x="-12309518" y="2250609"/>
            <a:ext cx="11871362" cy="4787384"/>
            <a:chOff x="-311705" y="2099021"/>
            <a:chExt cx="11871362" cy="478738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FE6BD85-90B4-B4B1-0830-EC21E3B51D79}"/>
                </a:ext>
              </a:extLst>
            </p:cNvPr>
            <p:cNvSpPr/>
            <p:nvPr/>
          </p:nvSpPr>
          <p:spPr>
            <a:xfrm>
              <a:off x="-311705" y="2099021"/>
              <a:ext cx="11408329" cy="4787384"/>
            </a:xfrm>
            <a:prstGeom prst="roundRect">
              <a:avLst>
                <a:gd name="adj" fmla="val 6520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68DB8-193E-8815-5960-4ACE98AC50D6}"/>
                </a:ext>
              </a:extLst>
            </p:cNvPr>
            <p:cNvSpPr/>
            <p:nvPr/>
          </p:nvSpPr>
          <p:spPr>
            <a:xfrm>
              <a:off x="10820028" y="5280403"/>
              <a:ext cx="739629" cy="12500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752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7182043"/>
            <a:ext cx="11915776" cy="769874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/>
              <a:t>Potential Options for </a:t>
            </a:r>
            <a:br>
              <a:rPr lang="en-US" sz="4800" dirty="0"/>
            </a:br>
            <a:r>
              <a:rPr lang="en-US" sz="4800" dirty="0"/>
              <a:t>Performance Standards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276224" y="-4673612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415" y="-258912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058A06-5026-1D49-5352-B979DA5384DB}"/>
              </a:ext>
            </a:extLst>
          </p:cNvPr>
          <p:cNvSpPr/>
          <p:nvPr/>
        </p:nvSpPr>
        <p:spPr>
          <a:xfrm>
            <a:off x="-1" y="8482940"/>
            <a:ext cx="5317067" cy="441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The Auburn family believes in strong 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work ethic, education, honesty, sound body/mind, compliance, and the 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human touch.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rtl="0" fontAlgn="base"/>
            <a:endParaRPr lang="en-US" sz="2000" b="0" i="0" dirty="0">
              <a:solidFill>
                <a:schemeClr val="bg1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These foundational values can be leveraged to guide coaching, 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evaluating and developing our employees.</a:t>
            </a:r>
            <a:endParaRPr lang="en-US" sz="20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FC7CFA-2ADB-0366-0E49-71261EAF9E5B}"/>
              </a:ext>
            </a:extLst>
          </p:cNvPr>
          <p:cNvSpPr txBox="1"/>
          <p:nvPr/>
        </p:nvSpPr>
        <p:spPr>
          <a:xfrm>
            <a:off x="6426989" y="8378225"/>
            <a:ext cx="5210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Work ethic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Job proficiency and Knowledge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Professionalism and soft skills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2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Education 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Professional Development 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3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Honesty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Integrity 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4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Sound Body/Mind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Commitment to excellence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Personal Development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5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Compliance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Adheres to AU and Department/unit policy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6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Human Touch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Teamwork / Inclusion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Leadership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</p:txBody>
      </p:sp>
      <p:pic>
        <p:nvPicPr>
          <p:cNvPr id="6" name="Picture 5" descr="A picture containing text, screenshot, logo, circle&#10;&#10;Description automatically generated">
            <a:extLst>
              <a:ext uri="{FF2B5EF4-FFF2-40B4-BE49-F238E27FC236}">
                <a16:creationId xmlns:a16="http://schemas.microsoft.com/office/drawing/2014/main" id="{5F976B64-006A-7AE5-0EF2-7E0981376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9FB39-FAC1-8B56-FB87-D1D29F036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55496" y="1656573"/>
            <a:ext cx="5371780" cy="6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7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6338" y="4492254"/>
            <a:ext cx="11915776" cy="769874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5400" dirty="0"/>
              <a:t>Questions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-88346" y="0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839" y="4614073"/>
            <a:ext cx="7423013" cy="573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089" y="631704"/>
            <a:ext cx="3197636" cy="788372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48" y="-1290689"/>
            <a:ext cx="2838450" cy="699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058A06-5026-1D49-5352-B979DA5384DB}"/>
              </a:ext>
            </a:extLst>
          </p:cNvPr>
          <p:cNvSpPr/>
          <p:nvPr/>
        </p:nvSpPr>
        <p:spPr>
          <a:xfrm>
            <a:off x="-1" y="8482940"/>
            <a:ext cx="5317067" cy="441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The Auburn family believes in strong 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work ethic, education, honesty, sound body/mind, compliance, and the 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human touch.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rtl="0" fontAlgn="base"/>
            <a:endParaRPr lang="en-US" sz="2000" b="0" i="0" dirty="0">
              <a:solidFill>
                <a:schemeClr val="bg1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These foundational values can be leveraged to guide coaching, </a:t>
            </a:r>
            <a:br>
              <a:rPr lang="en-US" sz="20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evaluating and developing our employees.</a:t>
            </a:r>
            <a:endParaRPr lang="en-US" sz="20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FC7CFA-2ADB-0366-0E49-71261EAF9E5B}"/>
              </a:ext>
            </a:extLst>
          </p:cNvPr>
          <p:cNvSpPr txBox="1"/>
          <p:nvPr/>
        </p:nvSpPr>
        <p:spPr>
          <a:xfrm>
            <a:off x="6426989" y="8378225"/>
            <a:ext cx="5210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Work ethic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Job proficiency and Knowledge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Professionalism and soft skills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2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Education 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Professional Development 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3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Honesty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Integrity 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4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Sound Body/Mind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Commitment to excellence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Personal Development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5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Compliance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Adheres to AU and Department/unit policy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+mj-lt"/>
              <a:buAutoNum type="arabicPeriod" startAt="6"/>
            </a:pPr>
            <a:r>
              <a:rPr lang="en-US" sz="1800" b="1" i="0" u="none" strike="noStrike" dirty="0">
                <a:solidFill>
                  <a:srgbClr val="0A2341"/>
                </a:solidFill>
                <a:effectLst/>
                <a:latin typeface="+mj-lt"/>
              </a:rPr>
              <a:t>Human Touch</a:t>
            </a: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Teamwork / Inclusion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A2341"/>
                </a:solidFill>
                <a:effectLst/>
                <a:latin typeface="+mj-lt"/>
              </a:rPr>
              <a:t>Leadership</a:t>
            </a:r>
            <a:r>
              <a:rPr lang="en-US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A2341"/>
                </a:solidFill>
                <a:effectLst/>
                <a:latin typeface="+mj-lt"/>
              </a:rPr>
              <a:t>​</a:t>
            </a:r>
            <a:endParaRPr lang="en-US" b="0" i="0" dirty="0">
              <a:solidFill>
                <a:srgbClr val="0A2341"/>
              </a:solidFill>
              <a:effectLst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45D8A-860E-7DEE-EC65-F7C70C9EF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346" y="1589898"/>
            <a:ext cx="5371780" cy="694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D57D4-02D5-2519-CCC4-CBAF0483394D}"/>
              </a:ext>
            </a:extLst>
          </p:cNvPr>
          <p:cNvSpPr txBox="1"/>
          <p:nvPr/>
        </p:nvSpPr>
        <p:spPr>
          <a:xfrm>
            <a:off x="-88346" y="5842660"/>
            <a:ext cx="1228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Chris Richie</a:t>
            </a:r>
            <a:r>
              <a:rPr lang="en-US" dirty="0"/>
              <a:t>, Director, Human Resource Development </a:t>
            </a:r>
            <a:r>
              <a:rPr lang="en-US" sz="2800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r>
              <a:rPr lang="en-US" b="1" dirty="0"/>
              <a:t>Contact:</a:t>
            </a:r>
            <a:r>
              <a:rPr lang="en-US" dirty="0"/>
              <a:t> </a:t>
            </a:r>
            <a:r>
              <a:rPr lang="en-US" dirty="0" err="1"/>
              <a:t>hrddept@auburn.edu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4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EDA9CD0-950C-29D2-F3C9-C3920AD0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5BC71-8EE0-8E92-12D3-EE76BC0A5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" y="1137503"/>
            <a:ext cx="11708630" cy="859336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US" sz="4800" dirty="0"/>
              <a:t>Why </a:t>
            </a:r>
            <a:r>
              <a:rPr lang="en-US" sz="4800" b="1" dirty="0"/>
              <a:t>Performance Management </a:t>
            </a:r>
            <a:r>
              <a:rPr lang="en-US" sz="4800" dirty="0"/>
              <a:t>at Auburn?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011E3824-7F73-7A4E-A31D-91CC11B33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116383"/>
              </p:ext>
            </p:extLst>
          </p:nvPr>
        </p:nvGraphicFramePr>
        <p:xfrm>
          <a:off x="-933450" y="1952181"/>
          <a:ext cx="14058900" cy="4557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80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5051E42-E3F8-B54E-9E49-FFBB3D370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>
                                            <p:graphicEl>
                                              <a:dgm id="{55051E42-E3F8-B54E-9E49-FFBB3D370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>
                                            <p:graphicEl>
                                              <a:dgm id="{55051E42-E3F8-B54E-9E49-FFBB3D370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23866D9-73EC-9046-A06E-0D1BD8E2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>
                                            <p:graphicEl>
                                              <a:dgm id="{623866D9-73EC-9046-A06E-0D1BD8E2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>
                                            <p:graphicEl>
                                              <a:dgm id="{623866D9-73EC-9046-A06E-0D1BD8E2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2B7CCF6-A579-304B-91CA-2432A5F1F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>
                                            <p:graphicEl>
                                              <a:dgm id="{52B7CCF6-A579-304B-91CA-2432A5F1F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>
                                            <p:graphicEl>
                                              <a:dgm id="{52B7CCF6-A579-304B-91CA-2432A5F1F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C918196-CCFF-144A-9134-7262101D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>
                                            <p:graphicEl>
                                              <a:dgm id="{9C918196-CCFF-144A-9134-7262101D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>
                                            <p:graphicEl>
                                              <a:dgm id="{9C918196-CCFF-144A-9134-7262101D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492047F-1C20-5E4B-986B-363C9F744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graphicEl>
                                              <a:dgm id="{2492047F-1C20-5E4B-986B-363C9F744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graphicEl>
                                              <a:dgm id="{2492047F-1C20-5E4B-986B-363C9F7445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A296896-B94D-A849-8910-D44091217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graphicEl>
                                              <a:dgm id="{3A296896-B94D-A849-8910-D44091217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>
                                            <p:graphicEl>
                                              <a:dgm id="{3A296896-B94D-A849-8910-D44091217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5C92A46-0D7E-8045-ADA3-DCC89D92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>
                                            <p:graphicEl>
                                              <a:dgm id="{E5C92A46-0D7E-8045-ADA3-DCC89D92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>
                                            <p:graphicEl>
                                              <a:dgm id="{E5C92A46-0D7E-8045-ADA3-DCC89D92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8900812-736E-E94C-8025-7F1E1E427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>
                                            <p:graphicEl>
                                              <a:dgm id="{D8900812-736E-E94C-8025-7F1E1E427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>
                                            <p:graphicEl>
                                              <a:dgm id="{D8900812-736E-E94C-8025-7F1E1E427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6865E55-8C3B-644A-8F39-1F2E2C158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">
                                            <p:graphicEl>
                                              <a:dgm id="{E6865E55-8C3B-644A-8F39-1F2E2C158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>
                                            <p:graphicEl>
                                              <a:dgm id="{E6865E55-8C3B-644A-8F39-1F2E2C158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506D172-4521-114D-87F2-732B3CB44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>
                                            <p:graphicEl>
                                              <a:dgm id="{7506D172-4521-114D-87F2-732B3CB44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>
                                            <p:graphicEl>
                                              <a:dgm id="{7506D172-4521-114D-87F2-732B3CB44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2D304AE-B3D8-614C-A764-AF4AD350F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>
                                            <p:graphicEl>
                                              <a:dgm id="{A2D304AE-B3D8-614C-A764-AF4AD350F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>
                                            <p:graphicEl>
                                              <a:dgm id="{A2D304AE-B3D8-614C-A764-AF4AD350F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0D4BA7A-3580-9B44-945B-6B7D2E873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>
                                            <p:graphicEl>
                                              <a:dgm id="{A0D4BA7A-3580-9B44-945B-6B7D2E873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>
                                            <p:graphicEl>
                                              <a:dgm id="{A0D4BA7A-3580-9B44-945B-6B7D2E873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46DC78C-7383-B847-A860-952AC3EAA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">
                                            <p:graphicEl>
                                              <a:dgm id="{D46DC78C-7383-B847-A860-952AC3EAA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>
                                            <p:graphicEl>
                                              <a:dgm id="{D46DC78C-7383-B847-A860-952AC3EAA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0C692003-F507-F04A-ADE7-002ABE5EE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>
                                            <p:graphicEl>
                                              <a:dgm id="{0C692003-F507-F04A-ADE7-002ABE5EE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>
                                            <p:graphicEl>
                                              <a:dgm id="{0C692003-F507-F04A-ADE7-002ABE5EE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AF277-FC04-2878-C7C0-E5B166BB88E9}"/>
              </a:ext>
            </a:extLst>
          </p:cNvPr>
          <p:cNvSpPr/>
          <p:nvPr/>
        </p:nvSpPr>
        <p:spPr>
          <a:xfrm>
            <a:off x="0" y="1848022"/>
            <a:ext cx="5857875" cy="4661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1C07C-D0A9-4042-EEBB-74AF692F55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275" y="1047922"/>
            <a:ext cx="9839325" cy="800100"/>
          </a:xfrm>
        </p:spPr>
        <p:txBody>
          <a:bodyPr>
            <a:normAutofit/>
          </a:bodyPr>
          <a:lstStyle/>
          <a:p>
            <a:r>
              <a:rPr lang="en-US" dirty="0"/>
              <a:t>Auburn </a:t>
            </a:r>
            <a:r>
              <a:rPr lang="en-US" b="1" dirty="0"/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3C762-5B9E-BAC2-6F71-A5CF2F02A62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2925" y="1991876"/>
            <a:ext cx="5181600" cy="5322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/>
              <a:t>2022-23 Merit Increase and Promotional Increase Guidelines</a:t>
            </a:r>
          </a:p>
          <a:p>
            <a:r>
              <a:rPr lang="en-US" sz="2200" dirty="0"/>
              <a:t>A 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higher-performing employee </a:t>
            </a:r>
            <a:r>
              <a:rPr lang="en-US" sz="2200" dirty="0"/>
              <a:t>should receive a larger percentage 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merit increase </a:t>
            </a:r>
            <a:r>
              <a:rPr lang="en-US" sz="2200" dirty="0"/>
              <a:t>than a lower-performing employee. </a:t>
            </a:r>
          </a:p>
          <a:p>
            <a:r>
              <a:rPr lang="en-US" sz="2200" dirty="0"/>
              <a:t>All merit increases are required to be 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substantiated by employee performance documentation</a:t>
            </a:r>
            <a:r>
              <a:rPr lang="en-US" sz="2200" dirty="0"/>
              <a:t>, typically the completed annual performance review.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3649D-99D7-44D8-0851-C44D6D106208}"/>
              </a:ext>
            </a:extLst>
          </p:cNvPr>
          <p:cNvSpPr/>
          <p:nvPr/>
        </p:nvSpPr>
        <p:spPr>
          <a:xfrm>
            <a:off x="6307139" y="1848022"/>
            <a:ext cx="5884861" cy="4661872"/>
          </a:xfrm>
          <a:prstGeom prst="rect">
            <a:avLst/>
          </a:prstGeom>
          <a:solidFill>
            <a:srgbClr val="D1EAF7">
              <a:alpha val="827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FAFCC-A897-3D0D-7ED0-8C2DBF06706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67477" y="1974632"/>
            <a:ext cx="5537200" cy="52197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/>
              <a:t>AU Salary Administration Policy</a:t>
            </a:r>
          </a:p>
          <a:p>
            <a:r>
              <a:rPr lang="en-US" sz="2200" dirty="0"/>
              <a:t>In order to attract, retain, and motivate well-qualified employees, the objectives of the University's salary administration program are to:</a:t>
            </a:r>
          </a:p>
          <a:p>
            <a:pPr lvl="1">
              <a:spcBef>
                <a:spcPts val="1100"/>
              </a:spcBef>
            </a:pPr>
            <a:r>
              <a:rPr lang="en-US" sz="2000" dirty="0"/>
              <a:t>Set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salaries</a:t>
            </a:r>
            <a:r>
              <a:rPr lang="en-US" sz="2000" dirty="0"/>
              <a:t> that are equitable among </a:t>
            </a:r>
            <a:br>
              <a:rPr lang="en-US" sz="2000" dirty="0"/>
            </a:br>
            <a:r>
              <a:rPr lang="en-US" sz="2000" dirty="0"/>
              <a:t>all employees considering each individual's responsibilities; knowledge, skills and abilities; and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performance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in the work-place.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8AE33-390C-5331-647C-517B9107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838DFBF-F063-F40A-8EEC-48F6CD357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B78C-2F58-8EF4-8017-6546CDE00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2262" y="2880502"/>
            <a:ext cx="9469326" cy="23876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AU</a:t>
            </a:r>
            <a:r>
              <a:rPr lang="en-US" sz="3600" dirty="0"/>
              <a:t> </a:t>
            </a:r>
            <a:r>
              <a:rPr lang="en-US" sz="3600" b="1" dirty="0"/>
              <a:t>Performance</a:t>
            </a:r>
            <a:r>
              <a:rPr lang="en-US" sz="3600" dirty="0"/>
              <a:t> Management</a:t>
            </a:r>
            <a:br>
              <a:rPr lang="en-US" sz="4800" dirty="0"/>
            </a:br>
            <a:r>
              <a:rPr lang="en-US" sz="4800" dirty="0"/>
              <a:t>	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&lt; &lt; &lt; </a:t>
            </a:r>
            <a:r>
              <a:rPr lang="en-US" sz="7200" b="1" dirty="0"/>
              <a:t>Past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13D59-3B40-9846-71F6-7BC509B9A866}"/>
              </a:ext>
            </a:extLst>
          </p:cNvPr>
          <p:cNvSpPr/>
          <p:nvPr/>
        </p:nvSpPr>
        <p:spPr>
          <a:xfrm>
            <a:off x="-1" y="-1644245"/>
            <a:ext cx="7206143" cy="4496501"/>
          </a:xfrm>
          <a:custGeom>
            <a:avLst/>
            <a:gdLst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5689600 w 5689600"/>
              <a:gd name="connsiteY2" fmla="*/ 3911600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2392726 w 5689600"/>
              <a:gd name="connsiteY2" fmla="*/ 2510638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  <a:gd name="connsiteX0" fmla="*/ 0 w 5689600"/>
              <a:gd name="connsiteY0" fmla="*/ 0 h 3911600"/>
              <a:gd name="connsiteX1" fmla="*/ 5689600 w 5689600"/>
              <a:gd name="connsiteY1" fmla="*/ 0 h 3911600"/>
              <a:gd name="connsiteX2" fmla="*/ 3432961 w 5689600"/>
              <a:gd name="connsiteY2" fmla="*/ 3903211 h 3911600"/>
              <a:gd name="connsiteX3" fmla="*/ 0 w 5689600"/>
              <a:gd name="connsiteY3" fmla="*/ 3911600 h 3911600"/>
              <a:gd name="connsiteX4" fmla="*/ 0 w 5689600"/>
              <a:gd name="connsiteY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600" h="3911600">
                <a:moveTo>
                  <a:pt x="0" y="0"/>
                </a:moveTo>
                <a:lnTo>
                  <a:pt x="5689600" y="0"/>
                </a:lnTo>
                <a:lnTo>
                  <a:pt x="3432961" y="3903211"/>
                </a:ln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0B2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20E18-3F2D-A874-756B-B54FB392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" y="2977448"/>
            <a:ext cx="4166051" cy="321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244A96-62CE-8F94-E34F-EDB88BA8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190" y="440243"/>
            <a:ext cx="3197636" cy="788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F156C0-97F9-934F-0C5D-DD133B12D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346" y="1589898"/>
            <a:ext cx="5371780" cy="69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Back to the future movie poster&#10;&#10;Description automatically generated">
            <a:extLst>
              <a:ext uri="{FF2B5EF4-FFF2-40B4-BE49-F238E27FC236}">
                <a16:creationId xmlns:a16="http://schemas.microsoft.com/office/drawing/2014/main" id="{4C4914BF-2297-C1C9-3BB5-6320EF178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2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A76623-ED14-5A20-89AC-835A98CFFD01}"/>
              </a:ext>
            </a:extLst>
          </p:cNvPr>
          <p:cNvSpPr/>
          <p:nvPr/>
        </p:nvSpPr>
        <p:spPr>
          <a:xfrm>
            <a:off x="0" y="1884535"/>
            <a:ext cx="2986088" cy="4973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Job Proficiency: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Select 3-7 job duties that describe the employee’s most important activities/goals.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if priorities change?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about the non-rated job functions?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43C97-21C7-F075-B235-2384576B409A}"/>
              </a:ext>
            </a:extLst>
          </p:cNvPr>
          <p:cNvSpPr/>
          <p:nvPr/>
        </p:nvSpPr>
        <p:spPr>
          <a:xfrm>
            <a:off x="3068637" y="1884535"/>
            <a:ext cx="2986088" cy="4973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Rubric: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000" b="1" i="1" dirty="0">
                <a:solidFill>
                  <a:schemeClr val="tx1"/>
                </a:solidFill>
              </a:rPr>
              <a:t>Leading performance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b="1" i="1" dirty="0">
                <a:solidFill>
                  <a:schemeClr val="tx1"/>
                </a:solidFill>
              </a:rPr>
              <a:t>Strong performance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b="1" i="1" dirty="0">
                <a:solidFill>
                  <a:schemeClr val="tx1"/>
                </a:solidFill>
              </a:rPr>
              <a:t>Building performance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b="1" i="1" dirty="0">
                <a:solidFill>
                  <a:schemeClr val="tx1"/>
                </a:solidFill>
              </a:rPr>
              <a:t>Improvement essential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 middle ground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for meeting expectations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Vague measures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89919-0DF3-A7B2-518F-9ADF44C1374A}"/>
              </a:ext>
            </a:extLst>
          </p:cNvPr>
          <p:cNvSpPr/>
          <p:nvPr/>
        </p:nvSpPr>
        <p:spPr>
          <a:xfrm>
            <a:off x="6137274" y="1884535"/>
            <a:ext cx="2986088" cy="4973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PM Workbook: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Included a log for employees to track job accomplishments throughout the year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68F2F-2BC0-9632-EA4B-D5E2E854B9B2}"/>
              </a:ext>
            </a:extLst>
          </p:cNvPr>
          <p:cNvSpPr/>
          <p:nvPr/>
        </p:nvSpPr>
        <p:spPr>
          <a:xfrm>
            <a:off x="9205912" y="1884535"/>
            <a:ext cx="2986088" cy="4973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What was appraised?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Soft skill behaviors (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the how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Hard skill behaviors (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the what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7111E-5F99-82AC-4438-78DD4BC90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687" y="1047922"/>
            <a:ext cx="10515600" cy="836613"/>
          </a:xfrm>
        </p:spPr>
        <p:txBody>
          <a:bodyPr/>
          <a:lstStyle/>
          <a:p>
            <a:r>
              <a:rPr lang="en-US" dirty="0"/>
              <a:t>Pre-2017 AU Supervisor’s PM Toolkit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6FA56-609A-AB58-82EC-EFCC1802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E5106BB-C959-AEF0-0756-766A7778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889A79-33EE-40F9-F1E0-65F64A6C9C46}"/>
              </a:ext>
            </a:extLst>
          </p:cNvPr>
          <p:cNvCxnSpPr>
            <a:cxnSpLocks/>
          </p:cNvCxnSpPr>
          <p:nvPr/>
        </p:nvCxnSpPr>
        <p:spPr>
          <a:xfrm>
            <a:off x="3025773" y="2171700"/>
            <a:ext cx="0" cy="4338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F33604-50DA-BF3A-B459-113724827EDC}"/>
              </a:ext>
            </a:extLst>
          </p:cNvPr>
          <p:cNvCxnSpPr>
            <a:cxnSpLocks/>
          </p:cNvCxnSpPr>
          <p:nvPr/>
        </p:nvCxnSpPr>
        <p:spPr>
          <a:xfrm>
            <a:off x="6102348" y="2171700"/>
            <a:ext cx="0" cy="4338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EE16A-27A0-C01B-3F98-E7201AECAA60}"/>
              </a:ext>
            </a:extLst>
          </p:cNvPr>
          <p:cNvCxnSpPr>
            <a:cxnSpLocks/>
          </p:cNvCxnSpPr>
          <p:nvPr/>
        </p:nvCxnSpPr>
        <p:spPr>
          <a:xfrm>
            <a:off x="9166226" y="2171700"/>
            <a:ext cx="0" cy="4338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63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A76623-ED14-5A20-89AC-835A98CFFD01}"/>
              </a:ext>
            </a:extLst>
          </p:cNvPr>
          <p:cNvSpPr/>
          <p:nvPr/>
        </p:nvSpPr>
        <p:spPr>
          <a:xfrm>
            <a:off x="0" y="1884535"/>
            <a:ext cx="3959352" cy="49734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t" anchorCtr="0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Good:</a:t>
            </a:r>
          </a:p>
          <a:p>
            <a:endParaRPr lang="en-US" sz="2000" b="1" i="1" dirty="0">
              <a:solidFill>
                <a:schemeClr val="tx1"/>
              </a:solidFill>
            </a:endParaRPr>
          </a:p>
          <a:p>
            <a:pPr marL="52578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Regularly scheduled meetings (1v1)</a:t>
            </a:r>
          </a:p>
          <a:p>
            <a:pPr marL="52578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Documented goals &amp; timelines</a:t>
            </a:r>
          </a:p>
          <a:p>
            <a:pPr marL="52578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Easy-to-use form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(But we changed it)</a:t>
            </a:r>
          </a:p>
          <a:p>
            <a:pPr marL="52578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Constructive feedback</a:t>
            </a:r>
          </a:p>
          <a:p>
            <a:pPr marL="52578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Self-evaluation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43C97-21C7-F075-B235-2384576B409A}"/>
              </a:ext>
            </a:extLst>
          </p:cNvPr>
          <p:cNvSpPr/>
          <p:nvPr/>
        </p:nvSpPr>
        <p:spPr>
          <a:xfrm>
            <a:off x="4116384" y="1884535"/>
            <a:ext cx="3959352" cy="49734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Bad: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Paper form (not electronic)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Unclear expectations/goals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Confusing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Subjective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Not merit-based, inequities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Rating choices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Timeline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en-US" sz="2200" b="1" dirty="0">
                <a:solidFill>
                  <a:schemeClr val="tx1"/>
                </a:solidFill>
              </a:rPr>
              <a:t>May</a:t>
            </a:r>
            <a:r>
              <a:rPr lang="en-US" sz="2200" dirty="0">
                <a:solidFill>
                  <a:schemeClr val="tx1"/>
                </a:solidFill>
              </a:rPr>
              <a:t> evaluation | </a:t>
            </a:r>
            <a:r>
              <a:rPr lang="en-US" sz="2200" b="1" dirty="0">
                <a:solidFill>
                  <a:schemeClr val="tx1"/>
                </a:solidFill>
              </a:rPr>
              <a:t>October</a:t>
            </a:r>
            <a:r>
              <a:rPr lang="en-US" sz="2200" dirty="0">
                <a:solidFill>
                  <a:schemeClr val="tx1"/>
                </a:solidFill>
              </a:rPr>
              <a:t> merit pay)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89919-0DF3-A7B2-518F-9ADF44C1374A}"/>
              </a:ext>
            </a:extLst>
          </p:cNvPr>
          <p:cNvSpPr/>
          <p:nvPr/>
        </p:nvSpPr>
        <p:spPr>
          <a:xfrm>
            <a:off x="8232768" y="1884535"/>
            <a:ext cx="3959231" cy="497346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Other (Improve):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Make the process and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new form electronic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Make reviews quarterly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Train on the process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Identify clear standards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for fairness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Add a “Meets Expectations” rating option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Add Supervisor evaluation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Real-time feedback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Merit pay transparency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is it determined?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7111E-5F99-82AC-4438-78DD4BC90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687" y="1047922"/>
            <a:ext cx="10515600" cy="836613"/>
          </a:xfrm>
        </p:spPr>
        <p:txBody>
          <a:bodyPr/>
          <a:lstStyle/>
          <a:p>
            <a:r>
              <a:rPr lang="en-US" dirty="0"/>
              <a:t>2018: Template with no vendor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6FA56-609A-AB58-82EC-EFCC1802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E5106BB-C959-AEF0-0756-766A7778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889A79-33EE-40F9-F1E0-65F64A6C9C46}"/>
              </a:ext>
            </a:extLst>
          </p:cNvPr>
          <p:cNvCxnSpPr>
            <a:cxnSpLocks/>
          </p:cNvCxnSpPr>
          <p:nvPr/>
        </p:nvCxnSpPr>
        <p:spPr>
          <a:xfrm>
            <a:off x="4027613" y="2171700"/>
            <a:ext cx="0" cy="4338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F33604-50DA-BF3A-B459-113724827EDC}"/>
              </a:ext>
            </a:extLst>
          </p:cNvPr>
          <p:cNvCxnSpPr>
            <a:cxnSpLocks/>
          </p:cNvCxnSpPr>
          <p:nvPr/>
        </p:nvCxnSpPr>
        <p:spPr>
          <a:xfrm>
            <a:off x="8150355" y="2202170"/>
            <a:ext cx="0" cy="4338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06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111E-5F99-82AC-4438-78DD4BC90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686" y="1047922"/>
            <a:ext cx="11177435" cy="836613"/>
          </a:xfrm>
        </p:spPr>
        <p:txBody>
          <a:bodyPr>
            <a:normAutofit fontScale="90000"/>
          </a:bodyPr>
          <a:lstStyle/>
          <a:p>
            <a:r>
              <a:rPr lang="en-US" dirty="0"/>
              <a:t>2019-2022: Multi-page template; PeopleAdmin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6FA56-609A-AB58-82EC-EFCC1802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06"/>
            <a:ext cx="7423013" cy="573206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E5106BB-C959-AEF0-0756-766A7778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75" y="348106"/>
            <a:ext cx="2838450" cy="69981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EBCFF8-B914-BEDB-43E2-B93A1B223383}"/>
              </a:ext>
            </a:extLst>
          </p:cNvPr>
          <p:cNvSpPr/>
          <p:nvPr/>
        </p:nvSpPr>
        <p:spPr>
          <a:xfrm>
            <a:off x="581180" y="2214553"/>
            <a:ext cx="2504923" cy="12573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t" anchorCtr="0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2019-20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76623-ED14-5A20-89AC-835A98CFFD01}"/>
              </a:ext>
            </a:extLst>
          </p:cNvPr>
          <p:cNvSpPr/>
          <p:nvPr/>
        </p:nvSpPr>
        <p:spPr>
          <a:xfrm>
            <a:off x="581180" y="2770353"/>
            <a:ext cx="3463780" cy="361615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ctr" anchorCtr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”New” paper form still being used while PeopleAdmin system is being built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8A2485-3933-E5D4-4591-9C8685549D31}"/>
              </a:ext>
            </a:extLst>
          </p:cNvPr>
          <p:cNvSpPr/>
          <p:nvPr/>
        </p:nvSpPr>
        <p:spPr>
          <a:xfrm>
            <a:off x="4359426" y="2214553"/>
            <a:ext cx="2504923" cy="12573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t" anchorCtr="0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2020-21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43C97-21C7-F075-B235-2384576B409A}"/>
              </a:ext>
            </a:extLst>
          </p:cNvPr>
          <p:cNvSpPr/>
          <p:nvPr/>
        </p:nvSpPr>
        <p:spPr>
          <a:xfrm>
            <a:off x="4359426" y="2770352"/>
            <a:ext cx="3463780" cy="361615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 anchorCtr="0"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PeopleAdmin introduced (not user-friendly)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Supervisors given option to submit “paper form” or PeopleAdmin.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PeopleAdmin contract cancelled.</a:t>
            </a:r>
          </a:p>
          <a:p>
            <a:pPr algn="ctr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1C5FC40-69EE-848A-747C-D137EEF24169}"/>
              </a:ext>
            </a:extLst>
          </p:cNvPr>
          <p:cNvSpPr/>
          <p:nvPr/>
        </p:nvSpPr>
        <p:spPr>
          <a:xfrm>
            <a:off x="8137672" y="2214555"/>
            <a:ext cx="2504923" cy="12573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tlCol="0" anchor="t" anchorCtr="0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2022-23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A89919-0DF3-A7B2-518F-9ADF44C1374A}"/>
              </a:ext>
            </a:extLst>
          </p:cNvPr>
          <p:cNvSpPr/>
          <p:nvPr/>
        </p:nvSpPr>
        <p:spPr>
          <a:xfrm>
            <a:off x="8137673" y="2770355"/>
            <a:ext cx="3463780" cy="361615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 anchorCtr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Utilized “paper form” submissions only.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04DB99B7-0F88-3CBB-4795-6210C00A8A66}"/>
              </a:ext>
            </a:extLst>
          </p:cNvPr>
          <p:cNvSpPr/>
          <p:nvPr/>
        </p:nvSpPr>
        <p:spPr>
          <a:xfrm rot="5400000">
            <a:off x="4040769" y="3614356"/>
            <a:ext cx="427637" cy="41607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EA5D25F0-5938-5034-4170-E481FCFA76E9}"/>
              </a:ext>
            </a:extLst>
          </p:cNvPr>
          <p:cNvSpPr/>
          <p:nvPr/>
        </p:nvSpPr>
        <p:spPr>
          <a:xfrm rot="5400000">
            <a:off x="7817423" y="3614356"/>
            <a:ext cx="427637" cy="41607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54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UBURN ELEVATED">
      <a:dk1>
        <a:srgbClr val="0B2341"/>
      </a:dk1>
      <a:lt1>
        <a:srgbClr val="FFFFFF"/>
      </a:lt1>
      <a:dk2>
        <a:srgbClr val="2392D1"/>
      </a:dk2>
      <a:lt2>
        <a:srgbClr val="E7E6E6"/>
      </a:lt2>
      <a:accent1>
        <a:srgbClr val="E76100"/>
      </a:accent1>
      <a:accent2>
        <a:srgbClr val="4D7E20"/>
      </a:accent2>
      <a:accent3>
        <a:srgbClr val="FBBF43"/>
      </a:accent3>
      <a:accent4>
        <a:srgbClr val="29A597"/>
      </a:accent4>
      <a:accent5>
        <a:srgbClr val="79685B"/>
      </a:accent5>
      <a:accent6>
        <a:srgbClr val="0A224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1188</Words>
  <Application>Microsoft Macintosh PowerPoint</Application>
  <PresentationFormat>Widescreen</PresentationFormat>
  <Paragraphs>228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AU Performance Management  Past, Present, Future</vt:lpstr>
      <vt:lpstr>What is Performance Management?</vt:lpstr>
      <vt:lpstr>Why Performance Management at Auburn?</vt:lpstr>
      <vt:lpstr>Auburn Policy</vt:lpstr>
      <vt:lpstr>AU Performance Management  &lt; &lt; &lt; Past</vt:lpstr>
      <vt:lpstr>PowerPoint Presentation</vt:lpstr>
      <vt:lpstr>Pre-2017 AU Supervisor’s PM Toolkit</vt:lpstr>
      <vt:lpstr>2018: Template with no vendor</vt:lpstr>
      <vt:lpstr>2019-2022: Multi-page template; PeopleAdmin</vt:lpstr>
      <vt:lpstr>AU Performance Management        • • • Present</vt:lpstr>
      <vt:lpstr>PowerPoint Presentation</vt:lpstr>
      <vt:lpstr>Are statements like this a trend?</vt:lpstr>
      <vt:lpstr>PowerPoint Presentation</vt:lpstr>
      <vt:lpstr>Where we are: Current Templates</vt:lpstr>
      <vt:lpstr>Working Group Team</vt:lpstr>
      <vt:lpstr>PowerPoint Presentation</vt:lpstr>
      <vt:lpstr>AU Performance Management                     &gt; &gt; &gt; Future</vt:lpstr>
      <vt:lpstr>PowerPoint Presentation</vt:lpstr>
      <vt:lpstr>Qualtrics quick-look analysis as of July 25</vt:lpstr>
      <vt:lpstr>Most Desired Behaviors / Values</vt:lpstr>
      <vt:lpstr>Partnering For Performance</vt:lpstr>
      <vt:lpstr>Partnering For Performance</vt:lpstr>
      <vt:lpstr>Partnering For Performance</vt:lpstr>
      <vt:lpstr>Partnering For Performance</vt:lpstr>
      <vt:lpstr>Valuable Behaviors</vt:lpstr>
      <vt:lpstr>Potential Options for  Performance Standards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AU is Going with  Performance Management</dc:title>
  <dc:creator>Kimberly Graham</dc:creator>
  <cp:lastModifiedBy>Patrick Johnston</cp:lastModifiedBy>
  <cp:revision>42</cp:revision>
  <cp:lastPrinted>2023-07-28T18:19:58Z</cp:lastPrinted>
  <dcterms:created xsi:type="dcterms:W3CDTF">2023-06-27T18:25:52Z</dcterms:created>
  <dcterms:modified xsi:type="dcterms:W3CDTF">2023-09-01T13:49:48Z</dcterms:modified>
</cp:coreProperties>
</file>