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04_35D3D98B.xml" ContentType="application/vnd.ms-powerpoint.comments+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818" r:id="rId5"/>
    <p:sldMasterId id="2147483907" r:id="rId6"/>
    <p:sldMasterId id="2147483879" r:id="rId7"/>
    <p:sldMasterId id="2147483899" r:id="rId8"/>
  </p:sldMasterIdLst>
  <p:notesMasterIdLst>
    <p:notesMasterId r:id="rId39"/>
  </p:notesMasterIdLst>
  <p:sldIdLst>
    <p:sldId id="257" r:id="rId9"/>
    <p:sldId id="258" r:id="rId10"/>
    <p:sldId id="259" r:id="rId11"/>
    <p:sldId id="262" r:id="rId12"/>
    <p:sldId id="263" r:id="rId13"/>
    <p:sldId id="292" r:id="rId14"/>
    <p:sldId id="293" r:id="rId15"/>
    <p:sldId id="261" r:id="rId16"/>
    <p:sldId id="264" r:id="rId17"/>
    <p:sldId id="265" r:id="rId18"/>
    <p:sldId id="266" r:id="rId19"/>
    <p:sldId id="267" r:id="rId20"/>
    <p:sldId id="318" r:id="rId21"/>
    <p:sldId id="319" r:id="rId22"/>
    <p:sldId id="320" r:id="rId23"/>
    <p:sldId id="321" r:id="rId24"/>
    <p:sldId id="302" r:id="rId25"/>
    <p:sldId id="322" r:id="rId26"/>
    <p:sldId id="325" r:id="rId27"/>
    <p:sldId id="305" r:id="rId28"/>
    <p:sldId id="312" r:id="rId29"/>
    <p:sldId id="317" r:id="rId30"/>
    <p:sldId id="311" r:id="rId31"/>
    <p:sldId id="315" r:id="rId32"/>
    <p:sldId id="313" r:id="rId33"/>
    <p:sldId id="314" r:id="rId34"/>
    <p:sldId id="323" r:id="rId35"/>
    <p:sldId id="308" r:id="rId36"/>
    <p:sldId id="260" r:id="rId37"/>
    <p:sldId id="324"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032" userDrawn="1">
          <p15:clr>
            <a:srgbClr val="A4A3A4"/>
          </p15:clr>
        </p15:guide>
        <p15:guide id="3" orient="horz" pos="3912" userDrawn="1">
          <p15:clr>
            <a:srgbClr val="A4A3A4"/>
          </p15:clr>
        </p15:guide>
        <p15:guide id="4" pos="7392" userDrawn="1">
          <p15:clr>
            <a:srgbClr val="A4A3A4"/>
          </p15:clr>
        </p15:guide>
        <p15:guide id="5" orient="horz" pos="168" userDrawn="1">
          <p15:clr>
            <a:srgbClr val="A4A3A4"/>
          </p15:clr>
        </p15:guide>
        <p15:guide id="6" pos="60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A62AB7-2AFD-1E7B-6C4C-3020C3436975}" name="Moriah Kent" initials="MK" userId="S::mmk0036@auburn.edu::6ba878c6-5ca2-4e18-861e-57ee11eb29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86100"/>
    <a:srgbClr val="404040"/>
    <a:srgbClr val="999999"/>
    <a:srgbClr val="666666"/>
    <a:srgbClr val="F8AD76"/>
    <a:srgbClr val="F0873B"/>
    <a:srgbClr val="DA5806"/>
    <a:srgbClr val="CC4E0B"/>
    <a:srgbClr val="DFE2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F81981-20AE-4FB1-8288-D5937C8AFEF9}" v="29" dt="2024-07-16T15:22:20.742"/>
    <p1510:client id="{51F408D1-49F4-4FB5-9B96-1EDF53366FA0}" v="2" dt="2024-07-16T15:05:21.388"/>
    <p1510:client id="{AFFF218B-D5B3-489D-BF35-33FB46B14993}" v="437" dt="2024-07-16T16:27:16.776"/>
    <p1510:client id="{F2033D70-D1DA-4600-BBA1-8210CE16E975}" v="31" dt="2024-07-16T15:58:57.759"/>
    <p1510:client id="{F69851BC-E254-D693-587C-039D30483926}" v="3" dt="2024-07-17T21:50:03.1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pos="1032"/>
        <p:guide orient="horz" pos="3912"/>
        <p:guide pos="7392"/>
        <p:guide orient="horz" pos="168"/>
        <p:guide pos="607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222612961172308E-2"/>
          <c:y val="3.0901137357830272E-3"/>
          <c:w val="0.48288447202136409"/>
          <c:h val="0.88809084281131512"/>
        </c:manualLayout>
      </c:layout>
      <c:barChart>
        <c:barDir val="bar"/>
        <c:grouping val="clustered"/>
        <c:varyColors val="0"/>
        <c:ser>
          <c:idx val="0"/>
          <c:order val="0"/>
          <c:tx>
            <c:strRef>
              <c:f>Sheet1!$B$1</c:f>
              <c:strCache>
                <c:ptCount val="1"/>
                <c:pt idx="0">
                  <c:v>Generations in the Workplace</c:v>
                </c:pt>
              </c:strCache>
            </c:strRef>
          </c:tx>
          <c:spPr>
            <a:solidFill>
              <a:schemeClr val="accent1"/>
            </a:solidFill>
            <a:ln>
              <a:solidFill>
                <a:schemeClr val="bg1"/>
              </a:solidFill>
            </a:ln>
            <a:effectLst>
              <a:outerShdw blurRad="317500" algn="ctr" rotWithShape="0">
                <a:prstClr val="black">
                  <a:alpha val="25000"/>
                </a:prstClr>
              </a:outerShdw>
            </a:effectLst>
          </c:spPr>
          <c:invertIfNegative val="0"/>
          <c:dPt>
            <c:idx val="0"/>
            <c:invertIfNegative val="0"/>
            <c:bubble3D val="0"/>
            <c:spPr>
              <a:solidFill>
                <a:srgbClr val="F5C705"/>
              </a:solidFill>
              <a:ln>
                <a:solidFill>
                  <a:schemeClr val="bg1"/>
                </a:solidFill>
              </a:ln>
              <a:effectLst>
                <a:outerShdw blurRad="317500" algn="ctr" rotWithShape="0">
                  <a:prstClr val="black">
                    <a:alpha val="25000"/>
                  </a:prstClr>
                </a:outerShdw>
              </a:effectLst>
            </c:spPr>
            <c:extLst>
              <c:ext xmlns:c16="http://schemas.microsoft.com/office/drawing/2014/chart" uri="{C3380CC4-5D6E-409C-BE32-E72D297353CC}">
                <c16:uniqueId val="{00000001-3D28-43EB-9457-EA0D5632B5F1}"/>
              </c:ext>
            </c:extLst>
          </c:dPt>
          <c:dPt>
            <c:idx val="1"/>
            <c:invertIfNegative val="0"/>
            <c:bubble3D val="0"/>
            <c:spPr>
              <a:solidFill>
                <a:schemeClr val="accent6">
                  <a:lumMod val="50000"/>
                </a:schemeClr>
              </a:solidFill>
              <a:ln>
                <a:solidFill>
                  <a:schemeClr val="bg1"/>
                </a:solidFill>
              </a:ln>
              <a:effectLst>
                <a:outerShdw blurRad="317500" algn="ctr" rotWithShape="0">
                  <a:prstClr val="black">
                    <a:alpha val="25000"/>
                  </a:prstClr>
                </a:outerShdw>
              </a:effectLst>
            </c:spPr>
            <c:extLst>
              <c:ext xmlns:c16="http://schemas.microsoft.com/office/drawing/2014/chart" uri="{C3380CC4-5D6E-409C-BE32-E72D297353CC}">
                <c16:uniqueId val="{00000003-3D28-43EB-9457-EA0D5632B5F1}"/>
              </c:ext>
            </c:extLst>
          </c:dPt>
          <c:dPt>
            <c:idx val="2"/>
            <c:invertIfNegative val="0"/>
            <c:bubble3D val="0"/>
            <c:spPr>
              <a:solidFill>
                <a:srgbClr val="007164"/>
              </a:solidFill>
              <a:ln>
                <a:solidFill>
                  <a:schemeClr val="bg1"/>
                </a:solidFill>
              </a:ln>
              <a:effectLst>
                <a:outerShdw blurRad="317500" algn="ctr" rotWithShape="0">
                  <a:prstClr val="black">
                    <a:alpha val="25000"/>
                  </a:prstClr>
                </a:outerShdw>
              </a:effectLst>
            </c:spPr>
            <c:extLst>
              <c:ext xmlns:c16="http://schemas.microsoft.com/office/drawing/2014/chart" uri="{C3380CC4-5D6E-409C-BE32-E72D297353CC}">
                <c16:uniqueId val="{00000005-3D28-43EB-9457-EA0D5632B5F1}"/>
              </c:ext>
            </c:extLst>
          </c:dPt>
          <c:dPt>
            <c:idx val="3"/>
            <c:invertIfNegative val="0"/>
            <c:bubble3D val="0"/>
            <c:spPr>
              <a:solidFill>
                <a:schemeClr val="tx1">
                  <a:lumMod val="75000"/>
                  <a:lumOff val="25000"/>
                </a:schemeClr>
              </a:solidFill>
              <a:ln>
                <a:solidFill>
                  <a:schemeClr val="bg1"/>
                </a:solidFill>
              </a:ln>
              <a:effectLst>
                <a:outerShdw blurRad="317500" algn="ctr" rotWithShape="0">
                  <a:prstClr val="black">
                    <a:alpha val="25000"/>
                  </a:prstClr>
                </a:outerShdw>
              </a:effectLst>
            </c:spPr>
            <c:extLst>
              <c:ext xmlns:c16="http://schemas.microsoft.com/office/drawing/2014/chart" uri="{C3380CC4-5D6E-409C-BE32-E72D297353CC}">
                <c16:uniqueId val="{00000007-3D28-43EB-9457-EA0D5632B5F1}"/>
              </c:ext>
            </c:extLst>
          </c:dPt>
          <c:dLbls>
            <c:dLbl>
              <c:idx val="0"/>
              <c:tx>
                <c:rich>
                  <a:bodyPr/>
                  <a:lstStyle/>
                  <a:p>
                    <a:fld id="{A6DDC942-0AF9-4E1B-A603-813156811281}" type="VALUE">
                      <a:rPr lang="en-US">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D28-43EB-9457-EA0D5632B5F1}"/>
                </c:ext>
              </c:extLst>
            </c:dLbl>
            <c:dLbl>
              <c:idx val="1"/>
              <c:tx>
                <c:rich>
                  <a:bodyPr/>
                  <a:lstStyle/>
                  <a:p>
                    <a:fld id="{CEFECD48-5A6E-41A2-84EF-06A321CFF0C9}" type="VALUE">
                      <a:rPr lang="en-US">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D28-43EB-9457-EA0D5632B5F1}"/>
                </c:ext>
              </c:extLst>
            </c:dLbl>
            <c:dLbl>
              <c:idx val="2"/>
              <c:tx>
                <c:rich>
                  <a:bodyPr/>
                  <a:lstStyle/>
                  <a:p>
                    <a:r>
                      <a:rPr lang="en-US">
                        <a:solidFill>
                          <a:schemeClr val="tx1"/>
                        </a:solidFill>
                      </a:rPr>
                      <a:t>33%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D28-43EB-9457-EA0D5632B5F1}"/>
                </c:ext>
              </c:extLst>
            </c:dLbl>
            <c:dLbl>
              <c:idx val="3"/>
              <c:tx>
                <c:rich>
                  <a:bodyPr/>
                  <a:lstStyle/>
                  <a:p>
                    <a:fld id="{F4C7FE80-6CA8-4AFC-A80A-DD69EE6F946B}" type="VALUE">
                      <a:rPr lang="en-US">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D28-43EB-9457-EA0D5632B5F1}"/>
                </c:ext>
              </c:extLst>
            </c:dLbl>
            <c:dLbl>
              <c:idx val="4"/>
              <c:spPr>
                <a:noFill/>
                <a:ln>
                  <a:solidFill>
                    <a:schemeClr val="tx1"/>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3D28-43EB-9457-EA0D5632B5F1}"/>
                </c:ext>
              </c:extLst>
            </c:dLbl>
            <c:spPr>
              <a:noFill/>
              <a:ln>
                <a:solidFill>
                  <a:schemeClr val="tx1"/>
                </a:solid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Sheet1!$A$2:$A$6</c:f>
              <c:strCache>
                <c:ptCount val="5"/>
                <c:pt idx="0">
                  <c:v>Gen-Z</c:v>
                </c:pt>
                <c:pt idx="1">
                  <c:v>Millennial</c:v>
                </c:pt>
                <c:pt idx="2">
                  <c:v>Gen-X</c:v>
                </c:pt>
                <c:pt idx="3">
                  <c:v>Boomers</c:v>
                </c:pt>
                <c:pt idx="4">
                  <c:v>Traditionalists</c:v>
                </c:pt>
              </c:strCache>
            </c:strRef>
          </c:cat>
          <c:val>
            <c:numRef>
              <c:f>Sheet1!$B$2:$B$6</c:f>
              <c:numCache>
                <c:formatCode>0%</c:formatCode>
                <c:ptCount val="5"/>
                <c:pt idx="0">
                  <c:v>0.05</c:v>
                </c:pt>
                <c:pt idx="1">
                  <c:v>0.35</c:v>
                </c:pt>
                <c:pt idx="2">
                  <c:v>0.33</c:v>
                </c:pt>
                <c:pt idx="3">
                  <c:v>0.25</c:v>
                </c:pt>
                <c:pt idx="4">
                  <c:v>0.02</c:v>
                </c:pt>
              </c:numCache>
            </c:numRef>
          </c:val>
          <c:extLst>
            <c:ext xmlns:c16="http://schemas.microsoft.com/office/drawing/2014/chart" uri="{C3380CC4-5D6E-409C-BE32-E72D297353CC}">
              <c16:uniqueId val="{00000009-3D28-43EB-9457-EA0D5632B5F1}"/>
            </c:ext>
          </c:extLst>
        </c:ser>
        <c:dLbls>
          <c:showLegendKey val="0"/>
          <c:showVal val="0"/>
          <c:showCatName val="0"/>
          <c:showSerName val="0"/>
          <c:showPercent val="0"/>
          <c:showBubbleSize val="0"/>
        </c:dLbls>
        <c:gapWidth val="150"/>
        <c:axId val="1453188336"/>
        <c:axId val="1453189584"/>
      </c:barChart>
      <c:valAx>
        <c:axId val="1453189584"/>
        <c:scaling>
          <c:orientation val="minMax"/>
        </c:scaling>
        <c:delete val="0"/>
        <c:axPos val="b"/>
        <c:majorGridlines>
          <c:spPr>
            <a:ln w="9525" cap="flat" cmpd="sng" algn="ctr">
              <a:solidFill>
                <a:schemeClr val="dk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453188336"/>
        <c:crosses val="autoZero"/>
        <c:crossBetween val="between"/>
      </c:valAx>
      <c:catAx>
        <c:axId val="1453188336"/>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45318958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omments/modernComment_104_35D3D98B.xml><?xml version="1.0" encoding="utf-8"?>
<p188:cmLst xmlns:a="http://schemas.openxmlformats.org/drawingml/2006/main" xmlns:r="http://schemas.openxmlformats.org/officeDocument/2006/relationships" xmlns:p188="http://schemas.microsoft.com/office/powerpoint/2018/8/main">
  <p188:cm id="{32C35F0C-B9C3-4C89-90CA-5283C29E604F}" authorId="{F0A62AB7-2AFD-1E7B-6C4C-3020C3436975}" created="2024-07-16T15:22:20.699">
    <ac:deMkLst xmlns:ac="http://schemas.microsoft.com/office/drawing/2013/main/command">
      <pc:docMk xmlns:pc="http://schemas.microsoft.com/office/powerpoint/2013/main/command"/>
      <pc:sldMk xmlns:pc="http://schemas.microsoft.com/office/powerpoint/2013/main/command" cId="903076235" sldId="260"/>
      <ac:spMk id="5" creationId="{D1D2C8C5-8844-C857-EF53-41439DC707B7}"/>
    </ac:deMkLst>
    <p188:txBody>
      <a:bodyPr/>
      <a:lstStyle/>
      <a:p>
        <a:r>
          <a:rPr lang="en-US"/>
          <a:t>Add plugs from previous slides and Aspire! </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DAF3D0-0B7A-4C78-B456-6F83D225C7F3}"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44889543-2CB1-402F-BE85-AB8B8A356C4C}">
      <dgm:prSet custT="1"/>
      <dgm:spPr/>
      <dgm:t>
        <a:bodyPr/>
        <a:lstStyle/>
        <a:p>
          <a:pPr algn="ctr"/>
          <a:r>
            <a:rPr lang="en-US" sz="3600" b="0"/>
            <a:t>Generational</a:t>
          </a:r>
          <a:r>
            <a:rPr lang="en-US" sz="3600" b="1"/>
            <a:t> </a:t>
          </a:r>
          <a:r>
            <a:rPr lang="en-US" sz="3600" b="0"/>
            <a:t>Definitions</a:t>
          </a:r>
        </a:p>
      </dgm:t>
    </dgm:pt>
    <dgm:pt modelId="{D5923601-65E0-41E9-942B-225909619643}" type="parTrans" cxnId="{3746C108-D629-4913-AE95-5EF9BE1A7B3C}">
      <dgm:prSet/>
      <dgm:spPr/>
      <dgm:t>
        <a:bodyPr/>
        <a:lstStyle/>
        <a:p>
          <a:endParaRPr lang="en-US"/>
        </a:p>
      </dgm:t>
    </dgm:pt>
    <dgm:pt modelId="{D56A7A5B-B405-4CA1-A6FF-4242B7AABF0F}" type="sibTrans" cxnId="{3746C108-D629-4913-AE95-5EF9BE1A7B3C}">
      <dgm:prSet phldrT="1" phldr="0"/>
      <dgm:spPr/>
      <dgm:t>
        <a:bodyPr/>
        <a:lstStyle/>
        <a:p>
          <a:r>
            <a:rPr lang="en-US"/>
            <a:t>1</a:t>
          </a:r>
        </a:p>
      </dgm:t>
    </dgm:pt>
    <dgm:pt modelId="{285A363E-9F33-4295-9F00-36F8555536FB}">
      <dgm:prSet/>
      <dgm:spPr/>
      <dgm:t>
        <a:bodyPr/>
        <a:lstStyle/>
        <a:p>
          <a:pPr algn="l"/>
          <a:endParaRPr lang="en-US" sz="2000"/>
        </a:p>
      </dgm:t>
    </dgm:pt>
    <dgm:pt modelId="{AABA951A-2D32-4D20-9BC8-40F0788C2F7E}" type="parTrans" cxnId="{2F028179-85E0-4112-A7F0-AAA7F42AD443}">
      <dgm:prSet/>
      <dgm:spPr/>
      <dgm:t>
        <a:bodyPr/>
        <a:lstStyle/>
        <a:p>
          <a:endParaRPr lang="en-US"/>
        </a:p>
      </dgm:t>
    </dgm:pt>
    <dgm:pt modelId="{86492F7A-3390-42CF-AA9E-CB9181DDCB33}" type="sibTrans" cxnId="{2F028179-85E0-4112-A7F0-AAA7F42AD443}">
      <dgm:prSet/>
      <dgm:spPr/>
      <dgm:t>
        <a:bodyPr/>
        <a:lstStyle/>
        <a:p>
          <a:endParaRPr lang="en-US"/>
        </a:p>
      </dgm:t>
    </dgm:pt>
    <dgm:pt modelId="{B2D56991-5CA4-4AE5-916C-FFD5081F45C4}">
      <dgm:prSet custT="1"/>
      <dgm:spPr/>
      <dgm:t>
        <a:bodyPr/>
        <a:lstStyle/>
        <a:p>
          <a:pPr algn="ctr"/>
          <a:r>
            <a:rPr lang="en-US" sz="3600" b="0"/>
            <a:t>Assumptions &amp; Stereotypes</a:t>
          </a:r>
        </a:p>
      </dgm:t>
    </dgm:pt>
    <dgm:pt modelId="{DEDD7081-75A2-4DF0-89D8-2A0F916CB450}" type="parTrans" cxnId="{36A3A0C8-C212-40EA-8D7B-E270486D23ED}">
      <dgm:prSet/>
      <dgm:spPr/>
      <dgm:t>
        <a:bodyPr/>
        <a:lstStyle/>
        <a:p>
          <a:endParaRPr lang="en-US"/>
        </a:p>
      </dgm:t>
    </dgm:pt>
    <dgm:pt modelId="{7A9B5296-7782-4D32-B027-537115BF00DD}" type="sibTrans" cxnId="{36A3A0C8-C212-40EA-8D7B-E270486D23ED}">
      <dgm:prSet phldrT="2" phldr="0"/>
      <dgm:spPr/>
      <dgm:t>
        <a:bodyPr/>
        <a:lstStyle/>
        <a:p>
          <a:r>
            <a:rPr lang="en-US"/>
            <a:t>2</a:t>
          </a:r>
        </a:p>
      </dgm:t>
    </dgm:pt>
    <dgm:pt modelId="{579F3C0E-841A-454B-8615-E8B7B1F38321}">
      <dgm:prSet/>
      <dgm:spPr/>
      <dgm:t>
        <a:bodyPr/>
        <a:lstStyle/>
        <a:p>
          <a:pPr algn="l"/>
          <a:endParaRPr lang="en-US" sz="2000"/>
        </a:p>
      </dgm:t>
    </dgm:pt>
    <dgm:pt modelId="{720DCA58-CE17-4623-8D5B-449E7FF911EE}" type="parTrans" cxnId="{0F90446D-6606-4665-BE8A-491FDCAF0314}">
      <dgm:prSet/>
      <dgm:spPr/>
      <dgm:t>
        <a:bodyPr/>
        <a:lstStyle/>
        <a:p>
          <a:endParaRPr lang="en-US"/>
        </a:p>
      </dgm:t>
    </dgm:pt>
    <dgm:pt modelId="{2B2E2CC1-B08D-4D5F-873F-7567F6738426}" type="sibTrans" cxnId="{0F90446D-6606-4665-BE8A-491FDCAF0314}">
      <dgm:prSet/>
      <dgm:spPr/>
      <dgm:t>
        <a:bodyPr/>
        <a:lstStyle/>
        <a:p>
          <a:endParaRPr lang="en-US"/>
        </a:p>
      </dgm:t>
    </dgm:pt>
    <dgm:pt modelId="{2941830F-A22C-408A-B19C-28084F0B3AD4}">
      <dgm:prSet custT="1"/>
      <dgm:spPr/>
      <dgm:t>
        <a:bodyPr/>
        <a:lstStyle/>
        <a:p>
          <a:pPr algn="ctr"/>
          <a:r>
            <a:rPr lang="en-US" sz="3600" b="0"/>
            <a:t>Global Perspectives</a:t>
          </a:r>
        </a:p>
      </dgm:t>
    </dgm:pt>
    <dgm:pt modelId="{26A6EFA4-BE7F-4F7D-B844-1DF06A3742F6}" type="parTrans" cxnId="{9D5ED045-A858-4922-A7CF-337059E95932}">
      <dgm:prSet/>
      <dgm:spPr/>
      <dgm:t>
        <a:bodyPr/>
        <a:lstStyle/>
        <a:p>
          <a:endParaRPr lang="en-US"/>
        </a:p>
      </dgm:t>
    </dgm:pt>
    <dgm:pt modelId="{CF225990-C952-42A7-A15B-93576782CC4F}" type="sibTrans" cxnId="{9D5ED045-A858-4922-A7CF-337059E95932}">
      <dgm:prSet phldrT="3" phldr="0"/>
      <dgm:spPr/>
      <dgm:t>
        <a:bodyPr/>
        <a:lstStyle/>
        <a:p>
          <a:r>
            <a:rPr lang="en-US"/>
            <a:t>3</a:t>
          </a:r>
        </a:p>
      </dgm:t>
    </dgm:pt>
    <dgm:pt modelId="{9F7E177F-ABEC-4448-B187-F9A1F959FF61}">
      <dgm:prSet/>
      <dgm:spPr/>
      <dgm:t>
        <a:bodyPr/>
        <a:lstStyle/>
        <a:p>
          <a:pPr algn="l"/>
          <a:endParaRPr lang="en-US" sz="2000"/>
        </a:p>
      </dgm:t>
    </dgm:pt>
    <dgm:pt modelId="{F55D2C8A-7267-4262-9143-D3E32C8C1DD6}" type="parTrans" cxnId="{D4E71AFD-C145-457B-BA94-3AC66F8DFD20}">
      <dgm:prSet/>
      <dgm:spPr/>
      <dgm:t>
        <a:bodyPr/>
        <a:lstStyle/>
        <a:p>
          <a:endParaRPr lang="en-US"/>
        </a:p>
      </dgm:t>
    </dgm:pt>
    <dgm:pt modelId="{09097EAD-610E-4AAF-8365-66EF3856A14A}" type="sibTrans" cxnId="{D4E71AFD-C145-457B-BA94-3AC66F8DFD20}">
      <dgm:prSet/>
      <dgm:spPr/>
      <dgm:t>
        <a:bodyPr/>
        <a:lstStyle/>
        <a:p>
          <a:endParaRPr lang="en-US"/>
        </a:p>
      </dgm:t>
    </dgm:pt>
    <dgm:pt modelId="{47AB2505-7D4C-4B9A-83C4-F724E0364767}" type="pres">
      <dgm:prSet presAssocID="{6FDAF3D0-0B7A-4C78-B456-6F83D225C7F3}" presName="Name0" presStyleCnt="0">
        <dgm:presLayoutVars>
          <dgm:animLvl val="lvl"/>
          <dgm:resizeHandles val="exact"/>
        </dgm:presLayoutVars>
      </dgm:prSet>
      <dgm:spPr/>
    </dgm:pt>
    <dgm:pt modelId="{7D0474FA-5A2F-4EB6-AD7D-62E4EFEB25F1}" type="pres">
      <dgm:prSet presAssocID="{44889543-2CB1-402F-BE85-AB8B8A356C4C}" presName="compositeNode" presStyleCnt="0">
        <dgm:presLayoutVars>
          <dgm:bulletEnabled val="1"/>
        </dgm:presLayoutVars>
      </dgm:prSet>
      <dgm:spPr/>
    </dgm:pt>
    <dgm:pt modelId="{34D1EB5F-A69E-4EAF-ADDF-303E1ABBE13C}" type="pres">
      <dgm:prSet presAssocID="{44889543-2CB1-402F-BE85-AB8B8A356C4C}" presName="bgRect" presStyleLbl="bgAccFollowNode1" presStyleIdx="0" presStyleCnt="3"/>
      <dgm:spPr/>
    </dgm:pt>
    <dgm:pt modelId="{26F319F7-B257-46C6-9F87-500064DED29D}" type="pres">
      <dgm:prSet presAssocID="{D56A7A5B-B405-4CA1-A6FF-4242B7AABF0F}" presName="sibTransNodeCircle" presStyleLbl="alignNode1" presStyleIdx="0" presStyleCnt="6">
        <dgm:presLayoutVars>
          <dgm:chMax val="0"/>
          <dgm:bulletEnabled/>
        </dgm:presLayoutVars>
      </dgm:prSet>
      <dgm:spPr/>
    </dgm:pt>
    <dgm:pt modelId="{0A6AD918-500C-483A-9AC5-7AF70D57C7EE}" type="pres">
      <dgm:prSet presAssocID="{44889543-2CB1-402F-BE85-AB8B8A356C4C}" presName="bottomLine" presStyleLbl="alignNode1" presStyleIdx="1" presStyleCnt="6">
        <dgm:presLayoutVars/>
      </dgm:prSet>
      <dgm:spPr/>
    </dgm:pt>
    <dgm:pt modelId="{6B84B83C-7C41-414A-9C4E-3C00E435A76F}" type="pres">
      <dgm:prSet presAssocID="{44889543-2CB1-402F-BE85-AB8B8A356C4C}" presName="nodeText" presStyleLbl="bgAccFollowNode1" presStyleIdx="0" presStyleCnt="3">
        <dgm:presLayoutVars>
          <dgm:bulletEnabled val="1"/>
        </dgm:presLayoutVars>
      </dgm:prSet>
      <dgm:spPr/>
    </dgm:pt>
    <dgm:pt modelId="{7E9C8C5C-AF96-4E0E-83A4-0F586BDD6111}" type="pres">
      <dgm:prSet presAssocID="{D56A7A5B-B405-4CA1-A6FF-4242B7AABF0F}" presName="sibTrans" presStyleCnt="0"/>
      <dgm:spPr/>
    </dgm:pt>
    <dgm:pt modelId="{4F430C5D-6F1D-4284-9077-1B0B1889768B}" type="pres">
      <dgm:prSet presAssocID="{B2D56991-5CA4-4AE5-916C-FFD5081F45C4}" presName="compositeNode" presStyleCnt="0">
        <dgm:presLayoutVars>
          <dgm:bulletEnabled val="1"/>
        </dgm:presLayoutVars>
      </dgm:prSet>
      <dgm:spPr/>
    </dgm:pt>
    <dgm:pt modelId="{C857A4BA-5F43-4BF7-ABDB-D34A747E96DA}" type="pres">
      <dgm:prSet presAssocID="{B2D56991-5CA4-4AE5-916C-FFD5081F45C4}" presName="bgRect" presStyleLbl="bgAccFollowNode1" presStyleIdx="1" presStyleCnt="3"/>
      <dgm:spPr/>
    </dgm:pt>
    <dgm:pt modelId="{36FA4188-7E7D-4439-90D0-9D8FEAACB861}" type="pres">
      <dgm:prSet presAssocID="{7A9B5296-7782-4D32-B027-537115BF00DD}" presName="sibTransNodeCircle" presStyleLbl="alignNode1" presStyleIdx="2" presStyleCnt="6">
        <dgm:presLayoutVars>
          <dgm:chMax val="0"/>
          <dgm:bulletEnabled/>
        </dgm:presLayoutVars>
      </dgm:prSet>
      <dgm:spPr/>
    </dgm:pt>
    <dgm:pt modelId="{ED685CC2-3152-4321-BAE0-884EEB110704}" type="pres">
      <dgm:prSet presAssocID="{B2D56991-5CA4-4AE5-916C-FFD5081F45C4}" presName="bottomLine" presStyleLbl="alignNode1" presStyleIdx="3" presStyleCnt="6">
        <dgm:presLayoutVars/>
      </dgm:prSet>
      <dgm:spPr/>
    </dgm:pt>
    <dgm:pt modelId="{3786FD4C-A691-49DC-AC20-D4425F18FCA9}" type="pres">
      <dgm:prSet presAssocID="{B2D56991-5CA4-4AE5-916C-FFD5081F45C4}" presName="nodeText" presStyleLbl="bgAccFollowNode1" presStyleIdx="1" presStyleCnt="3">
        <dgm:presLayoutVars>
          <dgm:bulletEnabled val="1"/>
        </dgm:presLayoutVars>
      </dgm:prSet>
      <dgm:spPr/>
    </dgm:pt>
    <dgm:pt modelId="{7F92CC3C-AD4C-47EA-B7DB-77C975B285CF}" type="pres">
      <dgm:prSet presAssocID="{7A9B5296-7782-4D32-B027-537115BF00DD}" presName="sibTrans" presStyleCnt="0"/>
      <dgm:spPr/>
    </dgm:pt>
    <dgm:pt modelId="{046F4246-A956-43B5-B0D3-A3707D439E81}" type="pres">
      <dgm:prSet presAssocID="{2941830F-A22C-408A-B19C-28084F0B3AD4}" presName="compositeNode" presStyleCnt="0">
        <dgm:presLayoutVars>
          <dgm:bulletEnabled val="1"/>
        </dgm:presLayoutVars>
      </dgm:prSet>
      <dgm:spPr/>
    </dgm:pt>
    <dgm:pt modelId="{619F4C2A-7683-4C3F-851C-11E7CEBA73B8}" type="pres">
      <dgm:prSet presAssocID="{2941830F-A22C-408A-B19C-28084F0B3AD4}" presName="bgRect" presStyleLbl="bgAccFollowNode1" presStyleIdx="2" presStyleCnt="3"/>
      <dgm:spPr/>
    </dgm:pt>
    <dgm:pt modelId="{8C20EB3D-D642-402F-AA80-A8BDB5A028BD}" type="pres">
      <dgm:prSet presAssocID="{CF225990-C952-42A7-A15B-93576782CC4F}" presName="sibTransNodeCircle" presStyleLbl="alignNode1" presStyleIdx="4" presStyleCnt="6">
        <dgm:presLayoutVars>
          <dgm:chMax val="0"/>
          <dgm:bulletEnabled/>
        </dgm:presLayoutVars>
      </dgm:prSet>
      <dgm:spPr/>
    </dgm:pt>
    <dgm:pt modelId="{5A14A00A-77C8-4810-A8EB-F914A8F1C796}" type="pres">
      <dgm:prSet presAssocID="{2941830F-A22C-408A-B19C-28084F0B3AD4}" presName="bottomLine" presStyleLbl="alignNode1" presStyleIdx="5" presStyleCnt="6">
        <dgm:presLayoutVars/>
      </dgm:prSet>
      <dgm:spPr/>
    </dgm:pt>
    <dgm:pt modelId="{F316A940-3BA1-48C3-8B2F-31784DA6044D}" type="pres">
      <dgm:prSet presAssocID="{2941830F-A22C-408A-B19C-28084F0B3AD4}" presName="nodeText" presStyleLbl="bgAccFollowNode1" presStyleIdx="2" presStyleCnt="3">
        <dgm:presLayoutVars>
          <dgm:bulletEnabled val="1"/>
        </dgm:presLayoutVars>
      </dgm:prSet>
      <dgm:spPr/>
    </dgm:pt>
  </dgm:ptLst>
  <dgm:cxnLst>
    <dgm:cxn modelId="{0F955707-D1C7-4CA8-9401-AA181DB2616F}" type="presOf" srcId="{B2D56991-5CA4-4AE5-916C-FFD5081F45C4}" destId="{3786FD4C-A691-49DC-AC20-D4425F18FCA9}" srcOrd="1" destOrd="0" presId="urn:microsoft.com/office/officeart/2016/7/layout/BasicLinearProcessNumbered"/>
    <dgm:cxn modelId="{6D0BAB08-323B-45F8-BC6B-1C6F869665D1}" type="presOf" srcId="{44889543-2CB1-402F-BE85-AB8B8A356C4C}" destId="{34D1EB5F-A69E-4EAF-ADDF-303E1ABBE13C}" srcOrd="0" destOrd="0" presId="urn:microsoft.com/office/officeart/2016/7/layout/BasicLinearProcessNumbered"/>
    <dgm:cxn modelId="{3746C108-D629-4913-AE95-5EF9BE1A7B3C}" srcId="{6FDAF3D0-0B7A-4C78-B456-6F83D225C7F3}" destId="{44889543-2CB1-402F-BE85-AB8B8A356C4C}" srcOrd="0" destOrd="0" parTransId="{D5923601-65E0-41E9-942B-225909619643}" sibTransId="{D56A7A5B-B405-4CA1-A6FF-4242B7AABF0F}"/>
    <dgm:cxn modelId="{F8D3F71B-BF64-45AA-A62B-9CC70427D9CF}" type="presOf" srcId="{9F7E177F-ABEC-4448-B187-F9A1F959FF61}" destId="{F316A940-3BA1-48C3-8B2F-31784DA6044D}" srcOrd="0" destOrd="1" presId="urn:microsoft.com/office/officeart/2016/7/layout/BasicLinearProcessNumbered"/>
    <dgm:cxn modelId="{8C741A29-1D07-410C-9942-9FAAE7DC1E72}" type="presOf" srcId="{7A9B5296-7782-4D32-B027-537115BF00DD}" destId="{36FA4188-7E7D-4439-90D0-9D8FEAACB861}" srcOrd="0" destOrd="0" presId="urn:microsoft.com/office/officeart/2016/7/layout/BasicLinearProcessNumbered"/>
    <dgm:cxn modelId="{6B6C272C-845A-4E52-AAB1-8094263BB690}" type="presOf" srcId="{D56A7A5B-B405-4CA1-A6FF-4242B7AABF0F}" destId="{26F319F7-B257-46C6-9F87-500064DED29D}" srcOrd="0" destOrd="0" presId="urn:microsoft.com/office/officeart/2016/7/layout/BasicLinearProcessNumbered"/>
    <dgm:cxn modelId="{F6AF9B3F-1EBF-4CBC-A717-4321471CFCE7}" type="presOf" srcId="{2941830F-A22C-408A-B19C-28084F0B3AD4}" destId="{619F4C2A-7683-4C3F-851C-11E7CEBA73B8}" srcOrd="0" destOrd="0" presId="urn:microsoft.com/office/officeart/2016/7/layout/BasicLinearProcessNumbered"/>
    <dgm:cxn modelId="{9D5ED045-A858-4922-A7CF-337059E95932}" srcId="{6FDAF3D0-0B7A-4C78-B456-6F83D225C7F3}" destId="{2941830F-A22C-408A-B19C-28084F0B3AD4}" srcOrd="2" destOrd="0" parTransId="{26A6EFA4-BE7F-4F7D-B844-1DF06A3742F6}" sibTransId="{CF225990-C952-42A7-A15B-93576782CC4F}"/>
    <dgm:cxn modelId="{0F90446D-6606-4665-BE8A-491FDCAF0314}" srcId="{B2D56991-5CA4-4AE5-916C-FFD5081F45C4}" destId="{579F3C0E-841A-454B-8615-E8B7B1F38321}" srcOrd="0" destOrd="0" parTransId="{720DCA58-CE17-4623-8D5B-449E7FF911EE}" sibTransId="{2B2E2CC1-B08D-4D5F-873F-7567F6738426}"/>
    <dgm:cxn modelId="{2F028179-85E0-4112-A7F0-AAA7F42AD443}" srcId="{44889543-2CB1-402F-BE85-AB8B8A356C4C}" destId="{285A363E-9F33-4295-9F00-36F8555536FB}" srcOrd="0" destOrd="0" parTransId="{AABA951A-2D32-4D20-9BC8-40F0788C2F7E}" sibTransId="{86492F7A-3390-42CF-AA9E-CB9181DDCB33}"/>
    <dgm:cxn modelId="{DEEB757F-86EB-40D2-80B9-E433528E2AF2}" type="presOf" srcId="{6FDAF3D0-0B7A-4C78-B456-6F83D225C7F3}" destId="{47AB2505-7D4C-4B9A-83C4-F724E0364767}" srcOrd="0" destOrd="0" presId="urn:microsoft.com/office/officeart/2016/7/layout/BasicLinearProcessNumbered"/>
    <dgm:cxn modelId="{3E1B7788-2203-471D-B582-E59F3A839B01}" type="presOf" srcId="{285A363E-9F33-4295-9F00-36F8555536FB}" destId="{6B84B83C-7C41-414A-9C4E-3C00E435A76F}" srcOrd="0" destOrd="1" presId="urn:microsoft.com/office/officeart/2016/7/layout/BasicLinearProcessNumbered"/>
    <dgm:cxn modelId="{07B9F68D-3ABA-4796-BBAC-CFA7CC4A409C}" type="presOf" srcId="{CF225990-C952-42A7-A15B-93576782CC4F}" destId="{8C20EB3D-D642-402F-AA80-A8BDB5A028BD}" srcOrd="0" destOrd="0" presId="urn:microsoft.com/office/officeart/2016/7/layout/BasicLinearProcessNumbered"/>
    <dgm:cxn modelId="{1448B08E-F970-48AD-AECF-A24660EBD9FD}" type="presOf" srcId="{2941830F-A22C-408A-B19C-28084F0B3AD4}" destId="{F316A940-3BA1-48C3-8B2F-31784DA6044D}" srcOrd="1" destOrd="0" presId="urn:microsoft.com/office/officeart/2016/7/layout/BasicLinearProcessNumbered"/>
    <dgm:cxn modelId="{50D12498-E758-416F-88A5-A3AB06B4C5C5}" type="presOf" srcId="{B2D56991-5CA4-4AE5-916C-FFD5081F45C4}" destId="{C857A4BA-5F43-4BF7-ABDB-D34A747E96DA}" srcOrd="0" destOrd="0" presId="urn:microsoft.com/office/officeart/2016/7/layout/BasicLinearProcessNumbered"/>
    <dgm:cxn modelId="{36A3A0C8-C212-40EA-8D7B-E270486D23ED}" srcId="{6FDAF3D0-0B7A-4C78-B456-6F83D225C7F3}" destId="{B2D56991-5CA4-4AE5-916C-FFD5081F45C4}" srcOrd="1" destOrd="0" parTransId="{DEDD7081-75A2-4DF0-89D8-2A0F916CB450}" sibTransId="{7A9B5296-7782-4D32-B027-537115BF00DD}"/>
    <dgm:cxn modelId="{02B800DB-AB98-43B2-8705-A111FCA138D0}" type="presOf" srcId="{44889543-2CB1-402F-BE85-AB8B8A356C4C}" destId="{6B84B83C-7C41-414A-9C4E-3C00E435A76F}" srcOrd="1" destOrd="0" presId="urn:microsoft.com/office/officeart/2016/7/layout/BasicLinearProcessNumbered"/>
    <dgm:cxn modelId="{74E6F0EC-40A3-414B-B67C-1FB0282AAB80}" type="presOf" srcId="{579F3C0E-841A-454B-8615-E8B7B1F38321}" destId="{3786FD4C-A691-49DC-AC20-D4425F18FCA9}" srcOrd="0" destOrd="1" presId="urn:microsoft.com/office/officeart/2016/7/layout/BasicLinearProcessNumbered"/>
    <dgm:cxn modelId="{D4E71AFD-C145-457B-BA94-3AC66F8DFD20}" srcId="{2941830F-A22C-408A-B19C-28084F0B3AD4}" destId="{9F7E177F-ABEC-4448-B187-F9A1F959FF61}" srcOrd="0" destOrd="0" parTransId="{F55D2C8A-7267-4262-9143-D3E32C8C1DD6}" sibTransId="{09097EAD-610E-4AAF-8365-66EF3856A14A}"/>
    <dgm:cxn modelId="{3955FCDA-4ADC-4EC7-AE1D-30B6BAAF5BBC}" type="presParOf" srcId="{47AB2505-7D4C-4B9A-83C4-F724E0364767}" destId="{7D0474FA-5A2F-4EB6-AD7D-62E4EFEB25F1}" srcOrd="0" destOrd="0" presId="urn:microsoft.com/office/officeart/2016/7/layout/BasicLinearProcessNumbered"/>
    <dgm:cxn modelId="{E0D6BAA6-4129-43B0-A18F-F5A7788993F9}" type="presParOf" srcId="{7D0474FA-5A2F-4EB6-AD7D-62E4EFEB25F1}" destId="{34D1EB5F-A69E-4EAF-ADDF-303E1ABBE13C}" srcOrd="0" destOrd="0" presId="urn:microsoft.com/office/officeart/2016/7/layout/BasicLinearProcessNumbered"/>
    <dgm:cxn modelId="{F83C62AB-CC76-44E3-B6EA-FF4D8F7B76EF}" type="presParOf" srcId="{7D0474FA-5A2F-4EB6-AD7D-62E4EFEB25F1}" destId="{26F319F7-B257-46C6-9F87-500064DED29D}" srcOrd="1" destOrd="0" presId="urn:microsoft.com/office/officeart/2016/7/layout/BasicLinearProcessNumbered"/>
    <dgm:cxn modelId="{9BEF5BA8-C06E-4D67-ACE9-FE214FFBFC63}" type="presParOf" srcId="{7D0474FA-5A2F-4EB6-AD7D-62E4EFEB25F1}" destId="{0A6AD918-500C-483A-9AC5-7AF70D57C7EE}" srcOrd="2" destOrd="0" presId="urn:microsoft.com/office/officeart/2016/7/layout/BasicLinearProcessNumbered"/>
    <dgm:cxn modelId="{51894C35-0DA8-4B2A-BBFA-7B80C0A83604}" type="presParOf" srcId="{7D0474FA-5A2F-4EB6-AD7D-62E4EFEB25F1}" destId="{6B84B83C-7C41-414A-9C4E-3C00E435A76F}" srcOrd="3" destOrd="0" presId="urn:microsoft.com/office/officeart/2016/7/layout/BasicLinearProcessNumbered"/>
    <dgm:cxn modelId="{60181FBF-1759-46C1-BA8C-6BF6C428DCCD}" type="presParOf" srcId="{47AB2505-7D4C-4B9A-83C4-F724E0364767}" destId="{7E9C8C5C-AF96-4E0E-83A4-0F586BDD6111}" srcOrd="1" destOrd="0" presId="urn:microsoft.com/office/officeart/2016/7/layout/BasicLinearProcessNumbered"/>
    <dgm:cxn modelId="{72279594-98BA-42C4-A5CD-FCAC65E5C73D}" type="presParOf" srcId="{47AB2505-7D4C-4B9A-83C4-F724E0364767}" destId="{4F430C5D-6F1D-4284-9077-1B0B1889768B}" srcOrd="2" destOrd="0" presId="urn:microsoft.com/office/officeart/2016/7/layout/BasicLinearProcessNumbered"/>
    <dgm:cxn modelId="{A1D7CF00-9262-4BA2-90FF-4C18B447F8DC}" type="presParOf" srcId="{4F430C5D-6F1D-4284-9077-1B0B1889768B}" destId="{C857A4BA-5F43-4BF7-ABDB-D34A747E96DA}" srcOrd="0" destOrd="0" presId="urn:microsoft.com/office/officeart/2016/7/layout/BasicLinearProcessNumbered"/>
    <dgm:cxn modelId="{C0350240-537E-40A0-AA67-C2E8B895DDBF}" type="presParOf" srcId="{4F430C5D-6F1D-4284-9077-1B0B1889768B}" destId="{36FA4188-7E7D-4439-90D0-9D8FEAACB861}" srcOrd="1" destOrd="0" presId="urn:microsoft.com/office/officeart/2016/7/layout/BasicLinearProcessNumbered"/>
    <dgm:cxn modelId="{5B388992-44BA-4A05-B44C-F784C7D629C3}" type="presParOf" srcId="{4F430C5D-6F1D-4284-9077-1B0B1889768B}" destId="{ED685CC2-3152-4321-BAE0-884EEB110704}" srcOrd="2" destOrd="0" presId="urn:microsoft.com/office/officeart/2016/7/layout/BasicLinearProcessNumbered"/>
    <dgm:cxn modelId="{5CF8CDEE-EC9B-443B-AAFB-365BB3DCBC16}" type="presParOf" srcId="{4F430C5D-6F1D-4284-9077-1B0B1889768B}" destId="{3786FD4C-A691-49DC-AC20-D4425F18FCA9}" srcOrd="3" destOrd="0" presId="urn:microsoft.com/office/officeart/2016/7/layout/BasicLinearProcessNumbered"/>
    <dgm:cxn modelId="{55442017-2D2B-429E-B4D1-FEAB4CCD8D28}" type="presParOf" srcId="{47AB2505-7D4C-4B9A-83C4-F724E0364767}" destId="{7F92CC3C-AD4C-47EA-B7DB-77C975B285CF}" srcOrd="3" destOrd="0" presId="urn:microsoft.com/office/officeart/2016/7/layout/BasicLinearProcessNumbered"/>
    <dgm:cxn modelId="{41856096-3C05-4545-A4E4-44A1B4060304}" type="presParOf" srcId="{47AB2505-7D4C-4B9A-83C4-F724E0364767}" destId="{046F4246-A956-43B5-B0D3-A3707D439E81}" srcOrd="4" destOrd="0" presId="urn:microsoft.com/office/officeart/2016/7/layout/BasicLinearProcessNumbered"/>
    <dgm:cxn modelId="{D4742B60-D116-42CC-999B-CCBB9A005357}" type="presParOf" srcId="{046F4246-A956-43B5-B0D3-A3707D439E81}" destId="{619F4C2A-7683-4C3F-851C-11E7CEBA73B8}" srcOrd="0" destOrd="0" presId="urn:microsoft.com/office/officeart/2016/7/layout/BasicLinearProcessNumbered"/>
    <dgm:cxn modelId="{30AD8902-827E-4D3A-A4A9-3702C1A7F0AC}" type="presParOf" srcId="{046F4246-A956-43B5-B0D3-A3707D439E81}" destId="{8C20EB3D-D642-402F-AA80-A8BDB5A028BD}" srcOrd="1" destOrd="0" presId="urn:microsoft.com/office/officeart/2016/7/layout/BasicLinearProcessNumbered"/>
    <dgm:cxn modelId="{80F5E2CE-C567-4BB2-9AB5-7A58C61F788B}" type="presParOf" srcId="{046F4246-A956-43B5-B0D3-A3707D439E81}" destId="{5A14A00A-77C8-4810-A8EB-F914A8F1C796}" srcOrd="2" destOrd="0" presId="urn:microsoft.com/office/officeart/2016/7/layout/BasicLinearProcessNumbered"/>
    <dgm:cxn modelId="{D9499CA7-39BA-482E-A66A-4A332059759C}" type="presParOf" srcId="{046F4246-A956-43B5-B0D3-A3707D439E81}" destId="{F316A940-3BA1-48C3-8B2F-31784DA6044D}"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1EB5F-A69E-4EAF-ADDF-303E1ABBE13C}">
      <dsp:nvSpPr>
        <dsp:cNvPr id="0" name=""/>
        <dsp:cNvSpPr/>
      </dsp:nvSpPr>
      <dsp:spPr>
        <a:xfrm>
          <a:off x="0" y="0"/>
          <a:ext cx="2952750" cy="308866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0208" tIns="330200" rIns="230208" bIns="330200" numCol="1" spcCol="1270" anchor="t" anchorCtr="0">
          <a:noAutofit/>
        </a:bodyPr>
        <a:lstStyle/>
        <a:p>
          <a:pPr marL="0" lvl="0" indent="0" algn="ctr" defTabSz="1600200">
            <a:lnSpc>
              <a:spcPct val="90000"/>
            </a:lnSpc>
            <a:spcBef>
              <a:spcPct val="0"/>
            </a:spcBef>
            <a:spcAft>
              <a:spcPct val="35000"/>
            </a:spcAft>
            <a:buNone/>
          </a:pPr>
          <a:r>
            <a:rPr lang="en-US" sz="3600" b="0" kern="1200"/>
            <a:t>Generational</a:t>
          </a:r>
          <a:r>
            <a:rPr lang="en-US" sz="3600" b="1" kern="1200"/>
            <a:t> </a:t>
          </a:r>
          <a:r>
            <a:rPr lang="en-US" sz="3600" b="0" kern="1200"/>
            <a:t>Definitions</a:t>
          </a:r>
        </a:p>
        <a:p>
          <a:pPr marL="228600" lvl="1" indent="-228600" algn="l" defTabSz="889000">
            <a:lnSpc>
              <a:spcPct val="90000"/>
            </a:lnSpc>
            <a:spcBef>
              <a:spcPct val="0"/>
            </a:spcBef>
            <a:spcAft>
              <a:spcPct val="15000"/>
            </a:spcAft>
            <a:buChar char="•"/>
          </a:pPr>
          <a:endParaRPr lang="en-US" sz="2000" kern="1200"/>
        </a:p>
      </dsp:txBody>
      <dsp:txXfrm>
        <a:off x="0" y="1173692"/>
        <a:ext cx="2952750" cy="1853198"/>
      </dsp:txXfrm>
    </dsp:sp>
    <dsp:sp modelId="{26F319F7-B257-46C6-9F87-500064DED29D}">
      <dsp:nvSpPr>
        <dsp:cNvPr id="0" name=""/>
        <dsp:cNvSpPr/>
      </dsp:nvSpPr>
      <dsp:spPr>
        <a:xfrm>
          <a:off x="1013075" y="308866"/>
          <a:ext cx="926599" cy="92659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241" tIns="12700" rIns="72241" bIns="12700" numCol="1" spcCol="1270" anchor="ctr" anchorCtr="0">
          <a:noAutofit/>
        </a:bodyPr>
        <a:lstStyle/>
        <a:p>
          <a:pPr marL="0" lvl="0" indent="0" algn="ctr" defTabSz="2000250">
            <a:lnSpc>
              <a:spcPct val="90000"/>
            </a:lnSpc>
            <a:spcBef>
              <a:spcPct val="0"/>
            </a:spcBef>
            <a:spcAft>
              <a:spcPct val="35000"/>
            </a:spcAft>
            <a:buNone/>
          </a:pPr>
          <a:r>
            <a:rPr lang="en-US" sz="4500" kern="1200"/>
            <a:t>1</a:t>
          </a:r>
        </a:p>
      </dsp:txBody>
      <dsp:txXfrm>
        <a:off x="1148772" y="444563"/>
        <a:ext cx="655205" cy="655205"/>
      </dsp:txXfrm>
    </dsp:sp>
    <dsp:sp modelId="{0A6AD918-500C-483A-9AC5-7AF70D57C7EE}">
      <dsp:nvSpPr>
        <dsp:cNvPr id="0" name=""/>
        <dsp:cNvSpPr/>
      </dsp:nvSpPr>
      <dsp:spPr>
        <a:xfrm>
          <a:off x="0" y="3088592"/>
          <a:ext cx="2952750"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7A4BA-5F43-4BF7-ABDB-D34A747E96DA}">
      <dsp:nvSpPr>
        <dsp:cNvPr id="0" name=""/>
        <dsp:cNvSpPr/>
      </dsp:nvSpPr>
      <dsp:spPr>
        <a:xfrm>
          <a:off x="3248025" y="0"/>
          <a:ext cx="2952750" cy="308866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0208" tIns="330200" rIns="230208" bIns="330200" numCol="1" spcCol="1270" anchor="t" anchorCtr="0">
          <a:noAutofit/>
        </a:bodyPr>
        <a:lstStyle/>
        <a:p>
          <a:pPr marL="0" lvl="0" indent="0" algn="ctr" defTabSz="1600200">
            <a:lnSpc>
              <a:spcPct val="90000"/>
            </a:lnSpc>
            <a:spcBef>
              <a:spcPct val="0"/>
            </a:spcBef>
            <a:spcAft>
              <a:spcPct val="35000"/>
            </a:spcAft>
            <a:buNone/>
          </a:pPr>
          <a:r>
            <a:rPr lang="en-US" sz="3600" b="0" kern="1200"/>
            <a:t>Assumptions &amp; Stereotypes</a:t>
          </a:r>
        </a:p>
        <a:p>
          <a:pPr marL="228600" lvl="1" indent="-228600" algn="l" defTabSz="889000">
            <a:lnSpc>
              <a:spcPct val="90000"/>
            </a:lnSpc>
            <a:spcBef>
              <a:spcPct val="0"/>
            </a:spcBef>
            <a:spcAft>
              <a:spcPct val="15000"/>
            </a:spcAft>
            <a:buChar char="•"/>
          </a:pPr>
          <a:endParaRPr lang="en-US" sz="2000" kern="1200"/>
        </a:p>
      </dsp:txBody>
      <dsp:txXfrm>
        <a:off x="3248025" y="1173692"/>
        <a:ext cx="2952750" cy="1853198"/>
      </dsp:txXfrm>
    </dsp:sp>
    <dsp:sp modelId="{36FA4188-7E7D-4439-90D0-9D8FEAACB861}">
      <dsp:nvSpPr>
        <dsp:cNvPr id="0" name=""/>
        <dsp:cNvSpPr/>
      </dsp:nvSpPr>
      <dsp:spPr>
        <a:xfrm>
          <a:off x="4261100" y="308866"/>
          <a:ext cx="926599" cy="926599"/>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241" tIns="12700" rIns="72241" bIns="12700" numCol="1" spcCol="1270" anchor="ctr" anchorCtr="0">
          <a:noAutofit/>
        </a:bodyPr>
        <a:lstStyle/>
        <a:p>
          <a:pPr marL="0" lvl="0" indent="0" algn="ctr" defTabSz="2000250">
            <a:lnSpc>
              <a:spcPct val="90000"/>
            </a:lnSpc>
            <a:spcBef>
              <a:spcPct val="0"/>
            </a:spcBef>
            <a:spcAft>
              <a:spcPct val="35000"/>
            </a:spcAft>
            <a:buNone/>
          </a:pPr>
          <a:r>
            <a:rPr lang="en-US" sz="4500" kern="1200"/>
            <a:t>2</a:t>
          </a:r>
        </a:p>
      </dsp:txBody>
      <dsp:txXfrm>
        <a:off x="4396797" y="444563"/>
        <a:ext cx="655205" cy="655205"/>
      </dsp:txXfrm>
    </dsp:sp>
    <dsp:sp modelId="{ED685CC2-3152-4321-BAE0-884EEB110704}">
      <dsp:nvSpPr>
        <dsp:cNvPr id="0" name=""/>
        <dsp:cNvSpPr/>
      </dsp:nvSpPr>
      <dsp:spPr>
        <a:xfrm>
          <a:off x="3248025" y="3088592"/>
          <a:ext cx="2952750"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9F4C2A-7683-4C3F-851C-11E7CEBA73B8}">
      <dsp:nvSpPr>
        <dsp:cNvPr id="0" name=""/>
        <dsp:cNvSpPr/>
      </dsp:nvSpPr>
      <dsp:spPr>
        <a:xfrm>
          <a:off x="6496049" y="0"/>
          <a:ext cx="2952750" cy="308866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0208" tIns="330200" rIns="230208" bIns="330200" numCol="1" spcCol="1270" anchor="t" anchorCtr="0">
          <a:noAutofit/>
        </a:bodyPr>
        <a:lstStyle/>
        <a:p>
          <a:pPr marL="0" lvl="0" indent="0" algn="ctr" defTabSz="1600200">
            <a:lnSpc>
              <a:spcPct val="90000"/>
            </a:lnSpc>
            <a:spcBef>
              <a:spcPct val="0"/>
            </a:spcBef>
            <a:spcAft>
              <a:spcPct val="35000"/>
            </a:spcAft>
            <a:buNone/>
          </a:pPr>
          <a:r>
            <a:rPr lang="en-US" sz="3600" b="0" kern="1200"/>
            <a:t>Global Perspectives</a:t>
          </a:r>
        </a:p>
        <a:p>
          <a:pPr marL="228600" lvl="1" indent="-228600" algn="l" defTabSz="889000">
            <a:lnSpc>
              <a:spcPct val="90000"/>
            </a:lnSpc>
            <a:spcBef>
              <a:spcPct val="0"/>
            </a:spcBef>
            <a:spcAft>
              <a:spcPct val="15000"/>
            </a:spcAft>
            <a:buChar char="•"/>
          </a:pPr>
          <a:endParaRPr lang="en-US" sz="2000" kern="1200"/>
        </a:p>
      </dsp:txBody>
      <dsp:txXfrm>
        <a:off x="6496049" y="1173692"/>
        <a:ext cx="2952750" cy="1853198"/>
      </dsp:txXfrm>
    </dsp:sp>
    <dsp:sp modelId="{8C20EB3D-D642-402F-AA80-A8BDB5A028BD}">
      <dsp:nvSpPr>
        <dsp:cNvPr id="0" name=""/>
        <dsp:cNvSpPr/>
      </dsp:nvSpPr>
      <dsp:spPr>
        <a:xfrm>
          <a:off x="7509125" y="308866"/>
          <a:ext cx="926599" cy="926599"/>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241" tIns="12700" rIns="72241" bIns="12700" numCol="1" spcCol="1270" anchor="ctr" anchorCtr="0">
          <a:noAutofit/>
        </a:bodyPr>
        <a:lstStyle/>
        <a:p>
          <a:pPr marL="0" lvl="0" indent="0" algn="ctr" defTabSz="2000250">
            <a:lnSpc>
              <a:spcPct val="90000"/>
            </a:lnSpc>
            <a:spcBef>
              <a:spcPct val="0"/>
            </a:spcBef>
            <a:spcAft>
              <a:spcPct val="35000"/>
            </a:spcAft>
            <a:buNone/>
          </a:pPr>
          <a:r>
            <a:rPr lang="en-US" sz="4500" kern="1200"/>
            <a:t>3</a:t>
          </a:r>
        </a:p>
      </dsp:txBody>
      <dsp:txXfrm>
        <a:off x="7644822" y="444563"/>
        <a:ext cx="655205" cy="655205"/>
      </dsp:txXfrm>
    </dsp:sp>
    <dsp:sp modelId="{5A14A00A-77C8-4810-A8EB-F914A8F1C796}">
      <dsp:nvSpPr>
        <dsp:cNvPr id="0" name=""/>
        <dsp:cNvSpPr/>
      </dsp:nvSpPr>
      <dsp:spPr>
        <a:xfrm>
          <a:off x="6496049" y="3088592"/>
          <a:ext cx="2952750"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7EC7DA-A452-8D47-985C-53876DFA5223}" type="datetimeFigureOut">
              <a:rPr lang="en-US" smtClean="0"/>
              <a:t>7/18/2024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1A6AEC-34C5-724F-A9F3-C32254C34CCA}" type="slidenum">
              <a:rPr lang="en-US" smtClean="0"/>
              <a:t>‹#›</a:t>
            </a:fld>
            <a:endParaRPr lang="en-US"/>
          </a:p>
        </p:txBody>
      </p:sp>
    </p:spTree>
    <p:extLst>
      <p:ext uri="{BB962C8B-B14F-4D97-AF65-F5344CB8AC3E}">
        <p14:creationId xmlns:p14="http://schemas.microsoft.com/office/powerpoint/2010/main" val="46980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urdueglobal.edu/education-partnerships/generational-workforce-differences-infographi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Arial" panose="020B0604020202020204" pitchFamily="34" charset="0"/>
              </a:rPr>
              <a:t>In this session, we’ll explore how emotional intelligence can bridge generational gaps in today’s work environment. The session will focus on navigating aspects of communication and collaboration across generations. Participants will be asked to reflect on and challenge generational assumptions to foster an inclusive workplace that values generational diversity. </a:t>
            </a:r>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3</a:t>
            </a:fld>
            <a:endParaRPr lang="en-US"/>
          </a:p>
        </p:txBody>
      </p:sp>
    </p:spTree>
    <p:extLst>
      <p:ext uri="{BB962C8B-B14F-4D97-AF65-F5344CB8AC3E}">
        <p14:creationId xmlns:p14="http://schemas.microsoft.com/office/powerpoint/2010/main" val="1191828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https://www.purdueglobal.edu/education-partnerships/generational-workforce-differences-infographic/</a:t>
            </a:r>
          </a:p>
          <a:p>
            <a:r>
              <a:rPr lang="en-US"/>
              <a:t>Go over characteristics, shaped by, and world view. Ask participants to imagine someone in their life who is this generation (professional or personal). Ask them to think about what they thing that person values in the workplace? </a:t>
            </a:r>
          </a:p>
        </p:txBody>
      </p:sp>
      <p:sp>
        <p:nvSpPr>
          <p:cNvPr id="4" name="Slide Number Placeholder 3"/>
          <p:cNvSpPr>
            <a:spLocks noGrp="1"/>
          </p:cNvSpPr>
          <p:nvPr>
            <p:ph type="sldNum" sz="quarter" idx="5"/>
          </p:nvPr>
        </p:nvSpPr>
        <p:spPr/>
        <p:txBody>
          <a:bodyPr/>
          <a:lstStyle/>
          <a:p>
            <a:fld id="{0B8A9B5F-18CA-43B3-8CBC-22E692453855}" type="slidenum">
              <a:rPr lang="en-US" smtClean="0"/>
              <a:t>12</a:t>
            </a:fld>
            <a:endParaRPr lang="en-US"/>
          </a:p>
        </p:txBody>
      </p:sp>
    </p:spTree>
    <p:extLst>
      <p:ext uri="{BB962C8B-B14F-4D97-AF65-F5344CB8AC3E}">
        <p14:creationId xmlns:p14="http://schemas.microsoft.com/office/powerpoint/2010/main" val="4268586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8A9B5F-18CA-43B3-8CBC-22E692453855}" type="slidenum">
              <a:rPr lang="en-US" smtClean="0"/>
              <a:t>13</a:t>
            </a:fld>
            <a:endParaRPr lang="en-US"/>
          </a:p>
        </p:txBody>
      </p:sp>
    </p:spTree>
    <p:extLst>
      <p:ext uri="{BB962C8B-B14F-4D97-AF65-F5344CB8AC3E}">
        <p14:creationId xmlns:p14="http://schemas.microsoft.com/office/powerpoint/2010/main" val="2478298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mj-lt"/>
              <a:buAutoNum type="alphaLcPeriod"/>
            </a:pPr>
            <a:r>
              <a:rPr lang="en-US"/>
              <a:t>Moriah's insights remind us that while generational traits can guide us, they often oversimplify. It's crucial to see beyond stereotypes and manage each employee as a unique individual.</a:t>
            </a:r>
          </a:p>
          <a:p>
            <a:pPr marL="742950" marR="0" lvl="1" indent="-285750">
              <a:lnSpc>
                <a:spcPct val="107000"/>
              </a:lnSpc>
              <a:spcBef>
                <a:spcPts val="0"/>
              </a:spcBef>
              <a:spcAft>
                <a:spcPts val="0"/>
              </a:spcAft>
              <a:buFont typeface="+mj-lt"/>
              <a:buAutoNum type="alphaLcPeriod"/>
            </a:pPr>
            <a:endParaRPr lang="en-US"/>
          </a:p>
          <a:p>
            <a:pPr lvl="1">
              <a:lnSpc>
                <a:spcPct val="107000"/>
              </a:lnSpc>
            </a:pPr>
            <a:r>
              <a:rPr lang="en-US"/>
              <a:t>
</a:t>
            </a:r>
            <a:r>
              <a:rPr lang="en-US" sz="1200" kern="100">
                <a:effectLst/>
                <a:latin typeface="Arial Nova"/>
                <a:ea typeface="Aptos" panose="020B0004020202020204" pitchFamily="34" charset="0"/>
                <a:cs typeface="Arial" panose="020B0604020202020204" pitchFamily="34" charset="0"/>
              </a:rPr>
              <a:t>Moriah has shown us the importance of understanding generational differences… the characteristics of Baby Boomers, Millennials, Gen Z </a:t>
            </a:r>
            <a:r>
              <a:rPr lang="en-US" sz="1200" kern="100" err="1">
                <a:effectLst/>
                <a:latin typeface="Arial Nova"/>
                <a:ea typeface="Aptos" panose="020B0004020202020204" pitchFamily="34" charset="0"/>
                <a:cs typeface="Arial" panose="020B0604020202020204" pitchFamily="34" charset="0"/>
              </a:rPr>
              <a:t>etc</a:t>
            </a:r>
            <a:r>
              <a:rPr lang="en-US" sz="1200" kern="100">
                <a:effectLst/>
                <a:latin typeface="Arial Nova"/>
                <a:ea typeface="Aptos" panose="020B0004020202020204" pitchFamily="34" charset="0"/>
                <a:cs typeface="Arial" panose="020B0604020202020204" pitchFamily="34" charset="0"/>
              </a:rPr>
              <a:t>…</a:t>
            </a:r>
            <a:r>
              <a:rPr lang="en-US" kern="100">
                <a:latin typeface="Arial Nova"/>
                <a:ea typeface="Aptos" panose="020B0004020202020204" pitchFamily="34" charset="0"/>
                <a:cs typeface="Arial" panose="020B0604020202020204" pitchFamily="34" charset="0"/>
              </a:rPr>
              <a:t> </a:t>
            </a:r>
            <a:endParaRPr lang="en-US" sz="1200" kern="100">
              <a:effectLst/>
              <a:latin typeface="Aptos"/>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100">
                <a:effectLst/>
                <a:latin typeface="Arial Nova"/>
                <a:ea typeface="Aptos" panose="020B0004020202020204" pitchFamily="34" charset="0"/>
                <a:cs typeface="Arial" panose="020B0604020202020204" pitchFamily="34" charset="0"/>
              </a:rPr>
              <a:t>However, this can’t be the end point – while these characteristics, in some cases, are accurate reflections in their representations of the people in these generations AND can be helpful in understanding their broad interests and desires, they are also oversimplifications, general assumptions, and in some circumstances stereotypes.</a:t>
            </a:r>
            <a:endParaRPr lang="en-US" sz="1200" kern="100">
              <a:effectLst/>
              <a:latin typeface="Arial Nova"/>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100">
                <a:effectLst/>
                <a:latin typeface="Arial Nova"/>
                <a:ea typeface="Aptos" panose="020B0004020202020204" pitchFamily="34" charset="0"/>
                <a:cs typeface="Arial" panose="020B0604020202020204" pitchFamily="34" charset="0"/>
              </a:rPr>
              <a:t>You may have heard comments about how the Baby Boomer generation is characterized by hard work and the term work-acholic is attributed to this generation or that Generation X is known as the “lost generation” and the term “Latch-key” is attributed to this generation or even how millennials are the “everybody gets a ribbon” generation, and on and on each generational group with their own set of oversimplifications…. Or assumptions.</a:t>
            </a:r>
            <a:endParaRPr lang="en-US" sz="1200" kern="100">
              <a:effectLst/>
              <a:latin typeface="Arial Nova"/>
              <a:ea typeface="Aptos" panose="020B0004020202020204" pitchFamily="34" charset="0"/>
              <a:cs typeface="Times New Roman" panose="02020603050405020304" pitchFamily="18" charset="0"/>
            </a:endParaRPr>
          </a:p>
          <a:p>
            <a:pPr marL="742950" lvl="1" indent="-285750">
              <a:lnSpc>
                <a:spcPct val="107000"/>
              </a:lnSpc>
              <a:spcAft>
                <a:spcPts val="800"/>
              </a:spcAft>
              <a:buFont typeface="+mj-lt"/>
              <a:buAutoNum type="alphaLcPeriod"/>
            </a:pPr>
            <a:r>
              <a:rPr lang="en-US" sz="1200" kern="100">
                <a:effectLst/>
                <a:latin typeface="Arial Nova"/>
                <a:ea typeface="Aptos" panose="020B0004020202020204" pitchFamily="34" charset="0"/>
                <a:cs typeface="Arial" panose="020B0604020202020204" pitchFamily="34" charset="0"/>
              </a:rPr>
              <a:t>Which can make it difficult to apply this knowledge in managing our employees… WHY?....</a:t>
            </a:r>
            <a:r>
              <a:rPr lang="en-US" kern="100">
                <a:latin typeface="Arial Nova"/>
                <a:ea typeface="Aptos" panose="020B0004020202020204" pitchFamily="34" charset="0"/>
                <a:cs typeface="Arial" panose="020B0604020202020204" pitchFamily="34" charset="0"/>
              </a:rPr>
              <a:t> </a:t>
            </a:r>
            <a:r>
              <a:rPr lang="en-US" sz="1200" kern="100">
                <a:effectLst/>
                <a:latin typeface="Arial Nova"/>
                <a:ea typeface="Aptos" panose="020B0004020202020204" pitchFamily="34" charset="0"/>
                <a:cs typeface="Arial" panose="020B0604020202020204" pitchFamily="34" charset="0"/>
              </a:rPr>
              <a:t> because we are not managing generations, we are managing individuals.</a:t>
            </a:r>
            <a:r>
              <a:rPr lang="en-US" kern="100">
                <a:latin typeface="Arial Nova"/>
                <a:ea typeface="Aptos" panose="020B0004020202020204" pitchFamily="34" charset="0"/>
                <a:cs typeface="Arial" panose="020B0604020202020204" pitchFamily="34" charset="0"/>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14</a:t>
            </a:fld>
            <a:endParaRPr lang="en-US"/>
          </a:p>
        </p:txBody>
      </p:sp>
    </p:spTree>
    <p:extLst>
      <p:ext uri="{BB962C8B-B14F-4D97-AF65-F5344CB8AC3E}">
        <p14:creationId xmlns:p14="http://schemas.microsoft.com/office/powerpoint/2010/main" val="227581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a:t>Emotional intelligence is the skill set that enables us to be aware of and manage our emotions, as well as understand and influence the emotions of others, fostering positive social </a:t>
            </a:r>
            <a:r>
              <a:rPr lang="en-US" err="1"/>
              <a:t>interactio</a:t>
            </a:r>
            <a:endParaRPr lang="en-US" err="1">
              <a:cs typeface="Calibri"/>
            </a:endParaRPr>
          </a:p>
          <a:p>
            <a:pPr marL="342900" marR="0" lvl="0" indent="-342900">
              <a:lnSpc>
                <a:spcPct val="107000"/>
              </a:lnSpc>
              <a:spcBef>
                <a:spcPts val="0"/>
              </a:spcBef>
              <a:spcAft>
                <a:spcPts val="0"/>
              </a:spcAft>
              <a:buFont typeface="Calibri Light" panose="020F0302020204030204"/>
              <a:buAutoNum type="arabicPeriod"/>
            </a:pPr>
            <a:endParaRPr lang="en-US">
              <a:cs typeface="Calibri" panose="020F0502020204030204"/>
            </a:endParaRPr>
          </a:p>
          <a:p>
            <a:pPr marL="342900" indent="-342900">
              <a:lnSpc>
                <a:spcPct val="107000"/>
              </a:lnSpc>
              <a:buFont typeface="+mj-lt"/>
              <a:buAutoNum type="arabicPeriod"/>
            </a:pPr>
            <a:r>
              <a:rPr lang="en-US"/>
              <a:t>Original Content:
</a:t>
            </a:r>
            <a:r>
              <a:rPr lang="en-US" sz="1200" kern="100">
                <a:effectLst/>
                <a:latin typeface="Arial Nova"/>
                <a:ea typeface="Aptos" panose="020B0004020202020204" pitchFamily="34" charset="0"/>
                <a:cs typeface="Arial" panose="020B0604020202020204" pitchFamily="34" charset="0"/>
              </a:rPr>
              <a:t>How do we take the knowledge that the generations may have different values and goals and use that information to help us better manage our cross generational workforce?</a:t>
            </a:r>
            <a:r>
              <a:rPr lang="en-US" kern="100">
                <a:latin typeface="Arial Nova"/>
                <a:ea typeface="Aptos" panose="020B0004020202020204" pitchFamily="34" charset="0"/>
                <a:cs typeface="Arial" panose="020B0604020202020204" pitchFamily="34" charset="0"/>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mj-lt"/>
              <a:buAutoNum type="alphaLcPeriod"/>
            </a:pPr>
            <a:r>
              <a:rPr lang="en-US" sz="1200" kern="100">
                <a:effectLst/>
                <a:latin typeface="Arial Nova"/>
                <a:ea typeface="Aptos" panose="020B0004020202020204" pitchFamily="34" charset="0"/>
                <a:cs typeface="Arial" panose="020B0604020202020204" pitchFamily="34" charset="0"/>
              </a:rPr>
              <a:t>One powerful concept that has developed over the past several years is Emotional Intelligence.</a:t>
            </a:r>
            <a:r>
              <a:rPr lang="en-US" kern="100">
                <a:latin typeface="Arial Nova"/>
                <a:ea typeface="Aptos" panose="020B0004020202020204" pitchFamily="34" charset="0"/>
                <a:cs typeface="Arial" panose="020B0604020202020204" pitchFamily="34" charset="0"/>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100">
                <a:effectLst/>
                <a:latin typeface="Arial Nova"/>
                <a:ea typeface="Aptos" panose="020B0004020202020204" pitchFamily="34" charset="0"/>
                <a:cs typeface="Arial" panose="020B0604020202020204" pitchFamily="34" charset="0"/>
              </a:rPr>
              <a:t>Emotional intelligence is a learned skill set that enables us to be aware of and manage our emotions, as well as understand and influence the emotions of others - - fostering positive social interactions..</a:t>
            </a:r>
            <a:endParaRPr lang="en-US" sz="1100" kern="100">
              <a:effectLst/>
              <a:latin typeface="Arial Nova"/>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100">
                <a:effectLst/>
                <a:latin typeface="Arial Nova"/>
                <a:ea typeface="Aptos" panose="020B0004020202020204" pitchFamily="34" charset="0"/>
                <a:cs typeface="Arial" panose="020B0604020202020204" pitchFamily="34" charset="0"/>
              </a:rPr>
              <a:t>Here's a brief breakdown of what emotional intelligence involves:</a:t>
            </a:r>
            <a:endParaRPr lang="en-US" sz="1100" kern="100">
              <a:effectLst/>
              <a:latin typeface="Arial Nova"/>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200" kern="100">
                <a:effectLst/>
                <a:latin typeface="Arial Nova"/>
                <a:ea typeface="Aptos" panose="020B0004020202020204" pitchFamily="34" charset="0"/>
                <a:cs typeface="Arial" panose="020B0604020202020204" pitchFamily="34" charset="0"/>
              </a:rPr>
              <a:t>Self-awareness - Recognizing your own emotions and how they affect your thoughts and behavior.</a:t>
            </a:r>
          </a:p>
          <a:p>
            <a:pPr marL="1143000" marR="0" lvl="2" indent="-228600">
              <a:lnSpc>
                <a:spcPct val="107000"/>
              </a:lnSpc>
              <a:spcBef>
                <a:spcPts val="0"/>
              </a:spcBef>
              <a:spcAft>
                <a:spcPts val="0"/>
              </a:spcAft>
              <a:buFont typeface="+mj-lt"/>
              <a:buAutoNum type="romanLcPeriod"/>
            </a:pPr>
            <a:r>
              <a:rPr lang="en-US" sz="1200" kern="100">
                <a:effectLst/>
                <a:latin typeface="Arial Nova"/>
                <a:ea typeface="Aptos" panose="020B0004020202020204" pitchFamily="34" charset="0"/>
                <a:cs typeface="Arial" panose="020B0604020202020204" pitchFamily="34" charset="0"/>
              </a:rPr>
              <a:t>Motivation – tailoring your approach to motivate and engage </a:t>
            </a:r>
            <a:r>
              <a:rPr lang="en-US" sz="1200" kern="100" err="1">
                <a:effectLst/>
                <a:latin typeface="Arial Nova"/>
                <a:ea typeface="Aptos" panose="020B0004020202020204" pitchFamily="34" charset="0"/>
                <a:cs typeface="Arial" panose="020B0604020202020204" pitchFamily="34" charset="0"/>
              </a:rPr>
              <a:t>empoyees</a:t>
            </a:r>
            <a:endParaRPr lang="en-US" sz="1100" kern="100">
              <a:effectLst/>
              <a:latin typeface="Arial Nova"/>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200" kern="100">
                <a:effectLst/>
                <a:latin typeface="Arial Nova"/>
                <a:ea typeface="Aptos" panose="020B0004020202020204" pitchFamily="34" charset="0"/>
                <a:cs typeface="Arial" panose="020B0604020202020204" pitchFamily="34" charset="0"/>
              </a:rPr>
              <a:t>Social awareness - Picking up on the emotions of others and understanding their perspectives.</a:t>
            </a:r>
            <a:endParaRPr lang="en-US" sz="1100" kern="100">
              <a:effectLst/>
              <a:latin typeface="Arial Nova"/>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200" kern="100">
                <a:effectLst/>
                <a:latin typeface="Arial Nova"/>
                <a:ea typeface="Aptos" panose="020B0004020202020204" pitchFamily="34" charset="0"/>
                <a:cs typeface="Arial" panose="020B0604020202020204" pitchFamily="34" charset="0"/>
              </a:rPr>
              <a:t>Relationship management - Building and maintaining healthy relationships.</a:t>
            </a:r>
            <a:endParaRPr lang="en-US" sz="1100" kern="100">
              <a:effectLst/>
              <a:latin typeface="Arial Nova"/>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200" kern="100">
                <a:effectLst/>
                <a:latin typeface="Arial Nova"/>
                <a:ea typeface="Aptos" panose="020B0004020202020204" pitchFamily="34" charset="0"/>
                <a:cs typeface="Arial" panose="020B0604020202020204" pitchFamily="34" charset="0"/>
              </a:rPr>
              <a:t>Essentially, emotional intelligence is about YOU being smart with your emotions. It allows YOU to use your feelings to your advantage and create positive outcomes in all areas of your life.</a:t>
            </a:r>
            <a:endParaRPr lang="en-US" sz="1100" kern="100">
              <a:effectLst/>
              <a:latin typeface="Arial Nova"/>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15</a:t>
            </a:fld>
            <a:endParaRPr lang="en-US"/>
          </a:p>
        </p:txBody>
      </p:sp>
    </p:spTree>
    <p:extLst>
      <p:ext uri="{BB962C8B-B14F-4D97-AF65-F5344CB8AC3E}">
        <p14:creationId xmlns:p14="http://schemas.microsoft.com/office/powerpoint/2010/main" val="2951812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br>
              <a:rPr lang="en-US">
                <a:cs typeface="+mn-lt"/>
              </a:rPr>
            </a:br>
            <a:r>
              <a:rPr lang="en-US" sz="1200" kern="100">
                <a:effectLst/>
                <a:latin typeface="Arial Nova" panose="020B0504020202020204" pitchFamily="34" charset="0"/>
                <a:ea typeface="Aptos" panose="020B0004020202020204" pitchFamily="34" charset="0"/>
                <a:cs typeface="Arial" panose="020B0604020202020204" pitchFamily="34" charset="0"/>
              </a:rPr>
              <a:t>Emotional Intelligence can also be used as a powerful tool for managers to effectively lead and motivate their employees.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100">
                <a:effectLst/>
                <a:latin typeface="Arial Nova" panose="020B0504020202020204" pitchFamily="34" charset="0"/>
                <a:ea typeface="Aptos" panose="020B0004020202020204" pitchFamily="34" charset="0"/>
                <a:cs typeface="Arial" panose="020B0604020202020204" pitchFamily="34" charset="0"/>
              </a:rPr>
              <a:t>Understanding the roll that emotional intelligence plays in the workplace can help to foster stronger relationships, will work to develop your confidence and , increases adaptability among the workforce.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100">
                <a:effectLst/>
                <a:latin typeface="Arial Nova" panose="020B0504020202020204" pitchFamily="34" charset="0"/>
                <a:ea typeface="Aptos" panose="020B0004020202020204" pitchFamily="34" charset="0"/>
                <a:cs typeface="Arial" panose="020B0604020202020204" pitchFamily="34" charset="0"/>
              </a:rPr>
              <a:t>But the study of emotional intelligence is also an ongoing journey… </a:t>
            </a:r>
            <a:r>
              <a:rPr lang="en-US" sz="1200" kern="10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It's about how you as a leader approach challenges, deal with failure - - adapt and evolve. </a:t>
            </a:r>
            <a:r>
              <a:rPr lang="en-US" sz="1200" kern="0">
                <a:effectLst/>
                <a:latin typeface="Arial Nova" panose="020B0504020202020204" pitchFamily="34" charset="0"/>
                <a:ea typeface="Times New Roman" panose="02020603050405020304" pitchFamily="18" charset="0"/>
                <a:cs typeface="Arial" panose="020B0604020202020204" pitchFamily="34" charset="0"/>
              </a:rPr>
              <a:t>People learn at different paces and require individualized approaches….and Emotional Intelligence involves developing skills…and, like any skill, it takes time and consistent effort to refine.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1200" kern="100">
                <a:effectLst/>
                <a:latin typeface="Arial Nova" panose="020B0504020202020204" pitchFamily="34" charset="0"/>
                <a:ea typeface="Aptos" panose="020B0004020202020204" pitchFamily="34" charset="0"/>
                <a:cs typeface="Arial" panose="020B0604020202020204" pitchFamily="34" charset="0"/>
              </a:rPr>
              <a:t>Also - It is not reasonable to think you can learn all there is to know about Emotional intelligence in one class.  However, our hope in this one-hour presentation is that we can open the possibility </a:t>
            </a:r>
            <a:r>
              <a:rPr lang="en-US" sz="1200" kern="10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that supervisors can improve their abilities to navigate generational differences and bridge the gap in the work environment through effort, learning, and persistence.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16</a:t>
            </a:fld>
            <a:endParaRPr lang="en-US"/>
          </a:p>
        </p:txBody>
      </p:sp>
    </p:spTree>
    <p:extLst>
      <p:ext uri="{BB962C8B-B14F-4D97-AF65-F5344CB8AC3E}">
        <p14:creationId xmlns:p14="http://schemas.microsoft.com/office/powerpoint/2010/main" val="3031961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mj-lt"/>
              <a:buAutoNum type="arabicPeriod"/>
            </a:pPr>
            <a:r>
              <a:rPr lang="en-US"/>
              <a:t>Let's revisit the concept of generational differences. With spans of over 20 years, can we assume uniform values within a generation? Internationally, the definitions vary, making global comparisons challenging.
Original Content:
</a:t>
            </a:r>
            <a:r>
              <a:rPr lang="en-US" sz="1200" kern="100">
                <a:effectLst/>
                <a:latin typeface="Arial Nova"/>
                <a:ea typeface="Aptos" panose="020B0004020202020204" pitchFamily="34" charset="0"/>
                <a:cs typeface="Arial" panose="020B0604020202020204" pitchFamily="34" charset="0"/>
              </a:rPr>
              <a:t>With this in mind… I would like to take a step back…</a:t>
            </a:r>
            <a:r>
              <a:rPr lang="en-US" kern="100">
                <a:latin typeface="Arial Nova"/>
                <a:ea typeface="Aptos" panose="020B0004020202020204" pitchFamily="34" charset="0"/>
                <a:cs typeface="Arial" panose="020B0604020202020204" pitchFamily="34" charset="0"/>
              </a:rPr>
              <a:t> </a:t>
            </a:r>
            <a:r>
              <a:rPr lang="en-US" sz="1200" kern="100">
                <a:effectLst/>
                <a:latin typeface="Arial Nova"/>
                <a:ea typeface="Aptos" panose="020B0004020202020204" pitchFamily="34" charset="0"/>
                <a:cs typeface="Arial" panose="020B0604020202020204" pitchFamily="34" charset="0"/>
              </a:rPr>
              <a:t> thinking back to the beginning of the presentation and the earlier focus on generational characteristics…. In addressing some these assumptions I would like for you to ponder a question:</a:t>
            </a:r>
            <a:endParaRPr lang="en-US" sz="1100" kern="100">
              <a:effectLst/>
              <a:latin typeface="Arial Nova"/>
              <a:ea typeface="Aptos" panose="020B0004020202020204" pitchFamily="34" charset="0"/>
              <a:cs typeface="Times New Roman" panose="02020603050405020304" pitchFamily="18" charset="0"/>
            </a:endParaRPr>
          </a:p>
          <a:p>
            <a:pPr marL="742950" lvl="1" indent="-285750">
              <a:lnSpc>
                <a:spcPts val="1650"/>
              </a:lnSpc>
              <a:spcAft>
                <a:spcPts val="600"/>
              </a:spcAft>
              <a:buFont typeface="+mj-lt"/>
              <a:buAutoNum type="alphaLcPeriod"/>
            </a:pPr>
            <a:r>
              <a:rPr lang="en-US" sz="1200" kern="100">
                <a:solidFill>
                  <a:srgbClr val="000000"/>
                </a:solidFill>
                <a:effectLst/>
                <a:highlight>
                  <a:srgbClr val="FFFFFF"/>
                </a:highlight>
                <a:latin typeface="Arial Nova"/>
                <a:ea typeface="Aptos" panose="020B0004020202020204" pitchFamily="34" charset="0"/>
                <a:cs typeface="Arial" panose="020B0604020202020204" pitchFamily="34" charset="0"/>
              </a:rPr>
              <a:t>Do the generations</a:t>
            </a:r>
            <a:r>
              <a:rPr lang="en-US" kern="100">
                <a:solidFill>
                  <a:srgbClr val="000000"/>
                </a:solidFill>
                <a:highlight>
                  <a:srgbClr val="FFFFFF"/>
                </a:highlight>
                <a:latin typeface="Arial Nova"/>
                <a:ea typeface="Aptos" panose="020B0004020202020204" pitchFamily="34" charset="0"/>
                <a:cs typeface="Arial" panose="020B0604020202020204" pitchFamily="34" charset="0"/>
              </a:rPr>
              <a:t> only </a:t>
            </a:r>
            <a:r>
              <a:rPr lang="en-US" sz="1200" kern="100">
                <a:solidFill>
                  <a:srgbClr val="000000"/>
                </a:solidFill>
                <a:effectLst/>
                <a:highlight>
                  <a:srgbClr val="FFFFFF"/>
                </a:highlight>
                <a:latin typeface="Arial Nova"/>
                <a:ea typeface="Aptos" panose="020B0004020202020204" pitchFamily="34" charset="0"/>
                <a:cs typeface="Arial" panose="020B0604020202020204" pitchFamily="34" charset="0"/>
              </a:rPr>
              <a:t>exist in the ways they are defined?</a:t>
            </a:r>
            <a:r>
              <a:rPr lang="en-US" kern="100">
                <a:solidFill>
                  <a:srgbClr val="000000"/>
                </a:solidFill>
                <a:highlight>
                  <a:srgbClr val="FFFFFF"/>
                </a:highlight>
                <a:latin typeface="Arial Nova"/>
                <a:ea typeface="Aptos" panose="020B0004020202020204" pitchFamily="34" charset="0"/>
                <a:cs typeface="Arial" panose="020B0604020202020204" pitchFamily="34" charset="0"/>
              </a:rPr>
              <a:t>  </a:t>
            </a:r>
            <a:endParaRPr lang="en-US" sz="1100" kern="100">
              <a:effectLst/>
              <a:highlight>
                <a:srgbClr val="FFFFFF"/>
              </a:highlight>
              <a:latin typeface="Aptos"/>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10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If you think back - - some of those generations span 20 years or more …  </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10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This means that an 18 year old will have the same value system, want the same things at work and have the same stereotypes  - - working either for them or against them  - - as a 40-year-old – think about that…</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10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In fact, different areas of the world define these generations differently so we can’t even compare the generations across various areas of the world - - for instance - Cambodia may or may not have an iPad generation. …</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r>
              <a:rPr lang="en-US"/>
              <a:t>
</a:t>
            </a:r>
          </a:p>
        </p:txBody>
      </p:sp>
      <p:sp>
        <p:nvSpPr>
          <p:cNvPr id="4" name="Slide Number Placeholder 3"/>
          <p:cNvSpPr>
            <a:spLocks noGrp="1"/>
          </p:cNvSpPr>
          <p:nvPr>
            <p:ph type="sldNum" sz="quarter" idx="5"/>
          </p:nvPr>
        </p:nvSpPr>
        <p:spPr/>
        <p:txBody>
          <a:bodyPr/>
          <a:lstStyle/>
          <a:p>
            <a:fld id="{30D3CED7-7A2F-4576-90E1-8A5FF9114F10}" type="slidenum">
              <a:rPr lang="en-US" smtClean="0"/>
              <a:t>17</a:t>
            </a:fld>
            <a:endParaRPr lang="en-US"/>
          </a:p>
        </p:txBody>
      </p:sp>
    </p:spTree>
    <p:extLst>
      <p:ext uri="{BB962C8B-B14F-4D97-AF65-F5344CB8AC3E}">
        <p14:creationId xmlns:p14="http://schemas.microsoft.com/office/powerpoint/2010/main" val="653834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ts val="1650"/>
              </a:lnSpc>
              <a:spcBef>
                <a:spcPts val="0"/>
              </a:spcBef>
              <a:spcAft>
                <a:spcPts val="600"/>
              </a:spcAft>
              <a:buFont typeface="+mj-lt"/>
              <a:buAutoNum type="arabicPeriod"/>
            </a:pPr>
            <a:r>
              <a:rPr lang="en-US" dirty="0"/>
              <a:t>Leah Georges' TED talk sheds light on the multi-generational workforce, challenging the notion of generational gaps by highlighting our common desires for meaningful work, support, and appreciation.
</a:t>
            </a:r>
            <a:r>
              <a:rPr lang="en-US" sz="1200" kern="100" dirty="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Recently I listened to a TED talk titled, “Navigating the Multi-generational workplace” by Leah Georges, and her perspectives were very insightful… </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100" dirty="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She believes that the idea of generations has become so deeply imbedded in US culture that when we talk about “the generations” people know exactly what we are talking about and in fact…. you can just GOOGLE search and get a really good sense of the differences that people are thinking - - about each of these generations.</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100" dirty="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But what the researchers are learning, in talking to multiple organizations that employ a wide range of people of various ages - - is that we really are more alike than we think we are.. </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100" dirty="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In her TED Talk, Leah Georges went on to ask… “WHAT IF…  we really are all more similar than we are different?”  “at the end of the day, </a:t>
            </a:r>
            <a:r>
              <a:rPr lang="en-US" sz="1200" kern="0" dirty="0">
                <a:solidFill>
                  <a:srgbClr val="000000"/>
                </a:solidFill>
                <a:effectLst/>
                <a:highlight>
                  <a:srgbClr val="FFFFFF"/>
                </a:highlight>
                <a:latin typeface="Arial Nova" panose="020B0504020202020204" pitchFamily="34" charset="0"/>
                <a:ea typeface="Times New Roman" panose="02020603050405020304" pitchFamily="18" charset="0"/>
                <a:cs typeface="Arial" panose="020B0604020202020204" pitchFamily="34" charset="0"/>
              </a:rPr>
              <a:t>people want work that matters, they want flexibility, they want support, they want appreciation  - - and none of these things are tied to a generation”</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0" dirty="0">
                <a:solidFill>
                  <a:srgbClr val="000000"/>
                </a:solidFill>
                <a:effectLst/>
                <a:highlight>
                  <a:srgbClr val="FFFFFF"/>
                </a:highlight>
                <a:latin typeface="Arial Nova" panose="020B0504020202020204" pitchFamily="34" charset="0"/>
                <a:ea typeface="Times New Roman" panose="02020603050405020304" pitchFamily="18" charset="0"/>
                <a:cs typeface="Arial" panose="020B0604020202020204" pitchFamily="34" charset="0"/>
              </a:rPr>
              <a:t>So instead of focusing on differences  - - what if we </a:t>
            </a:r>
            <a:r>
              <a:rPr lang="en-US" sz="1200" u="sng" kern="0" dirty="0">
                <a:solidFill>
                  <a:srgbClr val="000000"/>
                </a:solidFill>
                <a:effectLst/>
                <a:highlight>
                  <a:srgbClr val="FFFFFF"/>
                </a:highlight>
                <a:latin typeface="Arial Nova" panose="020B0504020202020204" pitchFamily="34" charset="0"/>
                <a:ea typeface="Times New Roman" panose="02020603050405020304" pitchFamily="18" charset="0"/>
                <a:cs typeface="Arial" panose="020B0604020202020204" pitchFamily="34" charset="0"/>
              </a:rPr>
              <a:t>actively</a:t>
            </a:r>
            <a:r>
              <a:rPr lang="en-US" sz="1200" kern="0" dirty="0">
                <a:solidFill>
                  <a:srgbClr val="000000"/>
                </a:solidFill>
                <a:effectLst/>
                <a:highlight>
                  <a:srgbClr val="FFFFFF"/>
                </a:highlight>
                <a:latin typeface="Arial Nova" panose="020B0504020202020204" pitchFamily="34" charset="0"/>
                <a:ea typeface="Times New Roman" panose="02020603050405020304" pitchFamily="18" charset="0"/>
                <a:cs typeface="Arial" panose="020B0604020202020204" pitchFamily="34" charset="0"/>
              </a:rPr>
              <a:t> look for the similarities?? - -</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18</a:t>
            </a:fld>
            <a:endParaRPr lang="en-US"/>
          </a:p>
        </p:txBody>
      </p:sp>
    </p:spTree>
    <p:extLst>
      <p:ext uri="{BB962C8B-B14F-4D97-AF65-F5344CB8AC3E}">
        <p14:creationId xmlns:p14="http://schemas.microsoft.com/office/powerpoint/2010/main" val="1868638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ts val="1650"/>
              </a:lnSpc>
              <a:spcBef>
                <a:spcPts val="0"/>
              </a:spcBef>
              <a:spcAft>
                <a:spcPts val="600"/>
              </a:spcAft>
              <a:buFont typeface="+mj-lt"/>
              <a:buAutoNum type="arabicPeriod"/>
            </a:pPr>
            <a:r>
              <a:rPr lang="en-US"/>
              <a:t>Today, we explore the concept of “</a:t>
            </a:r>
            <a:r>
              <a:rPr lang="en-US" err="1"/>
              <a:t>onlyness</a:t>
            </a:r>
            <a:r>
              <a:rPr lang="en-US"/>
              <a:t>” by Nilofer Merchant, a key idea in navigating generational differences. It's about recognizing the unique talents and perspectives of individuals, like Bob, John or Susie, and finding common ground beyond generational labels.
</a:t>
            </a:r>
            <a:r>
              <a:rPr lang="en-US" sz="1200" kern="10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This leads me to another powerful idea in this interconnected world - -, “What if the idea that we really need to understand - - in “navigating the generations” , is to “meet people where they are”?</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10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A Prominent thought leader and strategist on the future of work in the social era, Nilofer Merchant, - - came up with this concept of “meeting people in their “</a:t>
            </a:r>
            <a:r>
              <a:rPr lang="en-US" sz="1200" kern="100" err="1">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onlyness</a:t>
            </a:r>
            <a:r>
              <a:rPr lang="en-US" sz="1200" kern="10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 – </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10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According to Merchant, “Onlyness” – </a:t>
            </a:r>
            <a:r>
              <a:rPr lang="en-US" sz="11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means that everyone is unique and has their own life experiences, perspectives, and passions. These combine to create a unique vantage point, a "spot in the world only you stand in" </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D3CED7-7A2F-4576-90E1-8A5FF9114F10}" type="slidenum">
              <a:rPr lang="en-US" smtClean="0"/>
              <a:t>20</a:t>
            </a:fld>
            <a:endParaRPr lang="en-US"/>
          </a:p>
        </p:txBody>
      </p:sp>
    </p:spTree>
    <p:extLst>
      <p:ext uri="{BB962C8B-B14F-4D97-AF65-F5344CB8AC3E}">
        <p14:creationId xmlns:p14="http://schemas.microsoft.com/office/powerpoint/2010/main" val="3817636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ts val="1650"/>
              </a:lnSpc>
              <a:spcBef>
                <a:spcPts val="0"/>
              </a:spcBef>
              <a:spcAft>
                <a:spcPts val="600"/>
              </a:spcAft>
              <a:buFont typeface="+mj-lt"/>
              <a:buAutoNum type="arabicPeriod"/>
            </a:pPr>
            <a:r>
              <a:rPr lang="en-US" sz="11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This is seen by your unique:</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ts val="1650"/>
              </a:lnSpc>
              <a:spcBef>
                <a:spcPts val="0"/>
              </a:spcBef>
              <a:spcAft>
                <a:spcPts val="600"/>
              </a:spcAft>
              <a:buFont typeface="+mj-lt"/>
              <a:buAutoNum type="romanLcPeriod"/>
            </a:pPr>
            <a:r>
              <a:rPr lang="en-US" sz="1200" b="1" kern="0">
                <a:solidFill>
                  <a:srgbClr val="000000"/>
                </a:solidFill>
                <a:effectLst/>
                <a:highlight>
                  <a:srgbClr val="FFFFFF"/>
                </a:highlight>
                <a:latin typeface="Arial Nova" panose="020B0504020202020204" pitchFamily="34" charset="0"/>
                <a:ea typeface="Times New Roman" panose="02020603050405020304" pitchFamily="18" charset="0"/>
                <a:cs typeface="Times New Roman" panose="02020603050405020304" pitchFamily="18" charset="0"/>
              </a:rPr>
              <a:t>History and Experiences:</a:t>
            </a:r>
            <a:r>
              <a:rPr lang="en-US" sz="1200" kern="0">
                <a:solidFill>
                  <a:srgbClr val="000000"/>
                </a:solidFill>
                <a:effectLst/>
                <a:highlight>
                  <a:srgbClr val="FFFFFF"/>
                </a:highlight>
                <a:latin typeface="Arial Nova" panose="020B0504020202020204" pitchFamily="34" charset="0"/>
                <a:ea typeface="Times New Roman" panose="02020603050405020304" pitchFamily="18" charset="0"/>
                <a:cs typeface="Times New Roman" panose="02020603050405020304" pitchFamily="18" charset="0"/>
              </a:rPr>
              <a:t> This includes your upbringing, education, career path, and life events that shape who you are.</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ts val="1650"/>
              </a:lnSpc>
              <a:spcBef>
                <a:spcPts val="0"/>
              </a:spcBef>
              <a:spcAft>
                <a:spcPts val="600"/>
              </a:spcAft>
              <a:buFont typeface="+mj-lt"/>
              <a:buAutoNum type="romanLcPeriod"/>
            </a:pPr>
            <a:r>
              <a:rPr lang="en-US" sz="1200" b="1" kern="0">
                <a:solidFill>
                  <a:srgbClr val="000000"/>
                </a:solidFill>
                <a:effectLst/>
                <a:highlight>
                  <a:srgbClr val="FFFFFF"/>
                </a:highlight>
                <a:latin typeface="Arial Nova" panose="020B0504020202020204" pitchFamily="34" charset="0"/>
                <a:ea typeface="Times New Roman" panose="02020603050405020304" pitchFamily="18" charset="0"/>
                <a:cs typeface="Times New Roman" panose="02020603050405020304" pitchFamily="18" charset="0"/>
              </a:rPr>
              <a:t>Visions and Hopes:</a:t>
            </a:r>
            <a:r>
              <a:rPr lang="en-US" sz="1200" kern="0">
                <a:solidFill>
                  <a:srgbClr val="000000"/>
                </a:solidFill>
                <a:effectLst/>
                <a:highlight>
                  <a:srgbClr val="FFFFFF"/>
                </a:highlight>
                <a:latin typeface="Arial Nova" panose="020B0504020202020204" pitchFamily="34" charset="0"/>
                <a:ea typeface="Times New Roman" panose="02020603050405020304" pitchFamily="18" charset="0"/>
                <a:cs typeface="Times New Roman" panose="02020603050405020304" pitchFamily="18" charset="0"/>
              </a:rPr>
              <a:t> Your personal aspirations, dreams, and what you believe the world could be.</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ts val="1650"/>
              </a:lnSpc>
              <a:spcBef>
                <a:spcPts val="0"/>
              </a:spcBef>
              <a:spcAft>
                <a:spcPts val="600"/>
              </a:spcAft>
              <a:buFont typeface="+mj-lt"/>
              <a:buAutoNum type="romanLcPeriod"/>
            </a:pPr>
            <a:r>
              <a:rPr lang="en-US" sz="1200" b="1" kern="0">
                <a:solidFill>
                  <a:srgbClr val="000000"/>
                </a:solidFill>
                <a:effectLst/>
                <a:highlight>
                  <a:srgbClr val="FFFFFF"/>
                </a:highlight>
                <a:latin typeface="Arial Nova" panose="020B0504020202020204" pitchFamily="34" charset="0"/>
                <a:ea typeface="Times New Roman" panose="02020603050405020304" pitchFamily="18" charset="0"/>
                <a:cs typeface="Times New Roman" panose="02020603050405020304" pitchFamily="18" charset="0"/>
              </a:rPr>
              <a:t>Skills and Knowledge:</a:t>
            </a:r>
            <a:r>
              <a:rPr lang="en-US" sz="1200" kern="0">
                <a:solidFill>
                  <a:srgbClr val="000000"/>
                </a:solidFill>
                <a:effectLst/>
                <a:highlight>
                  <a:srgbClr val="FFFFFF"/>
                </a:highlight>
                <a:latin typeface="Arial Nova" panose="020B0504020202020204" pitchFamily="34" charset="0"/>
                <a:ea typeface="Times New Roman" panose="02020603050405020304" pitchFamily="18" charset="0"/>
                <a:cs typeface="Times New Roman" panose="02020603050405020304" pitchFamily="18" charset="0"/>
              </a:rPr>
              <a:t> The specific talents and expertise you possess</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0">
                <a:solidFill>
                  <a:srgbClr val="000000"/>
                </a:solidFill>
                <a:effectLst/>
                <a:highlight>
                  <a:srgbClr val="FFFFFF"/>
                </a:highlight>
                <a:latin typeface="Arial Nova" panose="020B0504020202020204" pitchFamily="34" charset="0"/>
                <a:ea typeface="Times New Roman" panose="02020603050405020304" pitchFamily="18" charset="0"/>
                <a:cs typeface="Times New Roman" panose="02020603050405020304" pitchFamily="18" charset="0"/>
              </a:rPr>
              <a:t>Essentially, "</a:t>
            </a:r>
            <a:r>
              <a:rPr lang="en-US" sz="1200" kern="0" err="1">
                <a:solidFill>
                  <a:srgbClr val="000000"/>
                </a:solidFill>
                <a:effectLst/>
                <a:highlight>
                  <a:srgbClr val="FFFFFF"/>
                </a:highlight>
                <a:latin typeface="Arial Nova" panose="020B0504020202020204" pitchFamily="34" charset="0"/>
                <a:ea typeface="Times New Roman" panose="02020603050405020304" pitchFamily="18" charset="0"/>
                <a:cs typeface="Times New Roman" panose="02020603050405020304" pitchFamily="18" charset="0"/>
              </a:rPr>
              <a:t>onlyness</a:t>
            </a:r>
            <a:r>
              <a:rPr lang="en-US" sz="1200" kern="0">
                <a:solidFill>
                  <a:srgbClr val="000000"/>
                </a:solidFill>
                <a:effectLst/>
                <a:highlight>
                  <a:srgbClr val="FFFFFF"/>
                </a:highlight>
                <a:latin typeface="Arial Nova" panose="020B0504020202020204" pitchFamily="34" charset="0"/>
                <a:ea typeface="Times New Roman" panose="02020603050405020304" pitchFamily="18" charset="0"/>
                <a:cs typeface="Times New Roman" panose="02020603050405020304" pitchFamily="18" charset="0"/>
              </a:rPr>
              <a:t>" highlights the idea that everyone has a unique combination of these elements that makes them irreplaceable.</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ts val="1650"/>
              </a:lnSpc>
              <a:spcBef>
                <a:spcPts val="0"/>
              </a:spcBef>
              <a:spcAft>
                <a:spcPts val="600"/>
              </a:spcAft>
              <a:buFont typeface="+mj-lt"/>
              <a:buAutoNum type="alphaLcPeriod"/>
            </a:pPr>
            <a:r>
              <a:rPr lang="en-US" sz="1200" kern="0">
                <a:solidFill>
                  <a:srgbClr val="000000"/>
                </a:solidFill>
                <a:effectLst/>
                <a:highlight>
                  <a:srgbClr val="FFFFFF"/>
                </a:highlight>
                <a:latin typeface="Arial Nova" panose="020B0504020202020204" pitchFamily="34" charset="0"/>
                <a:ea typeface="Times New Roman" panose="02020603050405020304" pitchFamily="18" charset="0"/>
                <a:cs typeface="Arial" panose="020B0604020202020204" pitchFamily="34" charset="0"/>
              </a:rPr>
              <a:t>when you meet people in their “</a:t>
            </a:r>
            <a:r>
              <a:rPr lang="en-US" sz="1200" kern="0" err="1">
                <a:solidFill>
                  <a:srgbClr val="000000"/>
                </a:solidFill>
                <a:effectLst/>
                <a:highlight>
                  <a:srgbClr val="FFFFFF"/>
                </a:highlight>
                <a:latin typeface="Arial Nova" panose="020B0504020202020204" pitchFamily="34" charset="0"/>
                <a:ea typeface="Times New Roman" panose="02020603050405020304" pitchFamily="18" charset="0"/>
                <a:cs typeface="Arial" panose="020B0604020202020204" pitchFamily="34" charset="0"/>
              </a:rPr>
              <a:t>onlyness</a:t>
            </a:r>
            <a:r>
              <a:rPr lang="en-US" sz="1200" kern="0">
                <a:solidFill>
                  <a:srgbClr val="000000"/>
                </a:solidFill>
                <a:effectLst/>
                <a:highlight>
                  <a:srgbClr val="FFFFFF"/>
                </a:highlight>
                <a:latin typeface="Arial Nova" panose="020B0504020202020204" pitchFamily="34" charset="0"/>
                <a:ea typeface="Times New Roman" panose="02020603050405020304" pitchFamily="18" charset="0"/>
                <a:cs typeface="Arial" panose="020B0604020202020204" pitchFamily="34" charset="0"/>
              </a:rPr>
              <a:t>” you are not talking about a generation any longer, but you are talking about a person - - Bob or John or Susie... </a:t>
            </a:r>
            <a:r>
              <a:rPr lang="en-US" sz="1100" kern="100">
                <a:solidFill>
                  <a:srgbClr val="000000"/>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rPr>
              <a:t>recognizing this and working towards this should help share ideas and work together. By recognizing and valuing our individual strengths, we can create a more powerful collective impact.</a:t>
            </a:r>
            <a:endParaRPr lang="en-US" sz="1100" kern="10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21</a:t>
            </a:fld>
            <a:endParaRPr lang="en-US"/>
          </a:p>
        </p:txBody>
      </p:sp>
    </p:spTree>
    <p:extLst>
      <p:ext uri="{BB962C8B-B14F-4D97-AF65-F5344CB8AC3E}">
        <p14:creationId xmlns:p14="http://schemas.microsoft.com/office/powerpoint/2010/main" val="1549904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ts val="1650"/>
              </a:lnSpc>
              <a:spcBef>
                <a:spcPts val="0"/>
              </a:spcBef>
              <a:spcAft>
                <a:spcPts val="600"/>
              </a:spcAft>
              <a:buFont typeface="+mj-lt"/>
              <a:buAutoNum type="arabicPeriod"/>
            </a:pPr>
            <a:r>
              <a:rPr lang="en-US" sz="1200" kern="100" dirty="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If we combine the two thoughts from Leah Georges and Nilofer Merchant - Emotional intelligence is about you and “</a:t>
            </a:r>
            <a:r>
              <a:rPr lang="en-US" sz="1200" kern="100" dirty="0" err="1">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onlyness</a:t>
            </a:r>
            <a:r>
              <a:rPr lang="en-US" sz="1200" kern="100" dirty="0">
                <a:solidFill>
                  <a:srgbClr val="000000"/>
                </a:solidFill>
                <a:effectLst/>
                <a:highlight>
                  <a:srgbClr val="FFFFFF"/>
                </a:highlight>
                <a:latin typeface="Arial Nova" panose="020B0504020202020204" pitchFamily="34" charset="0"/>
                <a:ea typeface="Aptos" panose="020B0004020202020204" pitchFamily="34" charset="0"/>
                <a:cs typeface="Arial" panose="020B0604020202020204" pitchFamily="34" charset="0"/>
              </a:rPr>
              <a:t>” is about them. 	</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1200" kern="0" dirty="0">
                <a:effectLst/>
                <a:latin typeface="Arial Nova" panose="020B0504020202020204" pitchFamily="34" charset="0"/>
                <a:ea typeface="Times New Roman" panose="02020603050405020304" pitchFamily="18" charset="0"/>
                <a:cs typeface="Times New Roman" panose="02020603050405020304" pitchFamily="18" charset="0"/>
              </a:rPr>
              <a:t>Utilizing emotional intelligence can help play a crucial role in navigating the unique strengths and contributions of individuals in a team, Here’s how:</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91A6AEC-34C5-724F-A9F3-C32254C34CCA}" type="slidenum">
              <a:rPr lang="en-US" smtClean="0"/>
              <a:t>22</a:t>
            </a:fld>
            <a:endParaRPr lang="en-US"/>
          </a:p>
        </p:txBody>
      </p:sp>
    </p:spTree>
    <p:extLst>
      <p:ext uri="{BB962C8B-B14F-4D97-AF65-F5344CB8AC3E}">
        <p14:creationId xmlns:p14="http://schemas.microsoft.com/office/powerpoint/2010/main" val="262263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highlight>
                  <a:srgbClr val="F5F5F5"/>
                </a:highlight>
                <a:latin typeface="Calibri" panose="020F0502020204030204" pitchFamily="34" charset="0"/>
              </a:rPr>
              <a:t>Source: https://www.purdueglobal.edu/education-partnerships/generational-workforce-differences-infographic/</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As of 2022, according to a study at Purdue University, we have for the first time in history 5 generations in the workforce at once. You can see the breakdown here. And here at Auburn we work with and along side of many generations, particularly Gen-Z as our student workers and interns work with us. </a:t>
            </a:r>
            <a:endParaRPr lang="en-US" b="0" i="0">
              <a:solidFill>
                <a:srgbClr val="444444"/>
              </a:solidFill>
              <a:effectLst/>
              <a:highlight>
                <a:srgbClr val="F5F5F5"/>
              </a:highligh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4</a:t>
            </a:fld>
            <a:endParaRPr lang="en-US"/>
          </a:p>
        </p:txBody>
      </p:sp>
    </p:spTree>
    <p:extLst>
      <p:ext uri="{BB962C8B-B14F-4D97-AF65-F5344CB8AC3E}">
        <p14:creationId xmlns:p14="http://schemas.microsoft.com/office/powerpoint/2010/main" val="3581793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a:effectLst/>
                <a:latin typeface="Arial Nova" panose="020B0504020202020204" pitchFamily="34" charset="0"/>
                <a:ea typeface="Times New Roman" panose="02020603050405020304" pitchFamily="18" charset="0"/>
                <a:cs typeface="Times New Roman" panose="02020603050405020304" pitchFamily="18" charset="0"/>
              </a:rPr>
              <a:t>Using Self Awareness, we become aware of our own biases and preconceived notions. This allows us as supervisors to approach each team member with an open mind and appreciate their unique perspective.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a:effectLst/>
                <a:latin typeface="Arial Nova" panose="020B0504020202020204" pitchFamily="34" charset="0"/>
                <a:ea typeface="Times New Roman" panose="02020603050405020304" pitchFamily="18" charset="0"/>
                <a:cs typeface="Times New Roman" panose="02020603050405020304" pitchFamily="18" charset="0"/>
              </a:rPr>
              <a:t>as well - - identifying and understanding our strengths, supervisors can better recognize the strengths of their team members. We begin to appreciate the different skills and talents that each individual brings to the table.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23</a:t>
            </a:fld>
            <a:endParaRPr lang="en-US"/>
          </a:p>
        </p:txBody>
      </p:sp>
    </p:spTree>
    <p:extLst>
      <p:ext uri="{BB962C8B-B14F-4D97-AF65-F5344CB8AC3E}">
        <p14:creationId xmlns:p14="http://schemas.microsoft.com/office/powerpoint/2010/main" val="3235897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kern="0">
                <a:effectLst/>
                <a:latin typeface="Arial Nova" panose="020B0504020202020204" pitchFamily="34" charset="0"/>
                <a:ea typeface="Times New Roman" panose="02020603050405020304" pitchFamily="18" charset="0"/>
                <a:cs typeface="Times New Roman" panose="02020603050405020304" pitchFamily="18" charset="0"/>
              </a:rPr>
              <a:t>Motivation: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a:effectLst/>
                <a:latin typeface="Arial Nova" panose="020B0504020202020204" pitchFamily="34" charset="0"/>
                <a:ea typeface="Times New Roman" panose="02020603050405020304" pitchFamily="18" charset="0"/>
                <a:cs typeface="Times New Roman" panose="02020603050405020304" pitchFamily="18" charset="0"/>
              </a:rPr>
              <a:t>Understanding your employees individual strengths and aspirations allows you to tailor your approach to motivate team members. This helps them leverage their "</a:t>
            </a:r>
            <a:r>
              <a:rPr lang="en-US" sz="1800" kern="0" err="1">
                <a:effectLst/>
                <a:latin typeface="Arial Nova" panose="020B0504020202020204" pitchFamily="34" charset="0"/>
                <a:ea typeface="Times New Roman" panose="02020603050405020304" pitchFamily="18" charset="0"/>
                <a:cs typeface="Times New Roman" panose="02020603050405020304" pitchFamily="18" charset="0"/>
              </a:rPr>
              <a:t>onlyness</a:t>
            </a:r>
            <a:r>
              <a:rPr lang="en-US" sz="1800" kern="0">
                <a:effectLst/>
                <a:latin typeface="Arial Nova" panose="020B0504020202020204" pitchFamily="34" charset="0"/>
                <a:ea typeface="Times New Roman" panose="02020603050405020304" pitchFamily="18" charset="0"/>
                <a:cs typeface="Times New Roman" panose="02020603050405020304" pitchFamily="18" charset="0"/>
              </a:rPr>
              <a:t>" and contribute in a way that is fulfilling for them.</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kern="0">
                <a:effectLst/>
                <a:latin typeface="Arial Nova" panose="020B0504020202020204" pitchFamily="34" charset="0"/>
                <a:ea typeface="Times New Roman" panose="02020603050405020304" pitchFamily="18" charset="0"/>
                <a:cs typeface="Times New Roman" panose="02020603050405020304" pitchFamily="18" charset="0"/>
              </a:rPr>
              <a:t>Pursue collaboration by encouraging employees to share their ideas and build upon each other's strengths. This creates a synergy that allows the team to achieve more than any individual could alone.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24</a:t>
            </a:fld>
            <a:endParaRPr lang="en-US"/>
          </a:p>
        </p:txBody>
      </p:sp>
    </p:spTree>
    <p:extLst>
      <p:ext uri="{BB962C8B-B14F-4D97-AF65-F5344CB8AC3E}">
        <p14:creationId xmlns:p14="http://schemas.microsoft.com/office/powerpoint/2010/main" val="865144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kern="0">
                <a:effectLst/>
                <a:latin typeface="Arial Nova" panose="020B0504020202020204" pitchFamily="34" charset="0"/>
                <a:ea typeface="Times New Roman" panose="02020603050405020304" pitchFamily="18" charset="0"/>
                <a:cs typeface="Times New Roman" panose="02020603050405020304" pitchFamily="18" charset="0"/>
              </a:rPr>
              <a:t>Social Awareness: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a:effectLst/>
                <a:latin typeface="Arial Nova" panose="020B0504020202020204" pitchFamily="34" charset="0"/>
                <a:ea typeface="Times New Roman" panose="02020603050405020304" pitchFamily="18" charset="0"/>
                <a:cs typeface="Times New Roman" panose="02020603050405020304" pitchFamily="18" charset="0"/>
              </a:rPr>
              <a:t>By actively listening to your employees, you can gain a deeper understanding of their experiences, goals, and perspectives. This helps you appreciate their "</a:t>
            </a:r>
            <a:r>
              <a:rPr lang="en-US" sz="1800" kern="0" err="1">
                <a:effectLst/>
                <a:latin typeface="Arial Nova" panose="020B0504020202020204" pitchFamily="34" charset="0"/>
                <a:ea typeface="Times New Roman" panose="02020603050405020304" pitchFamily="18" charset="0"/>
                <a:cs typeface="Times New Roman" panose="02020603050405020304" pitchFamily="18" charset="0"/>
              </a:rPr>
              <a:t>onlyness</a:t>
            </a:r>
            <a:r>
              <a:rPr lang="en-US" sz="1800" kern="0">
                <a:effectLst/>
                <a:latin typeface="Arial Nova" panose="020B0504020202020204" pitchFamily="34" charset="0"/>
                <a:ea typeface="Times New Roman" panose="02020603050405020304" pitchFamily="18" charset="0"/>
                <a:cs typeface="Times New Roman" panose="02020603050405020304" pitchFamily="18" charset="0"/>
              </a:rPr>
              <a:t>" and the unique value they contribute.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a:effectLst/>
                <a:latin typeface="Arial Nova" panose="020B0504020202020204" pitchFamily="34" charset="0"/>
                <a:ea typeface="Times New Roman" panose="02020603050405020304" pitchFamily="18" charset="0"/>
                <a:cs typeface="Times New Roman" panose="02020603050405020304" pitchFamily="18" charset="0"/>
              </a:rPr>
              <a:t>Practicing Empathy allows you to see things from another person's point of view. This helps you understand your team members motivations and contributions, even if they differ from your own.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25</a:t>
            </a:fld>
            <a:endParaRPr lang="en-US"/>
          </a:p>
        </p:txBody>
      </p:sp>
    </p:spTree>
    <p:extLst>
      <p:ext uri="{BB962C8B-B14F-4D97-AF65-F5344CB8AC3E}">
        <p14:creationId xmlns:p14="http://schemas.microsoft.com/office/powerpoint/2010/main" val="819891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kern="0">
                <a:effectLst/>
                <a:latin typeface="Arial Nova" panose="020B0504020202020204" pitchFamily="34" charset="0"/>
                <a:ea typeface="Times New Roman" panose="02020603050405020304" pitchFamily="18" charset="0"/>
                <a:cs typeface="Times New Roman" panose="02020603050405020304" pitchFamily="18" charset="0"/>
              </a:rPr>
              <a:t>Relationship Management: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a:effectLst/>
                <a:latin typeface="Arial Nova" panose="020B0504020202020204" pitchFamily="34" charset="0"/>
                <a:ea typeface="Times New Roman" panose="02020603050405020304" pitchFamily="18" charset="0"/>
                <a:cs typeface="Times New Roman" panose="02020603050405020304" pitchFamily="18" charset="0"/>
              </a:rPr>
              <a:t>Strong relationships are built on trust. By creating a safe and supportive environment, individuals feel comfortable sharing their ideas and perspectives, allowing their "</a:t>
            </a:r>
            <a:r>
              <a:rPr lang="en-US" sz="1800" kern="0" err="1">
                <a:effectLst/>
                <a:latin typeface="Arial Nova" panose="020B0504020202020204" pitchFamily="34" charset="0"/>
                <a:ea typeface="Times New Roman" panose="02020603050405020304" pitchFamily="18" charset="0"/>
                <a:cs typeface="Times New Roman" panose="02020603050405020304" pitchFamily="18" charset="0"/>
              </a:rPr>
              <a:t>onlyness</a:t>
            </a:r>
            <a:r>
              <a:rPr lang="en-US" sz="1800" kern="0">
                <a:effectLst/>
                <a:latin typeface="Arial Nova" panose="020B0504020202020204" pitchFamily="34" charset="0"/>
                <a:ea typeface="Times New Roman" panose="02020603050405020304" pitchFamily="18" charset="0"/>
                <a:cs typeface="Times New Roman" panose="02020603050405020304" pitchFamily="18" charset="0"/>
              </a:rPr>
              <a:t>" to shine through.</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0">
                <a:effectLst/>
                <a:latin typeface="Arial Nova" panose="020B0504020202020204" pitchFamily="34" charset="0"/>
                <a:ea typeface="Times New Roman" panose="02020603050405020304" pitchFamily="18" charset="0"/>
                <a:cs typeface="Times New Roman" panose="02020603050405020304" pitchFamily="18" charset="0"/>
              </a:rPr>
              <a:t>Relationship management helps you navigate disagreements constructively. By focusing on understanding the other person's perspective, you can find solutions that leverage everyone's strengths.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26</a:t>
            </a:fld>
            <a:endParaRPr lang="en-US"/>
          </a:p>
        </p:txBody>
      </p:sp>
    </p:spTree>
    <p:extLst>
      <p:ext uri="{BB962C8B-B14F-4D97-AF65-F5344CB8AC3E}">
        <p14:creationId xmlns:p14="http://schemas.microsoft.com/office/powerpoint/2010/main" val="2366282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explore the concept of a Growth Mindset, where we learn to embrace our imperfections and see every setback as a chance to grow. It's about humility and recognizing that we're all on a unique journey of personal development.
Original Content:
o        Growth Mindset - Embracing imperfections – build resilience by viewing failures, setbacks, as an opportunity to grow, humbly meet people where they are - - remember this is a journey.
</a:t>
            </a:r>
          </a:p>
          <a:p>
            <a:endParaRPr lang="en-US"/>
          </a:p>
          <a:p>
            <a:pPr marL="342900" marR="0" lvl="0" indent="-342900">
              <a:lnSpc>
                <a:spcPct val="107000"/>
              </a:lnSpc>
              <a:spcBef>
                <a:spcPts val="0"/>
              </a:spcBef>
              <a:spcAft>
                <a:spcPts val="0"/>
              </a:spcAft>
              <a:buFont typeface="+mj-lt"/>
              <a:buAutoNum type="arabicPeriod"/>
            </a:pPr>
            <a:r>
              <a:rPr lang="en-US" sz="1200" kern="0">
                <a:effectLst/>
                <a:latin typeface="Arial Nova" panose="020B0504020202020204" pitchFamily="34" charset="0"/>
                <a:ea typeface="Times New Roman" panose="02020603050405020304" pitchFamily="18" charset="0"/>
                <a:cs typeface="Arial" panose="020B0604020202020204" pitchFamily="34" charset="0"/>
              </a:rPr>
              <a:t>And finally –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mj-lt"/>
              <a:buAutoNum type="alphaLcPeriod"/>
            </a:pPr>
            <a:r>
              <a:rPr lang="en-US" sz="1200" kern="0">
                <a:effectLst/>
                <a:latin typeface="Arial Nova"/>
                <a:ea typeface="Times New Roman" panose="02020603050405020304" pitchFamily="18" charset="0"/>
                <a:cs typeface="Arial" panose="020B0604020202020204" pitchFamily="34" charset="0"/>
              </a:rPr>
              <a:t>Wrapping up, I want to revisit today’s take away is…</a:t>
            </a:r>
            <a:r>
              <a:rPr lang="en-US" kern="0">
                <a:latin typeface="Arial Nova"/>
                <a:ea typeface="Times New Roman" panose="02020603050405020304" pitchFamily="18" charset="0"/>
                <a:cs typeface="Arial" panose="020B0604020202020204" pitchFamily="34" charset="0"/>
              </a:rPr>
              <a:t> </a:t>
            </a:r>
            <a:r>
              <a:rPr lang="en-US" sz="1200" kern="0">
                <a:effectLst/>
                <a:latin typeface="Arial Nova"/>
                <a:ea typeface="Times New Roman" panose="02020603050405020304" pitchFamily="18" charset="0"/>
                <a:cs typeface="Arial" panose="020B0604020202020204" pitchFamily="34" charset="0"/>
              </a:rPr>
              <a:t> a reminder that building Emotional Intelligence, especially in navigating and bridging generations, is a very personal journey.</a:t>
            </a:r>
            <a:r>
              <a:rPr lang="en-US" kern="0">
                <a:latin typeface="Arial Nova"/>
                <a:ea typeface="Times New Roman" panose="02020603050405020304" pitchFamily="18" charset="0"/>
                <a:cs typeface="Arial" panose="020B0604020202020204" pitchFamily="34" charset="0"/>
              </a:rPr>
              <a:t> </a:t>
            </a:r>
            <a:endParaRPr lang="en-US" sz="1100" kern="100">
              <a:effectLst/>
              <a:latin typeface="Times New Roman"/>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0">
                <a:effectLst/>
                <a:latin typeface="Arial Nova" panose="020B0504020202020204" pitchFamily="34" charset="0"/>
                <a:ea typeface="Times New Roman" panose="02020603050405020304" pitchFamily="18" charset="0"/>
                <a:cs typeface="Arial" panose="020B0604020202020204" pitchFamily="34" charset="0"/>
              </a:rPr>
              <a:t>People learn at different paces and require individualized approaches.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0">
                <a:effectLst/>
                <a:latin typeface="Arial Nova" panose="020B0504020202020204" pitchFamily="34" charset="0"/>
                <a:ea typeface="Times New Roman" panose="02020603050405020304" pitchFamily="18" charset="0"/>
                <a:cs typeface="Arial" panose="020B0604020202020204" pitchFamily="34" charset="0"/>
              </a:rPr>
              <a:t>Have a growth mindset  - believe </a:t>
            </a:r>
            <a:r>
              <a:rPr lang="en-US" sz="1200" kern="100">
                <a:effectLst/>
                <a:latin typeface="Arial Nova" panose="020B0504020202020204" pitchFamily="34" charset="0"/>
                <a:ea typeface="Aptos" panose="020B0004020202020204" pitchFamily="34" charset="0"/>
                <a:cs typeface="Arial" panose="020B0604020202020204" pitchFamily="34" charset="0"/>
              </a:rPr>
              <a:t>that your skills and intelligence can be developed through effort, learning, and perseverance.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0">
                <a:effectLst/>
                <a:latin typeface="Arial Nova" panose="020B0504020202020204" pitchFamily="34" charset="0"/>
                <a:ea typeface="Times New Roman" panose="02020603050405020304" pitchFamily="18" charset="0"/>
                <a:cs typeface="Arial" panose="020B0604020202020204" pitchFamily="34" charset="0"/>
              </a:rPr>
              <a:t>build resilience by viewing setbacks as stepping stones and opportunities to grow,</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kern="0">
                <a:effectLst/>
                <a:latin typeface="Arial Nova"/>
                <a:ea typeface="Times New Roman" panose="02020603050405020304" pitchFamily="18" charset="0"/>
                <a:cs typeface="Arial" panose="020B0604020202020204" pitchFamily="34" charset="0"/>
              </a:rPr>
              <a:t>understand the power of humility - humbly meet people where they are - - In their “</a:t>
            </a:r>
            <a:r>
              <a:rPr lang="en-US" sz="1200" kern="0" err="1">
                <a:effectLst/>
                <a:latin typeface="Arial Nova"/>
                <a:ea typeface="Times New Roman" panose="02020603050405020304" pitchFamily="18" charset="0"/>
                <a:cs typeface="Arial" panose="020B0604020202020204" pitchFamily="34" charset="0"/>
              </a:rPr>
              <a:t>onlyness</a:t>
            </a:r>
            <a:r>
              <a:rPr lang="en-US" sz="1200" kern="0">
                <a:effectLst/>
                <a:latin typeface="Arial Nova"/>
                <a:ea typeface="Times New Roman" panose="02020603050405020304" pitchFamily="18" charset="0"/>
                <a:cs typeface="Arial" panose="020B0604020202020204" pitchFamily="34" charset="0"/>
              </a:rPr>
              <a:t>”</a:t>
            </a:r>
            <a:endParaRPr lang="en-US" sz="1100" kern="100">
              <a:effectLst/>
              <a:latin typeface="Arial Nova"/>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1200" kern="0">
                <a:effectLst/>
                <a:latin typeface="Arial Nova" panose="020B0504020202020204" pitchFamily="34" charset="0"/>
                <a:ea typeface="Times New Roman" panose="02020603050405020304" pitchFamily="18" charset="0"/>
                <a:cs typeface="Arial" panose="020B0604020202020204" pitchFamily="34" charset="0"/>
              </a:rPr>
              <a:t>remember this is a journey.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27</a:t>
            </a:fld>
            <a:endParaRPr lang="en-US"/>
          </a:p>
        </p:txBody>
      </p:sp>
    </p:spTree>
    <p:extLst>
      <p:ext uri="{BB962C8B-B14F-4D97-AF65-F5344CB8AC3E}">
        <p14:creationId xmlns:p14="http://schemas.microsoft.com/office/powerpoint/2010/main" val="3407207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time scenario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tension between Susan’s preference for established methods and Alex’s inclination towards innovation and adaptability reflects the broader conversation on how different generations navigate change.</a:t>
            </a:r>
          </a:p>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28</a:t>
            </a:fld>
            <a:endParaRPr lang="en-US"/>
          </a:p>
        </p:txBody>
      </p:sp>
    </p:spTree>
    <p:extLst>
      <p:ext uri="{BB962C8B-B14F-4D97-AF65-F5344CB8AC3E}">
        <p14:creationId xmlns:p14="http://schemas.microsoft.com/office/powerpoint/2010/main" val="3967541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29</a:t>
            </a:fld>
            <a:endParaRPr lang="en-US"/>
          </a:p>
        </p:txBody>
      </p:sp>
    </p:spTree>
    <p:extLst>
      <p:ext uri="{BB962C8B-B14F-4D97-AF65-F5344CB8AC3E}">
        <p14:creationId xmlns:p14="http://schemas.microsoft.com/office/powerpoint/2010/main" val="3866843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1A6AEC-34C5-724F-A9F3-C32254C34CCA}" type="slidenum">
              <a:rPr lang="en-US" smtClean="0"/>
              <a:t>30</a:t>
            </a:fld>
            <a:endParaRPr lang="en-US"/>
          </a:p>
        </p:txBody>
      </p:sp>
    </p:spTree>
    <p:extLst>
      <p:ext uri="{BB962C8B-B14F-4D97-AF65-F5344CB8AC3E}">
        <p14:creationId xmlns:p14="http://schemas.microsoft.com/office/powerpoint/2010/main" val="967809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Pick one or two and pop it in the chat or unmute and share. We’ll try and guess the generation you’re associated with. </a:t>
            </a:r>
          </a:p>
          <a:p>
            <a:endParaRPr lang="en-US"/>
          </a:p>
          <a:p>
            <a:r>
              <a:rPr lang="en-US"/>
              <a:t>Mine are: </a:t>
            </a:r>
          </a:p>
          <a:p>
            <a:r>
              <a:rPr lang="en-US"/>
              <a:t>Music – Britany Spears, Toxic</a:t>
            </a:r>
          </a:p>
          <a:p>
            <a:r>
              <a:rPr lang="en-US"/>
              <a:t>Hair Style – Chunky layers with blonde highlights</a:t>
            </a:r>
          </a:p>
          <a:p>
            <a:r>
              <a:rPr lang="en-US"/>
              <a:t>Brands – Abercrombie &amp; Fitch </a:t>
            </a:r>
          </a:p>
          <a:p>
            <a:r>
              <a:rPr lang="en-US"/>
              <a:t>T.V. Shows – The Office, Friends</a:t>
            </a:r>
          </a:p>
          <a:p>
            <a:r>
              <a:rPr lang="en-US"/>
              <a:t>Movies – Love Actually, 2003</a:t>
            </a:r>
          </a:p>
          <a:p>
            <a:r>
              <a:rPr lang="en-US"/>
              <a:t>Restaurants – Chipotle </a:t>
            </a:r>
          </a:p>
          <a:p>
            <a:endParaRPr lang="en-US"/>
          </a:p>
          <a:p>
            <a:r>
              <a:rPr lang="en-US"/>
              <a:t>That was a great walk down memory lane!</a:t>
            </a:r>
          </a:p>
        </p:txBody>
      </p:sp>
      <p:sp>
        <p:nvSpPr>
          <p:cNvPr id="4" name="Slide Number Placeholder 3"/>
          <p:cNvSpPr>
            <a:spLocks noGrp="1"/>
          </p:cNvSpPr>
          <p:nvPr>
            <p:ph type="sldNum" sz="quarter" idx="5"/>
          </p:nvPr>
        </p:nvSpPr>
        <p:spPr/>
        <p:txBody>
          <a:bodyPr/>
          <a:lstStyle/>
          <a:p>
            <a:fld id="{0B8A9B5F-18CA-43B3-8CBC-22E692453855}" type="slidenum">
              <a:rPr lang="en-US" smtClean="0"/>
              <a:t>5</a:t>
            </a:fld>
            <a:endParaRPr lang="en-US"/>
          </a:p>
        </p:txBody>
      </p:sp>
    </p:spTree>
    <p:extLst>
      <p:ext uri="{BB962C8B-B14F-4D97-AF65-F5344CB8AC3E}">
        <p14:creationId xmlns:p14="http://schemas.microsoft.com/office/powerpoint/2010/main" val="2466663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FIRST A STATISTIC! </a:t>
            </a:r>
          </a:p>
          <a:p>
            <a:endParaRPr lang="en-US"/>
          </a:p>
          <a:p>
            <a:r>
              <a:rPr lang="en-US"/>
              <a:t>In Live Career’s 2022 report “Different Generations in the Workplace; 2022 Study” which surveyed over 1,000 employees to look at general attitudes around the generations in the workplace, benefits and challenges, what expertise the different generations bring to the table and if age matters at all, they found that 89% of people somewhat or strongly agree that generation diversity in the workplace is something positive. </a:t>
            </a:r>
          </a:p>
        </p:txBody>
      </p:sp>
      <p:sp>
        <p:nvSpPr>
          <p:cNvPr id="4" name="Slide Number Placeholder 3"/>
          <p:cNvSpPr>
            <a:spLocks noGrp="1"/>
          </p:cNvSpPr>
          <p:nvPr>
            <p:ph type="sldNum" sz="quarter" idx="5"/>
          </p:nvPr>
        </p:nvSpPr>
        <p:spPr/>
        <p:txBody>
          <a:bodyPr/>
          <a:lstStyle/>
          <a:p>
            <a:fld id="{0B8A9B5F-18CA-43B3-8CBC-22E692453855}" type="slidenum">
              <a:rPr lang="en-US" smtClean="0"/>
              <a:t>6</a:t>
            </a:fld>
            <a:endParaRPr lang="en-US"/>
          </a:p>
        </p:txBody>
      </p:sp>
    </p:spTree>
    <p:extLst>
      <p:ext uri="{BB962C8B-B14F-4D97-AF65-F5344CB8AC3E}">
        <p14:creationId xmlns:p14="http://schemas.microsoft.com/office/powerpoint/2010/main" val="3421251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Disclaimer - </a:t>
            </a:r>
            <a:r>
              <a:rPr lang="en-US" sz="1200"/>
              <a:t>generational context is not about age, but common experiences by groups of people.</a:t>
            </a:r>
            <a:endParaRPr lang="en-US"/>
          </a:p>
        </p:txBody>
      </p:sp>
      <p:sp>
        <p:nvSpPr>
          <p:cNvPr id="4" name="Slide Number Placeholder 3"/>
          <p:cNvSpPr>
            <a:spLocks noGrp="1"/>
          </p:cNvSpPr>
          <p:nvPr>
            <p:ph type="sldNum" sz="quarter" idx="5"/>
          </p:nvPr>
        </p:nvSpPr>
        <p:spPr/>
        <p:txBody>
          <a:bodyPr/>
          <a:lstStyle/>
          <a:p>
            <a:fld id="{0B8A9B5F-18CA-43B3-8CBC-22E692453855}" type="slidenum">
              <a:rPr lang="en-US" smtClean="0"/>
              <a:t>7</a:t>
            </a:fld>
            <a:endParaRPr lang="en-US"/>
          </a:p>
        </p:txBody>
      </p:sp>
    </p:spTree>
    <p:extLst>
      <p:ext uri="{BB962C8B-B14F-4D97-AF65-F5344CB8AC3E}">
        <p14:creationId xmlns:p14="http://schemas.microsoft.com/office/powerpoint/2010/main" val="142921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a:hlinkClick r:id="rId3"/>
              </a:rPr>
              <a:t>https://www.purdueglobal.edu/education-partnerships/generational-workforce-differences-infographic/</a:t>
            </a:r>
            <a:endParaRPr lang="en-US"/>
          </a:p>
          <a:p>
            <a:r>
              <a:rPr lang="en-US">
                <a:cs typeface="Calibri"/>
              </a:rPr>
              <a:t>Go over characteristics, shaped by, and world view. Ask participants to imagine someone in their life who is this generation (professional or personal). Ask them to think about what they thing that person values in the workplace? </a:t>
            </a:r>
          </a:p>
        </p:txBody>
      </p:sp>
      <p:sp>
        <p:nvSpPr>
          <p:cNvPr id="4" name="Slide Number Placeholder 3"/>
          <p:cNvSpPr>
            <a:spLocks noGrp="1"/>
          </p:cNvSpPr>
          <p:nvPr>
            <p:ph type="sldNum" sz="quarter" idx="5"/>
          </p:nvPr>
        </p:nvSpPr>
        <p:spPr/>
        <p:txBody>
          <a:bodyPr/>
          <a:lstStyle/>
          <a:p>
            <a:fld id="{0B8A9B5F-18CA-43B3-8CBC-22E692453855}" type="slidenum">
              <a:rPr lang="en-US" smtClean="0"/>
              <a:t>8</a:t>
            </a:fld>
            <a:endParaRPr lang="en-US"/>
          </a:p>
        </p:txBody>
      </p:sp>
    </p:spTree>
    <p:extLst>
      <p:ext uri="{BB962C8B-B14F-4D97-AF65-F5344CB8AC3E}">
        <p14:creationId xmlns:p14="http://schemas.microsoft.com/office/powerpoint/2010/main" val="1573031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https://www.purdueglobal.edu/education-partnerships/generational-workforce-differences-infographic/</a:t>
            </a:r>
          </a:p>
          <a:p>
            <a:r>
              <a:rPr lang="en-US"/>
              <a:t>Go over characteristics, shaped by, and world view. Ask participants to imagine someone in their life who is this generation (professional or personal). Ask them to think about what they thing that person values in the workplace? </a:t>
            </a:r>
          </a:p>
        </p:txBody>
      </p:sp>
      <p:sp>
        <p:nvSpPr>
          <p:cNvPr id="4" name="Slide Number Placeholder 3"/>
          <p:cNvSpPr>
            <a:spLocks noGrp="1"/>
          </p:cNvSpPr>
          <p:nvPr>
            <p:ph type="sldNum" sz="quarter" idx="5"/>
          </p:nvPr>
        </p:nvSpPr>
        <p:spPr/>
        <p:txBody>
          <a:bodyPr/>
          <a:lstStyle/>
          <a:p>
            <a:fld id="{0B8A9B5F-18CA-43B3-8CBC-22E692453855}" type="slidenum">
              <a:rPr lang="en-US" smtClean="0"/>
              <a:t>9</a:t>
            </a:fld>
            <a:endParaRPr lang="en-US"/>
          </a:p>
        </p:txBody>
      </p:sp>
    </p:spTree>
    <p:extLst>
      <p:ext uri="{BB962C8B-B14F-4D97-AF65-F5344CB8AC3E}">
        <p14:creationId xmlns:p14="http://schemas.microsoft.com/office/powerpoint/2010/main" val="2541085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https://www.purdueglobal.edu/education-partnerships/generational-workforce-differences-infographic/</a:t>
            </a:r>
          </a:p>
          <a:p>
            <a:r>
              <a:rPr lang="en-US"/>
              <a:t>Go over characteristics, shaped by, and world view. Ask participants to imagine someone in their life who is this generation (professional or personal). Ask them to think about what they thing that person values in the workplace? </a:t>
            </a:r>
          </a:p>
        </p:txBody>
      </p:sp>
      <p:sp>
        <p:nvSpPr>
          <p:cNvPr id="4" name="Slide Number Placeholder 3"/>
          <p:cNvSpPr>
            <a:spLocks noGrp="1"/>
          </p:cNvSpPr>
          <p:nvPr>
            <p:ph type="sldNum" sz="quarter" idx="5"/>
          </p:nvPr>
        </p:nvSpPr>
        <p:spPr/>
        <p:txBody>
          <a:bodyPr/>
          <a:lstStyle/>
          <a:p>
            <a:fld id="{0B8A9B5F-18CA-43B3-8CBC-22E692453855}" type="slidenum">
              <a:rPr lang="en-US" smtClean="0"/>
              <a:t>10</a:t>
            </a:fld>
            <a:endParaRPr lang="en-US"/>
          </a:p>
        </p:txBody>
      </p:sp>
    </p:spTree>
    <p:extLst>
      <p:ext uri="{BB962C8B-B14F-4D97-AF65-F5344CB8AC3E}">
        <p14:creationId xmlns:p14="http://schemas.microsoft.com/office/powerpoint/2010/main" val="2201927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https://www.purdueglobal.edu/education-partnerships/generational-workforce-differences-infographic/</a:t>
            </a:r>
          </a:p>
          <a:p>
            <a:r>
              <a:rPr lang="en-US"/>
              <a:t>Go over characteristics, shaped by, and world view. Ask participants to imagine someone in their life who is this generation (professional or personal). Ask them to think about what they thing that person values in the workplace? </a:t>
            </a:r>
          </a:p>
        </p:txBody>
      </p:sp>
      <p:sp>
        <p:nvSpPr>
          <p:cNvPr id="4" name="Slide Number Placeholder 3"/>
          <p:cNvSpPr>
            <a:spLocks noGrp="1"/>
          </p:cNvSpPr>
          <p:nvPr>
            <p:ph type="sldNum" sz="quarter" idx="5"/>
          </p:nvPr>
        </p:nvSpPr>
        <p:spPr/>
        <p:txBody>
          <a:bodyPr/>
          <a:lstStyle/>
          <a:p>
            <a:fld id="{0B8A9B5F-18CA-43B3-8CBC-22E692453855}" type="slidenum">
              <a:rPr lang="en-US" smtClean="0"/>
              <a:t>11</a:t>
            </a:fld>
            <a:endParaRPr lang="en-US"/>
          </a:p>
        </p:txBody>
      </p:sp>
    </p:spTree>
    <p:extLst>
      <p:ext uri="{BB962C8B-B14F-4D97-AF65-F5344CB8AC3E}">
        <p14:creationId xmlns:p14="http://schemas.microsoft.com/office/powerpoint/2010/main" val="2633351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4.xml"/><Relationship Id="rId1" Type="http://schemas.openxmlformats.org/officeDocument/2006/relationships/tags" Target="../tags/tag1.xml"/><Relationship Id="rId4" Type="http://schemas.openxmlformats.org/officeDocument/2006/relationships/image" Target="../media/image2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Master" Target="../slideMasters/slideMaster4.xml"/><Relationship Id="rId1" Type="http://schemas.openxmlformats.org/officeDocument/2006/relationships/tags" Target="../tags/tag2.xml"/><Relationship Id="rId4" Type="http://schemas.openxmlformats.org/officeDocument/2006/relationships/image" Target="../media/image2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10633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6" orient="horz" pos="408" userDrawn="1">
          <p15:clr>
            <a:srgbClr val="FBAE40"/>
          </p15:clr>
        </p15:guide>
        <p15:guide id="7" orient="horz" pos="4224" userDrawn="1">
          <p15:clr>
            <a:srgbClr val="FBAE40"/>
          </p15:clr>
        </p15:guide>
        <p15:guide id="8"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946658"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a:t>Content – Arial, 12 </a:t>
            </a:r>
            <a:r>
              <a:rPr lang="en-US" err="1"/>
              <a:t>pt</a:t>
            </a:r>
            <a:r>
              <a:rPr lang="en-US"/>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a:t>To change the photo and maintain size/shape, delete existing photo, click the picture icon in the center of the placeholder, locate/select a photo from your file options that appear, click Insert.  </a:t>
            </a:r>
          </a:p>
        </p:txBody>
      </p:sp>
      <p:sp>
        <p:nvSpPr>
          <p:cNvPr id="2" name="Title 1">
            <a:extLst>
              <a:ext uri="{FF2B5EF4-FFF2-40B4-BE49-F238E27FC236}">
                <a16:creationId xmlns:a16="http://schemas.microsoft.com/office/drawing/2014/main" id="{66FFF901-05BA-8A3E-891E-5FA2F599501B}"/>
              </a:ext>
            </a:extLst>
          </p:cNvPr>
          <p:cNvSpPr>
            <a:spLocks noGrp="1"/>
          </p:cNvSpPr>
          <p:nvPr>
            <p:ph type="title" hasCustomPrompt="1"/>
          </p:nvPr>
        </p:nvSpPr>
        <p:spPr/>
        <p:txBody>
          <a:bodyPr/>
          <a:lstStyle/>
          <a:p>
            <a:r>
              <a:rPr lang="en-US"/>
              <a:t>TITLE — avenir NEXT LT PRO, DEMI, 28 PT, dark BLUE, caps</a:t>
            </a:r>
          </a:p>
        </p:txBody>
      </p:sp>
      <p:sp>
        <p:nvSpPr>
          <p:cNvPr id="3" name="Footer Placeholder 4">
            <a:extLst>
              <a:ext uri="{FF2B5EF4-FFF2-40B4-BE49-F238E27FC236}">
                <a16:creationId xmlns:a16="http://schemas.microsoft.com/office/drawing/2014/main" id="{70C08F04-C2CD-4A5B-56E3-B08A0BD55FB1}"/>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4" name="Slide Number Placeholder 5">
            <a:extLst>
              <a:ext uri="{FF2B5EF4-FFF2-40B4-BE49-F238E27FC236}">
                <a16:creationId xmlns:a16="http://schemas.microsoft.com/office/drawing/2014/main" id="{2EAB1B03-47C8-C087-3231-E17E06D6ECE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6896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userDrawn="1">
          <p15:clr>
            <a:srgbClr val="FBAE40"/>
          </p15:clr>
        </p15:guide>
        <p15:guide id="2" pos="7464" userDrawn="1">
          <p15:clr>
            <a:srgbClr val="FBAE40"/>
          </p15:clr>
        </p15:guide>
        <p15:guide id="3" pos="216" userDrawn="1">
          <p15:clr>
            <a:srgbClr val="FBAE40"/>
          </p15:clr>
        </p15:guide>
        <p15:guide id="5" orient="horz" pos="408" userDrawn="1">
          <p15:clr>
            <a:srgbClr val="FBAE40"/>
          </p15:clr>
        </p15:guide>
        <p15:guide id="6" pos="3576" userDrawn="1">
          <p15:clr>
            <a:srgbClr val="FBAE40"/>
          </p15:clr>
        </p15:guide>
        <p15:guide id="7" pos="3672" userDrawn="1">
          <p15:clr>
            <a:srgbClr val="FBAE40"/>
          </p15:clr>
        </p15:guide>
        <p15:guide id="8" orient="horz" pos="648" userDrawn="1">
          <p15:clr>
            <a:srgbClr val="FBAE40"/>
          </p15:clr>
        </p15:guide>
        <p15:guide id="9" orient="horz" pos="3888" userDrawn="1">
          <p15:clr>
            <a:srgbClr val="FBAE40"/>
          </p15:clr>
        </p15:guide>
        <p15:guide id="10" orient="horz" pos="1752" userDrawn="1">
          <p15:clr>
            <a:srgbClr val="FBAE40"/>
          </p15:clr>
        </p15:guide>
        <p15:guide id="11" orient="horz" pos="2712" userDrawn="1">
          <p15:clr>
            <a:srgbClr val="FBAE40"/>
          </p15:clr>
        </p15:guide>
        <p15:guide id="12" orient="horz" pos="2784" userDrawn="1">
          <p15:clr>
            <a:srgbClr val="FBAE40"/>
          </p15:clr>
        </p15:guide>
        <p15:guide id="14" orient="horz" pos="4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 Icons_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EBFADA-9ECE-88BC-AFF2-7546A760BD11}"/>
              </a:ext>
            </a:extLst>
          </p:cNvPr>
          <p:cNvSpPr>
            <a:spLocks noGrp="1"/>
          </p:cNvSpPr>
          <p:nvPr>
            <p:ph type="title" hasCustomPrompt="1"/>
          </p:nvPr>
        </p:nvSpPr>
        <p:spPr/>
        <p:txBody>
          <a:bodyPr/>
          <a:lstStyle/>
          <a:p>
            <a:r>
              <a:rPr lang="en-US"/>
              <a:t>TITLE — avenir NEXT LT PRO, DEMI, 28 PT, dark BLUE, caps</a:t>
            </a:r>
          </a:p>
        </p:txBody>
      </p:sp>
      <p:sp>
        <p:nvSpPr>
          <p:cNvPr id="5" name="Footer Placeholder 4">
            <a:extLst>
              <a:ext uri="{FF2B5EF4-FFF2-40B4-BE49-F238E27FC236}">
                <a16:creationId xmlns:a16="http://schemas.microsoft.com/office/drawing/2014/main" id="{1A967034-F5F3-BFFB-769E-A83283FFB91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3C9BFE55-A29D-AA51-BC10-7EE8372A07F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16417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userDrawn="1">
          <p15:clr>
            <a:srgbClr val="FBAE40"/>
          </p15:clr>
        </p15:guide>
        <p15:guide id="3" pos="216" userDrawn="1">
          <p15:clr>
            <a:srgbClr val="FBAE40"/>
          </p15:clr>
        </p15:guide>
        <p15:guide id="4" pos="7464" userDrawn="1">
          <p15:clr>
            <a:srgbClr val="FBAE40"/>
          </p15:clr>
        </p15:guide>
        <p15:guide id="6" pos="6408" userDrawn="1">
          <p15:clr>
            <a:srgbClr val="FBAE40"/>
          </p15:clr>
        </p15:guide>
        <p15:guide id="7" pos="720" userDrawn="1">
          <p15:clr>
            <a:srgbClr val="FBAE40"/>
          </p15:clr>
        </p15:guide>
        <p15:guide id="8" pos="6936" userDrawn="1">
          <p15:clr>
            <a:srgbClr val="FBAE40"/>
          </p15:clr>
        </p15:guide>
        <p15:guide id="9" orient="horz" pos="408" userDrawn="1">
          <p15:clr>
            <a:srgbClr val="FBAE40"/>
          </p15:clr>
        </p15:guide>
        <p15:guide id="10" orient="horz" pos="840" userDrawn="1">
          <p15:clr>
            <a:srgbClr val="FBAE40"/>
          </p15:clr>
        </p15:guide>
        <p15:guide id="11" orient="horz" pos="3168" userDrawn="1">
          <p15:clr>
            <a:srgbClr val="FBAE40"/>
          </p15:clr>
        </p15:guide>
        <p15:guide id="12"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 Icons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5E40D3-F6D6-F44B-B312-C8C3C219C114}"/>
              </a:ext>
            </a:extLst>
          </p:cNvPr>
          <p:cNvSpPr>
            <a:spLocks noGrp="1"/>
          </p:cNvSpPr>
          <p:nvPr>
            <p:ph type="sldNum" sz="quarter" idx="23"/>
          </p:nvPr>
        </p:nvSpPr>
        <p:spPr/>
        <p:txBody>
          <a:bodyPr/>
          <a:lstStyle/>
          <a:p>
            <a:fld id="{9564885F-477D-A14D-B2C1-5ECAF755F313}" type="slidenum">
              <a:rPr lang="en-US" smtClean="0"/>
              <a:pPr/>
              <a:t>‹#›</a:t>
            </a:fld>
            <a:endParaRPr lang="en-US" spc="400"/>
          </a:p>
        </p:txBody>
      </p:sp>
      <p:sp>
        <p:nvSpPr>
          <p:cNvPr id="4" name="Footer Placeholder 3">
            <a:extLst>
              <a:ext uri="{FF2B5EF4-FFF2-40B4-BE49-F238E27FC236}">
                <a16:creationId xmlns:a16="http://schemas.microsoft.com/office/drawing/2014/main" id="{7CF0AE1D-97AE-0F48-B316-23990F7DBAC6}"/>
              </a:ext>
            </a:extLst>
          </p:cNvPr>
          <p:cNvSpPr>
            <a:spLocks noGrp="1"/>
          </p:cNvSpPr>
          <p:nvPr>
            <p:ph type="ftr" sz="quarter" idx="24"/>
          </p:nvPr>
        </p:nvSpPr>
        <p:spPr/>
        <p:txBody>
          <a:bodyPr/>
          <a:lstStyle/>
          <a:p>
            <a:endParaRPr lang="en-US"/>
          </a:p>
        </p:txBody>
      </p:sp>
      <p:sp>
        <p:nvSpPr>
          <p:cNvPr id="2" name="Title 1">
            <a:extLst>
              <a:ext uri="{FF2B5EF4-FFF2-40B4-BE49-F238E27FC236}">
                <a16:creationId xmlns:a16="http://schemas.microsoft.com/office/drawing/2014/main" id="{44416E4B-D6CA-6A8E-DBF0-B92A06B40D52}"/>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0352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485900" y="1349036"/>
            <a:ext cx="9182100" cy="2244356"/>
          </a:xfrm>
        </p:spPr>
        <p:txBody>
          <a:bodyPr anchor="b">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4800" b="1" i="1">
                <a:solidFill>
                  <a:schemeClr val="bg1"/>
                </a:solidFill>
                <a:latin typeface="Avenir Next LT Pro Demi" panose="020B0504020202020204" pitchFamily="34" charset="77"/>
                <a:cs typeface="Arial" panose="020B0604020202020204" pitchFamily="34" charset="0"/>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i="1"/>
              <a:t>Quote text — Avenir Next LT Pro, Demi Italic, 48 </a:t>
            </a:r>
            <a:r>
              <a:rPr lang="en-US" i="1" err="1"/>
              <a:t>pt</a:t>
            </a:r>
            <a:r>
              <a:rPr lang="en-US" i="1"/>
              <a:t>, dark blue, sentence case.</a:t>
            </a:r>
          </a:p>
        </p:txBody>
      </p:sp>
      <p:sp>
        <p:nvSpPr>
          <p:cNvPr id="12" name="Content Placeholder 2">
            <a:extLst>
              <a:ext uri="{FF2B5EF4-FFF2-40B4-BE49-F238E27FC236}">
                <a16:creationId xmlns:a16="http://schemas.microsoft.com/office/drawing/2014/main" id="{741E1D58-DDCE-FE4F-B7B5-C762A613D1AD}"/>
              </a:ext>
            </a:extLst>
          </p:cNvPr>
          <p:cNvSpPr>
            <a:spLocks noGrp="1"/>
          </p:cNvSpPr>
          <p:nvPr>
            <p:ph idx="13" hasCustomPrompt="1"/>
          </p:nvPr>
        </p:nvSpPr>
        <p:spPr>
          <a:xfrm>
            <a:off x="1485900" y="3833561"/>
            <a:ext cx="9182100" cy="489930"/>
          </a:xfrm>
        </p:spPr>
        <p:txBody>
          <a:bodyPr anchor="t">
            <a:noAutofit/>
          </a:bodyPr>
          <a:lstStyle>
            <a:lvl1pPr marL="0" indent="0" algn="r">
              <a:buNone/>
              <a:defRPr sz="2400">
                <a:solidFill>
                  <a:schemeClr val="accent2"/>
                </a:solidFill>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a:t>Author — </a:t>
            </a:r>
            <a:r>
              <a:rPr lang="en-US" sz="2400"/>
              <a:t>Avenir Next LT Pro, Regular, 24 </a:t>
            </a:r>
            <a:r>
              <a:rPr lang="en-US" sz="2400" err="1"/>
              <a:t>pt</a:t>
            </a:r>
            <a:r>
              <a:rPr lang="en-US" sz="2400"/>
              <a:t>, Orange, Title Case</a:t>
            </a:r>
          </a:p>
        </p:txBody>
      </p:sp>
      <p:sp>
        <p:nvSpPr>
          <p:cNvPr id="5" name="Footer Placeholder 4">
            <a:extLst>
              <a:ext uri="{FF2B5EF4-FFF2-40B4-BE49-F238E27FC236}">
                <a16:creationId xmlns:a16="http://schemas.microsoft.com/office/drawing/2014/main" id="{92CA122D-94E2-303B-2130-BA13E870F5E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4BEF5716-1F6D-F148-3B41-2BF1984EB550}"/>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14249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pos="6720" userDrawn="1">
          <p15:clr>
            <a:srgbClr val="FBAE40"/>
          </p15:clr>
        </p15:guide>
        <p15:guide id="6" pos="936" userDrawn="1">
          <p15:clr>
            <a:srgbClr val="FBAE40"/>
          </p15:clr>
        </p15:guide>
        <p15:guide id="7" orient="horz" pos="42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Informa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B2E10-7198-50D5-2AA5-93662E9B65E4}"/>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3" name="Picture 2" descr="Logo&#10;&#10;Description automatically generated">
            <a:extLst>
              <a:ext uri="{FF2B5EF4-FFF2-40B4-BE49-F238E27FC236}">
                <a16:creationId xmlns:a16="http://schemas.microsoft.com/office/drawing/2014/main" id="{41578272-D0BC-3608-B333-166A7220BDC4}"/>
              </a:ext>
            </a:extLst>
          </p:cNvPr>
          <p:cNvPicPr>
            <a:picLocks noChangeAspect="1"/>
          </p:cNvPicPr>
          <p:nvPr userDrawn="1"/>
        </p:nvPicPr>
        <p:blipFill>
          <a:blip r:embed="rId4"/>
          <a:stretch>
            <a:fillRect/>
          </a:stretch>
        </p:blipFill>
        <p:spPr>
          <a:xfrm>
            <a:off x="5065806" y="2053170"/>
            <a:ext cx="2060389" cy="1375830"/>
          </a:xfrm>
          <a:prstGeom prst="rect">
            <a:avLst/>
          </a:prstGeom>
        </p:spPr>
      </p:pic>
    </p:spTree>
    <p:extLst>
      <p:ext uri="{BB962C8B-B14F-4D97-AF65-F5344CB8AC3E}">
        <p14:creationId xmlns:p14="http://schemas.microsoft.com/office/powerpoint/2010/main" val="6129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Ful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155C2-4379-2A11-0BD8-7426CFF3EF8F}"/>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5" name="Picture 4" descr="Logo&#10;&#10;Description automatically generated">
            <a:extLst>
              <a:ext uri="{FF2B5EF4-FFF2-40B4-BE49-F238E27FC236}">
                <a16:creationId xmlns:a16="http://schemas.microsoft.com/office/drawing/2014/main" id="{DB347DCB-34EA-F5EC-8802-6B556CE4DD30}"/>
              </a:ext>
            </a:extLst>
          </p:cNvPr>
          <p:cNvPicPr>
            <a:picLocks noChangeAspect="1"/>
          </p:cNvPicPr>
          <p:nvPr userDrawn="1"/>
        </p:nvPicPr>
        <p:blipFill>
          <a:blip r:embed="rId4"/>
          <a:stretch>
            <a:fillRect/>
          </a:stretch>
        </p:blipFill>
        <p:spPr>
          <a:xfrm>
            <a:off x="5069822" y="2052060"/>
            <a:ext cx="2056374" cy="1631615"/>
          </a:xfrm>
          <a:prstGeom prst="rect">
            <a:avLst/>
          </a:prstGeom>
        </p:spPr>
      </p:pic>
    </p:spTree>
    <p:extLst>
      <p:ext uri="{BB962C8B-B14F-4D97-AF65-F5344CB8AC3E}">
        <p14:creationId xmlns:p14="http://schemas.microsoft.com/office/powerpoint/2010/main" val="23416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Image Backgroun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8665F-5F8B-E496-5A58-AA0A9793070A}"/>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spTree>
    <p:extLst>
      <p:ext uri="{BB962C8B-B14F-4D97-AF65-F5344CB8AC3E}">
        <p14:creationId xmlns:p14="http://schemas.microsoft.com/office/powerpoint/2010/main" val="30752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727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8616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Tree>
    <p:extLst>
      <p:ext uri="{BB962C8B-B14F-4D97-AF65-F5344CB8AC3E}">
        <p14:creationId xmlns:p14="http://schemas.microsoft.com/office/powerpoint/2010/main" val="419558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a:t>
            </a:r>
            <a:r>
              <a:rPr lang="en-US" err="1"/>
              <a:t>lt</a:t>
            </a:r>
            <a:r>
              <a:rPr lang="en-US"/>
              <a:t> pro, demi, 18 </a:t>
            </a:r>
            <a:r>
              <a:rPr lang="en-US" err="1"/>
              <a:t>pt</a:t>
            </a:r>
            <a:r>
              <a:rPr lang="en-US"/>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37798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8164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2739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9943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userDrawn="1">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8106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Content – Avenir Next LT Pro, Regular, 16 </a:t>
            </a:r>
            <a:r>
              <a:rPr lang="en-US" err="1"/>
              <a:t>pt</a:t>
            </a:r>
            <a:r>
              <a:rPr lang="en-US"/>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0761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a:t>Content – Avenir Next LT Pro, Regular, 12 </a:t>
            </a:r>
            <a:r>
              <a:rPr lang="en-US" err="1"/>
              <a:t>pt</a:t>
            </a:r>
            <a:r>
              <a:rPr lang="en-US"/>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a:t>TITLE — avenir NEXT LT PRO, DEMI, 28 PT, DARK BLUE, caps</a:t>
            </a:r>
          </a:p>
        </p:txBody>
      </p:sp>
    </p:spTree>
    <p:extLst>
      <p:ext uri="{BB962C8B-B14F-4D97-AF65-F5344CB8AC3E}">
        <p14:creationId xmlns:p14="http://schemas.microsoft.com/office/powerpoint/2010/main" val="160866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userDrawn="1">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59471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6710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9994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6806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3210"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ALL CAPS</a:t>
            </a:r>
          </a:p>
        </p:txBody>
      </p:sp>
      <p:sp>
        <p:nvSpPr>
          <p:cNvPr id="4" name="Slide Number Placeholder 3">
            <a:extLst>
              <a:ext uri="{FF2B5EF4-FFF2-40B4-BE49-F238E27FC236}">
                <a16:creationId xmlns:a16="http://schemas.microsoft.com/office/drawing/2014/main" id="{8843B946-D2E2-D646-AFE9-A127CD1C19EF}"/>
              </a:ext>
            </a:extLst>
          </p:cNvPr>
          <p:cNvSpPr>
            <a:spLocks noGrp="1"/>
          </p:cNvSpPr>
          <p:nvPr>
            <p:ph type="sldNum" sz="quarter" idx="14"/>
          </p:nvPr>
        </p:nvSpPr>
        <p:spPr/>
        <p:txBody>
          <a:bodyPr/>
          <a:lstStyle/>
          <a:p>
            <a:fld id="{9564885F-477D-A14D-B2C1-5ECAF755F313}" type="slidenum">
              <a:rPr lang="en-US" smtClean="0"/>
              <a:pPr/>
              <a:t>‹#›</a:t>
            </a:fld>
            <a:endParaRPr lang="en-US" spc="400"/>
          </a:p>
        </p:txBody>
      </p:sp>
      <p:sp>
        <p:nvSpPr>
          <p:cNvPr id="7" name="Footer Placeholder 6">
            <a:extLst>
              <a:ext uri="{FF2B5EF4-FFF2-40B4-BE49-F238E27FC236}">
                <a16:creationId xmlns:a16="http://schemas.microsoft.com/office/drawing/2014/main" id="{74CC990C-4EF5-D644-8DBC-E0234D61CCAF}"/>
              </a:ext>
            </a:extLst>
          </p:cNvPr>
          <p:cNvSpPr>
            <a:spLocks noGrp="1"/>
          </p:cNvSpPr>
          <p:nvPr>
            <p:ph type="ftr" sz="quarter" idx="15"/>
          </p:nvPr>
        </p:nvSpPr>
        <p:spPr/>
        <p:txBody>
          <a:bodyPr/>
          <a:lstStyle/>
          <a:p>
            <a:endParaRPr lang="en-US"/>
          </a:p>
        </p:txBody>
      </p:sp>
      <p:sp>
        <p:nvSpPr>
          <p:cNvPr id="2" name="Title 1">
            <a:extLst>
              <a:ext uri="{FF2B5EF4-FFF2-40B4-BE49-F238E27FC236}">
                <a16:creationId xmlns:a16="http://schemas.microsoft.com/office/drawing/2014/main" id="{D2B0CEC4-5AA2-384C-A2A4-9C0672E515B3}"/>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21099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36584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409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2520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userDrawn="1">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27820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3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a:t>To insert an image</a:t>
            </a:r>
          </a:p>
          <a:p>
            <a:pPr lvl="1">
              <a:spcAft>
                <a:spcPts val="200"/>
              </a:spcAft>
            </a:pPr>
            <a:r>
              <a:rPr lang="en-US"/>
              <a:t>Click the center of the placeholder</a:t>
            </a:r>
          </a:p>
          <a:p>
            <a:pPr lvl="1">
              <a:spcAft>
                <a:spcPts val="200"/>
              </a:spcAft>
            </a:pPr>
            <a:r>
              <a:rPr lang="en-US"/>
              <a:t>From your computer’s file options that appear, select the image you want </a:t>
            </a:r>
          </a:p>
          <a:p>
            <a:pPr lvl="1">
              <a:spcAft>
                <a:spcPts val="200"/>
              </a:spcAft>
            </a:pPr>
            <a:r>
              <a:rPr lang="en-US"/>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a:t>To insert an image</a:t>
            </a:r>
          </a:p>
          <a:p>
            <a:pPr lvl="1">
              <a:spcAft>
                <a:spcPts val="200"/>
              </a:spcAft>
            </a:pPr>
            <a:r>
              <a:rPr lang="en-US"/>
              <a:t>Click the center of the placeholder</a:t>
            </a:r>
          </a:p>
          <a:p>
            <a:pPr lvl="1">
              <a:spcAft>
                <a:spcPts val="200"/>
              </a:spcAft>
            </a:pPr>
            <a:r>
              <a:rPr lang="en-US"/>
              <a:t>From your computer’s file options that appear, select the image you want </a:t>
            </a:r>
          </a:p>
          <a:p>
            <a:pPr lvl="1">
              <a:spcAft>
                <a:spcPts val="200"/>
              </a:spcAft>
            </a:pPr>
            <a:r>
              <a:rPr lang="en-US"/>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spTree>
    <p:extLst>
      <p:ext uri="{BB962C8B-B14F-4D97-AF65-F5344CB8AC3E}">
        <p14:creationId xmlns:p14="http://schemas.microsoft.com/office/powerpoint/2010/main" val="170961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2376" userDrawn="1">
          <p15:clr>
            <a:srgbClr val="FBAE40"/>
          </p15:clr>
        </p15:guide>
        <p15:guide id="3" pos="7464" userDrawn="1">
          <p15:clr>
            <a:srgbClr val="FBAE40"/>
          </p15:clr>
        </p15:guide>
        <p15:guide id="4" orient="horz" pos="1008" userDrawn="1">
          <p15:clr>
            <a:srgbClr val="FBAE40"/>
          </p15:clr>
        </p15:guide>
        <p15:guide id="5" orient="horz" pos="2208" userDrawn="1">
          <p15:clr>
            <a:srgbClr val="FBAE40"/>
          </p15:clr>
        </p15:guide>
        <p15:guide id="6" orient="horz" pos="2568" userDrawn="1">
          <p15:clr>
            <a:srgbClr val="FBAE40"/>
          </p15:clr>
        </p15:guide>
        <p15:guide id="7" orient="horz" pos="4176" userDrawn="1">
          <p15:clr>
            <a:srgbClr val="FBAE40"/>
          </p15:clr>
        </p15:guide>
        <p15:guide id="8" pos="4056" userDrawn="1">
          <p15:clr>
            <a:srgbClr val="FBAE40"/>
          </p15:clr>
        </p15:guide>
        <p15:guide id="9" pos="3912" userDrawn="1">
          <p15:clr>
            <a:srgbClr val="FBAE40"/>
          </p15:clr>
        </p15:guide>
        <p15:guide id="10" pos="216" userDrawn="1">
          <p15:clr>
            <a:srgbClr val="FBAE40"/>
          </p15:clr>
        </p15:guide>
        <p15:guide id="11" orient="horz" pos="379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a:t>TITLE — avenir NEXT LT PRO, DEMI, 28 PT, white, caps</a:t>
            </a:r>
          </a:p>
        </p:txBody>
      </p:sp>
    </p:spTree>
    <p:extLst>
      <p:ext uri="{BB962C8B-B14F-4D97-AF65-F5344CB8AC3E}">
        <p14:creationId xmlns:p14="http://schemas.microsoft.com/office/powerpoint/2010/main" val="7600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7464" userDrawn="1">
          <p15:clr>
            <a:srgbClr val="FBAE40"/>
          </p15:clr>
        </p15:guide>
        <p15:guide id="5" pos="216" userDrawn="1">
          <p15:clr>
            <a:srgbClr val="FBAE40"/>
          </p15:clr>
        </p15:guide>
        <p15:guide id="8" orient="horz" pos="3888" userDrawn="1">
          <p15:clr>
            <a:srgbClr val="FBAE40"/>
          </p15:clr>
        </p15:guide>
        <p15:guide id="9" orient="horz" pos="427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a:t>First level - white square bullets, Avenir Next LT Pro, Regular, 18 </a:t>
            </a:r>
            <a:r>
              <a:rPr lang="en-US" err="1"/>
              <a:t>pt</a:t>
            </a:r>
            <a:r>
              <a:rPr lang="en-US"/>
              <a:t>, dark blue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31940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35068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grpSp>
        <p:nvGrpSpPr>
          <p:cNvPr id="3" name="Group 2">
            <a:extLst>
              <a:ext uri="{FF2B5EF4-FFF2-40B4-BE49-F238E27FC236}">
                <a16:creationId xmlns:a16="http://schemas.microsoft.com/office/drawing/2014/main" id="{25C214D9-3B75-CB61-9C8D-F8B7A3358C42}"/>
              </a:ext>
            </a:extLst>
          </p:cNvPr>
          <p:cNvGrpSpPr/>
          <p:nvPr userDrawn="1"/>
        </p:nvGrpSpPr>
        <p:grpSpPr>
          <a:xfrm>
            <a:off x="5683065" y="5489999"/>
            <a:ext cx="821437" cy="706204"/>
            <a:chOff x="5683065" y="5489999"/>
            <a:chExt cx="821437" cy="706204"/>
          </a:xfrm>
        </p:grpSpPr>
        <p:sp>
          <p:nvSpPr>
            <p:cNvPr id="2" name="Triangle 1">
              <a:extLst>
                <a:ext uri="{FF2B5EF4-FFF2-40B4-BE49-F238E27FC236}">
                  <a16:creationId xmlns:a16="http://schemas.microsoft.com/office/drawing/2014/main" id="{BCA55C20-93AD-2815-92CF-95A1F4E8E264}"/>
                </a:ext>
              </a:extLst>
            </p:cNvPr>
            <p:cNvSpPr/>
            <p:nvPr userDrawn="1"/>
          </p:nvSpPr>
          <p:spPr>
            <a:xfrm>
              <a:off x="5793762" y="5577761"/>
              <a:ext cx="576302" cy="5079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2B29FA34-7599-7C4E-9348-0672AAEA11A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83065" y="5489999"/>
              <a:ext cx="821437" cy="706204"/>
            </a:xfrm>
            <a:prstGeom prst="rect">
              <a:avLst/>
            </a:prstGeom>
          </p:spPr>
        </p:pic>
      </p:grpSp>
    </p:spTree>
    <p:extLst>
      <p:ext uri="{BB962C8B-B14F-4D97-AF65-F5344CB8AC3E}">
        <p14:creationId xmlns:p14="http://schemas.microsoft.com/office/powerpoint/2010/main" val="364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userDrawn="1">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18B86-D6FE-1E4C-B019-27D99F3393F7}"/>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3" name="Footer Placeholder 2">
            <a:extLst>
              <a:ext uri="{FF2B5EF4-FFF2-40B4-BE49-F238E27FC236}">
                <a16:creationId xmlns:a16="http://schemas.microsoft.com/office/drawing/2014/main" id="{F49CC5BD-BC74-FF42-A01E-5C226F511CA2}"/>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8F5E04D9-491F-F216-3A3C-6BEEF9C90716}"/>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13677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13939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a:t>avenir next </a:t>
            </a:r>
            <a:r>
              <a:rPr lang="en-US" err="1"/>
              <a:t>lt</a:t>
            </a:r>
            <a:r>
              <a:rPr lang="en-US"/>
              <a:t> pro, demi, 36 </a:t>
            </a:r>
            <a:r>
              <a:rPr lang="en-US" err="1"/>
              <a:t>pt</a:t>
            </a:r>
            <a:r>
              <a:rPr lang="en-US"/>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a:t>Subtitle — avenir next </a:t>
            </a:r>
            <a:r>
              <a:rPr lang="en-US" err="1"/>
              <a:t>lt</a:t>
            </a:r>
            <a:r>
              <a:rPr lang="en-US"/>
              <a:t> pro, demi, 18 </a:t>
            </a:r>
            <a:r>
              <a:rPr lang="en-US" err="1"/>
              <a:t>pt</a:t>
            </a:r>
            <a:r>
              <a:rPr lang="en-US"/>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a:t>Presenter name or other additional text — </a:t>
            </a:r>
            <a:br>
              <a:rPr lang="en-GB"/>
            </a:br>
            <a:r>
              <a:rPr lang="en-GB"/>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1245388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a:t>avenir next </a:t>
            </a:r>
            <a:r>
              <a:rPr lang="en-US" err="1"/>
              <a:t>lt</a:t>
            </a:r>
            <a:r>
              <a:rPr lang="en-US"/>
              <a:t> pro, demi, 36 </a:t>
            </a:r>
            <a:r>
              <a:rPr lang="en-US" err="1"/>
              <a:t>pt</a:t>
            </a:r>
            <a:r>
              <a:rPr lang="en-US"/>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Subtitle — Avenir Next LT Pro, Demi, 18 PT, Orange, all caps</a:t>
            </a:r>
          </a:p>
        </p:txBody>
      </p:sp>
    </p:spTree>
    <p:extLst>
      <p:ext uri="{BB962C8B-B14F-4D97-AF65-F5344CB8AC3E}">
        <p14:creationId xmlns:p14="http://schemas.microsoft.com/office/powerpoint/2010/main" val="1726479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a:t>avenir next </a:t>
            </a:r>
            <a:r>
              <a:rPr lang="en-US" err="1"/>
              <a:t>lt</a:t>
            </a:r>
            <a:r>
              <a:rPr lang="en-US"/>
              <a:t> pro, demi, 36 </a:t>
            </a:r>
            <a:r>
              <a:rPr lang="en-US" err="1"/>
              <a:t>pt</a:t>
            </a:r>
            <a:r>
              <a:rPr lang="en-US"/>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Subtitle — Avenir Next LT Pro, Demi, 18 PT, Orange, all caps</a:t>
            </a:r>
          </a:p>
        </p:txBody>
      </p:sp>
    </p:spTree>
    <p:extLst>
      <p:ext uri="{BB962C8B-B14F-4D97-AF65-F5344CB8AC3E}">
        <p14:creationId xmlns:p14="http://schemas.microsoft.com/office/powerpoint/2010/main" val="997794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a:p>
            <a:pPr lvl="2"/>
            <a:endParaRPr lang="en-US"/>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a:p>
        </p:txBody>
      </p:sp>
    </p:spTree>
    <p:extLst>
      <p:ext uri="{BB962C8B-B14F-4D97-AF65-F5344CB8AC3E}">
        <p14:creationId xmlns:p14="http://schemas.microsoft.com/office/powerpoint/2010/main" val="214762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endParaRPr lang="en-US"/>
          </a:p>
        </p:txBody>
      </p:sp>
    </p:spTree>
    <p:extLst>
      <p:ext uri="{BB962C8B-B14F-4D97-AF65-F5344CB8AC3E}">
        <p14:creationId xmlns:p14="http://schemas.microsoft.com/office/powerpoint/2010/main" val="30661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31718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18092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27766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a:t>TITLE — avenir NEXT LT PRO, DEMI, 28 PT, white, caps</a:t>
            </a:r>
          </a:p>
        </p:txBody>
      </p:sp>
    </p:spTree>
    <p:extLst>
      <p:ext uri="{BB962C8B-B14F-4D97-AF65-F5344CB8AC3E}">
        <p14:creationId xmlns:p14="http://schemas.microsoft.com/office/powerpoint/2010/main" val="6246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34719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Tree>
    <p:extLst>
      <p:ext uri="{BB962C8B-B14F-4D97-AF65-F5344CB8AC3E}">
        <p14:creationId xmlns:p14="http://schemas.microsoft.com/office/powerpoint/2010/main" val="38073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5529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262F-0A4D-4F40-88AB-348D7C3D79E9}"/>
              </a:ext>
            </a:extLst>
          </p:cNvPr>
          <p:cNvSpPr>
            <a:spLocks noGrp="1"/>
          </p:cNvSpPr>
          <p:nvPr>
            <p:ph type="title" hasCustomPrompt="1"/>
          </p:nvPr>
        </p:nvSpPr>
        <p:spPr/>
        <p:txBody>
          <a:bodyPr/>
          <a:lstStyle>
            <a:lvl1pPr>
              <a:defRPr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542E9EE-D03A-C144-ABD4-B7F272825C33}"/>
              </a:ext>
            </a:extLst>
          </p:cNvPr>
          <p:cNvSpPr>
            <a:spLocks noGrp="1"/>
          </p:cNvSpPr>
          <p:nvPr>
            <p:ph idx="1"/>
          </p:nvPr>
        </p:nvSpPr>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3AF957D-4A25-0D46-937A-2DB2D091DFC2}"/>
              </a:ext>
              <a:ext uri="{C183D7F6-B498-43B3-948B-1728B52AA6E4}">
                <adec:decorative xmlns:adec="http://schemas.microsoft.com/office/drawing/2017/decorative" val="1"/>
              </a:ext>
            </a:extLst>
          </p:cNvPr>
          <p:cNvPicPr>
            <a:picLocks noChangeAspect="1"/>
          </p:cNvPicPr>
          <p:nvPr userDrawn="1"/>
        </p:nvPicPr>
        <p:blipFill rotWithShape="1">
          <a:blip r:embed="rId3"/>
          <a:srcRect t="50000" r="34511"/>
          <a:stretch/>
        </p:blipFill>
        <p:spPr>
          <a:xfrm>
            <a:off x="7101960" y="1851025"/>
            <a:ext cx="5090040" cy="5029200"/>
          </a:xfrm>
          <a:prstGeom prst="rect">
            <a:avLst/>
          </a:prstGeom>
        </p:spPr>
      </p:pic>
      <p:pic>
        <p:nvPicPr>
          <p:cNvPr id="8" name="Picture 7">
            <a:extLst>
              <a:ext uri="{FF2B5EF4-FFF2-40B4-BE49-F238E27FC236}">
                <a16:creationId xmlns:a16="http://schemas.microsoft.com/office/drawing/2014/main" id="{ECBB7086-CE5E-174B-A505-D6EE4A049670}"/>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047787" y="5164773"/>
            <a:ext cx="1620280" cy="1236662"/>
          </a:xfrm>
          <a:prstGeom prst="rect">
            <a:avLst/>
          </a:prstGeom>
        </p:spPr>
      </p:pic>
    </p:spTree>
    <p:custDataLst>
      <p:tags r:id="rId1"/>
    </p:custDataLst>
    <p:extLst>
      <p:ext uri="{BB962C8B-B14F-4D97-AF65-F5344CB8AC3E}">
        <p14:creationId xmlns:p14="http://schemas.microsoft.com/office/powerpoint/2010/main" val="4083663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39DC-B493-3D46-90F8-386DBFAE9B25}"/>
              </a:ext>
            </a:extLst>
          </p:cNvPr>
          <p:cNvSpPr>
            <a:spLocks noGrp="1"/>
          </p:cNvSpPr>
          <p:nvPr>
            <p:ph type="title" hasCustomPrompt="1"/>
          </p:nvPr>
        </p:nvSpPr>
        <p:spPr>
          <a:xfrm>
            <a:off x="831850" y="1709738"/>
            <a:ext cx="10515600" cy="2852737"/>
          </a:xfrm>
        </p:spPr>
        <p:txBody>
          <a:bodyPr anchor="b"/>
          <a:lstStyle>
            <a:lvl1pPr>
              <a:defRPr sz="6000"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5A75E1BB-76CB-0D45-B268-1D5C5D59CC3E}"/>
              </a:ext>
            </a:extLst>
          </p:cNvPr>
          <p:cNvSpPr>
            <a:spLocks noGrp="1"/>
          </p:cNvSpPr>
          <p:nvPr>
            <p:ph type="body" idx="1"/>
          </p:nvPr>
        </p:nvSpPr>
        <p:spPr>
          <a:xfrm>
            <a:off x="831850" y="4589463"/>
            <a:ext cx="10515600" cy="1500187"/>
          </a:xfrm>
        </p:spPr>
        <p:txBody>
          <a:bodyPr/>
          <a:lstStyle>
            <a:lvl1pPr marL="0" indent="0">
              <a:buNone/>
              <a:defRPr sz="2400">
                <a:solidFill>
                  <a:schemeClr val="accent2">
                    <a:lumMod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10F243E3-0613-9D41-A4F3-DA78739EEC0B}"/>
              </a:ext>
              <a:ext uri="{C183D7F6-B498-43B3-948B-1728B52AA6E4}">
                <adec:decorative xmlns:adec="http://schemas.microsoft.com/office/drawing/2017/decorative" val="1"/>
              </a:ext>
            </a:extLst>
          </p:cNvPr>
          <p:cNvPicPr>
            <a:picLocks noChangeAspect="1"/>
          </p:cNvPicPr>
          <p:nvPr userDrawn="1"/>
        </p:nvPicPr>
        <p:blipFill rotWithShape="1">
          <a:blip r:embed="rId3"/>
          <a:srcRect t="50000" r="34511"/>
          <a:stretch/>
        </p:blipFill>
        <p:spPr>
          <a:xfrm>
            <a:off x="7101960" y="1851025"/>
            <a:ext cx="5090040" cy="5029200"/>
          </a:xfrm>
          <a:prstGeom prst="rect">
            <a:avLst/>
          </a:prstGeom>
        </p:spPr>
      </p:pic>
      <p:pic>
        <p:nvPicPr>
          <p:cNvPr id="8" name="Picture 7">
            <a:extLst>
              <a:ext uri="{FF2B5EF4-FFF2-40B4-BE49-F238E27FC236}">
                <a16:creationId xmlns:a16="http://schemas.microsoft.com/office/drawing/2014/main" id="{D8493BE6-56F3-EA4C-A934-7AAAE6C9460A}"/>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30420" y="5256213"/>
            <a:ext cx="1620280" cy="1236662"/>
          </a:xfrm>
          <a:prstGeom prst="rect">
            <a:avLst/>
          </a:prstGeom>
        </p:spPr>
      </p:pic>
    </p:spTree>
    <p:custDataLst>
      <p:tags r:id="rId1"/>
    </p:custDataLst>
    <p:extLst>
      <p:ext uri="{BB962C8B-B14F-4D97-AF65-F5344CB8AC3E}">
        <p14:creationId xmlns:p14="http://schemas.microsoft.com/office/powerpoint/2010/main" val="22987884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Thursday, July 18,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859359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Content Placeholder 2"/>
          <p:cNvSpPr>
            <a:spLocks noGrp="1"/>
          </p:cNvSpPr>
          <p:nvPr>
            <p:ph idx="1" hasCustomPrompt="1"/>
          </p:nvPr>
        </p:nvSpPr>
        <p:spPr/>
        <p:txBody>
          <a:bodyPr/>
          <a:lstStyle>
            <a:lvl1pPr>
              <a:defRPr>
                <a:solidFill>
                  <a:srgbClr val="404040"/>
                </a:solidFill>
              </a:defRPr>
            </a:lvl1pPr>
            <a:lvl2pPr>
              <a:defRPr>
                <a:solidFill>
                  <a:srgbClr val="404040"/>
                </a:solidFill>
              </a:defRPr>
            </a:lvl2pPr>
            <a:lvl3pPr>
              <a:defRPr>
                <a:solidFill>
                  <a:srgbClr val="404040"/>
                </a:solidFill>
              </a:defRPr>
            </a:lvl3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5" name="Footer Placeholder 4"/>
          <p:cNvSpPr>
            <a:spLocks noGrp="1"/>
          </p:cNvSpPr>
          <p:nvPr>
            <p:ph type="ftr" sz="quarter" idx="11"/>
          </p:nvPr>
        </p:nvSpPr>
        <p:spPr>
          <a:xfrm>
            <a:off x="753446" y="6459579"/>
            <a:ext cx="7617506" cy="385538"/>
          </a:xfrm>
          <a:prstGeom prst="rect">
            <a:avLst/>
          </a:prstGeom>
        </p:spPr>
        <p:txBody>
          <a:bodyPr/>
          <a:lstStyle>
            <a:lvl1pPr>
              <a:defRPr>
                <a:solidFill>
                  <a:srgbClr val="999999"/>
                </a:solidFill>
              </a:defRPr>
            </a:lvl1p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lvl1pPr>
              <a:defRPr>
                <a:solidFill>
                  <a:srgbClr val="999999"/>
                </a:solidFill>
              </a:defRPr>
            </a:lvl1pPr>
          </a:lstStyle>
          <a:p>
            <a:fld id="{5A640DB1-243D-164F-BD31-C408540BA241}" type="slidenum">
              <a:rPr lang="en-US" smtClean="0"/>
              <a:pPr/>
              <a:t>‹#›</a:t>
            </a:fld>
            <a:endParaRPr lang="en-US"/>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22504645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 Bucke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p>
            <a:r>
              <a:rPr lang="en-US"/>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5" name="Content Placeholder 24">
            <a:extLst>
              <a:ext uri="{FF2B5EF4-FFF2-40B4-BE49-F238E27FC236}">
                <a16:creationId xmlns:a16="http://schemas.microsoft.com/office/drawing/2014/main" id="{FC062BB8-023A-081D-CE57-2A17EBEB05FC}"/>
              </a:ext>
            </a:extLst>
          </p:cNvPr>
          <p:cNvSpPr>
            <a:spLocks noGrp="1"/>
          </p:cNvSpPr>
          <p:nvPr>
            <p:ph sz="quarter" idx="13" hasCustomPrompt="1"/>
          </p:nvPr>
        </p:nvSpPr>
        <p:spPr>
          <a:xfrm>
            <a:off x="714374" y="1968527"/>
            <a:ext cx="2528845"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26" name="Content Placeholder 24">
            <a:extLst>
              <a:ext uri="{FF2B5EF4-FFF2-40B4-BE49-F238E27FC236}">
                <a16:creationId xmlns:a16="http://schemas.microsoft.com/office/drawing/2014/main" id="{49249564-E340-1DC7-2A78-608F5533642B}"/>
              </a:ext>
            </a:extLst>
          </p:cNvPr>
          <p:cNvSpPr>
            <a:spLocks noGrp="1"/>
          </p:cNvSpPr>
          <p:nvPr>
            <p:ph sz="quarter" idx="14" hasCustomPrompt="1"/>
          </p:nvPr>
        </p:nvSpPr>
        <p:spPr>
          <a:xfrm>
            <a:off x="6199709"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27" name="Content Placeholder 24">
            <a:extLst>
              <a:ext uri="{FF2B5EF4-FFF2-40B4-BE49-F238E27FC236}">
                <a16:creationId xmlns:a16="http://schemas.microsoft.com/office/drawing/2014/main" id="{5844A590-D5FA-3121-ED08-B93CF36DE064}"/>
              </a:ext>
            </a:extLst>
          </p:cNvPr>
          <p:cNvSpPr>
            <a:spLocks noGrp="1"/>
          </p:cNvSpPr>
          <p:nvPr>
            <p:ph sz="quarter" idx="15" hasCustomPrompt="1"/>
          </p:nvPr>
        </p:nvSpPr>
        <p:spPr>
          <a:xfrm>
            <a:off x="3457043"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28" name="Content Placeholder 24">
            <a:extLst>
              <a:ext uri="{FF2B5EF4-FFF2-40B4-BE49-F238E27FC236}">
                <a16:creationId xmlns:a16="http://schemas.microsoft.com/office/drawing/2014/main" id="{1FC2C082-C8FE-C9B8-70FB-27E6E31C0D43}"/>
              </a:ext>
            </a:extLst>
          </p:cNvPr>
          <p:cNvSpPr>
            <a:spLocks noGrp="1"/>
          </p:cNvSpPr>
          <p:nvPr>
            <p:ph sz="quarter" idx="16" hasCustomPrompt="1"/>
          </p:nvPr>
        </p:nvSpPr>
        <p:spPr>
          <a:xfrm>
            <a:off x="8948777" y="4067849"/>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5" name="Content Placeholder 24">
            <a:extLst>
              <a:ext uri="{FF2B5EF4-FFF2-40B4-BE49-F238E27FC236}">
                <a16:creationId xmlns:a16="http://schemas.microsoft.com/office/drawing/2014/main" id="{C36B5D71-82B5-F956-04BE-8C3DCFE24D6D}"/>
              </a:ext>
            </a:extLst>
          </p:cNvPr>
          <p:cNvSpPr>
            <a:spLocks noGrp="1"/>
          </p:cNvSpPr>
          <p:nvPr>
            <p:ph sz="quarter" idx="17" hasCustomPrompt="1"/>
          </p:nvPr>
        </p:nvSpPr>
        <p:spPr>
          <a:xfrm>
            <a:off x="8948777" y="1968527"/>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6" name="Content Placeholder 24">
            <a:extLst>
              <a:ext uri="{FF2B5EF4-FFF2-40B4-BE49-F238E27FC236}">
                <a16:creationId xmlns:a16="http://schemas.microsoft.com/office/drawing/2014/main" id="{2AA4B72F-E957-ECE7-C4A8-A4B7664394EA}"/>
              </a:ext>
            </a:extLst>
          </p:cNvPr>
          <p:cNvSpPr>
            <a:spLocks noGrp="1"/>
          </p:cNvSpPr>
          <p:nvPr>
            <p:ph sz="quarter" idx="18" hasCustomPrompt="1"/>
          </p:nvPr>
        </p:nvSpPr>
        <p:spPr>
          <a:xfrm>
            <a:off x="3457043"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7" name="Content Placeholder 24">
            <a:extLst>
              <a:ext uri="{FF2B5EF4-FFF2-40B4-BE49-F238E27FC236}">
                <a16:creationId xmlns:a16="http://schemas.microsoft.com/office/drawing/2014/main" id="{A60BC61B-3C72-74CE-B32F-6F3AB0D2C372}"/>
              </a:ext>
            </a:extLst>
          </p:cNvPr>
          <p:cNvSpPr>
            <a:spLocks noGrp="1"/>
          </p:cNvSpPr>
          <p:nvPr>
            <p:ph sz="quarter" idx="19" hasCustomPrompt="1"/>
          </p:nvPr>
        </p:nvSpPr>
        <p:spPr>
          <a:xfrm>
            <a:off x="714375"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8" name="Content Placeholder 24">
            <a:extLst>
              <a:ext uri="{FF2B5EF4-FFF2-40B4-BE49-F238E27FC236}">
                <a16:creationId xmlns:a16="http://schemas.microsoft.com/office/drawing/2014/main" id="{C8668597-37D1-9224-1213-DB8E9D2BDDBC}"/>
              </a:ext>
            </a:extLst>
          </p:cNvPr>
          <p:cNvSpPr>
            <a:spLocks noGrp="1"/>
          </p:cNvSpPr>
          <p:nvPr>
            <p:ph sz="quarter" idx="20" hasCustomPrompt="1"/>
          </p:nvPr>
        </p:nvSpPr>
        <p:spPr>
          <a:xfrm>
            <a:off x="6199709"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Tree>
    <p:extLst>
      <p:ext uri="{BB962C8B-B14F-4D97-AF65-F5344CB8AC3E}">
        <p14:creationId xmlns:p14="http://schemas.microsoft.com/office/powerpoint/2010/main" val="32962029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Picture Placeholder 11">
            <a:extLst>
              <a:ext uri="{FF2B5EF4-FFF2-40B4-BE49-F238E27FC236}">
                <a16:creationId xmlns:a16="http://schemas.microsoft.com/office/drawing/2014/main" id="{658EC727-29A9-99CD-7145-556BC96EDCD6}"/>
              </a:ext>
            </a:extLst>
          </p:cNvPr>
          <p:cNvSpPr>
            <a:spLocks noGrp="1"/>
          </p:cNvSpPr>
          <p:nvPr>
            <p:ph type="pic" sz="quarter" idx="13"/>
          </p:nvPr>
        </p:nvSpPr>
        <p:spPr>
          <a:xfrm>
            <a:off x="364109" y="1451799"/>
            <a:ext cx="5493766" cy="4619391"/>
          </a:xfrm>
        </p:spPr>
        <p:txBody>
          <a:bodyPr/>
          <a:lstStyle/>
          <a:p>
            <a:endParaRPr lang="en-US"/>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 name="TextBox 1">
            <a:extLst>
              <a:ext uri="{FF2B5EF4-FFF2-40B4-BE49-F238E27FC236}">
                <a16:creationId xmlns:a16="http://schemas.microsoft.com/office/drawing/2014/main" id="{AFBAA0B7-7990-3A9A-4269-A0BCB807AC78}"/>
              </a:ext>
            </a:extLst>
          </p:cNvPr>
          <p:cNvSpPr txBox="1"/>
          <p:nvPr userDrawn="1"/>
        </p:nvSpPr>
        <p:spPr>
          <a:xfrm>
            <a:off x="6096000" y="841950"/>
            <a:ext cx="1034581" cy="2738763"/>
          </a:xfrm>
          <a:prstGeom prst="rect">
            <a:avLst/>
          </a:prstGeom>
          <a:noFill/>
        </p:spPr>
        <p:txBody>
          <a:bodyPr wrap="square" rtlCol="0">
            <a:spAutoFit/>
          </a:bodyPr>
          <a:lstStyle/>
          <a:p>
            <a:r>
              <a:rPr lang="en-US" sz="17197">
                <a:solidFill>
                  <a:schemeClr val="tx1">
                    <a:alpha val="8000"/>
                  </a:schemeClr>
                </a:solidFill>
                <a:latin typeface="KazimirText Medium" panose="02070503070706040303" pitchFamily="18" charset="77"/>
              </a:rPr>
              <a:t>“</a:t>
            </a:r>
          </a:p>
        </p:txBody>
      </p:sp>
      <p:sp>
        <p:nvSpPr>
          <p:cNvPr id="14" name="Text Placeholder 13">
            <a:extLst>
              <a:ext uri="{FF2B5EF4-FFF2-40B4-BE49-F238E27FC236}">
                <a16:creationId xmlns:a16="http://schemas.microsoft.com/office/drawing/2014/main" id="{058DA57B-4F9E-B602-C98C-AF1464DD9FFB}"/>
              </a:ext>
            </a:extLst>
          </p:cNvPr>
          <p:cNvSpPr>
            <a:spLocks noGrp="1"/>
          </p:cNvSpPr>
          <p:nvPr>
            <p:ph type="body" sz="quarter" idx="14"/>
          </p:nvPr>
        </p:nvSpPr>
        <p:spPr>
          <a:xfrm>
            <a:off x="7131049" y="1575260"/>
            <a:ext cx="4643607" cy="3508375"/>
          </a:xfrm>
        </p:spPr>
        <p:txBody>
          <a:bodyPr>
            <a:normAutofit/>
          </a:bodyPr>
          <a:lstStyle>
            <a:lvl1pPr marL="0" indent="0">
              <a:buNone/>
              <a:defRPr sz="2800" b="0" i="1">
                <a:solidFill>
                  <a:schemeClr val="bg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3">
            <a:extLst>
              <a:ext uri="{FF2B5EF4-FFF2-40B4-BE49-F238E27FC236}">
                <a16:creationId xmlns:a16="http://schemas.microsoft.com/office/drawing/2014/main" id="{E427A4A9-26C4-B3E8-955C-C145F2141DD2}"/>
              </a:ext>
            </a:extLst>
          </p:cNvPr>
          <p:cNvSpPr>
            <a:spLocks noGrp="1"/>
          </p:cNvSpPr>
          <p:nvPr>
            <p:ph type="body" sz="quarter" idx="15" hasCustomPrompt="1"/>
          </p:nvPr>
        </p:nvSpPr>
        <p:spPr>
          <a:xfrm>
            <a:off x="7131049" y="5224172"/>
            <a:ext cx="4643607" cy="847018"/>
          </a:xfrm>
        </p:spPr>
        <p:txBody>
          <a:bodyPr anchor="b">
            <a:normAutofit/>
          </a:bodyPr>
          <a:lstStyle>
            <a:lvl1pPr marL="0" indent="0">
              <a:buNone/>
              <a:defRPr sz="1800" b="1" i="0" cap="all" baseline="0">
                <a:solidFill>
                  <a:schemeClr val="bg1"/>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Quote Attribution Goes Here</a:t>
            </a:r>
          </a:p>
        </p:txBody>
      </p:sp>
      <p:sp>
        <p:nvSpPr>
          <p:cNvPr id="3" name="Title 2">
            <a:extLst>
              <a:ext uri="{FF2B5EF4-FFF2-40B4-BE49-F238E27FC236}">
                <a16:creationId xmlns:a16="http://schemas.microsoft.com/office/drawing/2014/main" id="{143A0AD2-FB9F-421F-EEDF-2076A9AD265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103478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EDBB2C4-C519-E26E-9278-803335E043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3429000"/>
            <a:ext cx="5485685" cy="457647"/>
          </a:xfrm>
          <a:prstGeom prst="rect">
            <a:avLst/>
          </a:prstGeom>
        </p:spPr>
      </p:pic>
      <p:sp>
        <p:nvSpPr>
          <p:cNvPr id="2" name="Title 1">
            <a:extLst>
              <a:ext uri="{FF2B5EF4-FFF2-40B4-BE49-F238E27FC236}">
                <a16:creationId xmlns:a16="http://schemas.microsoft.com/office/drawing/2014/main" id="{51D3EE3E-9E1C-9C07-1FFF-F9B599197F63}"/>
              </a:ext>
            </a:extLst>
          </p:cNvPr>
          <p:cNvSpPr>
            <a:spLocks noGrp="1"/>
          </p:cNvSpPr>
          <p:nvPr>
            <p:ph type="title" hasCustomPrompt="1"/>
          </p:nvPr>
        </p:nvSpPr>
        <p:spPr>
          <a:xfrm>
            <a:off x="7586133" y="338457"/>
            <a:ext cx="4188524" cy="821475"/>
          </a:xfrm>
        </p:spPr>
        <p:txBody>
          <a:bodyPr/>
          <a:lstStyle>
            <a:lvl1pPr>
              <a:defRPr>
                <a:solidFill>
                  <a:schemeClr val="bg1"/>
                </a:solidFill>
              </a:defRPr>
            </a:lvl1pPr>
          </a:lstStyle>
          <a:p>
            <a:r>
              <a:rPr lang="en-US"/>
              <a:t>TITLE — avenir NEXT LT PRO, DEMI, 28 PT, DARK BLUE, caps</a:t>
            </a:r>
          </a:p>
        </p:txBody>
      </p:sp>
      <p:sp>
        <p:nvSpPr>
          <p:cNvPr id="3" name="Slide Number Placeholder 2">
            <a:extLst>
              <a:ext uri="{FF2B5EF4-FFF2-40B4-BE49-F238E27FC236}">
                <a16:creationId xmlns:a16="http://schemas.microsoft.com/office/drawing/2014/main" id="{70669466-EE8F-FEEE-6355-DA5EC8DD0FCD}"/>
              </a:ext>
            </a:extLst>
          </p:cNvPr>
          <p:cNvSpPr>
            <a:spLocks noGrp="1"/>
          </p:cNvSpPr>
          <p:nvPr>
            <p:ph type="sldNum" sz="quarter" idx="10"/>
          </p:nvPr>
        </p:nvSpPr>
        <p:spPr/>
        <p:txBody>
          <a:bodyPr/>
          <a:lstStyle/>
          <a:p>
            <a:fld id="{9564885F-477D-A14D-B2C1-5ECAF755F313}" type="slidenum">
              <a:rPr lang="en-US" smtClean="0"/>
              <a:pPr/>
              <a:t>‹#›</a:t>
            </a:fld>
            <a:endParaRPr lang="en-US" spc="400"/>
          </a:p>
        </p:txBody>
      </p:sp>
      <p:sp>
        <p:nvSpPr>
          <p:cNvPr id="4" name="Footer Placeholder 3">
            <a:extLst>
              <a:ext uri="{FF2B5EF4-FFF2-40B4-BE49-F238E27FC236}">
                <a16:creationId xmlns:a16="http://schemas.microsoft.com/office/drawing/2014/main" id="{6EDF3F91-9431-8B7E-F1F8-12ED3CE1E12A}"/>
              </a:ext>
            </a:extLst>
          </p:cNvPr>
          <p:cNvSpPr>
            <a:spLocks noGrp="1"/>
          </p:cNvSpPr>
          <p:nvPr>
            <p:ph type="ftr" sz="quarter" idx="11"/>
          </p:nvPr>
        </p:nvSpPr>
        <p:spPr/>
        <p:txBody>
          <a:bodyPr/>
          <a:lstStyle/>
          <a:p>
            <a:endParaRPr lang="en-US"/>
          </a:p>
        </p:txBody>
      </p:sp>
      <p:sp>
        <p:nvSpPr>
          <p:cNvPr id="26" name="Picture Placeholder 25">
            <a:extLst>
              <a:ext uri="{FF2B5EF4-FFF2-40B4-BE49-F238E27FC236}">
                <a16:creationId xmlns:a16="http://schemas.microsoft.com/office/drawing/2014/main" id="{477D8352-FDA0-ABBE-4665-F896488A01A6}"/>
              </a:ext>
            </a:extLst>
          </p:cNvPr>
          <p:cNvSpPr>
            <a:spLocks noGrp="1"/>
          </p:cNvSpPr>
          <p:nvPr>
            <p:ph type="pic" sz="quarter" idx="12"/>
          </p:nvPr>
        </p:nvSpPr>
        <p:spPr>
          <a:xfrm>
            <a:off x="1" y="0"/>
            <a:ext cx="7470043" cy="3166532"/>
          </a:xfrm>
          <a:custGeom>
            <a:avLst/>
            <a:gdLst>
              <a:gd name="connsiteX0" fmla="*/ 0 w 7470043"/>
              <a:gd name="connsiteY0" fmla="*/ 0 h 3166532"/>
              <a:gd name="connsiteX1" fmla="*/ 7470043 w 7470043"/>
              <a:gd name="connsiteY1" fmla="*/ 0 h 3166532"/>
              <a:gd name="connsiteX2" fmla="*/ 5658122 w 7470043"/>
              <a:gd name="connsiteY2" fmla="*/ 3166532 h 3166532"/>
              <a:gd name="connsiteX3" fmla="*/ 0 w 7470043"/>
              <a:gd name="connsiteY3" fmla="*/ 3166532 h 3166532"/>
            </a:gdLst>
            <a:ahLst/>
            <a:cxnLst>
              <a:cxn ang="0">
                <a:pos x="connsiteX0" y="connsiteY0"/>
              </a:cxn>
              <a:cxn ang="0">
                <a:pos x="connsiteX1" y="connsiteY1"/>
              </a:cxn>
              <a:cxn ang="0">
                <a:pos x="connsiteX2" y="connsiteY2"/>
              </a:cxn>
              <a:cxn ang="0">
                <a:pos x="connsiteX3" y="connsiteY3"/>
              </a:cxn>
            </a:cxnLst>
            <a:rect l="l" t="t" r="r" b="b"/>
            <a:pathLst>
              <a:path w="7470043" h="3166532">
                <a:moveTo>
                  <a:pt x="0" y="0"/>
                </a:moveTo>
                <a:lnTo>
                  <a:pt x="7470043" y="0"/>
                </a:lnTo>
                <a:lnTo>
                  <a:pt x="5658122" y="3166532"/>
                </a:lnTo>
                <a:lnTo>
                  <a:pt x="0" y="3166532"/>
                </a:lnTo>
                <a:close/>
              </a:path>
            </a:pathLst>
          </a:custGeom>
        </p:spPr>
        <p:txBody>
          <a:bodyPr wrap="square">
            <a:noAutofit/>
          </a:bodyPr>
          <a:lstStyle/>
          <a:p>
            <a:endParaRPr lang="en-US"/>
          </a:p>
        </p:txBody>
      </p:sp>
      <p:sp>
        <p:nvSpPr>
          <p:cNvPr id="29" name="Picture Placeholder 28">
            <a:extLst>
              <a:ext uri="{FF2B5EF4-FFF2-40B4-BE49-F238E27FC236}">
                <a16:creationId xmlns:a16="http://schemas.microsoft.com/office/drawing/2014/main" id="{83FAFA0B-64AF-1F62-805D-43F67CFEE686}"/>
              </a:ext>
            </a:extLst>
          </p:cNvPr>
          <p:cNvSpPr>
            <a:spLocks noGrp="1"/>
          </p:cNvSpPr>
          <p:nvPr>
            <p:ph type="pic" sz="quarter" idx="13"/>
          </p:nvPr>
        </p:nvSpPr>
        <p:spPr>
          <a:xfrm>
            <a:off x="0" y="4171951"/>
            <a:ext cx="5082812" cy="2686051"/>
          </a:xfrm>
          <a:custGeom>
            <a:avLst/>
            <a:gdLst>
              <a:gd name="connsiteX0" fmla="*/ 0 w 5082812"/>
              <a:gd name="connsiteY0" fmla="*/ 0 h 2686051"/>
              <a:gd name="connsiteX1" fmla="*/ 5082812 w 5082812"/>
              <a:gd name="connsiteY1" fmla="*/ 0 h 2686051"/>
              <a:gd name="connsiteX2" fmla="*/ 3545827 w 5082812"/>
              <a:gd name="connsiteY2" fmla="*/ 2686051 h 2686051"/>
              <a:gd name="connsiteX3" fmla="*/ 0 w 5082812"/>
              <a:gd name="connsiteY3" fmla="*/ 2686051 h 2686051"/>
            </a:gdLst>
            <a:ahLst/>
            <a:cxnLst>
              <a:cxn ang="0">
                <a:pos x="connsiteX0" y="connsiteY0"/>
              </a:cxn>
              <a:cxn ang="0">
                <a:pos x="connsiteX1" y="connsiteY1"/>
              </a:cxn>
              <a:cxn ang="0">
                <a:pos x="connsiteX2" y="connsiteY2"/>
              </a:cxn>
              <a:cxn ang="0">
                <a:pos x="connsiteX3" y="connsiteY3"/>
              </a:cxn>
            </a:cxnLst>
            <a:rect l="l" t="t" r="r" b="b"/>
            <a:pathLst>
              <a:path w="5082812" h="2686051">
                <a:moveTo>
                  <a:pt x="0" y="0"/>
                </a:moveTo>
                <a:lnTo>
                  <a:pt x="5082812" y="0"/>
                </a:lnTo>
                <a:lnTo>
                  <a:pt x="3545827" y="2686051"/>
                </a:lnTo>
                <a:lnTo>
                  <a:pt x="0" y="2686051"/>
                </a:lnTo>
                <a:close/>
              </a:path>
            </a:pathLst>
          </a:custGeom>
        </p:spPr>
        <p:txBody>
          <a:bodyPr wrap="square">
            <a:noAutofit/>
          </a:bodyPr>
          <a:lstStyle/>
          <a:p>
            <a:endParaRPr lang="en-US"/>
          </a:p>
        </p:txBody>
      </p:sp>
    </p:spTree>
    <p:extLst>
      <p:ext uri="{BB962C8B-B14F-4D97-AF65-F5344CB8AC3E}">
        <p14:creationId xmlns:p14="http://schemas.microsoft.com/office/powerpoint/2010/main" val="288975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4036235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 Content + One Photo">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9C47DA44-3DE1-054E-8E91-2F6AB98D22B1}"/>
              </a:ext>
            </a:extLst>
          </p:cNvPr>
          <p:cNvSpPr>
            <a:spLocks noGrp="1"/>
          </p:cNvSpPr>
          <p:nvPr>
            <p:ph type="body" sz="quarter" idx="14" hasCustomPrompt="1"/>
          </p:nvPr>
        </p:nvSpPr>
        <p:spPr>
          <a:xfrm>
            <a:off x="417341" y="1785013"/>
            <a:ext cx="6701376" cy="4122275"/>
          </a:xfrm>
        </p:spPr>
        <p:txBody>
          <a:bodyPr>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a:solidFill>
                  <a:srgbClr val="63656A"/>
                </a:solidFill>
              </a:defRPr>
            </a:lvl1pPr>
            <a:lvl2pPr marL="685800" indent="-228600">
              <a:lnSpc>
                <a:spcPct val="90000"/>
              </a:lnSpc>
              <a:spcAft>
                <a:spcPts val="400"/>
              </a:spcAft>
              <a:buClr>
                <a:srgbClr val="0C2340"/>
              </a:buClr>
              <a:buFont typeface="System Font Regular"/>
              <a:buChar char="–"/>
              <a:defRPr sz="1400">
                <a:solidFill>
                  <a:srgbClr val="63656A"/>
                </a:solidFill>
              </a:defRPr>
            </a:lvl2pPr>
            <a:lvl3pPr marL="1143000" indent="-228600">
              <a:lnSpc>
                <a:spcPct val="90000"/>
              </a:lnSpc>
              <a:spcAft>
                <a:spcPts val="400"/>
              </a:spcAft>
              <a:buClr>
                <a:srgbClr val="0C2340"/>
              </a:buClr>
              <a:buFont typeface="Arial" panose="020B0604020202020204" pitchFamily="34" charset="0"/>
              <a:buChar char="•"/>
              <a:defRPr sz="12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Content – Avenir Next LT Pro, Regular, 16 </a:t>
            </a:r>
            <a:r>
              <a:rPr lang="en-US" err="1"/>
              <a:t>pt</a:t>
            </a:r>
            <a:r>
              <a:rPr lang="en-US"/>
              <a:t>, gray font, sentence case</a:t>
            </a:r>
          </a:p>
          <a:p>
            <a:r>
              <a:rPr lang="en-US"/>
              <a:t>To change the photo</a:t>
            </a:r>
          </a:p>
          <a:p>
            <a:pPr lvl="1"/>
            <a:r>
              <a:rPr lang="en-US"/>
              <a:t>Delete existing photo</a:t>
            </a:r>
          </a:p>
          <a:p>
            <a:pPr lvl="1"/>
            <a:r>
              <a:rPr lang="en-US"/>
              <a:t>Click picture icon in center of placeholder</a:t>
            </a:r>
          </a:p>
          <a:p>
            <a:pPr lvl="1"/>
            <a:r>
              <a:rPr lang="en-US"/>
              <a:t>Locate and select photo from your computer’s file options</a:t>
            </a:r>
          </a:p>
          <a:p>
            <a:pPr lvl="1"/>
            <a:r>
              <a:rPr lang="en-US"/>
              <a:t>Click Insert</a:t>
            </a:r>
          </a:p>
          <a:p>
            <a:pPr lvl="1"/>
            <a:r>
              <a:rPr lang="en-US"/>
              <a:t>PPT will size photo to fit</a:t>
            </a:r>
          </a:p>
          <a:p>
            <a:r>
              <a:rPr lang="en-US"/>
              <a:t>To reposition the image within the graphic container:</a:t>
            </a:r>
          </a:p>
          <a:p>
            <a:pPr lvl="1"/>
            <a:r>
              <a:rPr lang="en-US"/>
              <a:t>Click Crop in the Picture Format tab</a:t>
            </a:r>
          </a:p>
          <a:p>
            <a:pPr lvl="1"/>
            <a:r>
              <a:rPr lang="en-US"/>
              <a:t>Click middle of image and drag to reposition</a:t>
            </a:r>
          </a:p>
          <a:p>
            <a:pPr lvl="1"/>
            <a:r>
              <a:rPr lang="en-US"/>
              <a:t>To adjust image size, click and drag corners of image (not corners of graphic container)</a:t>
            </a:r>
          </a:p>
          <a:p>
            <a:pPr marL="285750" indent="-285750">
              <a:spcAft>
                <a:spcPts val="0"/>
              </a:spcAft>
              <a:buFont typeface="Arial" panose="020B0604020202020204" pitchFamily="34" charset="0"/>
              <a:buChar char="•"/>
            </a:pPr>
            <a:endParaRPr lang="en-US"/>
          </a:p>
          <a:p>
            <a:pPr marL="285750" indent="-285750">
              <a:spcAft>
                <a:spcPts val="0"/>
              </a:spcAft>
              <a:buFont typeface="Arial" panose="020B0604020202020204" pitchFamily="34" charset="0"/>
              <a:buChar char="•"/>
            </a:pPr>
            <a:endParaRPr lang="en-US"/>
          </a:p>
        </p:txBody>
      </p:sp>
      <p:sp>
        <p:nvSpPr>
          <p:cNvPr id="11" name="Text Placeholder 24">
            <a:extLst>
              <a:ext uri="{FF2B5EF4-FFF2-40B4-BE49-F238E27FC236}">
                <a16:creationId xmlns:a16="http://schemas.microsoft.com/office/drawing/2014/main" id="{5B5ABDF0-F3ED-C245-9D0C-39E133980F7A}"/>
              </a:ext>
            </a:extLst>
          </p:cNvPr>
          <p:cNvSpPr>
            <a:spLocks noGrp="1"/>
          </p:cNvSpPr>
          <p:nvPr>
            <p:ph type="body" sz="quarter" idx="16" hasCustomPrompt="1"/>
          </p:nvPr>
        </p:nvSpPr>
        <p:spPr>
          <a:xfrm>
            <a:off x="1775859" y="950712"/>
            <a:ext cx="5342858" cy="548640"/>
          </a:xfrm>
        </p:spPr>
        <p:txBody>
          <a:bodyPr>
            <a:noAutofit/>
          </a:bodyPr>
          <a:lstStyle>
            <a:lvl1pPr marL="0" indent="0" algn="l">
              <a:buNone/>
              <a:defRPr sz="1800" b="1" i="0" cap="all" baseline="0">
                <a:solidFill>
                  <a:schemeClr val="tx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subTITLE – AVENIR NEXT LT PRO, DEMI, 18 </a:t>
            </a:r>
            <a:r>
              <a:rPr lang="en-US" err="1"/>
              <a:t>pt</a:t>
            </a:r>
            <a:r>
              <a:rPr lang="en-US"/>
              <a:t>, ORANGE , caps</a:t>
            </a:r>
          </a:p>
        </p:txBody>
      </p:sp>
      <p:sp>
        <p:nvSpPr>
          <p:cNvPr id="8" name="Picture Placeholder 7">
            <a:extLst>
              <a:ext uri="{FF2B5EF4-FFF2-40B4-BE49-F238E27FC236}">
                <a16:creationId xmlns:a16="http://schemas.microsoft.com/office/drawing/2014/main" id="{C0A8442C-C506-D548-B49D-D6C32C802F47}"/>
              </a:ext>
            </a:extLst>
          </p:cNvPr>
          <p:cNvSpPr>
            <a:spLocks noGrp="1"/>
          </p:cNvSpPr>
          <p:nvPr>
            <p:ph type="pic" sz="quarter" idx="17" hasCustomPrompt="1"/>
          </p:nvPr>
        </p:nvSpPr>
        <p:spPr>
          <a:xfrm>
            <a:off x="7426916" y="0"/>
            <a:ext cx="4765083" cy="5912601"/>
          </a:xfrm>
        </p:spPr>
        <p:txBody>
          <a:bodyPr anchor="ctr"/>
          <a:lstStyle>
            <a:lvl1pPr marL="0" indent="0" algn="ctr">
              <a:buNone/>
              <a:defRPr/>
            </a:lvl1pPr>
          </a:lstStyle>
          <a:p>
            <a:r>
              <a:rPr lang="en-US"/>
              <a:t>Insert Photo Here</a:t>
            </a:r>
          </a:p>
        </p:txBody>
      </p:sp>
      <p:sp>
        <p:nvSpPr>
          <p:cNvPr id="5" name="Title 4">
            <a:extLst>
              <a:ext uri="{FF2B5EF4-FFF2-40B4-BE49-F238E27FC236}">
                <a16:creationId xmlns:a16="http://schemas.microsoft.com/office/drawing/2014/main" id="{C10D9159-DD0C-DA37-3CD3-AF3FF38144EF}"/>
              </a:ext>
            </a:extLst>
          </p:cNvPr>
          <p:cNvSpPr>
            <a:spLocks noGrp="1"/>
          </p:cNvSpPr>
          <p:nvPr>
            <p:ph type="title" hasCustomPrompt="1"/>
          </p:nvPr>
        </p:nvSpPr>
        <p:spPr>
          <a:xfrm>
            <a:off x="1775860" y="230876"/>
            <a:ext cx="5342858" cy="666736"/>
          </a:xfrm>
        </p:spPr>
        <p:txBody>
          <a:bodyPr/>
          <a:lstStyle/>
          <a:p>
            <a:r>
              <a:rPr lang="en-US"/>
              <a:t>TITLE — avenir NEXT LT PRO, DEMI, 28 PT, dark BLUE, caps</a:t>
            </a:r>
          </a:p>
        </p:txBody>
      </p:sp>
      <p:sp>
        <p:nvSpPr>
          <p:cNvPr id="2" name="Footer Placeholder 4">
            <a:extLst>
              <a:ext uri="{FF2B5EF4-FFF2-40B4-BE49-F238E27FC236}">
                <a16:creationId xmlns:a16="http://schemas.microsoft.com/office/drawing/2014/main" id="{4CDDD68E-EA8B-1F4B-5426-2EAFD1635F6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04BBD494-7C14-CBC2-C1FC-49861B51926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70033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840" userDrawn="1">
          <p15:clr>
            <a:srgbClr val="FBAE40"/>
          </p15:clr>
        </p15:guide>
        <p15:guide id="3" pos="216" userDrawn="1">
          <p15:clr>
            <a:srgbClr val="FBAE40"/>
          </p15:clr>
        </p15:guide>
        <p15:guide id="4" pos="7464" userDrawn="1">
          <p15:clr>
            <a:srgbClr val="FBAE40"/>
          </p15:clr>
        </p15:guide>
        <p15:guide id="5" pos="3624" userDrawn="1">
          <p15:clr>
            <a:srgbClr val="FBAE40"/>
          </p15:clr>
        </p15:guide>
        <p15:guide id="6" orient="horz" pos="1128" userDrawn="1">
          <p15:clr>
            <a:srgbClr val="FBAE40"/>
          </p15:clr>
        </p15:guide>
        <p15:guide id="7" orient="horz" pos="422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26CDB-2B4E-C514-6F13-F2A8051DBFA7}"/>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4" name="Picture 3">
            <a:extLst>
              <a:ext uri="{FF2B5EF4-FFF2-40B4-BE49-F238E27FC236}">
                <a16:creationId xmlns:a16="http://schemas.microsoft.com/office/drawing/2014/main" id="{45B55D06-16AC-E425-A685-8456067A2A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627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a:extLst>
              <a:ext uri="{FF2B5EF4-FFF2-40B4-BE49-F238E27FC236}">
                <a16:creationId xmlns:a16="http://schemas.microsoft.com/office/drawing/2014/main" id="{F3C8C599-03C8-99E9-6F9B-7C8FCFDC75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128286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5E0565-FE34-F64B-ADC4-B0ADC919081E}"/>
              </a:ext>
            </a:extLst>
          </p:cNvPr>
          <p:cNvSpPr/>
          <p:nvPr userDrawn="1"/>
        </p:nvSpPr>
        <p:spPr>
          <a:xfrm>
            <a:off x="6194678" y="2009864"/>
            <a:ext cx="5997321" cy="39974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DD11C5B5-95FC-2849-A9BF-2F7A149B538C}"/>
              </a:ext>
            </a:extLst>
          </p:cNvPr>
          <p:cNvSpPr>
            <a:spLocks noGrp="1"/>
          </p:cNvSpPr>
          <p:nvPr>
            <p:ph sz="quarter" idx="17" hasCustomPrompt="1"/>
          </p:nvPr>
        </p:nvSpPr>
        <p:spPr>
          <a:xfrm>
            <a:off x="6318898" y="2083979"/>
            <a:ext cx="5530202" cy="3578948"/>
          </a:xfrm>
        </p:spPr>
        <p:txBody>
          <a:bodyPr/>
          <a:lstStyle>
            <a:lvl1pPr marL="0" indent="0">
              <a:buNone/>
              <a:defRPr/>
            </a:lvl1pPr>
          </a:lstStyle>
          <a:p>
            <a:pPr lvl="0"/>
            <a:r>
              <a:rPr lang="en-US"/>
              <a:t>Insert table, chart, graph</a:t>
            </a:r>
          </a:p>
        </p:txBody>
      </p:sp>
      <p:cxnSp>
        <p:nvCxnSpPr>
          <p:cNvPr id="18" name="Straight Connector 17">
            <a:extLst>
              <a:ext uri="{FF2B5EF4-FFF2-40B4-BE49-F238E27FC236}">
                <a16:creationId xmlns:a16="http://schemas.microsoft.com/office/drawing/2014/main" id="{B26A2B42-F807-4B97-AC03-9EC30BBFD82D}"/>
              </a:ext>
            </a:extLst>
          </p:cNvPr>
          <p:cNvCxnSpPr>
            <a:cxnSpLocks/>
          </p:cNvCxnSpPr>
          <p:nvPr userDrawn="1"/>
        </p:nvCxnSpPr>
        <p:spPr>
          <a:xfrm>
            <a:off x="415044" y="1235887"/>
            <a:ext cx="541249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CE2E4D19-23A0-4B07-8D29-276516BF132F}"/>
              </a:ext>
            </a:extLst>
          </p:cNvPr>
          <p:cNvSpPr>
            <a:spLocks noGrp="1"/>
          </p:cNvSpPr>
          <p:nvPr>
            <p:ph type="body" sz="quarter" idx="14" hasCustomPrompt="1"/>
          </p:nvPr>
        </p:nvSpPr>
        <p:spPr>
          <a:xfrm>
            <a:off x="417341" y="2009865"/>
            <a:ext cx="5410200" cy="3997401"/>
          </a:xfrm>
        </p:spPr>
        <p:txBody>
          <a:bodyPr>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63656A"/>
                </a:solidFill>
              </a:defRPr>
            </a:lvl1pPr>
            <a:lvl2pPr marL="685800" indent="-228600">
              <a:lnSpc>
                <a:spcPct val="90000"/>
              </a:lnSpc>
              <a:spcAft>
                <a:spcPts val="600"/>
              </a:spcAft>
              <a:buClr>
                <a:srgbClr val="0C2340"/>
              </a:buClr>
              <a:buFont typeface="System Font Regular"/>
              <a:buChar char="–"/>
              <a:defRPr sz="1400">
                <a:solidFill>
                  <a:srgbClr val="63656A"/>
                </a:solidFill>
              </a:defRPr>
            </a:lvl2pPr>
            <a:lvl3pPr marL="1143000" indent="-228600">
              <a:lnSpc>
                <a:spcPct val="90000"/>
              </a:lnSpc>
              <a:spcAft>
                <a:spcPts val="600"/>
              </a:spcAft>
              <a:buClr>
                <a:srgbClr val="0C2340"/>
              </a:buClr>
              <a:buFont typeface="Arial" panose="020B0604020202020204" pitchFamily="34" charset="0"/>
              <a:buChar char="•"/>
              <a:defRPr sz="1200">
                <a:solidFill>
                  <a:srgbClr val="63656A"/>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a:lnSpc>
                <a:spcPct val="87000"/>
              </a:lnSpc>
            </a:pPr>
            <a:r>
              <a:rPr lang="en-US"/>
              <a:t>First level bullet, square, orange</a:t>
            </a:r>
          </a:p>
          <a:p>
            <a:pPr lvl="1">
              <a:lnSpc>
                <a:spcPct val="87000"/>
              </a:lnSpc>
            </a:pPr>
            <a:r>
              <a:rPr lang="en-US"/>
              <a:t>Second level bullet, dash, dark blue</a:t>
            </a:r>
          </a:p>
          <a:p>
            <a:pPr lvl="2">
              <a:lnSpc>
                <a:spcPct val="87000"/>
              </a:lnSpc>
            </a:pPr>
            <a:r>
              <a:rPr lang="en-US"/>
              <a:t>Third level bullet, circle, dark blue</a:t>
            </a:r>
          </a:p>
          <a:p>
            <a:pPr>
              <a:lnSpc>
                <a:spcPct val="87000"/>
              </a:lnSpc>
            </a:pPr>
            <a:r>
              <a:rPr lang="en-US"/>
              <a:t>Text is Avenir Next LT Pro, Regular, 16 </a:t>
            </a:r>
            <a:r>
              <a:rPr lang="en-US" err="1"/>
              <a:t>pt</a:t>
            </a:r>
            <a:r>
              <a:rPr lang="en-US"/>
              <a:t>, gray font, sentence case</a:t>
            </a:r>
          </a:p>
          <a:p>
            <a:pPr lvl="1">
              <a:lnSpc>
                <a:spcPct val="87000"/>
              </a:lnSpc>
            </a:pPr>
            <a:r>
              <a:rPr lang="en-US"/>
              <a:t>Sentence case is capitalizing only the first letter of the first word and any proper names/titles. </a:t>
            </a:r>
          </a:p>
          <a:p>
            <a:pPr lvl="2">
              <a:lnSpc>
                <a:spcPct val="87000"/>
              </a:lnSpc>
            </a:pPr>
            <a:r>
              <a:rPr lang="en-US"/>
              <a:t>Use a period if the bullet is a complete sentence. </a:t>
            </a:r>
          </a:p>
          <a:p>
            <a:pPr>
              <a:lnSpc>
                <a:spcPct val="87000"/>
              </a:lnSpc>
            </a:pPr>
            <a:r>
              <a:rPr lang="en-US"/>
              <a:t>To add a second level bullet after this first level bullet, press enter, then tab.  </a:t>
            </a:r>
          </a:p>
          <a:p>
            <a:pPr lvl="1">
              <a:lnSpc>
                <a:spcPct val="87000"/>
              </a:lnSpc>
            </a:pPr>
            <a:r>
              <a:rPr lang="en-US"/>
              <a:t>To add a third level bullet after this second level bullet, press enter, then tab. </a:t>
            </a:r>
          </a:p>
          <a:p>
            <a:pPr lvl="2">
              <a:lnSpc>
                <a:spcPct val="87000"/>
              </a:lnSpc>
            </a:pPr>
            <a:r>
              <a:rPr lang="en-US"/>
              <a:t>To go back to a second level bullet from here, press enter, then shift + tab.  </a:t>
            </a:r>
          </a:p>
          <a:p>
            <a:pPr lvl="1">
              <a:lnSpc>
                <a:spcPct val="87000"/>
              </a:lnSpc>
            </a:pPr>
            <a:r>
              <a:rPr lang="en-US"/>
              <a:t>Using shift + tab takes you back one level at a time.</a:t>
            </a:r>
          </a:p>
          <a:p>
            <a:pPr lvl="2">
              <a:lnSpc>
                <a:spcPct val="87000"/>
              </a:lnSpc>
            </a:pPr>
            <a:r>
              <a:rPr lang="en-US"/>
              <a:t>To go back to a first level bullet from here, press enter, then shift + tab twice.  </a:t>
            </a:r>
          </a:p>
        </p:txBody>
      </p:sp>
      <p:sp>
        <p:nvSpPr>
          <p:cNvPr id="20" name="Text Placeholder 24">
            <a:extLst>
              <a:ext uri="{FF2B5EF4-FFF2-40B4-BE49-F238E27FC236}">
                <a16:creationId xmlns:a16="http://schemas.microsoft.com/office/drawing/2014/main" id="{C6473A8B-D36F-439A-9B85-EFE74FE956B2}"/>
              </a:ext>
            </a:extLst>
          </p:cNvPr>
          <p:cNvSpPr>
            <a:spLocks noGrp="1"/>
          </p:cNvSpPr>
          <p:nvPr>
            <p:ph type="body" sz="quarter" idx="16" hasCustomPrompt="1"/>
          </p:nvPr>
        </p:nvSpPr>
        <p:spPr>
          <a:xfrm>
            <a:off x="417341" y="1418365"/>
            <a:ext cx="5410200" cy="548640"/>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subTITLE – AVENIR NEXT LT PRO, DEMI, 18 </a:t>
            </a:r>
            <a:r>
              <a:rPr lang="en-US" err="1"/>
              <a:t>pt</a:t>
            </a:r>
            <a:r>
              <a:rPr lang="en-US"/>
              <a:t>, orange, CAPS</a:t>
            </a:r>
          </a:p>
        </p:txBody>
      </p:sp>
      <p:sp>
        <p:nvSpPr>
          <p:cNvPr id="12" name="Text Placeholder 16">
            <a:extLst>
              <a:ext uri="{FF2B5EF4-FFF2-40B4-BE49-F238E27FC236}">
                <a16:creationId xmlns:a16="http://schemas.microsoft.com/office/drawing/2014/main" id="{325679FD-09AB-454E-9FC7-CB284AEAB5C9}"/>
              </a:ext>
            </a:extLst>
          </p:cNvPr>
          <p:cNvSpPr>
            <a:spLocks noGrp="1"/>
          </p:cNvSpPr>
          <p:nvPr>
            <p:ph type="body" sz="quarter" idx="20" hasCustomPrompt="1"/>
          </p:nvPr>
        </p:nvSpPr>
        <p:spPr>
          <a:xfrm>
            <a:off x="6194679" y="1418366"/>
            <a:ext cx="5498304" cy="548640"/>
          </a:xfrm>
        </p:spPr>
        <p:txBody>
          <a:bodyPr tIns="45720">
            <a:noAutofit/>
          </a:bodyPr>
          <a:lstStyle>
            <a:lvl1pPr marL="0" marR="0" indent="0" algn="l" defTabSz="914400" rtl="0" eaLnBrk="1" fontAlgn="auto" latinLnBrk="0" hangingPunct="1">
              <a:lnSpc>
                <a:spcPct val="90000"/>
              </a:lnSpc>
              <a:spcBef>
                <a:spcPts val="0"/>
              </a:spcBef>
              <a:spcAft>
                <a:spcPts val="0"/>
              </a:spcAft>
              <a:buClrTx/>
              <a:buSzTx/>
              <a:buFontTx/>
              <a:buNone/>
              <a:tabLst/>
              <a:defRPr sz="1800" b="1" i="0" cap="all" baseline="0">
                <a:solidFill>
                  <a:schemeClr val="accent2"/>
                </a:solidFill>
                <a:latin typeface="Avenir Next LT Pro Demi" panose="020B0504020202020204" pitchFamily="34" charset="77"/>
              </a:defRPr>
            </a:lvl1pPr>
          </a:lstStyle>
          <a:p>
            <a:r>
              <a:rPr lang="en-US"/>
              <a:t>SUBTITLE – AVENIR NEXT LT PRO, DEMI, 18 </a:t>
            </a:r>
            <a:r>
              <a:rPr lang="en-US" err="1"/>
              <a:t>pt</a:t>
            </a:r>
            <a:r>
              <a:rPr lang="en-US"/>
              <a:t>, orange, CAPS</a:t>
            </a:r>
          </a:p>
        </p:txBody>
      </p:sp>
      <p:sp>
        <p:nvSpPr>
          <p:cNvPr id="2" name="Slide Number Placeholder 1">
            <a:extLst>
              <a:ext uri="{FF2B5EF4-FFF2-40B4-BE49-F238E27FC236}">
                <a16:creationId xmlns:a16="http://schemas.microsoft.com/office/drawing/2014/main" id="{2409C4C5-DD58-F143-87AE-1F3AC0B60101}"/>
              </a:ext>
            </a:extLst>
          </p:cNvPr>
          <p:cNvSpPr>
            <a:spLocks noGrp="1"/>
          </p:cNvSpPr>
          <p:nvPr>
            <p:ph type="sldNum" sz="quarter" idx="21"/>
          </p:nvPr>
        </p:nvSpPr>
        <p:spPr/>
        <p:txBody>
          <a:bodyPr/>
          <a:lstStyle/>
          <a:p>
            <a:fld id="{9564885F-477D-A14D-B2C1-5ECAF755F313}" type="slidenum">
              <a:rPr lang="en-US" smtClean="0"/>
              <a:pPr/>
              <a:t>‹#›</a:t>
            </a:fld>
            <a:endParaRPr lang="en-US" spc="400"/>
          </a:p>
        </p:txBody>
      </p:sp>
      <p:sp>
        <p:nvSpPr>
          <p:cNvPr id="3" name="Footer Placeholder 2">
            <a:extLst>
              <a:ext uri="{FF2B5EF4-FFF2-40B4-BE49-F238E27FC236}">
                <a16:creationId xmlns:a16="http://schemas.microsoft.com/office/drawing/2014/main" id="{A43A7B8C-8BA0-814A-B195-A077C11F620D}"/>
              </a:ext>
            </a:extLst>
          </p:cNvPr>
          <p:cNvSpPr>
            <a:spLocks noGrp="1"/>
          </p:cNvSpPr>
          <p:nvPr>
            <p:ph type="ftr" sz="quarter" idx="22"/>
          </p:nvPr>
        </p:nvSpPr>
        <p:spPr/>
        <p:txBody>
          <a:bodyPr/>
          <a:lstStyle/>
          <a:p>
            <a:endParaRPr lang="en-US"/>
          </a:p>
        </p:txBody>
      </p:sp>
      <p:sp>
        <p:nvSpPr>
          <p:cNvPr id="4" name="Title 3">
            <a:extLst>
              <a:ext uri="{FF2B5EF4-FFF2-40B4-BE49-F238E27FC236}">
                <a16:creationId xmlns:a16="http://schemas.microsoft.com/office/drawing/2014/main" id="{60734D29-EB78-1C27-210C-5766D9D26E62}"/>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8932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216" userDrawn="1">
          <p15:clr>
            <a:srgbClr val="FBAE40"/>
          </p15:clr>
        </p15:guide>
        <p15:guide id="4" orient="horz" pos="3960" userDrawn="1">
          <p15:clr>
            <a:srgbClr val="FBAE40"/>
          </p15:clr>
        </p15:guide>
        <p15:guide id="5" pos="3624" userDrawn="1">
          <p15:clr>
            <a:srgbClr val="FBAE40"/>
          </p15:clr>
        </p15:guide>
        <p15:guide id="6" orient="horz" pos="408" userDrawn="1">
          <p15:clr>
            <a:srgbClr val="FBAE40"/>
          </p15:clr>
        </p15:guide>
        <p15:guide id="7" orient="horz" pos="1056" userDrawn="1">
          <p15:clr>
            <a:srgbClr val="FBAE40"/>
          </p15:clr>
        </p15:guide>
        <p15:guide id="8" orient="horz" pos="4224" userDrawn="1">
          <p15:clr>
            <a:srgbClr val="FBAE40"/>
          </p15:clr>
        </p15:guide>
        <p15:guide id="10" pos="74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679700"/>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94B951B9-413F-E748-B8A8-3C296BD78D0B}"/>
              </a:ext>
            </a:extLst>
          </p:cNvPr>
          <p:cNvSpPr>
            <a:spLocks noGrp="1"/>
          </p:cNvSpPr>
          <p:nvPr>
            <p:ph type="sldNum" sz="quarter" idx="20"/>
          </p:nvPr>
        </p:nvSpPr>
        <p:spPr/>
        <p:txBody>
          <a:body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4AEE57CC-1897-CF47-AD81-D183691F30DC}"/>
              </a:ext>
            </a:extLst>
          </p:cNvPr>
          <p:cNvSpPr>
            <a:spLocks noGrp="1"/>
          </p:cNvSpPr>
          <p:nvPr>
            <p:ph type="ftr" sz="quarter" idx="21"/>
          </p:nvPr>
        </p:nvSpPr>
        <p:spPr/>
        <p:txBody>
          <a:bodyPr/>
          <a:lstStyle/>
          <a:p>
            <a:endParaRPr lang="en-US"/>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85900"/>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668042"/>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16A246F7-1E5D-19FE-71BF-1307690E6C3F}"/>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8917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912" userDrawn="1">
          <p15:clr>
            <a:srgbClr val="FBAE40"/>
          </p15:clr>
        </p15:guide>
        <p15:guide id="3" pos="504" userDrawn="1">
          <p15:clr>
            <a:srgbClr val="FBAE40"/>
          </p15:clr>
        </p15:guide>
        <p15:guide id="4" pos="216" userDrawn="1">
          <p15:clr>
            <a:srgbClr val="FBAE40"/>
          </p15:clr>
        </p15:guide>
        <p15:guide id="5" pos="7464" userDrawn="1">
          <p15:clr>
            <a:srgbClr val="FBAE40"/>
          </p15:clr>
        </p15:guide>
        <p15:guide id="6" pos="7176" userDrawn="1">
          <p15:clr>
            <a:srgbClr val="FBAE40"/>
          </p15:clr>
        </p15:guide>
        <p15:guide id="7" orient="horz" pos="3888" userDrawn="1">
          <p15:clr>
            <a:srgbClr val="FBAE40"/>
          </p15:clr>
        </p15:guide>
        <p15:guide id="8" pos="3768" userDrawn="1">
          <p15:clr>
            <a:srgbClr val="FBAE40"/>
          </p15:clr>
        </p15:guide>
        <p15:guide id="9" orient="horz" pos="936" userDrawn="1">
          <p15:clr>
            <a:srgbClr val="FBAE40"/>
          </p15:clr>
        </p15:guide>
        <p15:guide id="10" orient="horz" pos="1224" userDrawn="1">
          <p15:clr>
            <a:srgbClr val="FBAE40"/>
          </p15:clr>
        </p15:guide>
        <p15:guide id="11" orient="horz" pos="4224" userDrawn="1">
          <p15:clr>
            <a:srgbClr val="FBAE40"/>
          </p15:clr>
        </p15:guide>
        <p15:guide id="12" orient="horz" pos="36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677B-49B5-649A-6B4A-1C90DDD2817B}"/>
              </a:ext>
            </a:extLst>
          </p:cNvPr>
          <p:cNvSpPr>
            <a:spLocks noGrp="1"/>
          </p:cNvSpPr>
          <p:nvPr>
            <p:ph type="title" hasCustomPrompt="1"/>
          </p:nvPr>
        </p:nvSpPr>
        <p:spPr/>
        <p:txBody>
          <a:bodyPr/>
          <a:lstStyle/>
          <a:p>
            <a:r>
              <a:rPr lang="en-US"/>
              <a:t>TITLE — avenir NEXT LT PRO, DEMI, 28 PT, dark BLUE, caps</a:t>
            </a:r>
          </a:p>
        </p:txBody>
      </p:sp>
      <p:sp>
        <p:nvSpPr>
          <p:cNvPr id="27" name="Rectangle 26">
            <a:extLst>
              <a:ext uri="{FF2B5EF4-FFF2-40B4-BE49-F238E27FC236}">
                <a16:creationId xmlns:a16="http://schemas.microsoft.com/office/drawing/2014/main" id="{2109E868-B2EF-F261-F70C-C946C6FB45A1}"/>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9857914F-F564-C7C1-54B2-805BCF3FE5FA}"/>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E8DD7A51-A8FE-04BB-DEA1-6C51AE046E12}"/>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290513EB-AC40-8CCE-D29C-DF6476B335F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08E7F6-1265-949F-7088-AA84FA101D81}"/>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1258EE-888D-7038-288B-9EBA670EE28D}"/>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E184A46C-A5F6-134F-AEE3-CA81434EA7A3}"/>
              </a:ext>
            </a:extLst>
          </p:cNvPr>
          <p:cNvSpPr>
            <a:spLocks noGrp="1"/>
          </p:cNvSpPr>
          <p:nvPr>
            <p:ph type="body" sz="quarter" idx="27"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7" name="Text Placeholder 24">
            <a:extLst>
              <a:ext uri="{FF2B5EF4-FFF2-40B4-BE49-F238E27FC236}">
                <a16:creationId xmlns:a16="http://schemas.microsoft.com/office/drawing/2014/main" id="{A1A56CF7-DCC1-D8CA-19AD-B538129E81CC}"/>
              </a:ext>
            </a:extLst>
          </p:cNvPr>
          <p:cNvSpPr>
            <a:spLocks noGrp="1"/>
          </p:cNvSpPr>
          <p:nvPr>
            <p:ph type="body" sz="quarter" idx="28"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8" name="Text Placeholder 24">
            <a:extLst>
              <a:ext uri="{FF2B5EF4-FFF2-40B4-BE49-F238E27FC236}">
                <a16:creationId xmlns:a16="http://schemas.microsoft.com/office/drawing/2014/main" id="{4F6FF271-7C91-28FA-F42A-79EC5616A179}"/>
              </a:ext>
            </a:extLst>
          </p:cNvPr>
          <p:cNvSpPr>
            <a:spLocks noGrp="1"/>
          </p:cNvSpPr>
          <p:nvPr>
            <p:ph type="body" sz="quarter" idx="29"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9" name="Text Placeholder 3">
            <a:extLst>
              <a:ext uri="{FF2B5EF4-FFF2-40B4-BE49-F238E27FC236}">
                <a16:creationId xmlns:a16="http://schemas.microsoft.com/office/drawing/2014/main" id="{F8F0387D-621D-8E12-C735-9032E17AB710}"/>
              </a:ext>
            </a:extLst>
          </p:cNvPr>
          <p:cNvSpPr>
            <a:spLocks noGrp="1"/>
          </p:cNvSpPr>
          <p:nvPr>
            <p:ph type="body" sz="quarter" idx="30"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40" name="Text Placeholder 3">
            <a:extLst>
              <a:ext uri="{FF2B5EF4-FFF2-40B4-BE49-F238E27FC236}">
                <a16:creationId xmlns:a16="http://schemas.microsoft.com/office/drawing/2014/main" id="{E0C6D441-49DB-42E1-7008-D7205EF18750}"/>
              </a:ext>
            </a:extLst>
          </p:cNvPr>
          <p:cNvSpPr>
            <a:spLocks noGrp="1"/>
          </p:cNvSpPr>
          <p:nvPr>
            <p:ph type="body" sz="quarter" idx="31"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41" name="Text Placeholder 3">
            <a:extLst>
              <a:ext uri="{FF2B5EF4-FFF2-40B4-BE49-F238E27FC236}">
                <a16:creationId xmlns:a16="http://schemas.microsoft.com/office/drawing/2014/main" id="{BBE82EE8-B6AB-F9B1-449C-57867409CCFE}"/>
              </a:ext>
            </a:extLst>
          </p:cNvPr>
          <p:cNvSpPr>
            <a:spLocks noGrp="1"/>
          </p:cNvSpPr>
          <p:nvPr>
            <p:ph type="body" sz="quarter" idx="32"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64AF8623-4263-5AA8-87A9-29DE313B59E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C08972B4-D144-9073-209C-29993DEDA8A2}"/>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19814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userDrawn="1">
          <p15:clr>
            <a:srgbClr val="FBAE40"/>
          </p15:clr>
        </p15:guide>
        <p15:guide id="2" pos="2520" userDrawn="1">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936" userDrawn="1">
          <p15:clr>
            <a:srgbClr val="FBAE40"/>
          </p15:clr>
        </p15:guide>
        <p15:guide id="7" pos="2688" userDrawn="1">
          <p15:clr>
            <a:srgbClr val="FBAE40"/>
          </p15:clr>
        </p15:guide>
        <p15:guide id="8" pos="4992" userDrawn="1">
          <p15:clr>
            <a:srgbClr val="FBAE40"/>
          </p15:clr>
        </p15:guide>
        <p15:guide id="9" pos="5160" userDrawn="1">
          <p15:clr>
            <a:srgbClr val="FBAE40"/>
          </p15:clr>
        </p15:guide>
        <p15:guide id="10" orient="horz" pos="10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7.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8.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29.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775861" y="230876"/>
            <a:ext cx="9998798" cy="666736"/>
          </a:xfrm>
          <a:prstGeom prst="rect">
            <a:avLst/>
          </a:prstGeom>
        </p:spPr>
        <p:txBody>
          <a:bodyPr vert="horz" lIns="91440" tIns="45720" rIns="91440" bIns="45720" rtlCol="0" anchor="t" anchorCtr="0">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3" y="1316646"/>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18"/>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19"/>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1101178340"/>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869" r:id="rId3"/>
    <p:sldLayoutId id="2147483714" r:id="rId4"/>
    <p:sldLayoutId id="2147483655" r:id="rId5"/>
    <p:sldLayoutId id="2147483722" r:id="rId6"/>
    <p:sldLayoutId id="2147483728" r:id="rId7"/>
    <p:sldLayoutId id="2147483727" r:id="rId8"/>
    <p:sldLayoutId id="2147483724" r:id="rId9"/>
    <p:sldLayoutId id="2147483731" r:id="rId10"/>
    <p:sldLayoutId id="2147483725" r:id="rId11"/>
    <p:sldLayoutId id="2147483751" r:id="rId12"/>
    <p:sldLayoutId id="2147483721" r:id="rId13"/>
    <p:sldLayoutId id="2147483878" r:id="rId14"/>
    <p:sldLayoutId id="2147483870" r:id="rId15"/>
    <p:sldLayoutId id="214748386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3"/>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36791518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43" r:id="rId3"/>
    <p:sldLayoutId id="2147483830" r:id="rId4"/>
    <p:sldLayoutId id="2147483831" r:id="rId5"/>
    <p:sldLayoutId id="2147483832" r:id="rId6"/>
    <p:sldLayoutId id="2147483833" r:id="rId7"/>
    <p:sldLayoutId id="2147483844" r:id="rId8"/>
    <p:sldLayoutId id="2147483834" r:id="rId9"/>
    <p:sldLayoutId id="2147483835" r:id="rId10"/>
    <p:sldLayoutId id="21474838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94098301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1" r:id="rId3"/>
    <p:sldLayoutId id="2147483912" r:id="rId4"/>
    <p:sldLayoutId id="2147483915" r:id="rId5"/>
    <p:sldLayoutId id="2147483913" r:id="rId6"/>
    <p:sldLayoutId id="2147483914" r:id="rId7"/>
    <p:sldLayoutId id="2147483916" r:id="rId8"/>
    <p:sldLayoutId id="2147483917" r:id="rId9"/>
    <p:sldLayoutId id="2147483918" r:id="rId10"/>
    <p:sldLayoutId id="2147483919" r:id="rId11"/>
    <p:sldLayoutId id="2147483910" r:id="rId12"/>
    <p:sldLayoutId id="2147483936" r:id="rId13"/>
    <p:sldLayoutId id="2147483937" r:id="rId14"/>
    <p:sldLayoutId id="2147483938" r:id="rId15"/>
    <p:sldLayoutId id="214748393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3800523274"/>
      </p:ext>
    </p:extLst>
  </p:cSld>
  <p:clrMap bg1="lt1" tx1="dk1" bg2="lt2" tx2="dk2" accent1="accent1" accent2="accent2" accent3="accent3" accent4="accent4" accent5="accent5" accent6="accent6" hlink="hlink" folHlink="folHlink"/>
  <p:sldLayoutIdLst>
    <p:sldLayoutId id="2147483886" r:id="rId1"/>
    <p:sldLayoutId id="2147483946" r:id="rId2"/>
    <p:sldLayoutId id="2147483905" r:id="rId3"/>
    <p:sldLayoutId id="2147483940" r:id="rId4"/>
    <p:sldLayoutId id="2147483944" r:id="rId5"/>
    <p:sldLayoutId id="2147483950" r:id="rId6"/>
    <p:sldLayoutId id="2147483945" r:id="rId7"/>
    <p:sldLayoutId id="2147483941" r:id="rId8"/>
    <p:sldLayoutId id="2147483951" r:id="rId9"/>
    <p:sldLayoutId id="2147483952" r:id="rId10"/>
    <p:sldLayoutId id="214748395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3773011" y="245990"/>
            <a:ext cx="8001646" cy="336692"/>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0" y="1316645"/>
            <a:ext cx="11357317" cy="481187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a:p>
        </p:txBody>
      </p:sp>
      <p:pic>
        <p:nvPicPr>
          <p:cNvPr id="10" name="Picture 9">
            <a:extLst>
              <a:ext uri="{FF2B5EF4-FFF2-40B4-BE49-F238E27FC236}">
                <a16:creationId xmlns:a16="http://schemas.microsoft.com/office/drawing/2014/main" id="{728580DD-A52A-C7B3-5157-BCAF2C7D7E03}"/>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542675660"/>
      </p:ext>
    </p:extLst>
  </p:cSld>
  <p:clrMap bg1="lt1" tx1="dk1" bg2="lt2" tx2="dk2" accent1="accent1" accent2="accent2" accent3="accent3" accent4="accent4" accent5="accent5" accent6="accent6" hlink="hlink" folHlink="folHlink"/>
  <p:sldLayoutIdLst>
    <p:sldLayoutId id="2147483904" r:id="rId1"/>
    <p:sldLayoutId id="2147483949" r:id="rId2"/>
    <p:sldLayoutId id="2147483947" r:id="rId3"/>
    <p:sldLayoutId id="2147483942" r:id="rId4"/>
    <p:sldLayoutId id="2147483948" r:id="rId5"/>
    <p:sldLayoutId id="2147483896" r:id="rId6"/>
    <p:sldLayoutId id="214748394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2.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2.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3.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kzfAOc4L6vQ?si=rjpuI_T_np9nN_F5"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52.xml"/><Relationship Id="rId4" Type="http://schemas.openxmlformats.org/officeDocument/2006/relationships/hyperlink" Target="https://aub.ie/aspir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hyperlink" Target="https://aub.ie/sm105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52.xml"/><Relationship Id="rId4" Type="http://schemas.openxmlformats.org/officeDocument/2006/relationships/hyperlink" Target="https://aub.ie/aspir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hyperlink" Target="https://aub.ie/manageconflict" TargetMode="External"/><Relationship Id="rId4" Type="http://schemas.openxmlformats.org/officeDocument/2006/relationships/hyperlink" Target="https://aub.ie/buildtrus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hyperlink" Target="https://learningmanager.adobe.com/app/learner?accountId=114654#/course/8590428" TargetMode="External"/><Relationship Id="rId3" Type="http://schemas.microsoft.com/office/2018/10/relationships/comments" Target="../comments/modernComment_104_35D3D98B.xml"/><Relationship Id="rId7" Type="http://schemas.openxmlformats.org/officeDocument/2006/relationships/hyperlink" Target="https://learningmanager.adobe.com/app/learner?accountId=114654#/course/8591059" TargetMode="Externa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hyperlink" Target="https://learningmanager.adobe.com/app/learner?accountId=114654#/course/5552320" TargetMode="External"/><Relationship Id="rId11" Type="http://schemas.openxmlformats.org/officeDocument/2006/relationships/hyperlink" Target="https://learningmanager.adobe.com/app/learner?accountId=114654#/course/8590513" TargetMode="External"/><Relationship Id="rId5" Type="http://schemas.openxmlformats.org/officeDocument/2006/relationships/hyperlink" Target="https://learningmanager.adobe.com/app/learner?accountId=114654#/course/5552342" TargetMode="External"/><Relationship Id="rId10" Type="http://schemas.openxmlformats.org/officeDocument/2006/relationships/hyperlink" Target="https://aub.ie/manageconflict" TargetMode="External"/><Relationship Id="rId4" Type="http://schemas.openxmlformats.org/officeDocument/2006/relationships/hyperlink" Target="https://aub.ie/aspire" TargetMode="External"/><Relationship Id="rId9" Type="http://schemas.openxmlformats.org/officeDocument/2006/relationships/hyperlink" Target="https://aub.ie/sm105c"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www.livecareer.com/resources/careers/planning/generation-diversity-in-the-workplace" TargetMode="External"/><Relationship Id="rId3" Type="http://schemas.openxmlformats.org/officeDocument/2006/relationships/hyperlink" Target="https://transportation.wv.gov/highways/training/Documents/GenerationsParticipantGuide.pdf" TargetMode="External"/><Relationship Id="rId7" Type="http://schemas.openxmlformats.org/officeDocument/2006/relationships/hyperlink" Target="https://extension.missouri.edu/extcouncil" TargetMode="Externa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hyperlink" Target="https://employeeengagement.com/wp-content/uploads/2013/08/Engaging-the-Generations-Slide-Sample.pdf" TargetMode="External"/><Relationship Id="rId5" Type="http://schemas.openxmlformats.org/officeDocument/2006/relationships/hyperlink" Target="https://www.purdueglobal.edu/education-partnerships/generational-workforce-differences-infographic/" TargetMode="External"/><Relationship Id="rId10" Type="http://schemas.openxmlformats.org/officeDocument/2006/relationships/hyperlink" Target="mailto:hrddept@auburn.edu" TargetMode="External"/><Relationship Id="rId4" Type="http://schemas.openxmlformats.org/officeDocument/2006/relationships/hyperlink" Target="https://transportation.wv.gov/highways/training/Documents/InstructorGuideGenerations.pdf" TargetMode="External"/><Relationship Id="rId9" Type="http://schemas.openxmlformats.org/officeDocument/2006/relationships/hyperlink" Target="https://www.defenseculture.mil/Portals/90/Documents/Toolkit/TPLN-Communicating_Across_Differences-20200107.pdf"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2.xml"/><Relationship Id="rId1" Type="http://schemas.openxmlformats.org/officeDocument/2006/relationships/tags" Target="../tags/tag4.xml"/><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3.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2.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43BA-83E8-4925-4560-14DFC11447AE}"/>
              </a:ext>
            </a:extLst>
          </p:cNvPr>
          <p:cNvSpPr>
            <a:spLocks noGrp="1"/>
          </p:cNvSpPr>
          <p:nvPr>
            <p:ph type="title"/>
          </p:nvPr>
        </p:nvSpPr>
        <p:spPr>
          <a:xfrm>
            <a:off x="4412348" y="4876578"/>
            <a:ext cx="7417294" cy="1129092"/>
          </a:xfrm>
        </p:spPr>
        <p:txBody>
          <a:bodyPr/>
          <a:lstStyle/>
          <a:p>
            <a:r>
              <a:rPr lang="en-US" sz="2800"/>
              <a:t>Bridging Generations with Emotional Intelligence: A Guide for the Modern Workplace </a:t>
            </a:r>
          </a:p>
        </p:txBody>
      </p:sp>
      <p:sp>
        <p:nvSpPr>
          <p:cNvPr id="3" name="Text Placeholder 2">
            <a:extLst>
              <a:ext uri="{FF2B5EF4-FFF2-40B4-BE49-F238E27FC236}">
                <a16:creationId xmlns:a16="http://schemas.microsoft.com/office/drawing/2014/main" id="{0E226F03-FCCC-EF5B-0367-48B31026E6F3}"/>
              </a:ext>
            </a:extLst>
          </p:cNvPr>
          <p:cNvSpPr>
            <a:spLocks noGrp="1"/>
          </p:cNvSpPr>
          <p:nvPr>
            <p:ph type="body" sz="quarter" idx="13"/>
          </p:nvPr>
        </p:nvSpPr>
        <p:spPr/>
        <p:txBody>
          <a:bodyPr/>
          <a:lstStyle/>
          <a:p>
            <a:r>
              <a:rPr lang="en-US"/>
              <a:t>Loren Winn &amp; Moriah Kent</a:t>
            </a:r>
          </a:p>
        </p:txBody>
      </p:sp>
    </p:spTree>
    <p:extLst>
      <p:ext uri="{BB962C8B-B14F-4D97-AF65-F5344CB8AC3E}">
        <p14:creationId xmlns:p14="http://schemas.microsoft.com/office/powerpoint/2010/main" val="4233609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588F-3F24-1B9F-8551-967E896E4A87}"/>
              </a:ext>
            </a:extLst>
          </p:cNvPr>
          <p:cNvSpPr>
            <a:spLocks noGrp="1"/>
          </p:cNvSpPr>
          <p:nvPr>
            <p:ph type="title"/>
          </p:nvPr>
        </p:nvSpPr>
        <p:spPr/>
        <p:txBody>
          <a:bodyPr/>
          <a:lstStyle/>
          <a:p>
            <a:r>
              <a:rPr lang="en-US">
                <a:solidFill>
                  <a:schemeClr val="bg1"/>
                </a:solidFill>
                <a:latin typeface="Avenir Next LT Pro Demi"/>
                <a:cs typeface="Arial"/>
              </a:rPr>
              <a:t>Generation X (1965-1980)</a:t>
            </a:r>
          </a:p>
        </p:txBody>
      </p:sp>
      <p:sp>
        <p:nvSpPr>
          <p:cNvPr id="3" name="Content Placeholder 2">
            <a:extLst>
              <a:ext uri="{FF2B5EF4-FFF2-40B4-BE49-F238E27FC236}">
                <a16:creationId xmlns:a16="http://schemas.microsoft.com/office/drawing/2014/main" id="{61F6F824-9813-AB0B-D89B-C5CEF2392C8F}"/>
              </a:ext>
            </a:extLst>
          </p:cNvPr>
          <p:cNvSpPr>
            <a:spLocks noGrp="1"/>
          </p:cNvSpPr>
          <p:nvPr>
            <p:ph idx="1"/>
          </p:nvPr>
        </p:nvSpPr>
        <p:spPr>
          <a:xfrm>
            <a:off x="417341" y="1208367"/>
            <a:ext cx="9707880" cy="4667250"/>
          </a:xfrm>
        </p:spPr>
        <p:txBody>
          <a:bodyPr>
            <a:noAutofit/>
          </a:bodyPr>
          <a:lstStyle/>
          <a:p>
            <a:r>
              <a:rPr lang="en-US" sz="2800"/>
              <a:t>Characteristics</a:t>
            </a:r>
          </a:p>
          <a:p>
            <a:pPr lvl="1"/>
            <a:r>
              <a:rPr lang="en-US" sz="2400"/>
              <a:t>Flexible and informal, skeptical, independent</a:t>
            </a:r>
          </a:p>
          <a:p>
            <a:r>
              <a:rPr lang="en-US" sz="2800"/>
              <a:t>Shaped By</a:t>
            </a:r>
          </a:p>
          <a:p>
            <a:pPr lvl="1"/>
            <a:r>
              <a:rPr lang="en-US" sz="2400"/>
              <a:t>The fall of the Berlin Wall, Dot-com boom, AIDS epidemic, Higher divorce rates</a:t>
            </a:r>
          </a:p>
          <a:p>
            <a:r>
              <a:rPr lang="en-US" sz="2800"/>
              <a:t>World View</a:t>
            </a:r>
          </a:p>
          <a:p>
            <a:pPr lvl="1"/>
            <a:r>
              <a:rPr lang="en-US" sz="2400"/>
              <a:t>Quick to move if their needs aren’t being met, resistant to change if it affects their values, favors diversity in the workplace</a:t>
            </a:r>
          </a:p>
          <a:p>
            <a:pPr marL="457200" lvl="1" indent="0">
              <a:buNone/>
            </a:pPr>
            <a:endParaRPr lang="en-US" sz="2400"/>
          </a:p>
          <a:p>
            <a:r>
              <a:rPr lang="en-US" sz="2800"/>
              <a:t>Values In the Workplace</a:t>
            </a:r>
          </a:p>
          <a:p>
            <a:pPr lvl="1"/>
            <a:r>
              <a:rPr lang="en-US" sz="2400"/>
              <a:t>Work/life balance, autonomy, putting their personal/professional needs first, diversity</a:t>
            </a:r>
          </a:p>
          <a:p>
            <a:endParaRPr lang="en-US" sz="2800"/>
          </a:p>
          <a:p>
            <a:endParaRPr lang="en-US" sz="2800"/>
          </a:p>
        </p:txBody>
      </p:sp>
    </p:spTree>
    <p:custDataLst>
      <p:tags r:id="rId1"/>
    </p:custDataLst>
    <p:extLst>
      <p:ext uri="{BB962C8B-B14F-4D97-AF65-F5344CB8AC3E}">
        <p14:creationId xmlns:p14="http://schemas.microsoft.com/office/powerpoint/2010/main" val="11870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588F-3F24-1B9F-8551-967E896E4A87}"/>
              </a:ext>
            </a:extLst>
          </p:cNvPr>
          <p:cNvSpPr>
            <a:spLocks noGrp="1"/>
          </p:cNvSpPr>
          <p:nvPr>
            <p:ph type="title"/>
          </p:nvPr>
        </p:nvSpPr>
        <p:spPr/>
        <p:txBody>
          <a:bodyPr/>
          <a:lstStyle/>
          <a:p>
            <a:r>
              <a:rPr lang="en-US">
                <a:solidFill>
                  <a:schemeClr val="bg1"/>
                </a:solidFill>
                <a:latin typeface="Avenir Next LT Pro Demi"/>
                <a:cs typeface="Arial"/>
              </a:rPr>
              <a:t>Millennials (1981-2000)</a:t>
            </a:r>
          </a:p>
        </p:txBody>
      </p:sp>
      <p:sp>
        <p:nvSpPr>
          <p:cNvPr id="3" name="Content Placeholder 2">
            <a:extLst>
              <a:ext uri="{FF2B5EF4-FFF2-40B4-BE49-F238E27FC236}">
                <a16:creationId xmlns:a16="http://schemas.microsoft.com/office/drawing/2014/main" id="{61F6F824-9813-AB0B-D89B-C5CEF2392C8F}"/>
              </a:ext>
            </a:extLst>
          </p:cNvPr>
          <p:cNvSpPr>
            <a:spLocks noGrp="1"/>
          </p:cNvSpPr>
          <p:nvPr>
            <p:ph idx="1"/>
          </p:nvPr>
        </p:nvSpPr>
        <p:spPr>
          <a:xfrm>
            <a:off x="417341" y="1208367"/>
            <a:ext cx="9671304" cy="4667250"/>
          </a:xfrm>
        </p:spPr>
        <p:txBody>
          <a:bodyPr>
            <a:normAutofit/>
          </a:bodyPr>
          <a:lstStyle/>
          <a:p>
            <a:r>
              <a:rPr lang="en-US" sz="2800"/>
              <a:t>Characteristics</a:t>
            </a:r>
          </a:p>
          <a:p>
            <a:pPr lvl="1"/>
            <a:r>
              <a:rPr lang="en-US" sz="2400"/>
              <a:t>Competitive, civic-minded, open-minded, achievement-oriented</a:t>
            </a:r>
          </a:p>
          <a:p>
            <a:r>
              <a:rPr lang="en-US" sz="2800"/>
              <a:t>Shaped By</a:t>
            </a:r>
          </a:p>
          <a:p>
            <a:pPr lvl="1"/>
            <a:r>
              <a:rPr lang="en-US" sz="2400"/>
              <a:t>Columbine, 9/11, the internet</a:t>
            </a:r>
          </a:p>
          <a:p>
            <a:r>
              <a:rPr lang="en-US" sz="2800"/>
              <a:t>World View</a:t>
            </a:r>
          </a:p>
          <a:p>
            <a:pPr lvl="1"/>
            <a:r>
              <a:rPr lang="en-US" sz="2400"/>
              <a:t>Seeks challenges, growth and development, work/life balance, will leave an organization if they don’t like it/changes</a:t>
            </a:r>
          </a:p>
          <a:p>
            <a:pPr lvl="1"/>
            <a:endParaRPr lang="en-US" sz="2400"/>
          </a:p>
          <a:p>
            <a:r>
              <a:rPr lang="en-US" sz="2800"/>
              <a:t>Values In the Workplace</a:t>
            </a:r>
          </a:p>
          <a:p>
            <a:pPr lvl="1"/>
            <a:r>
              <a:rPr lang="en-US" sz="2400"/>
              <a:t>Unique and purpose-driven work experiences, responsibility, the quality of their manager</a:t>
            </a:r>
          </a:p>
          <a:p>
            <a:endParaRPr lang="en-US" sz="2800"/>
          </a:p>
          <a:p>
            <a:endParaRPr lang="en-US" sz="2800"/>
          </a:p>
        </p:txBody>
      </p:sp>
    </p:spTree>
    <p:custDataLst>
      <p:tags r:id="rId1"/>
    </p:custDataLst>
    <p:extLst>
      <p:ext uri="{BB962C8B-B14F-4D97-AF65-F5344CB8AC3E}">
        <p14:creationId xmlns:p14="http://schemas.microsoft.com/office/powerpoint/2010/main" val="146968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588F-3F24-1B9F-8551-967E896E4A87}"/>
              </a:ext>
            </a:extLst>
          </p:cNvPr>
          <p:cNvSpPr>
            <a:spLocks noGrp="1"/>
          </p:cNvSpPr>
          <p:nvPr>
            <p:ph type="title"/>
          </p:nvPr>
        </p:nvSpPr>
        <p:spPr/>
        <p:txBody>
          <a:bodyPr/>
          <a:lstStyle/>
          <a:p>
            <a:r>
              <a:rPr lang="en-US">
                <a:solidFill>
                  <a:schemeClr val="bg1"/>
                </a:solidFill>
                <a:latin typeface="Avenir Next LT Pro Demi"/>
                <a:cs typeface="Arial"/>
              </a:rPr>
              <a:t>Generation Z (2001-2020)</a:t>
            </a:r>
          </a:p>
        </p:txBody>
      </p:sp>
      <p:sp>
        <p:nvSpPr>
          <p:cNvPr id="3" name="Content Placeholder 2">
            <a:extLst>
              <a:ext uri="{FF2B5EF4-FFF2-40B4-BE49-F238E27FC236}">
                <a16:creationId xmlns:a16="http://schemas.microsoft.com/office/drawing/2014/main" id="{61F6F824-9813-AB0B-D89B-C5CEF2392C8F}"/>
              </a:ext>
            </a:extLst>
          </p:cNvPr>
          <p:cNvSpPr>
            <a:spLocks noGrp="1"/>
          </p:cNvSpPr>
          <p:nvPr>
            <p:ph idx="1"/>
          </p:nvPr>
        </p:nvSpPr>
        <p:spPr>
          <a:xfrm>
            <a:off x="417341" y="1208367"/>
            <a:ext cx="9427464" cy="4667250"/>
          </a:xfrm>
        </p:spPr>
        <p:txBody>
          <a:bodyPr>
            <a:normAutofit/>
          </a:bodyPr>
          <a:lstStyle/>
          <a:p>
            <a:r>
              <a:rPr lang="en-US" sz="2800"/>
              <a:t>Characteristics</a:t>
            </a:r>
          </a:p>
          <a:p>
            <a:pPr lvl="1"/>
            <a:r>
              <a:rPr lang="en-US" sz="2400"/>
              <a:t>Global, entrepreneurial, progressive, broader focus</a:t>
            </a:r>
          </a:p>
          <a:p>
            <a:r>
              <a:rPr lang="en-US" sz="2800"/>
              <a:t>Shaped By</a:t>
            </a:r>
          </a:p>
          <a:p>
            <a:pPr lvl="1"/>
            <a:r>
              <a:rPr lang="en-US" sz="2400"/>
              <a:t>Life after 9/11, The Great Recession, technology access</a:t>
            </a:r>
          </a:p>
          <a:p>
            <a:r>
              <a:rPr lang="en-US" sz="2800"/>
              <a:t>World View</a:t>
            </a:r>
          </a:p>
          <a:p>
            <a:pPr lvl="1"/>
            <a:r>
              <a:rPr lang="en-US" sz="2400"/>
              <a:t>Self-identify as addicted to technology, independent and individual, innovative</a:t>
            </a:r>
          </a:p>
          <a:p>
            <a:pPr lvl="1"/>
            <a:endParaRPr lang="en-US" sz="2400"/>
          </a:p>
          <a:p>
            <a:r>
              <a:rPr lang="en-US" sz="2800"/>
              <a:t>Values In the Workplace</a:t>
            </a:r>
          </a:p>
          <a:p>
            <a:pPr lvl="1"/>
            <a:r>
              <a:rPr lang="en-US" sz="2400"/>
              <a:t>Opportunities for creativity, individuality, and personalization and diversity, immediate feedback </a:t>
            </a:r>
          </a:p>
          <a:p>
            <a:endParaRPr lang="en-US" sz="2800"/>
          </a:p>
          <a:p>
            <a:endParaRPr lang="en-US" sz="2800"/>
          </a:p>
        </p:txBody>
      </p:sp>
    </p:spTree>
    <p:custDataLst>
      <p:tags r:id="rId1"/>
    </p:custDataLst>
    <p:extLst>
      <p:ext uri="{BB962C8B-B14F-4D97-AF65-F5344CB8AC3E}">
        <p14:creationId xmlns:p14="http://schemas.microsoft.com/office/powerpoint/2010/main" val="80451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B2DAB20-9206-E188-7572-76E7974575CD}"/>
              </a:ext>
            </a:extLst>
          </p:cNvPr>
          <p:cNvSpPr>
            <a:spLocks noGrp="1"/>
          </p:cNvSpPr>
          <p:nvPr>
            <p:ph type="title"/>
          </p:nvPr>
        </p:nvSpPr>
        <p:spPr>
          <a:xfrm>
            <a:off x="265176" y="4864989"/>
            <a:ext cx="10515600" cy="1133475"/>
          </a:xfrm>
        </p:spPr>
        <p:txBody>
          <a:bodyPr>
            <a:normAutofit/>
          </a:bodyPr>
          <a:lstStyle/>
          <a:p>
            <a:r>
              <a:rPr lang="en-US">
                <a:solidFill>
                  <a:schemeClr val="bg1"/>
                </a:solidFill>
                <a:latin typeface="Arial"/>
                <a:cs typeface="Arial"/>
              </a:rPr>
              <a:t>The individual</a:t>
            </a:r>
          </a:p>
        </p:txBody>
      </p:sp>
      <p:sp>
        <p:nvSpPr>
          <p:cNvPr id="9" name="Text Placeholder 2">
            <a:extLst>
              <a:ext uri="{FF2B5EF4-FFF2-40B4-BE49-F238E27FC236}">
                <a16:creationId xmlns:a16="http://schemas.microsoft.com/office/drawing/2014/main" id="{427AE269-0DBA-8E20-99E7-7487F0868423}"/>
              </a:ext>
            </a:extLst>
          </p:cNvPr>
          <p:cNvSpPr>
            <a:spLocks noGrp="1"/>
          </p:cNvSpPr>
          <p:nvPr>
            <p:ph type="body" idx="1"/>
          </p:nvPr>
        </p:nvSpPr>
        <p:spPr>
          <a:xfrm>
            <a:off x="350520" y="5998464"/>
            <a:ext cx="10515600" cy="707167"/>
          </a:xfrm>
        </p:spPr>
        <p:txBody>
          <a:bodyPr/>
          <a:lstStyle/>
          <a:p>
            <a:r>
              <a:rPr lang="en-US"/>
              <a:t>Moving from the Generations to the Individual</a:t>
            </a:r>
          </a:p>
        </p:txBody>
      </p:sp>
    </p:spTree>
    <p:custDataLst>
      <p:tags r:id="rId1"/>
    </p:custDataLst>
    <p:extLst>
      <p:ext uri="{BB962C8B-B14F-4D97-AF65-F5344CB8AC3E}">
        <p14:creationId xmlns:p14="http://schemas.microsoft.com/office/powerpoint/2010/main" val="3430996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809148-3960-658A-A215-AA44F80DEFDB}"/>
              </a:ext>
            </a:extLst>
          </p:cNvPr>
          <p:cNvSpPr>
            <a:spLocks noGrp="1"/>
          </p:cNvSpPr>
          <p:nvPr>
            <p:ph idx="1"/>
          </p:nvPr>
        </p:nvSpPr>
        <p:spPr>
          <a:xfrm>
            <a:off x="417341" y="1316646"/>
            <a:ext cx="5583408" cy="4860317"/>
          </a:xfrm>
        </p:spPr>
        <p:txBody>
          <a:bodyPr>
            <a:normAutofit/>
          </a:bodyPr>
          <a:lstStyle/>
          <a:p>
            <a:r>
              <a:rPr lang="en-US" sz="2800"/>
              <a:t>Understanding Generational Differences</a:t>
            </a:r>
          </a:p>
          <a:p>
            <a:r>
              <a:rPr lang="en-US" sz="2800"/>
              <a:t>Limitations of Generational Labels</a:t>
            </a:r>
          </a:p>
          <a:p>
            <a:r>
              <a:rPr lang="en-US" sz="2800"/>
              <a:t>Challenges in Employee Management</a:t>
            </a:r>
          </a:p>
          <a:p>
            <a:r>
              <a:rPr lang="en-US" sz="2800"/>
              <a:t>Emphasizing Individuality</a:t>
            </a:r>
          </a:p>
          <a:p>
            <a:endParaRPr lang="en-US"/>
          </a:p>
          <a:p>
            <a:endParaRPr lang="en-US"/>
          </a:p>
          <a:p>
            <a:endParaRPr lang="en-US"/>
          </a:p>
        </p:txBody>
      </p:sp>
      <p:sp>
        <p:nvSpPr>
          <p:cNvPr id="7" name="Slide Number Placeholder 6">
            <a:extLst>
              <a:ext uri="{FF2B5EF4-FFF2-40B4-BE49-F238E27FC236}">
                <a16:creationId xmlns:a16="http://schemas.microsoft.com/office/drawing/2014/main" id="{3DE46C10-B6D8-07CD-5050-DB3F3811469E}"/>
              </a:ext>
            </a:extLst>
          </p:cNvPr>
          <p:cNvSpPr>
            <a:spLocks noGrp="1"/>
          </p:cNvSpPr>
          <p:nvPr>
            <p:ph type="sldNum" sz="quarter" idx="12"/>
          </p:nvPr>
        </p:nvSpPr>
        <p:spPr>
          <a:xfrm>
            <a:off x="300359" y="6366854"/>
            <a:ext cx="318761" cy="365125"/>
          </a:xfrm>
        </p:spPr>
        <p:txBody>
          <a:bodyPr anchor="ctr">
            <a:normAutofit/>
          </a:bodyPr>
          <a:lstStyle/>
          <a:p>
            <a:pPr>
              <a:spcAft>
                <a:spcPts val="600"/>
              </a:spcAft>
            </a:pPr>
            <a:fld id="{9564885F-477D-A14D-B2C1-5ECAF755F313}" type="slidenum">
              <a:rPr lang="en-LT" smtClean="0"/>
              <a:pPr>
                <a:spcAft>
                  <a:spcPts val="600"/>
                </a:spcAft>
              </a:pPr>
              <a:t>14</a:t>
            </a:fld>
            <a:endParaRPr lang="en-LT"/>
          </a:p>
        </p:txBody>
      </p:sp>
      <p:sp>
        <p:nvSpPr>
          <p:cNvPr id="13" name="Footer Placeholder 3">
            <a:extLst>
              <a:ext uri="{FF2B5EF4-FFF2-40B4-BE49-F238E27FC236}">
                <a16:creationId xmlns:a16="http://schemas.microsoft.com/office/drawing/2014/main" id="{DAA036A7-7172-22D1-37FA-C93E358E2725}"/>
              </a:ext>
            </a:extLst>
          </p:cNvPr>
          <p:cNvSpPr>
            <a:spLocks noGrp="1"/>
          </p:cNvSpPr>
          <p:nvPr>
            <p:ph type="ftr" sz="quarter" idx="13"/>
          </p:nvPr>
        </p:nvSpPr>
        <p:spPr>
          <a:xfrm>
            <a:off x="694574" y="6366854"/>
            <a:ext cx="6743700" cy="365125"/>
          </a:xfrm>
        </p:spPr>
        <p:txBody>
          <a:bodyPr/>
          <a:lstStyle/>
          <a:p>
            <a:endParaRPr lang="en-US"/>
          </a:p>
        </p:txBody>
      </p:sp>
      <p:sp>
        <p:nvSpPr>
          <p:cNvPr id="5" name="Title 4">
            <a:extLst>
              <a:ext uri="{FF2B5EF4-FFF2-40B4-BE49-F238E27FC236}">
                <a16:creationId xmlns:a16="http://schemas.microsoft.com/office/drawing/2014/main" id="{33163857-21BE-4255-1B5E-45A8656F7E2F}"/>
              </a:ext>
            </a:extLst>
          </p:cNvPr>
          <p:cNvSpPr>
            <a:spLocks noGrp="1"/>
          </p:cNvSpPr>
          <p:nvPr>
            <p:ph type="title"/>
          </p:nvPr>
        </p:nvSpPr>
        <p:spPr>
          <a:xfrm>
            <a:off x="1775861" y="230876"/>
            <a:ext cx="9998798" cy="666736"/>
          </a:xfrm>
        </p:spPr>
        <p:txBody>
          <a:bodyPr anchor="ctr">
            <a:normAutofit/>
          </a:bodyPr>
          <a:lstStyle/>
          <a:p>
            <a:r>
              <a:rPr lang="en-US" sz="2200"/>
              <a:t>Moving from the Generations to the Individual</a:t>
            </a:r>
            <a:br>
              <a:rPr lang="en-US" sz="2200"/>
            </a:br>
            <a:endParaRPr lang="en-US" sz="2200"/>
          </a:p>
        </p:txBody>
      </p:sp>
      <p:pic>
        <p:nvPicPr>
          <p:cNvPr id="8" name="Content Placeholder 4" descr="Happy team members">
            <a:extLst>
              <a:ext uri="{FF2B5EF4-FFF2-40B4-BE49-F238E27FC236}">
                <a16:creationId xmlns:a16="http://schemas.microsoft.com/office/drawing/2014/main" id="{8ACF17B8-1EAA-7332-D222-BD5F1DA6BE9B}"/>
              </a:ext>
            </a:extLst>
          </p:cNvPr>
          <p:cNvPicPr>
            <a:picLocks noGrp="1" noChangeAspect="1"/>
          </p:cNvPicPr>
          <p:nvPr>
            <p:ph type="pic" sz="quarter" idx="4294967295"/>
          </p:nvPr>
        </p:nvPicPr>
        <p:blipFill rotWithShape="1">
          <a:blip r:embed="rId3"/>
          <a:srcRect l="10513" r="12804" b="-2"/>
          <a:stretch/>
        </p:blipFill>
        <p:spPr>
          <a:xfrm>
            <a:off x="6191249" y="1316646"/>
            <a:ext cx="5583408" cy="4860317"/>
          </a:xfrm>
          <a:prstGeom prst="rect">
            <a:avLst/>
          </a:prstGeom>
          <a:noFill/>
        </p:spPr>
      </p:pic>
    </p:spTree>
    <p:extLst>
      <p:ext uri="{BB962C8B-B14F-4D97-AF65-F5344CB8AC3E}">
        <p14:creationId xmlns:p14="http://schemas.microsoft.com/office/powerpoint/2010/main" val="183499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83D25E-0E8A-1A27-5607-EA56EF41F481}"/>
              </a:ext>
            </a:extLst>
          </p:cNvPr>
          <p:cNvSpPr>
            <a:spLocks noGrp="1"/>
          </p:cNvSpPr>
          <p:nvPr>
            <p:ph type="sldNum" sz="quarter" idx="12"/>
          </p:nvPr>
        </p:nvSpPr>
        <p:spPr/>
        <p:txBody>
          <a:bodyPr/>
          <a:lstStyle/>
          <a:p>
            <a:fld id="{9564885F-477D-A14D-B2C1-5ECAF755F313}" type="slidenum">
              <a:rPr lang="en-US" smtClean="0"/>
              <a:pPr/>
              <a:t>15</a:t>
            </a:fld>
            <a:endParaRPr lang="en-US" spc="400"/>
          </a:p>
        </p:txBody>
      </p:sp>
      <p:sp>
        <p:nvSpPr>
          <p:cNvPr id="4" name="Footer Placeholder 3">
            <a:extLst>
              <a:ext uri="{FF2B5EF4-FFF2-40B4-BE49-F238E27FC236}">
                <a16:creationId xmlns:a16="http://schemas.microsoft.com/office/drawing/2014/main" id="{5B8F7986-D5C9-6A2A-3B13-5EEDB51EA060}"/>
              </a:ext>
            </a:extLst>
          </p:cNvPr>
          <p:cNvSpPr>
            <a:spLocks noGrp="1"/>
          </p:cNvSpPr>
          <p:nvPr>
            <p:ph type="ftr" sz="quarter" idx="13"/>
          </p:nvPr>
        </p:nvSpPr>
        <p:spPr/>
        <p:txBody>
          <a:bodyPr/>
          <a:lstStyle/>
          <a:p>
            <a:endParaRPr lang="en-US"/>
          </a:p>
        </p:txBody>
      </p:sp>
      <p:sp>
        <p:nvSpPr>
          <p:cNvPr id="5" name="Title 4">
            <a:extLst>
              <a:ext uri="{FF2B5EF4-FFF2-40B4-BE49-F238E27FC236}">
                <a16:creationId xmlns:a16="http://schemas.microsoft.com/office/drawing/2014/main" id="{3C69CE46-5AFD-C934-C70A-A84AB7463A0F}"/>
              </a:ext>
            </a:extLst>
          </p:cNvPr>
          <p:cNvSpPr>
            <a:spLocks noGrp="1"/>
          </p:cNvSpPr>
          <p:nvPr>
            <p:ph type="title"/>
          </p:nvPr>
        </p:nvSpPr>
        <p:spPr/>
        <p:txBody>
          <a:bodyPr/>
          <a:lstStyle/>
          <a:p>
            <a:r>
              <a:rPr lang="en-US"/>
              <a:t>Introduction to Emotional Intelligence</a:t>
            </a:r>
          </a:p>
        </p:txBody>
      </p:sp>
      <p:sp>
        <p:nvSpPr>
          <p:cNvPr id="6" name="Rectangle 5">
            <a:extLst>
              <a:ext uri="{FF2B5EF4-FFF2-40B4-BE49-F238E27FC236}">
                <a16:creationId xmlns:a16="http://schemas.microsoft.com/office/drawing/2014/main" id="{63754944-190D-4D13-350B-38B82A5F96E2}"/>
              </a:ext>
            </a:extLst>
          </p:cNvPr>
          <p:cNvSpPr/>
          <p:nvPr/>
        </p:nvSpPr>
        <p:spPr>
          <a:xfrm>
            <a:off x="6627124" y="1727098"/>
            <a:ext cx="4981575" cy="8699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Self Awareness – Recognizing Personal Emotions and their Impact</a:t>
            </a:r>
          </a:p>
        </p:txBody>
      </p:sp>
      <p:sp>
        <p:nvSpPr>
          <p:cNvPr id="7" name="Rectangle 6">
            <a:extLst>
              <a:ext uri="{FF2B5EF4-FFF2-40B4-BE49-F238E27FC236}">
                <a16:creationId xmlns:a16="http://schemas.microsoft.com/office/drawing/2014/main" id="{28D33C8B-E6E1-D197-8BFF-03ED0BA597C0}"/>
              </a:ext>
            </a:extLst>
          </p:cNvPr>
          <p:cNvSpPr/>
          <p:nvPr/>
        </p:nvSpPr>
        <p:spPr>
          <a:xfrm>
            <a:off x="6627124" y="2713135"/>
            <a:ext cx="4981575" cy="8699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Motivation– Tailoring your approach to motivate and engage employees</a:t>
            </a:r>
          </a:p>
        </p:txBody>
      </p:sp>
      <p:sp>
        <p:nvSpPr>
          <p:cNvPr id="8" name="Rectangle 7">
            <a:extLst>
              <a:ext uri="{FF2B5EF4-FFF2-40B4-BE49-F238E27FC236}">
                <a16:creationId xmlns:a16="http://schemas.microsoft.com/office/drawing/2014/main" id="{81D0431B-1269-D4CE-3874-70E7FA4946DD}"/>
              </a:ext>
            </a:extLst>
          </p:cNvPr>
          <p:cNvSpPr/>
          <p:nvPr/>
        </p:nvSpPr>
        <p:spPr>
          <a:xfrm>
            <a:off x="6627124" y="3688398"/>
            <a:ext cx="4981575" cy="8699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Social Awareness – Understanding others’ emotions and perspectives</a:t>
            </a:r>
          </a:p>
        </p:txBody>
      </p:sp>
      <p:sp>
        <p:nvSpPr>
          <p:cNvPr id="9" name="Rectangle 8">
            <a:extLst>
              <a:ext uri="{FF2B5EF4-FFF2-40B4-BE49-F238E27FC236}">
                <a16:creationId xmlns:a16="http://schemas.microsoft.com/office/drawing/2014/main" id="{5C84A68E-7220-A9ED-587D-BA6927096897}"/>
              </a:ext>
            </a:extLst>
          </p:cNvPr>
          <p:cNvSpPr/>
          <p:nvPr/>
        </p:nvSpPr>
        <p:spPr>
          <a:xfrm>
            <a:off x="6627125" y="4663662"/>
            <a:ext cx="4981575" cy="8699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Relationship Management – Building and sustaining healthy relationships</a:t>
            </a:r>
          </a:p>
        </p:txBody>
      </p:sp>
      <p:pic>
        <p:nvPicPr>
          <p:cNvPr id="10" name="Content Placeholder 7">
            <a:extLst>
              <a:ext uri="{FF2B5EF4-FFF2-40B4-BE49-F238E27FC236}">
                <a16:creationId xmlns:a16="http://schemas.microsoft.com/office/drawing/2014/main" id="{06260D0D-3EFB-D3EE-3F03-C30BC911CF84}"/>
              </a:ext>
            </a:extLst>
          </p:cNvPr>
          <p:cNvPicPr>
            <a:picLocks noChangeAspect="1"/>
          </p:cNvPicPr>
          <p:nvPr/>
        </p:nvPicPr>
        <p:blipFill>
          <a:blip r:embed="rId3"/>
          <a:stretch>
            <a:fillRect/>
          </a:stretch>
        </p:blipFill>
        <p:spPr>
          <a:xfrm>
            <a:off x="694574" y="1723302"/>
            <a:ext cx="5854571" cy="3810269"/>
          </a:xfrm>
          <a:prstGeom prst="rect">
            <a:avLst/>
          </a:prstGeom>
        </p:spPr>
      </p:pic>
    </p:spTree>
    <p:extLst>
      <p:ext uri="{BB962C8B-B14F-4D97-AF65-F5344CB8AC3E}">
        <p14:creationId xmlns:p14="http://schemas.microsoft.com/office/powerpoint/2010/main" val="305638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30B50-E5A2-B405-F89F-D9DF317E6D10}"/>
              </a:ext>
            </a:extLst>
          </p:cNvPr>
          <p:cNvSpPr>
            <a:spLocks noGrp="1"/>
          </p:cNvSpPr>
          <p:nvPr>
            <p:ph type="title"/>
          </p:nvPr>
        </p:nvSpPr>
        <p:spPr/>
        <p:txBody>
          <a:bodyPr/>
          <a:lstStyle/>
          <a:p>
            <a:r>
              <a:rPr lang="en-US"/>
              <a:t>Emotional Intelligence: a Tool for optimizing workforce potential</a:t>
            </a:r>
          </a:p>
        </p:txBody>
      </p:sp>
      <p:sp>
        <p:nvSpPr>
          <p:cNvPr id="3" name="Text Placeholder 2">
            <a:extLst>
              <a:ext uri="{FF2B5EF4-FFF2-40B4-BE49-F238E27FC236}">
                <a16:creationId xmlns:a16="http://schemas.microsoft.com/office/drawing/2014/main" id="{2C99EF6F-44DE-67B7-B7A3-3032F1D9E3A3}"/>
              </a:ext>
            </a:extLst>
          </p:cNvPr>
          <p:cNvSpPr>
            <a:spLocks noGrp="1"/>
          </p:cNvSpPr>
          <p:nvPr>
            <p:ph type="body" sz="quarter" idx="27"/>
          </p:nvPr>
        </p:nvSpPr>
        <p:spPr/>
        <p:txBody>
          <a:bodyPr/>
          <a:lstStyle/>
          <a:p>
            <a:r>
              <a:rPr lang="en-US" sz="2800"/>
              <a:t>understanding</a:t>
            </a:r>
          </a:p>
        </p:txBody>
      </p:sp>
      <p:sp>
        <p:nvSpPr>
          <p:cNvPr id="4" name="Text Placeholder 3">
            <a:extLst>
              <a:ext uri="{FF2B5EF4-FFF2-40B4-BE49-F238E27FC236}">
                <a16:creationId xmlns:a16="http://schemas.microsoft.com/office/drawing/2014/main" id="{76C8D944-D7F4-69F5-58F5-53AF09CC5DB8}"/>
              </a:ext>
            </a:extLst>
          </p:cNvPr>
          <p:cNvSpPr>
            <a:spLocks noGrp="1"/>
          </p:cNvSpPr>
          <p:nvPr>
            <p:ph type="body" sz="quarter" idx="28"/>
          </p:nvPr>
        </p:nvSpPr>
        <p:spPr/>
        <p:txBody>
          <a:bodyPr/>
          <a:lstStyle/>
          <a:p>
            <a:r>
              <a:rPr lang="en-US" sz="2800"/>
              <a:t>Growth</a:t>
            </a:r>
          </a:p>
        </p:txBody>
      </p:sp>
      <p:sp>
        <p:nvSpPr>
          <p:cNvPr id="5" name="Text Placeholder 4">
            <a:extLst>
              <a:ext uri="{FF2B5EF4-FFF2-40B4-BE49-F238E27FC236}">
                <a16:creationId xmlns:a16="http://schemas.microsoft.com/office/drawing/2014/main" id="{E6388744-3177-28FC-EE3A-EFC3D0C7946D}"/>
              </a:ext>
            </a:extLst>
          </p:cNvPr>
          <p:cNvSpPr>
            <a:spLocks noGrp="1"/>
          </p:cNvSpPr>
          <p:nvPr>
            <p:ph type="body" sz="quarter" idx="29"/>
          </p:nvPr>
        </p:nvSpPr>
        <p:spPr/>
        <p:txBody>
          <a:bodyPr/>
          <a:lstStyle/>
          <a:p>
            <a:r>
              <a:rPr lang="en-US" sz="2800"/>
              <a:t>limitations</a:t>
            </a:r>
          </a:p>
        </p:txBody>
      </p:sp>
      <p:sp>
        <p:nvSpPr>
          <p:cNvPr id="6" name="Text Placeholder 5">
            <a:extLst>
              <a:ext uri="{FF2B5EF4-FFF2-40B4-BE49-F238E27FC236}">
                <a16:creationId xmlns:a16="http://schemas.microsoft.com/office/drawing/2014/main" id="{697EBE36-C4E5-784C-1965-869BDD1A85D4}"/>
              </a:ext>
            </a:extLst>
          </p:cNvPr>
          <p:cNvSpPr>
            <a:spLocks noGrp="1"/>
          </p:cNvSpPr>
          <p:nvPr>
            <p:ph type="body" sz="quarter" idx="30"/>
          </p:nvPr>
        </p:nvSpPr>
        <p:spPr/>
        <p:txBody>
          <a:bodyPr/>
          <a:lstStyle/>
          <a:p>
            <a:r>
              <a:rPr lang="en-US" sz="2800">
                <a:latin typeface="Avenir Next LT Pro" panose="020B0504020202020204" pitchFamily="34" charset="0"/>
              </a:rPr>
              <a:t>Understanding Emotional Intelligence</a:t>
            </a:r>
          </a:p>
          <a:p>
            <a:endParaRPr lang="en-US" sz="2800"/>
          </a:p>
        </p:txBody>
      </p:sp>
      <p:sp>
        <p:nvSpPr>
          <p:cNvPr id="7" name="Text Placeholder 6">
            <a:extLst>
              <a:ext uri="{FF2B5EF4-FFF2-40B4-BE49-F238E27FC236}">
                <a16:creationId xmlns:a16="http://schemas.microsoft.com/office/drawing/2014/main" id="{9C41D8E8-312C-0123-54BE-89BE945AD622}"/>
              </a:ext>
            </a:extLst>
          </p:cNvPr>
          <p:cNvSpPr>
            <a:spLocks noGrp="1"/>
          </p:cNvSpPr>
          <p:nvPr>
            <p:ph type="body" sz="quarter" idx="31"/>
          </p:nvPr>
        </p:nvSpPr>
        <p:spPr/>
        <p:txBody>
          <a:bodyPr/>
          <a:lstStyle/>
          <a:p>
            <a:r>
              <a:rPr lang="en-US" sz="2800">
                <a:latin typeface="Avenir Next LT Pro" panose="020B0504020202020204" pitchFamily="34" charset="0"/>
              </a:rPr>
              <a:t>Personal Journey of Growth</a:t>
            </a:r>
          </a:p>
          <a:p>
            <a:endParaRPr lang="en-US" sz="2800"/>
          </a:p>
        </p:txBody>
      </p:sp>
      <p:sp>
        <p:nvSpPr>
          <p:cNvPr id="8" name="Text Placeholder 7">
            <a:extLst>
              <a:ext uri="{FF2B5EF4-FFF2-40B4-BE49-F238E27FC236}">
                <a16:creationId xmlns:a16="http://schemas.microsoft.com/office/drawing/2014/main" id="{C2BEA4BE-80BC-7C5F-5369-027DD6D7B32C}"/>
              </a:ext>
            </a:extLst>
          </p:cNvPr>
          <p:cNvSpPr>
            <a:spLocks noGrp="1"/>
          </p:cNvSpPr>
          <p:nvPr>
            <p:ph type="body" sz="quarter" idx="32"/>
          </p:nvPr>
        </p:nvSpPr>
        <p:spPr/>
        <p:txBody>
          <a:bodyPr/>
          <a:lstStyle/>
          <a:p>
            <a:r>
              <a:rPr lang="en-US" sz="2800">
                <a:latin typeface="Avenir Next LT Pro" panose="020B0504020202020204" pitchFamily="34" charset="0"/>
              </a:rPr>
              <a:t>Limitations of a One-Hour Class</a:t>
            </a:r>
          </a:p>
          <a:p>
            <a:endParaRPr lang="en-US" sz="2800"/>
          </a:p>
        </p:txBody>
      </p:sp>
      <p:sp>
        <p:nvSpPr>
          <p:cNvPr id="9" name="Footer Placeholder 8">
            <a:extLst>
              <a:ext uri="{FF2B5EF4-FFF2-40B4-BE49-F238E27FC236}">
                <a16:creationId xmlns:a16="http://schemas.microsoft.com/office/drawing/2014/main" id="{E8285E74-A397-205E-B0CF-EE379A31F615}"/>
              </a:ext>
            </a:extLst>
          </p:cNvPr>
          <p:cNvSpPr>
            <a:spLocks noGrp="1"/>
          </p:cNvSpPr>
          <p:nvPr>
            <p:ph type="ftr" sz="quarter" idx="3"/>
          </p:nvPr>
        </p:nvSpPr>
        <p:spPr/>
        <p:txBody>
          <a:bodyPr/>
          <a:lstStyle/>
          <a:p>
            <a:endParaRPr lang="en-US"/>
          </a:p>
        </p:txBody>
      </p:sp>
      <p:sp>
        <p:nvSpPr>
          <p:cNvPr id="10" name="Slide Number Placeholder 9">
            <a:extLst>
              <a:ext uri="{FF2B5EF4-FFF2-40B4-BE49-F238E27FC236}">
                <a16:creationId xmlns:a16="http://schemas.microsoft.com/office/drawing/2014/main" id="{FF9199DE-9531-1966-4B09-2EEB171A3E14}"/>
              </a:ext>
            </a:extLst>
          </p:cNvPr>
          <p:cNvSpPr>
            <a:spLocks noGrp="1"/>
          </p:cNvSpPr>
          <p:nvPr>
            <p:ph type="sldNum" sz="quarter" idx="4"/>
          </p:nvPr>
        </p:nvSpPr>
        <p:spPr/>
        <p:txBody>
          <a:bodyPr/>
          <a:lstStyle/>
          <a:p>
            <a:fld id="{9564885F-477D-A14D-B2C1-5ECAF755F313}" type="slidenum">
              <a:rPr lang="en-LT" smtClean="0"/>
              <a:pPr/>
              <a:t>16</a:t>
            </a:fld>
            <a:endParaRPr lang="en-LT"/>
          </a:p>
        </p:txBody>
      </p:sp>
    </p:spTree>
    <p:extLst>
      <p:ext uri="{BB962C8B-B14F-4D97-AF65-F5344CB8AC3E}">
        <p14:creationId xmlns:p14="http://schemas.microsoft.com/office/powerpoint/2010/main" val="173862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7" grpId="0" build="p"/>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78D7E-BF89-596E-AF5C-67BB744899AE}"/>
              </a:ext>
            </a:extLst>
          </p:cNvPr>
          <p:cNvSpPr>
            <a:spLocks noGrp="1"/>
          </p:cNvSpPr>
          <p:nvPr>
            <p:ph type="title"/>
          </p:nvPr>
        </p:nvSpPr>
        <p:spPr>
          <a:xfrm>
            <a:off x="451757" y="278087"/>
            <a:ext cx="11740243" cy="1003895"/>
          </a:xfrm>
        </p:spPr>
        <p:txBody>
          <a:bodyPr anchor="b">
            <a:normAutofit/>
          </a:bodyPr>
          <a:lstStyle/>
          <a:p>
            <a:pPr>
              <a:lnSpc>
                <a:spcPct val="90000"/>
              </a:lnSpc>
            </a:pPr>
            <a:r>
              <a:rPr lang="en-US">
                <a:solidFill>
                  <a:schemeClr val="bg1"/>
                </a:solidFill>
                <a:latin typeface="Avenir Next LT Pro Demi"/>
                <a:ea typeface="+mn-ea"/>
                <a:cs typeface="+mn-cs"/>
              </a:rPr>
              <a:t>Challenging the usefulness of Generational Characteristics</a:t>
            </a:r>
          </a:p>
        </p:txBody>
      </p:sp>
      <p:graphicFrame>
        <p:nvGraphicFramePr>
          <p:cNvPr id="33" name="Content Placeholder 2">
            <a:extLst>
              <a:ext uri="{FF2B5EF4-FFF2-40B4-BE49-F238E27FC236}">
                <a16:creationId xmlns:a16="http://schemas.microsoft.com/office/drawing/2014/main" id="{A831DE52-F6AE-C177-D7D3-9A63A8319C3F}"/>
              </a:ext>
            </a:extLst>
          </p:cNvPr>
          <p:cNvGraphicFramePr>
            <a:graphicFrameLocks noGrp="1"/>
          </p:cNvGraphicFramePr>
          <p:nvPr>
            <p:ph idx="1"/>
            <p:extLst>
              <p:ext uri="{D42A27DB-BD31-4B8C-83A1-F6EECF244321}">
                <p14:modId xmlns:p14="http://schemas.microsoft.com/office/powerpoint/2010/main" val="991964358"/>
              </p:ext>
            </p:extLst>
          </p:nvPr>
        </p:nvGraphicFramePr>
        <p:xfrm>
          <a:off x="1371600" y="1913860"/>
          <a:ext cx="9448800" cy="3088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1052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131645-2486-B393-97DC-1A3A925979D9}"/>
              </a:ext>
            </a:extLst>
          </p:cNvPr>
          <p:cNvSpPr>
            <a:spLocks noGrp="1"/>
          </p:cNvSpPr>
          <p:nvPr>
            <p:ph idx="1"/>
          </p:nvPr>
        </p:nvSpPr>
        <p:spPr>
          <a:xfrm>
            <a:off x="417340" y="1316646"/>
            <a:ext cx="5678659" cy="4860317"/>
          </a:xfrm>
        </p:spPr>
        <p:txBody>
          <a:bodyPr>
            <a:normAutofit fontScale="92500"/>
          </a:bodyPr>
          <a:lstStyle/>
          <a:p>
            <a:pPr marL="0" indent="0">
              <a:buNone/>
            </a:pPr>
            <a:r>
              <a:rPr lang="en-US" sz="3000" b="1" dirty="0"/>
              <a:t>Leah Georges' TED Talk Insights</a:t>
            </a:r>
          </a:p>
          <a:p>
            <a:pPr lvl="1">
              <a:buFont typeface="Wingdings" panose="05000000000000000000" pitchFamily="2" charset="2"/>
              <a:buChar char="Ø"/>
            </a:pPr>
            <a:r>
              <a:rPr lang="en-US" sz="2600" dirty="0"/>
              <a:t> Explores the multi-generational workforce dynamics</a:t>
            </a:r>
          </a:p>
          <a:p>
            <a:pPr lvl="1">
              <a:buFont typeface="Wingdings" panose="05000000000000000000" pitchFamily="2" charset="2"/>
              <a:buChar char="Ø"/>
            </a:pPr>
            <a:r>
              <a:rPr lang="en-US" sz="2600" dirty="0"/>
              <a:t> Generations deeply imbedded into the US Culture</a:t>
            </a:r>
          </a:p>
          <a:p>
            <a:pPr marL="0" indent="0">
              <a:buNone/>
            </a:pPr>
            <a:r>
              <a:rPr lang="en-US" sz="3000" b="1" dirty="0"/>
              <a:t>Key Perspective</a:t>
            </a:r>
          </a:p>
          <a:p>
            <a:pPr lvl="1">
              <a:buFont typeface="Wingdings" panose="05000000000000000000" pitchFamily="2" charset="2"/>
              <a:buChar char="Ø"/>
            </a:pPr>
            <a:r>
              <a:rPr lang="en-US" sz="2600" dirty="0"/>
              <a:t> Emphasizes similarities over differences among workers</a:t>
            </a:r>
          </a:p>
          <a:p>
            <a:pPr lvl="1">
              <a:buFont typeface="Wingdings" panose="05000000000000000000" pitchFamily="2" charset="2"/>
              <a:buChar char="Ø"/>
            </a:pPr>
            <a:r>
              <a:rPr lang="en-US" sz="2600" dirty="0"/>
              <a:t> Highlights universal desires for meaningful work and appreciation</a:t>
            </a:r>
          </a:p>
        </p:txBody>
      </p:sp>
      <p:sp>
        <p:nvSpPr>
          <p:cNvPr id="3" name="Slide Number Placeholder 2">
            <a:extLst>
              <a:ext uri="{FF2B5EF4-FFF2-40B4-BE49-F238E27FC236}">
                <a16:creationId xmlns:a16="http://schemas.microsoft.com/office/drawing/2014/main" id="{8D63AA20-91F3-C497-91B7-6FFEC04B3025}"/>
              </a:ext>
            </a:extLst>
          </p:cNvPr>
          <p:cNvSpPr>
            <a:spLocks noGrp="1"/>
          </p:cNvSpPr>
          <p:nvPr>
            <p:ph type="sldNum" sz="quarter" idx="12"/>
          </p:nvPr>
        </p:nvSpPr>
        <p:spPr>
          <a:xfrm>
            <a:off x="300359" y="6366854"/>
            <a:ext cx="318761" cy="365125"/>
          </a:xfrm>
        </p:spPr>
        <p:txBody>
          <a:bodyPr anchor="ctr">
            <a:normAutofit/>
          </a:bodyPr>
          <a:lstStyle/>
          <a:p>
            <a:pPr>
              <a:spcAft>
                <a:spcPts val="600"/>
              </a:spcAft>
            </a:pPr>
            <a:fld id="{9564885F-477D-A14D-B2C1-5ECAF755F313}" type="slidenum">
              <a:rPr lang="en-US" smtClean="0"/>
              <a:pPr>
                <a:spcAft>
                  <a:spcPts val="600"/>
                </a:spcAft>
              </a:pPr>
              <a:t>18</a:t>
            </a:fld>
            <a:endParaRPr lang="en-US" spc="400"/>
          </a:p>
        </p:txBody>
      </p:sp>
      <p:sp>
        <p:nvSpPr>
          <p:cNvPr id="11" name="Footer Placeholder 3">
            <a:extLst>
              <a:ext uri="{FF2B5EF4-FFF2-40B4-BE49-F238E27FC236}">
                <a16:creationId xmlns:a16="http://schemas.microsoft.com/office/drawing/2014/main" id="{3A1BCBD2-2444-A806-30FD-94CFF9099062}"/>
              </a:ext>
            </a:extLst>
          </p:cNvPr>
          <p:cNvSpPr>
            <a:spLocks noGrp="1"/>
          </p:cNvSpPr>
          <p:nvPr>
            <p:ph type="ftr" sz="quarter" idx="13"/>
          </p:nvPr>
        </p:nvSpPr>
        <p:spPr>
          <a:xfrm>
            <a:off x="694574" y="6366854"/>
            <a:ext cx="6743700" cy="365125"/>
          </a:xfrm>
        </p:spPr>
        <p:txBody>
          <a:bodyPr/>
          <a:lstStyle/>
          <a:p>
            <a:r>
              <a:rPr lang="en-US" dirty="0">
                <a:latin typeface="Avenir Light"/>
                <a:cs typeface="Arial"/>
              </a:rPr>
              <a:t>SOURCE: </a:t>
            </a:r>
            <a:r>
              <a:rPr lang="en-US" sz="900" dirty="0">
                <a:latin typeface="Avenir Light"/>
                <a:cs typeface="Arial"/>
                <a:hlinkClick r:id="rId3"/>
              </a:rPr>
              <a:t>Navigating the Multi-generational Workplace</a:t>
            </a:r>
            <a:r>
              <a:rPr lang="en-US" sz="1600" dirty="0"/>
              <a:t> </a:t>
            </a:r>
            <a:r>
              <a:rPr lang="en-US" dirty="0">
                <a:latin typeface="Avenir Light"/>
                <a:cs typeface="Arial"/>
              </a:rPr>
              <a:t>BY lEAH gEORGES</a:t>
            </a:r>
            <a:endParaRPr lang="en-US" dirty="0"/>
          </a:p>
        </p:txBody>
      </p:sp>
      <p:sp>
        <p:nvSpPr>
          <p:cNvPr id="5" name="Title 4">
            <a:extLst>
              <a:ext uri="{FF2B5EF4-FFF2-40B4-BE49-F238E27FC236}">
                <a16:creationId xmlns:a16="http://schemas.microsoft.com/office/drawing/2014/main" id="{6B041DA2-EE97-35BF-CDD0-630599C9609E}"/>
              </a:ext>
            </a:extLst>
          </p:cNvPr>
          <p:cNvSpPr>
            <a:spLocks noGrp="1"/>
          </p:cNvSpPr>
          <p:nvPr>
            <p:ph type="title"/>
          </p:nvPr>
        </p:nvSpPr>
        <p:spPr>
          <a:xfrm>
            <a:off x="1775861" y="230876"/>
            <a:ext cx="9998798" cy="666736"/>
          </a:xfrm>
        </p:spPr>
        <p:txBody>
          <a:bodyPr anchor="ctr">
            <a:normAutofit/>
          </a:bodyPr>
          <a:lstStyle/>
          <a:p>
            <a:r>
              <a:rPr lang="en-US"/>
              <a:t>Navigating the Multi-generational Workplace</a:t>
            </a:r>
          </a:p>
        </p:txBody>
      </p:sp>
      <p:pic>
        <p:nvPicPr>
          <p:cNvPr id="6" name="Content Placeholder 4" descr="Young handsome man checking senior's progress on IT task">
            <a:extLst>
              <a:ext uri="{FF2B5EF4-FFF2-40B4-BE49-F238E27FC236}">
                <a16:creationId xmlns:a16="http://schemas.microsoft.com/office/drawing/2014/main" id="{1FDAA161-7F19-C66F-0EAC-3854B5A5B93A}"/>
              </a:ext>
            </a:extLst>
          </p:cNvPr>
          <p:cNvPicPr>
            <a:picLocks noChangeAspect="1"/>
          </p:cNvPicPr>
          <p:nvPr/>
        </p:nvPicPr>
        <p:blipFill rotWithShape="1">
          <a:blip r:embed="rId4"/>
          <a:srcRect l="9367" r="13950" b="-2"/>
          <a:stretch/>
        </p:blipFill>
        <p:spPr>
          <a:xfrm>
            <a:off x="6191249" y="1316646"/>
            <a:ext cx="5583408" cy="4860317"/>
          </a:xfrm>
          <a:prstGeom prst="rect">
            <a:avLst/>
          </a:prstGeom>
          <a:noFill/>
        </p:spPr>
      </p:pic>
    </p:spTree>
    <p:extLst>
      <p:ext uri="{BB962C8B-B14F-4D97-AF65-F5344CB8AC3E}">
        <p14:creationId xmlns:p14="http://schemas.microsoft.com/office/powerpoint/2010/main" val="66054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61B4B5-EE21-7735-B326-97D5EEFF82E3}"/>
              </a:ext>
            </a:extLst>
          </p:cNvPr>
          <p:cNvSpPr>
            <a:spLocks noGrp="1"/>
          </p:cNvSpPr>
          <p:nvPr>
            <p:ph idx="1"/>
          </p:nvPr>
        </p:nvSpPr>
        <p:spPr>
          <a:xfrm>
            <a:off x="417341" y="2209126"/>
            <a:ext cx="11357316" cy="3967837"/>
          </a:xfrm>
        </p:spPr>
        <p:txBody>
          <a:bodyPr vert="horz" lIns="91440" tIns="45720" rIns="91440" bIns="45720" rtlCol="0" anchor="t">
            <a:noAutofit/>
          </a:bodyPr>
          <a:lstStyle/>
          <a:p>
            <a:pPr marL="0" indent="0" algn="ctr">
              <a:buNone/>
            </a:pPr>
            <a:r>
              <a:rPr lang="en-US" sz="5400" b="1" dirty="0">
                <a:solidFill>
                  <a:schemeClr val="bg1"/>
                </a:solidFill>
                <a:latin typeface="Avenir Next LT Pro"/>
                <a:cs typeface="Arial"/>
              </a:rPr>
              <a:t>…work that matters, flexibility, support, and appreciation.</a:t>
            </a:r>
          </a:p>
        </p:txBody>
      </p:sp>
      <p:sp>
        <p:nvSpPr>
          <p:cNvPr id="3" name="Slide Number Placeholder 2">
            <a:extLst>
              <a:ext uri="{FF2B5EF4-FFF2-40B4-BE49-F238E27FC236}">
                <a16:creationId xmlns:a16="http://schemas.microsoft.com/office/drawing/2014/main" id="{2EDB765E-8ACB-045F-2B91-BAAC42F40B81}"/>
              </a:ext>
            </a:extLst>
          </p:cNvPr>
          <p:cNvSpPr>
            <a:spLocks noGrp="1"/>
          </p:cNvSpPr>
          <p:nvPr>
            <p:ph type="sldNum" sz="quarter" idx="12"/>
          </p:nvPr>
        </p:nvSpPr>
        <p:spPr/>
        <p:txBody>
          <a:bodyPr/>
          <a:lstStyle/>
          <a:p>
            <a:fld id="{9564885F-477D-A14D-B2C1-5ECAF755F313}" type="slidenum">
              <a:rPr lang="en-US" smtClean="0"/>
              <a:pPr/>
              <a:t>19</a:t>
            </a:fld>
            <a:endParaRPr lang="en-US" spc="400"/>
          </a:p>
        </p:txBody>
      </p:sp>
      <p:sp>
        <p:nvSpPr>
          <p:cNvPr id="4" name="Footer Placeholder 3">
            <a:extLst>
              <a:ext uri="{FF2B5EF4-FFF2-40B4-BE49-F238E27FC236}">
                <a16:creationId xmlns:a16="http://schemas.microsoft.com/office/drawing/2014/main" id="{2A0CF58D-DAEA-05C8-189D-DCA0C6BE688C}"/>
              </a:ext>
            </a:extLst>
          </p:cNvPr>
          <p:cNvSpPr>
            <a:spLocks noGrp="1"/>
          </p:cNvSpPr>
          <p:nvPr>
            <p:ph type="ftr" sz="quarter" idx="13"/>
          </p:nvPr>
        </p:nvSpPr>
        <p:spPr/>
        <p:txBody>
          <a:bodyPr/>
          <a:lstStyle/>
          <a:p>
            <a:endParaRPr lang="en-US"/>
          </a:p>
        </p:txBody>
      </p:sp>
      <p:sp>
        <p:nvSpPr>
          <p:cNvPr id="5" name="Title 4">
            <a:extLst>
              <a:ext uri="{FF2B5EF4-FFF2-40B4-BE49-F238E27FC236}">
                <a16:creationId xmlns:a16="http://schemas.microsoft.com/office/drawing/2014/main" id="{9DC75337-EFD8-24DF-4BCC-1F32470A974D}"/>
              </a:ext>
            </a:extLst>
          </p:cNvPr>
          <p:cNvSpPr>
            <a:spLocks noGrp="1"/>
          </p:cNvSpPr>
          <p:nvPr>
            <p:ph type="title"/>
          </p:nvPr>
        </p:nvSpPr>
        <p:spPr/>
        <p:txBody>
          <a:bodyPr/>
          <a:lstStyle/>
          <a:p>
            <a:r>
              <a:rPr lang="en-US" dirty="0"/>
              <a:t>All generations want…</a:t>
            </a:r>
          </a:p>
        </p:txBody>
      </p:sp>
    </p:spTree>
    <p:extLst>
      <p:ext uri="{BB962C8B-B14F-4D97-AF65-F5344CB8AC3E}">
        <p14:creationId xmlns:p14="http://schemas.microsoft.com/office/powerpoint/2010/main" val="58852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463A64-A14C-CB9C-31E8-98925D0E356C}"/>
              </a:ext>
            </a:extLst>
          </p:cNvPr>
          <p:cNvSpPr>
            <a:spLocks noGrp="1"/>
          </p:cNvSpPr>
          <p:nvPr>
            <p:ph type="sldNum" sz="quarter" idx="12"/>
          </p:nvPr>
        </p:nvSpPr>
        <p:spPr/>
        <p:txBody>
          <a:bodyPr/>
          <a:lstStyle/>
          <a:p>
            <a:fld id="{9564885F-477D-A14D-B2C1-5ECAF755F313}" type="slidenum">
              <a:rPr lang="en-US" smtClean="0"/>
              <a:pPr/>
              <a:t>2</a:t>
            </a:fld>
            <a:endParaRPr lang="en-US"/>
          </a:p>
        </p:txBody>
      </p:sp>
      <p:pic>
        <p:nvPicPr>
          <p:cNvPr id="4" name="Picture Placeholder 3" descr="A person smiling at camera&#10;&#10;Description automatically generated">
            <a:extLst>
              <a:ext uri="{FF2B5EF4-FFF2-40B4-BE49-F238E27FC236}">
                <a16:creationId xmlns:a16="http://schemas.microsoft.com/office/drawing/2014/main" id="{2F86C129-F62A-A799-B68D-FF3072505605}"/>
              </a:ext>
            </a:extLst>
          </p:cNvPr>
          <p:cNvPicPr>
            <a:picLocks noGrp="1" noChangeAspect="1"/>
          </p:cNvPicPr>
          <p:nvPr>
            <p:ph type="pic" sz="quarter" idx="20"/>
          </p:nvPr>
        </p:nvPicPr>
        <p:blipFill>
          <a:blip r:embed="rId2"/>
          <a:srcRect l="51" r="51"/>
          <a:stretch/>
        </p:blipFill>
        <p:spPr/>
      </p:pic>
      <p:pic>
        <p:nvPicPr>
          <p:cNvPr id="12" name="Picture Placeholder 11">
            <a:extLst>
              <a:ext uri="{FF2B5EF4-FFF2-40B4-BE49-F238E27FC236}">
                <a16:creationId xmlns:a16="http://schemas.microsoft.com/office/drawing/2014/main" id="{B25624B0-077F-D3F8-91C4-799A9BF1BFCD}"/>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3"/>
          <a:srcRect l="2552" r="30782"/>
          <a:stretch/>
        </p:blipFill>
        <p:spPr>
          <a:xfrm>
            <a:off x="1499660" y="4266645"/>
            <a:ext cx="1554480" cy="1554481"/>
          </a:xfrm>
        </p:spPr>
      </p:pic>
      <p:sp>
        <p:nvSpPr>
          <p:cNvPr id="5" name="Content Placeholder 4">
            <a:extLst>
              <a:ext uri="{FF2B5EF4-FFF2-40B4-BE49-F238E27FC236}">
                <a16:creationId xmlns:a16="http://schemas.microsoft.com/office/drawing/2014/main" id="{DF335274-C011-5133-CC66-9C3AFE7D022B}"/>
              </a:ext>
            </a:extLst>
          </p:cNvPr>
          <p:cNvSpPr>
            <a:spLocks noGrp="1"/>
          </p:cNvSpPr>
          <p:nvPr>
            <p:ph idx="1"/>
          </p:nvPr>
        </p:nvSpPr>
        <p:spPr>
          <a:xfrm>
            <a:off x="3679224" y="1486888"/>
            <a:ext cx="8077200" cy="2777195"/>
          </a:xfrm>
        </p:spPr>
        <p:txBody>
          <a:bodyPr/>
          <a:lstStyle/>
          <a:p>
            <a:r>
              <a:rPr lang="en-US">
                <a:latin typeface="Avenir Next LT Pro Demi"/>
                <a:cs typeface="Arial"/>
              </a:rPr>
              <a:t>Loren Winn, Division Director Facilities Human Resources</a:t>
            </a:r>
          </a:p>
          <a:p>
            <a:r>
              <a:rPr lang="en-US">
                <a:latin typeface="Avenir Next LT Pro Demi"/>
                <a:cs typeface="Arial"/>
              </a:rPr>
              <a:t>20+ years</a:t>
            </a:r>
            <a:r>
              <a:rPr lang="en-US" sz="1800" b="1">
                <a:latin typeface="Avenir Next LT Pro Demi"/>
                <a:cs typeface="Arial"/>
              </a:rPr>
              <a:t> Human Resources Management across </a:t>
            </a:r>
            <a:r>
              <a:rPr lang="en-US">
                <a:latin typeface="Avenir Next LT Pro Demi"/>
                <a:cs typeface="Arial"/>
              </a:rPr>
              <a:t>multiple</a:t>
            </a:r>
            <a:r>
              <a:rPr lang="en-US" sz="1800" b="1">
                <a:latin typeface="Avenir Next LT Pro Demi"/>
                <a:cs typeface="Arial"/>
              </a:rPr>
              <a:t> industries </a:t>
            </a:r>
            <a:endParaRPr lang="en-US"/>
          </a:p>
          <a:p>
            <a:r>
              <a:rPr lang="en-US">
                <a:latin typeface="Avenir Next LT Pro Demi"/>
                <a:cs typeface="Arial"/>
              </a:rPr>
              <a:t>Originally from San Diego, California</a:t>
            </a:r>
          </a:p>
          <a:p>
            <a:pPr lvl="1">
              <a:buFont typeface="Courier New" pitchFamily="2" charset="2"/>
              <a:buChar char="o"/>
            </a:pPr>
            <a:r>
              <a:rPr lang="en-US">
                <a:latin typeface="Avenir Next LT Pro"/>
                <a:cs typeface="Arial"/>
              </a:rPr>
              <a:t>B.S. Business Administration</a:t>
            </a:r>
          </a:p>
          <a:p>
            <a:pPr lvl="1">
              <a:buClr>
                <a:srgbClr val="0B2341"/>
              </a:buClr>
              <a:buFont typeface="Courier New" pitchFamily="2" charset="2"/>
              <a:buChar char="o"/>
            </a:pPr>
            <a:r>
              <a:rPr lang="en-US">
                <a:latin typeface="Avenir Next LT Pro"/>
                <a:cs typeface="Arial"/>
              </a:rPr>
              <a:t>M.S. Management/Human Resource Management</a:t>
            </a:r>
          </a:p>
          <a:p>
            <a:pPr lvl="1">
              <a:buClr>
                <a:srgbClr val="0B2341"/>
              </a:buClr>
              <a:buFont typeface="Courier New" pitchFamily="2" charset="2"/>
              <a:buChar char="o"/>
            </a:pPr>
            <a:r>
              <a:rPr lang="en-US">
                <a:latin typeface="Avenir Next LT Pro"/>
                <a:cs typeface="Arial"/>
              </a:rPr>
              <a:t>SPHR/SHRM SCP</a:t>
            </a:r>
          </a:p>
          <a:p>
            <a:endParaRPr lang="en-US"/>
          </a:p>
          <a:p>
            <a:endParaRPr lang="en-US"/>
          </a:p>
        </p:txBody>
      </p:sp>
      <p:sp>
        <p:nvSpPr>
          <p:cNvPr id="6" name="Content Placeholder 5">
            <a:extLst>
              <a:ext uri="{FF2B5EF4-FFF2-40B4-BE49-F238E27FC236}">
                <a16:creationId xmlns:a16="http://schemas.microsoft.com/office/drawing/2014/main" id="{36FCBB86-5351-0FD8-3CA6-0A277B7CAC9B}"/>
              </a:ext>
            </a:extLst>
          </p:cNvPr>
          <p:cNvSpPr>
            <a:spLocks noGrp="1"/>
          </p:cNvSpPr>
          <p:nvPr>
            <p:ph idx="22"/>
          </p:nvPr>
        </p:nvSpPr>
        <p:spPr/>
        <p:txBody>
          <a:bodyPr/>
          <a:lstStyle/>
          <a:p>
            <a:r>
              <a:rPr lang="en-US"/>
              <a:t>Moriah Kent, Instructional Designer HRD​</a:t>
            </a:r>
          </a:p>
          <a:p>
            <a:r>
              <a:rPr lang="en-US"/>
              <a:t>10 years ESL Teacher before transiting to ID at Auburn University​</a:t>
            </a:r>
          </a:p>
          <a:p>
            <a:r>
              <a:rPr lang="en-US"/>
              <a:t>Originally from Colorado Springs, CO​</a:t>
            </a:r>
          </a:p>
          <a:p>
            <a:pPr lvl="1"/>
            <a:r>
              <a:rPr lang="en-US"/>
              <a:t>B.A. Art History, UC Denver​</a:t>
            </a:r>
          </a:p>
          <a:p>
            <a:pPr lvl="1"/>
            <a:r>
              <a:rPr lang="en-US"/>
              <a:t>M.A. Teaching English as a Second/Foreign Language, CSU ​</a:t>
            </a:r>
          </a:p>
        </p:txBody>
      </p:sp>
      <p:sp>
        <p:nvSpPr>
          <p:cNvPr id="7" name="Footer Placeholder 6">
            <a:extLst>
              <a:ext uri="{FF2B5EF4-FFF2-40B4-BE49-F238E27FC236}">
                <a16:creationId xmlns:a16="http://schemas.microsoft.com/office/drawing/2014/main" id="{B48F1FE7-B560-A732-F975-3A7916B5C539}"/>
              </a:ext>
            </a:extLst>
          </p:cNvPr>
          <p:cNvSpPr>
            <a:spLocks noGrp="1"/>
          </p:cNvSpPr>
          <p:nvPr>
            <p:ph type="ftr" sz="quarter" idx="13"/>
          </p:nvPr>
        </p:nvSpPr>
        <p:spPr/>
        <p:txBody>
          <a:bodyPr/>
          <a:lstStyle/>
          <a:p>
            <a:endParaRPr lang="en-US"/>
          </a:p>
        </p:txBody>
      </p:sp>
      <p:sp>
        <p:nvSpPr>
          <p:cNvPr id="8" name="Title 7">
            <a:extLst>
              <a:ext uri="{FF2B5EF4-FFF2-40B4-BE49-F238E27FC236}">
                <a16:creationId xmlns:a16="http://schemas.microsoft.com/office/drawing/2014/main" id="{5D83E4E0-5B65-3F8D-864F-BC179ED3D080}"/>
              </a:ext>
            </a:extLst>
          </p:cNvPr>
          <p:cNvSpPr>
            <a:spLocks noGrp="1"/>
          </p:cNvSpPr>
          <p:nvPr>
            <p:ph type="title"/>
          </p:nvPr>
        </p:nvSpPr>
        <p:spPr/>
        <p:txBody>
          <a:bodyPr/>
          <a:lstStyle/>
          <a:p>
            <a:r>
              <a:rPr lang="en-US"/>
              <a:t>Who are we?</a:t>
            </a:r>
          </a:p>
        </p:txBody>
      </p:sp>
    </p:spTree>
    <p:extLst>
      <p:ext uri="{BB962C8B-B14F-4D97-AF65-F5344CB8AC3E}">
        <p14:creationId xmlns:p14="http://schemas.microsoft.com/office/powerpoint/2010/main" val="110499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White bulbs with a yellow one standing out">
            <a:extLst>
              <a:ext uri="{FF2B5EF4-FFF2-40B4-BE49-F238E27FC236}">
                <a16:creationId xmlns:a16="http://schemas.microsoft.com/office/drawing/2014/main" id="{3216018D-2E35-1E94-7432-40C7182670FB}"/>
              </a:ext>
            </a:extLst>
          </p:cNvPr>
          <p:cNvPicPr>
            <a:picLocks noChangeAspect="1"/>
          </p:cNvPicPr>
          <p:nvPr/>
        </p:nvPicPr>
        <p:blipFill rotWithShape="1">
          <a:blip r:embed="rId3"/>
          <a:srcRect r="15469" b="-1"/>
          <a:stretch/>
        </p:blipFill>
        <p:spPr>
          <a:xfrm>
            <a:off x="-466064" y="-751114"/>
            <a:ext cx="13124127" cy="10363596"/>
          </a:xfrm>
          <a:prstGeom prst="rect">
            <a:avLst/>
          </a:prstGeom>
        </p:spPr>
      </p:pic>
      <p:sp>
        <p:nvSpPr>
          <p:cNvPr id="3" name="Content Placeholder 2">
            <a:extLst>
              <a:ext uri="{FF2B5EF4-FFF2-40B4-BE49-F238E27FC236}">
                <a16:creationId xmlns:a16="http://schemas.microsoft.com/office/drawing/2014/main" id="{0ACA16E2-E45C-D55F-B9AD-7E9D0FC78685}"/>
              </a:ext>
            </a:extLst>
          </p:cNvPr>
          <p:cNvSpPr>
            <a:spLocks noGrp="1"/>
          </p:cNvSpPr>
          <p:nvPr>
            <p:ph idx="1"/>
          </p:nvPr>
        </p:nvSpPr>
        <p:spPr>
          <a:xfrm>
            <a:off x="885689" y="4310743"/>
            <a:ext cx="6805068" cy="2149642"/>
          </a:xfrm>
        </p:spPr>
        <p:txBody>
          <a:bodyPr vert="horz" lIns="91440" tIns="45720" rIns="91440" bIns="45720" rtlCol="0" anchor="t">
            <a:normAutofit/>
          </a:bodyPr>
          <a:lstStyle/>
          <a:p>
            <a:pPr>
              <a:lnSpc>
                <a:spcPct val="110000"/>
              </a:lnSpc>
            </a:pPr>
            <a:r>
              <a:rPr lang="en-US" sz="2800">
                <a:solidFill>
                  <a:srgbClr val="FFFFFF"/>
                </a:solidFill>
                <a:latin typeface="Avenir Next LT Pro"/>
                <a:ea typeface="+mn-ea"/>
                <a:cs typeface="Arial"/>
              </a:rPr>
              <a:t>Meet people where they are</a:t>
            </a:r>
          </a:p>
          <a:p>
            <a:pPr>
              <a:lnSpc>
                <a:spcPct val="110000"/>
              </a:lnSpc>
            </a:pPr>
            <a:r>
              <a:rPr lang="en-US" sz="2800">
                <a:solidFill>
                  <a:srgbClr val="FFFFFF"/>
                </a:solidFill>
                <a:latin typeface="Avenir Next LT Pro"/>
                <a:ea typeface="+mn-ea"/>
                <a:cs typeface="Arial"/>
              </a:rPr>
              <a:t>Insights from Nilofer Merchant</a:t>
            </a:r>
          </a:p>
          <a:p>
            <a:pPr>
              <a:lnSpc>
                <a:spcPct val="110000"/>
              </a:lnSpc>
            </a:pPr>
            <a:r>
              <a:rPr lang="en-US" sz="2800">
                <a:solidFill>
                  <a:srgbClr val="FFFFFF"/>
                </a:solidFill>
                <a:latin typeface="Avenir Next LT Pro"/>
                <a:ea typeface="+mn-ea"/>
                <a:cs typeface="Arial"/>
              </a:rPr>
              <a:t>Vantage point – Your Spot in the world</a:t>
            </a:r>
          </a:p>
          <a:p>
            <a:pPr lvl="1">
              <a:lnSpc>
                <a:spcPct val="110000"/>
              </a:lnSpc>
            </a:pPr>
            <a:endParaRPr lang="en-US" sz="1200">
              <a:solidFill>
                <a:srgbClr val="FFFFFF"/>
              </a:solidFill>
            </a:endParaRPr>
          </a:p>
        </p:txBody>
      </p:sp>
      <p:sp>
        <p:nvSpPr>
          <p:cNvPr id="2" name="Title 1">
            <a:extLst>
              <a:ext uri="{FF2B5EF4-FFF2-40B4-BE49-F238E27FC236}">
                <a16:creationId xmlns:a16="http://schemas.microsoft.com/office/drawing/2014/main" id="{026FAEAE-91B6-8B1B-02A0-3C90FDC5DC5C}"/>
              </a:ext>
            </a:extLst>
          </p:cNvPr>
          <p:cNvSpPr>
            <a:spLocks noGrp="1"/>
          </p:cNvSpPr>
          <p:nvPr>
            <p:ph type="title"/>
          </p:nvPr>
        </p:nvSpPr>
        <p:spPr>
          <a:xfrm>
            <a:off x="1616530" y="2394857"/>
            <a:ext cx="3916278" cy="1727643"/>
          </a:xfrm>
        </p:spPr>
        <p:txBody>
          <a:bodyPr anchor="b">
            <a:normAutofit/>
          </a:bodyPr>
          <a:lstStyle/>
          <a:p>
            <a:pPr algn="ctr">
              <a:lnSpc>
                <a:spcPct val="90000"/>
              </a:lnSpc>
            </a:pPr>
            <a:r>
              <a:rPr lang="en-US" sz="4000" b="1">
                <a:solidFill>
                  <a:srgbClr val="FFFFFF"/>
                </a:solidFill>
                <a:latin typeface="Avenir Next LT Pro Demi"/>
                <a:cs typeface="Arial"/>
              </a:rPr>
              <a:t> “Onlyness” </a:t>
            </a:r>
            <a:br>
              <a:rPr lang="en-US" sz="3100" b="1">
                <a:solidFill>
                  <a:srgbClr val="FFFFFF"/>
                </a:solidFill>
                <a:latin typeface="Avenir Next LT Pro Demi"/>
                <a:cs typeface="Arial"/>
              </a:rPr>
            </a:br>
            <a:r>
              <a:rPr lang="en-US" sz="3100" b="1">
                <a:solidFill>
                  <a:srgbClr val="FFFFFF"/>
                </a:solidFill>
                <a:latin typeface="Avenir Next LT Pro Demi"/>
                <a:cs typeface="Arial"/>
              </a:rPr>
              <a:t>in the Workplace</a:t>
            </a:r>
          </a:p>
        </p:txBody>
      </p:sp>
    </p:spTree>
    <p:extLst>
      <p:ext uri="{BB962C8B-B14F-4D97-AF65-F5344CB8AC3E}">
        <p14:creationId xmlns:p14="http://schemas.microsoft.com/office/powerpoint/2010/main" val="218846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FC8F11E-A032-2697-2098-2D8341A7E238}"/>
              </a:ext>
            </a:extLst>
          </p:cNvPr>
          <p:cNvSpPr>
            <a:spLocks noGrp="1"/>
          </p:cNvSpPr>
          <p:nvPr>
            <p:ph type="body" sz="quarter" idx="16"/>
          </p:nvPr>
        </p:nvSpPr>
        <p:spPr>
          <a:xfrm>
            <a:off x="566161" y="1621051"/>
            <a:ext cx="4986343" cy="566799"/>
          </a:xfrm>
        </p:spPr>
        <p:txBody>
          <a:bodyPr/>
          <a:lstStyle/>
          <a:p>
            <a:pPr algn="ctr"/>
            <a:r>
              <a:rPr lang="en-US" sz="3200"/>
              <a:t>History &amp; Experience</a:t>
            </a:r>
          </a:p>
        </p:txBody>
      </p:sp>
      <p:sp>
        <p:nvSpPr>
          <p:cNvPr id="14" name="Text Placeholder 13">
            <a:extLst>
              <a:ext uri="{FF2B5EF4-FFF2-40B4-BE49-F238E27FC236}">
                <a16:creationId xmlns:a16="http://schemas.microsoft.com/office/drawing/2014/main" id="{3C4004CE-9DB8-55F9-A255-717A12084025}"/>
              </a:ext>
            </a:extLst>
          </p:cNvPr>
          <p:cNvSpPr>
            <a:spLocks noGrp="1"/>
          </p:cNvSpPr>
          <p:nvPr>
            <p:ph type="body" sz="quarter" idx="18"/>
          </p:nvPr>
        </p:nvSpPr>
        <p:spPr>
          <a:xfrm>
            <a:off x="566161" y="3334356"/>
            <a:ext cx="4986343" cy="566799"/>
          </a:xfrm>
        </p:spPr>
        <p:txBody>
          <a:bodyPr/>
          <a:lstStyle/>
          <a:p>
            <a:pPr algn="ctr"/>
            <a:r>
              <a:rPr lang="en-US" sz="3200"/>
              <a:t>Visions &amp; Hopes</a:t>
            </a:r>
          </a:p>
        </p:txBody>
      </p:sp>
      <p:sp>
        <p:nvSpPr>
          <p:cNvPr id="15" name="Text Placeholder 14">
            <a:extLst>
              <a:ext uri="{FF2B5EF4-FFF2-40B4-BE49-F238E27FC236}">
                <a16:creationId xmlns:a16="http://schemas.microsoft.com/office/drawing/2014/main" id="{E67F6C92-23F5-91C7-E2FF-E2AB7F982F10}"/>
              </a:ext>
            </a:extLst>
          </p:cNvPr>
          <p:cNvSpPr>
            <a:spLocks noGrp="1"/>
          </p:cNvSpPr>
          <p:nvPr>
            <p:ph type="body" sz="quarter" idx="20"/>
          </p:nvPr>
        </p:nvSpPr>
        <p:spPr>
          <a:xfrm>
            <a:off x="566161" y="5192239"/>
            <a:ext cx="4986343" cy="566798"/>
          </a:xfrm>
        </p:spPr>
        <p:txBody>
          <a:bodyPr/>
          <a:lstStyle/>
          <a:p>
            <a:pPr algn="ctr"/>
            <a:r>
              <a:rPr lang="en-US" sz="3200"/>
              <a:t>Skills &amp; knowledge</a:t>
            </a:r>
          </a:p>
        </p:txBody>
      </p:sp>
      <p:pic>
        <p:nvPicPr>
          <p:cNvPr id="20" name="Picture Placeholder 19">
            <a:extLst>
              <a:ext uri="{FF2B5EF4-FFF2-40B4-BE49-F238E27FC236}">
                <a16:creationId xmlns:a16="http://schemas.microsoft.com/office/drawing/2014/main" id="{2B1FCAC0-92E7-EA96-C8D3-946A86E03475}"/>
              </a:ext>
            </a:extLst>
          </p:cNvPr>
          <p:cNvPicPr>
            <a:picLocks noGrp="1" noChangeAspect="1"/>
          </p:cNvPicPr>
          <p:nvPr>
            <p:ph type="pic" sz="quarter" idx="21"/>
          </p:nvPr>
        </p:nvPicPr>
        <p:blipFill>
          <a:blip r:embed="rId3"/>
          <a:srcRect t="11124" b="11124"/>
          <a:stretch/>
        </p:blipFill>
        <p:spPr/>
      </p:pic>
      <p:sp>
        <p:nvSpPr>
          <p:cNvPr id="2" name="Title 1">
            <a:extLst>
              <a:ext uri="{FF2B5EF4-FFF2-40B4-BE49-F238E27FC236}">
                <a16:creationId xmlns:a16="http://schemas.microsoft.com/office/drawing/2014/main" id="{F793EFE5-3350-B91E-7603-AAA3F833A923}"/>
              </a:ext>
            </a:extLst>
          </p:cNvPr>
          <p:cNvSpPr>
            <a:spLocks noGrp="1"/>
          </p:cNvSpPr>
          <p:nvPr>
            <p:ph type="title"/>
          </p:nvPr>
        </p:nvSpPr>
        <p:spPr/>
        <p:txBody>
          <a:bodyPr/>
          <a:lstStyle/>
          <a:p>
            <a:pPr algn="ctr"/>
            <a:r>
              <a:rPr kumimoji="0" lang="en-US" sz="3600" b="1" i="0" u="none" strike="noStrike" kern="1200" cap="all" spc="0" normalizeH="0" baseline="0" noProof="0">
                <a:ln>
                  <a:noFill/>
                </a:ln>
                <a:solidFill>
                  <a:srgbClr val="0B2341"/>
                </a:solidFill>
                <a:effectLst/>
                <a:uLnTx/>
                <a:uFillTx/>
                <a:latin typeface="Avenir Next LT Pro Demi"/>
                <a:cs typeface="Arial"/>
              </a:rPr>
              <a:t>The Uniqueness of “Onlyness</a:t>
            </a:r>
            <a:r>
              <a:rPr lang="en-US" sz="3600">
                <a:solidFill>
                  <a:srgbClr val="0B2341"/>
                </a:solidFill>
                <a:latin typeface="Avenir Next LT Pro Demi"/>
                <a:cs typeface="Arial"/>
              </a:rPr>
              <a:t>”</a:t>
            </a:r>
            <a:endParaRPr lang="en-US"/>
          </a:p>
        </p:txBody>
      </p:sp>
    </p:spTree>
    <p:extLst>
      <p:ext uri="{BB962C8B-B14F-4D97-AF65-F5344CB8AC3E}">
        <p14:creationId xmlns:p14="http://schemas.microsoft.com/office/powerpoint/2010/main" val="127068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additive="base">
                                        <p:cTn id="1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build="p"/>
      <p:bldP spid="1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805810-5F10-9D9E-0050-2DC5989A64B1}"/>
              </a:ext>
            </a:extLst>
          </p:cNvPr>
          <p:cNvPicPr>
            <a:picLocks noChangeAspect="1"/>
          </p:cNvPicPr>
          <p:nvPr/>
        </p:nvPicPr>
        <p:blipFill>
          <a:blip r:embed="rId3"/>
          <a:stretch>
            <a:fillRect/>
          </a:stretch>
        </p:blipFill>
        <p:spPr>
          <a:xfrm>
            <a:off x="909570" y="800382"/>
            <a:ext cx="5186430" cy="5257235"/>
          </a:xfrm>
          <a:prstGeom prst="rect">
            <a:avLst/>
          </a:prstGeom>
          <a:noFill/>
        </p:spPr>
      </p:pic>
      <p:sp>
        <p:nvSpPr>
          <p:cNvPr id="2" name="Title 1">
            <a:extLst>
              <a:ext uri="{FF2B5EF4-FFF2-40B4-BE49-F238E27FC236}">
                <a16:creationId xmlns:a16="http://schemas.microsoft.com/office/drawing/2014/main" id="{F793EFE5-3350-B91E-7603-AAA3F833A923}"/>
              </a:ext>
            </a:extLst>
          </p:cNvPr>
          <p:cNvSpPr>
            <a:spLocks noGrp="1"/>
          </p:cNvSpPr>
          <p:nvPr>
            <p:ph type="title"/>
          </p:nvPr>
        </p:nvSpPr>
        <p:spPr>
          <a:xfrm>
            <a:off x="1572126" y="230875"/>
            <a:ext cx="10619873" cy="1094571"/>
          </a:xfrm>
        </p:spPr>
        <p:txBody>
          <a:bodyPr anchor="t">
            <a:normAutofit/>
          </a:bodyPr>
          <a:lstStyle/>
          <a:p>
            <a:r>
              <a:rPr lang="en-US" sz="3100"/>
              <a:t>Combining Emotional Intelligence </a:t>
            </a:r>
            <a:br>
              <a:rPr lang="en-US" sz="3100"/>
            </a:br>
            <a:r>
              <a:rPr lang="en-US" sz="3100"/>
              <a:t>with “Onlyness”</a:t>
            </a:r>
          </a:p>
        </p:txBody>
      </p:sp>
      <p:sp>
        <p:nvSpPr>
          <p:cNvPr id="21" name="Slide Number Placeholder 6">
            <a:extLst>
              <a:ext uri="{FF2B5EF4-FFF2-40B4-BE49-F238E27FC236}">
                <a16:creationId xmlns:a16="http://schemas.microsoft.com/office/drawing/2014/main" id="{CF695665-D4C4-7345-7957-434AAD0D2C68}"/>
              </a:ext>
            </a:extLst>
          </p:cNvPr>
          <p:cNvSpPr>
            <a:spLocks noGrp="1"/>
          </p:cNvSpPr>
          <p:nvPr>
            <p:ph type="sldNum" sz="quarter" idx="4"/>
          </p:nvPr>
        </p:nvSpPr>
        <p:spPr>
          <a:xfrm>
            <a:off x="300359" y="6366854"/>
            <a:ext cx="318761" cy="365125"/>
          </a:xfrm>
        </p:spPr>
        <p:txBody>
          <a:bodyPr/>
          <a:lstStyle/>
          <a:p>
            <a:pPr>
              <a:spcAft>
                <a:spcPts val="600"/>
              </a:spcAft>
            </a:pPr>
            <a:fld id="{9564885F-477D-A14D-B2C1-5ECAF755F313}" type="slidenum">
              <a:rPr lang="en-LT" smtClean="0"/>
              <a:pPr>
                <a:spcAft>
                  <a:spcPts val="600"/>
                </a:spcAft>
              </a:pPr>
              <a:t>22</a:t>
            </a:fld>
            <a:endParaRPr lang="en-LT"/>
          </a:p>
        </p:txBody>
      </p:sp>
      <p:sp>
        <p:nvSpPr>
          <p:cNvPr id="26" name="Rectangle: Rounded Corners 25">
            <a:extLst>
              <a:ext uri="{FF2B5EF4-FFF2-40B4-BE49-F238E27FC236}">
                <a16:creationId xmlns:a16="http://schemas.microsoft.com/office/drawing/2014/main" id="{3B473687-AF7A-C238-7E7F-40B1BC8FD20A}"/>
              </a:ext>
            </a:extLst>
          </p:cNvPr>
          <p:cNvSpPr/>
          <p:nvPr/>
        </p:nvSpPr>
        <p:spPr>
          <a:xfrm>
            <a:off x="6562449" y="1733154"/>
            <a:ext cx="4473293" cy="12655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a:t>Interplay of Emotional Intelligence and “Onlyness”</a:t>
            </a:r>
          </a:p>
        </p:txBody>
      </p:sp>
      <p:sp>
        <p:nvSpPr>
          <p:cNvPr id="27" name="Rectangle: Rounded Corners 26">
            <a:extLst>
              <a:ext uri="{FF2B5EF4-FFF2-40B4-BE49-F238E27FC236}">
                <a16:creationId xmlns:a16="http://schemas.microsoft.com/office/drawing/2014/main" id="{B24983D8-1A6F-8879-F8B2-53D5D1E08C0D}"/>
              </a:ext>
            </a:extLst>
          </p:cNvPr>
          <p:cNvSpPr/>
          <p:nvPr/>
        </p:nvSpPr>
        <p:spPr>
          <a:xfrm>
            <a:off x="6562448" y="3203943"/>
            <a:ext cx="4473293" cy="12655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a:t>Enhancing Team Dynamics</a:t>
            </a:r>
          </a:p>
        </p:txBody>
      </p:sp>
      <p:sp>
        <p:nvSpPr>
          <p:cNvPr id="28" name="Rectangle: Rounded Corners 27">
            <a:extLst>
              <a:ext uri="{FF2B5EF4-FFF2-40B4-BE49-F238E27FC236}">
                <a16:creationId xmlns:a16="http://schemas.microsoft.com/office/drawing/2014/main" id="{9EC3007F-2E93-C355-DB34-70B761C27ED7}"/>
              </a:ext>
            </a:extLst>
          </p:cNvPr>
          <p:cNvSpPr/>
          <p:nvPr/>
        </p:nvSpPr>
        <p:spPr>
          <a:xfrm>
            <a:off x="6562447" y="4674732"/>
            <a:ext cx="4473293" cy="12655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a:t>Maximizing Potential</a:t>
            </a:r>
          </a:p>
        </p:txBody>
      </p:sp>
    </p:spTree>
    <p:extLst>
      <p:ext uri="{BB962C8B-B14F-4D97-AF65-F5344CB8AC3E}">
        <p14:creationId xmlns:p14="http://schemas.microsoft.com/office/powerpoint/2010/main" val="341609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22A5-FBAD-0EE0-F563-851C081266E5}"/>
              </a:ext>
            </a:extLst>
          </p:cNvPr>
          <p:cNvSpPr>
            <a:spLocks noGrp="1"/>
          </p:cNvSpPr>
          <p:nvPr>
            <p:ph type="title"/>
          </p:nvPr>
        </p:nvSpPr>
        <p:spPr/>
        <p:txBody>
          <a:bodyPr/>
          <a:lstStyle/>
          <a:p>
            <a:r>
              <a:rPr lang="en-US" sz="3200">
                <a:solidFill>
                  <a:schemeClr val="bg1"/>
                </a:solidFill>
                <a:latin typeface="Avenir Next LT Pro Demi"/>
                <a:ea typeface="+mn-ea"/>
                <a:cs typeface="+mn-cs"/>
              </a:rPr>
              <a:t>Navigating Self-Awareness</a:t>
            </a:r>
            <a:endParaRPr lang="en-US" sz="3100" b="1">
              <a:solidFill>
                <a:schemeClr val="bg1"/>
              </a:solidFill>
              <a:latin typeface="Avenir Next LT Pro Demi" panose="020B0504020202020204" pitchFamily="34" charset="77"/>
              <a:cs typeface="Arial" charset="0"/>
            </a:endParaRPr>
          </a:p>
        </p:txBody>
      </p:sp>
      <p:sp>
        <p:nvSpPr>
          <p:cNvPr id="6" name="Rectangle 5">
            <a:extLst>
              <a:ext uri="{FF2B5EF4-FFF2-40B4-BE49-F238E27FC236}">
                <a16:creationId xmlns:a16="http://schemas.microsoft.com/office/drawing/2014/main" id="{FCD4369A-C9A8-83BF-1455-3D7FF819BC34}"/>
              </a:ext>
            </a:extLst>
          </p:cNvPr>
          <p:cNvSpPr/>
          <p:nvPr/>
        </p:nvSpPr>
        <p:spPr>
          <a:xfrm>
            <a:off x="5509963" y="1529198"/>
            <a:ext cx="4315327" cy="13796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Understand Your Biases</a:t>
            </a:r>
          </a:p>
        </p:txBody>
      </p:sp>
      <p:sp>
        <p:nvSpPr>
          <p:cNvPr id="7" name="Rectangle 6">
            <a:extLst>
              <a:ext uri="{FF2B5EF4-FFF2-40B4-BE49-F238E27FC236}">
                <a16:creationId xmlns:a16="http://schemas.microsoft.com/office/drawing/2014/main" id="{D44C8E01-2E1F-23DA-97C8-2C260D43BB09}"/>
              </a:ext>
            </a:extLst>
          </p:cNvPr>
          <p:cNvSpPr/>
          <p:nvPr/>
        </p:nvSpPr>
        <p:spPr>
          <a:xfrm>
            <a:off x="5509962" y="3497168"/>
            <a:ext cx="4315327" cy="13796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Identify Strengths </a:t>
            </a:r>
          </a:p>
        </p:txBody>
      </p:sp>
      <p:pic>
        <p:nvPicPr>
          <p:cNvPr id="18" name="Picture 17">
            <a:extLst>
              <a:ext uri="{FF2B5EF4-FFF2-40B4-BE49-F238E27FC236}">
                <a16:creationId xmlns:a16="http://schemas.microsoft.com/office/drawing/2014/main" id="{8A43BF6B-9243-9958-3ED3-FF0A77F0FD47}"/>
              </a:ext>
            </a:extLst>
          </p:cNvPr>
          <p:cNvPicPr>
            <a:picLocks noChangeAspect="1"/>
          </p:cNvPicPr>
          <p:nvPr/>
        </p:nvPicPr>
        <p:blipFill>
          <a:blip r:embed="rId3"/>
          <a:stretch>
            <a:fillRect/>
          </a:stretch>
        </p:blipFill>
        <p:spPr>
          <a:xfrm>
            <a:off x="925782" y="1208367"/>
            <a:ext cx="3598593" cy="3989254"/>
          </a:xfrm>
          <a:prstGeom prst="rect">
            <a:avLst/>
          </a:prstGeom>
        </p:spPr>
      </p:pic>
      <p:sp>
        <p:nvSpPr>
          <p:cNvPr id="3" name="TextBox 2">
            <a:extLst>
              <a:ext uri="{FF2B5EF4-FFF2-40B4-BE49-F238E27FC236}">
                <a16:creationId xmlns:a16="http://schemas.microsoft.com/office/drawing/2014/main" id="{90403DDE-A0B6-9476-DBB5-97A3C818A7B5}"/>
              </a:ext>
            </a:extLst>
          </p:cNvPr>
          <p:cNvSpPr txBox="1"/>
          <p:nvPr/>
        </p:nvSpPr>
        <p:spPr>
          <a:xfrm>
            <a:off x="417341" y="5644403"/>
            <a:ext cx="9903386" cy="830997"/>
          </a:xfrm>
          <a:prstGeom prst="rect">
            <a:avLst/>
          </a:prstGeom>
          <a:noFill/>
        </p:spPr>
        <p:txBody>
          <a:bodyPr wrap="square" rtlCol="0">
            <a:spAutoFit/>
          </a:bodyPr>
          <a:lstStyle/>
          <a:p>
            <a:r>
              <a:rPr lang="en-US" sz="2400" dirty="0"/>
              <a:t>Want to deepen your self-awareness? Sign up for </a:t>
            </a:r>
            <a:r>
              <a:rPr lang="en-US" sz="2400" b="1" i="1" dirty="0"/>
              <a:t>Leading Self </a:t>
            </a:r>
            <a:r>
              <a:rPr lang="en-US" sz="2400" dirty="0"/>
              <a:t>beginning August 2024 at </a:t>
            </a:r>
            <a:r>
              <a:rPr lang="en-US" sz="2400" b="1" dirty="0">
                <a:hlinkClick r:id="rId4"/>
              </a:rPr>
              <a:t>aub.ie/aspire</a:t>
            </a:r>
            <a:r>
              <a:rPr lang="en-US" sz="2400" dirty="0"/>
              <a:t>.</a:t>
            </a:r>
          </a:p>
        </p:txBody>
      </p:sp>
    </p:spTree>
    <p:extLst>
      <p:ext uri="{BB962C8B-B14F-4D97-AF65-F5344CB8AC3E}">
        <p14:creationId xmlns:p14="http://schemas.microsoft.com/office/powerpoint/2010/main" val="3778718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22A5-FBAD-0EE0-F563-851C081266E5}"/>
              </a:ext>
            </a:extLst>
          </p:cNvPr>
          <p:cNvSpPr>
            <a:spLocks noGrp="1"/>
          </p:cNvSpPr>
          <p:nvPr>
            <p:ph type="title"/>
          </p:nvPr>
        </p:nvSpPr>
        <p:spPr/>
        <p:txBody>
          <a:bodyPr/>
          <a:lstStyle/>
          <a:p>
            <a:r>
              <a:rPr lang="en-US" sz="3200">
                <a:solidFill>
                  <a:schemeClr val="bg1"/>
                </a:solidFill>
                <a:latin typeface="Avenir Next LT Pro Demi"/>
                <a:ea typeface="+mn-ea"/>
                <a:cs typeface="+mn-cs"/>
              </a:rPr>
              <a:t>Navigating Motivation</a:t>
            </a:r>
            <a:endParaRPr lang="en-US" sz="3100" b="1">
              <a:solidFill>
                <a:schemeClr val="bg1"/>
              </a:solidFill>
              <a:latin typeface="Avenir Next LT Pro Demi" panose="020B0504020202020204" pitchFamily="34" charset="77"/>
              <a:cs typeface="Arial" charset="0"/>
            </a:endParaRPr>
          </a:p>
        </p:txBody>
      </p:sp>
      <p:sp>
        <p:nvSpPr>
          <p:cNvPr id="19" name="Rectangle 18">
            <a:extLst>
              <a:ext uri="{FF2B5EF4-FFF2-40B4-BE49-F238E27FC236}">
                <a16:creationId xmlns:a16="http://schemas.microsoft.com/office/drawing/2014/main" id="{1DFC8573-9DC9-9FE6-2162-B6FE46E2BF2B}"/>
              </a:ext>
            </a:extLst>
          </p:cNvPr>
          <p:cNvSpPr/>
          <p:nvPr/>
        </p:nvSpPr>
        <p:spPr>
          <a:xfrm>
            <a:off x="6654383" y="1646228"/>
            <a:ext cx="4315327" cy="13796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Motivate Others</a:t>
            </a:r>
          </a:p>
        </p:txBody>
      </p:sp>
      <p:sp>
        <p:nvSpPr>
          <p:cNvPr id="20" name="Rectangle 19">
            <a:extLst>
              <a:ext uri="{FF2B5EF4-FFF2-40B4-BE49-F238E27FC236}">
                <a16:creationId xmlns:a16="http://schemas.microsoft.com/office/drawing/2014/main" id="{D2A3614E-07D8-356C-FE3A-CE2A8A07D795}"/>
              </a:ext>
            </a:extLst>
          </p:cNvPr>
          <p:cNvSpPr/>
          <p:nvPr/>
        </p:nvSpPr>
        <p:spPr>
          <a:xfrm>
            <a:off x="6654383" y="3332429"/>
            <a:ext cx="4315327" cy="13796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Pursue Collaboration</a:t>
            </a:r>
          </a:p>
        </p:txBody>
      </p:sp>
      <p:pic>
        <p:nvPicPr>
          <p:cNvPr id="3" name="Content Placeholder 4" descr="Successful group of people showing unity.">
            <a:extLst>
              <a:ext uri="{FF2B5EF4-FFF2-40B4-BE49-F238E27FC236}">
                <a16:creationId xmlns:a16="http://schemas.microsoft.com/office/drawing/2014/main" id="{AE119351-B03E-1089-BD74-4A76C55894D9}"/>
              </a:ext>
            </a:extLst>
          </p:cNvPr>
          <p:cNvPicPr>
            <a:picLocks noChangeAspect="1"/>
          </p:cNvPicPr>
          <p:nvPr/>
        </p:nvPicPr>
        <p:blipFill>
          <a:blip r:embed="rId3"/>
          <a:stretch>
            <a:fillRect/>
          </a:stretch>
        </p:blipFill>
        <p:spPr>
          <a:xfrm>
            <a:off x="826643" y="1517447"/>
            <a:ext cx="5026924" cy="3355471"/>
          </a:xfrm>
          <a:prstGeom prst="rect">
            <a:avLst/>
          </a:prstGeom>
        </p:spPr>
      </p:pic>
      <p:sp>
        <p:nvSpPr>
          <p:cNvPr id="4" name="TextBox 3">
            <a:extLst>
              <a:ext uri="{FF2B5EF4-FFF2-40B4-BE49-F238E27FC236}">
                <a16:creationId xmlns:a16="http://schemas.microsoft.com/office/drawing/2014/main" id="{9DAEF5E0-0F37-DFFB-C9BB-C11E3CE99CDA}"/>
              </a:ext>
            </a:extLst>
          </p:cNvPr>
          <p:cNvSpPr txBox="1"/>
          <p:nvPr/>
        </p:nvSpPr>
        <p:spPr>
          <a:xfrm>
            <a:off x="256275" y="5649076"/>
            <a:ext cx="11869947" cy="461665"/>
          </a:xfrm>
          <a:prstGeom prst="rect">
            <a:avLst/>
          </a:prstGeom>
          <a:noFill/>
        </p:spPr>
        <p:txBody>
          <a:bodyPr wrap="square" rtlCol="0">
            <a:spAutoFit/>
          </a:bodyPr>
          <a:lstStyle/>
          <a:p>
            <a:r>
              <a:rPr lang="en-US" sz="2400" dirty="0"/>
              <a:t>Want to learn more? Register for </a:t>
            </a:r>
            <a:r>
              <a:rPr lang="en-US" sz="2400" b="1" dirty="0"/>
              <a:t>Employee Motivation </a:t>
            </a:r>
            <a:r>
              <a:rPr lang="en-US" sz="2400" dirty="0"/>
              <a:t>at </a:t>
            </a:r>
            <a:r>
              <a:rPr lang="en-US" sz="2400" b="1" dirty="0">
                <a:hlinkClick r:id="rId4"/>
              </a:rPr>
              <a:t>aub.ie/sm105c</a:t>
            </a:r>
            <a:r>
              <a:rPr lang="en-US" sz="2400" b="1" dirty="0"/>
              <a:t> </a:t>
            </a:r>
            <a:r>
              <a:rPr lang="en-US" sz="2400" dirty="0"/>
              <a:t>in ElevatED today.</a:t>
            </a:r>
          </a:p>
        </p:txBody>
      </p:sp>
    </p:spTree>
    <p:extLst>
      <p:ext uri="{BB962C8B-B14F-4D97-AF65-F5344CB8AC3E}">
        <p14:creationId xmlns:p14="http://schemas.microsoft.com/office/powerpoint/2010/main" val="84402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22A5-FBAD-0EE0-F563-851C081266E5}"/>
              </a:ext>
            </a:extLst>
          </p:cNvPr>
          <p:cNvSpPr>
            <a:spLocks noGrp="1"/>
          </p:cNvSpPr>
          <p:nvPr>
            <p:ph type="title"/>
          </p:nvPr>
        </p:nvSpPr>
        <p:spPr>
          <a:xfrm>
            <a:off x="4411579" y="338458"/>
            <a:ext cx="7367629" cy="869909"/>
          </a:xfrm>
        </p:spPr>
        <p:txBody>
          <a:bodyPr/>
          <a:lstStyle/>
          <a:p>
            <a:pPr algn="ctr"/>
            <a:r>
              <a:rPr lang="en-US" sz="3200">
                <a:solidFill>
                  <a:schemeClr val="bg1"/>
                </a:solidFill>
                <a:latin typeface="Avenir Next LT Pro Demi"/>
                <a:ea typeface="+mn-ea"/>
                <a:cs typeface="+mn-cs"/>
              </a:rPr>
              <a:t>Navigating Social-Awareness</a:t>
            </a:r>
            <a:endParaRPr lang="en-US" sz="3100" b="1">
              <a:solidFill>
                <a:schemeClr val="bg1"/>
              </a:solidFill>
              <a:latin typeface="Avenir Next LT Pro Demi" panose="020B0504020202020204" pitchFamily="34" charset="77"/>
              <a:cs typeface="Arial" charset="0"/>
            </a:endParaRPr>
          </a:p>
        </p:txBody>
      </p:sp>
      <p:sp>
        <p:nvSpPr>
          <p:cNvPr id="6" name="Rectangle 5">
            <a:extLst>
              <a:ext uri="{FF2B5EF4-FFF2-40B4-BE49-F238E27FC236}">
                <a16:creationId xmlns:a16="http://schemas.microsoft.com/office/drawing/2014/main" id="{FCD4369A-C9A8-83BF-1455-3D7FF819BC34}"/>
              </a:ext>
            </a:extLst>
          </p:cNvPr>
          <p:cNvSpPr/>
          <p:nvPr/>
        </p:nvSpPr>
        <p:spPr>
          <a:xfrm>
            <a:off x="5937729" y="1189317"/>
            <a:ext cx="4315327" cy="13796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t>Engage Active Listening</a:t>
            </a:r>
          </a:p>
        </p:txBody>
      </p:sp>
      <p:sp>
        <p:nvSpPr>
          <p:cNvPr id="7" name="Rectangle 6">
            <a:extLst>
              <a:ext uri="{FF2B5EF4-FFF2-40B4-BE49-F238E27FC236}">
                <a16:creationId xmlns:a16="http://schemas.microsoft.com/office/drawing/2014/main" id="{D44C8E01-2E1F-23DA-97C8-2C260D43BB09}"/>
              </a:ext>
            </a:extLst>
          </p:cNvPr>
          <p:cNvSpPr/>
          <p:nvPr/>
        </p:nvSpPr>
        <p:spPr>
          <a:xfrm>
            <a:off x="5937729" y="3126401"/>
            <a:ext cx="4315327" cy="13796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Practice Empathy</a:t>
            </a:r>
          </a:p>
        </p:txBody>
      </p:sp>
      <p:pic>
        <p:nvPicPr>
          <p:cNvPr id="8" name="Content Placeholder 4" descr="Multi-ethnic women in formal attire">
            <a:extLst>
              <a:ext uri="{FF2B5EF4-FFF2-40B4-BE49-F238E27FC236}">
                <a16:creationId xmlns:a16="http://schemas.microsoft.com/office/drawing/2014/main" id="{671C734D-40C3-A14B-5215-0851DB72604C}"/>
              </a:ext>
            </a:extLst>
          </p:cNvPr>
          <p:cNvPicPr>
            <a:picLocks noChangeAspect="1"/>
          </p:cNvPicPr>
          <p:nvPr/>
        </p:nvPicPr>
        <p:blipFill rotWithShape="1">
          <a:blip r:embed="rId3"/>
          <a:srcRect l="33878" r="25290" b="2"/>
          <a:stretch/>
        </p:blipFill>
        <p:spPr>
          <a:xfrm>
            <a:off x="20" y="-17929"/>
            <a:ext cx="4206220" cy="6875929"/>
          </a:xfrm>
          <a:prstGeom prst="rect">
            <a:avLst/>
          </a:prstGeom>
        </p:spPr>
      </p:pic>
      <p:sp>
        <p:nvSpPr>
          <p:cNvPr id="3" name="TextBox 2">
            <a:extLst>
              <a:ext uri="{FF2B5EF4-FFF2-40B4-BE49-F238E27FC236}">
                <a16:creationId xmlns:a16="http://schemas.microsoft.com/office/drawing/2014/main" id="{C39EE54C-BC95-0262-5FC0-A7EE61D64A05}"/>
              </a:ext>
            </a:extLst>
          </p:cNvPr>
          <p:cNvSpPr txBox="1"/>
          <p:nvPr/>
        </p:nvSpPr>
        <p:spPr>
          <a:xfrm>
            <a:off x="4411579" y="5319213"/>
            <a:ext cx="5742071" cy="1200329"/>
          </a:xfrm>
          <a:prstGeom prst="rect">
            <a:avLst/>
          </a:prstGeom>
          <a:noFill/>
        </p:spPr>
        <p:txBody>
          <a:bodyPr wrap="square" rtlCol="0">
            <a:spAutoFit/>
          </a:bodyPr>
          <a:lstStyle/>
          <a:p>
            <a:r>
              <a:rPr lang="en-US" sz="2400" dirty="0"/>
              <a:t>Want to deepen your social-awareness? Supervisors can sign up for </a:t>
            </a:r>
            <a:r>
              <a:rPr lang="en-US" sz="2400" b="1" i="1" dirty="0"/>
              <a:t>Leading People </a:t>
            </a:r>
            <a:r>
              <a:rPr lang="en-US" sz="2400" dirty="0"/>
              <a:t>in late Fall 2024 at </a:t>
            </a:r>
            <a:r>
              <a:rPr lang="en-US" sz="2400" b="1" dirty="0">
                <a:hlinkClick r:id="rId4"/>
              </a:rPr>
              <a:t>aub.ie/aspire</a:t>
            </a:r>
            <a:r>
              <a:rPr lang="en-US" sz="2400" dirty="0"/>
              <a:t>.</a:t>
            </a:r>
          </a:p>
        </p:txBody>
      </p:sp>
    </p:spTree>
    <p:extLst>
      <p:ext uri="{BB962C8B-B14F-4D97-AF65-F5344CB8AC3E}">
        <p14:creationId xmlns:p14="http://schemas.microsoft.com/office/powerpoint/2010/main" val="1093257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22A5-FBAD-0EE0-F563-851C081266E5}"/>
              </a:ext>
            </a:extLst>
          </p:cNvPr>
          <p:cNvSpPr>
            <a:spLocks noGrp="1"/>
          </p:cNvSpPr>
          <p:nvPr>
            <p:ph type="title"/>
          </p:nvPr>
        </p:nvSpPr>
        <p:spPr/>
        <p:txBody>
          <a:bodyPr/>
          <a:lstStyle/>
          <a:p>
            <a:r>
              <a:rPr lang="en-US" sz="3200">
                <a:solidFill>
                  <a:schemeClr val="bg1"/>
                </a:solidFill>
                <a:latin typeface="Avenir Next LT Pro Demi"/>
                <a:ea typeface="+mn-ea"/>
                <a:cs typeface="+mn-cs"/>
              </a:rPr>
              <a:t>Navigating Relationship management</a:t>
            </a:r>
            <a:endParaRPr lang="en-US" sz="3100" b="1">
              <a:solidFill>
                <a:schemeClr val="bg1"/>
              </a:solidFill>
              <a:latin typeface="Avenir Next LT Pro Demi" panose="020B0504020202020204" pitchFamily="34" charset="77"/>
              <a:cs typeface="Arial" charset="0"/>
            </a:endParaRPr>
          </a:p>
        </p:txBody>
      </p:sp>
      <p:pic>
        <p:nvPicPr>
          <p:cNvPr id="17" name="Picture 16">
            <a:extLst>
              <a:ext uri="{FF2B5EF4-FFF2-40B4-BE49-F238E27FC236}">
                <a16:creationId xmlns:a16="http://schemas.microsoft.com/office/drawing/2014/main" id="{E96F5852-6996-36B1-0483-1EAA1CBE1E24}"/>
              </a:ext>
            </a:extLst>
          </p:cNvPr>
          <p:cNvPicPr>
            <a:picLocks noChangeAspect="1"/>
          </p:cNvPicPr>
          <p:nvPr/>
        </p:nvPicPr>
        <p:blipFill>
          <a:blip r:embed="rId3"/>
          <a:stretch>
            <a:fillRect/>
          </a:stretch>
        </p:blipFill>
        <p:spPr>
          <a:xfrm>
            <a:off x="6705599" y="1178333"/>
            <a:ext cx="4730160" cy="4116323"/>
          </a:xfrm>
          <a:prstGeom prst="rect">
            <a:avLst/>
          </a:prstGeom>
        </p:spPr>
      </p:pic>
      <p:sp>
        <p:nvSpPr>
          <p:cNvPr id="19" name="Rectangle 18">
            <a:extLst>
              <a:ext uri="{FF2B5EF4-FFF2-40B4-BE49-F238E27FC236}">
                <a16:creationId xmlns:a16="http://schemas.microsoft.com/office/drawing/2014/main" id="{1DFC8573-9DC9-9FE6-2162-B6FE46E2BF2B}"/>
              </a:ext>
            </a:extLst>
          </p:cNvPr>
          <p:cNvSpPr/>
          <p:nvPr/>
        </p:nvSpPr>
        <p:spPr>
          <a:xfrm>
            <a:off x="1726783" y="1595428"/>
            <a:ext cx="4315327" cy="13796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Build Trust</a:t>
            </a:r>
          </a:p>
        </p:txBody>
      </p:sp>
      <p:sp>
        <p:nvSpPr>
          <p:cNvPr id="20" name="Rectangle 19">
            <a:extLst>
              <a:ext uri="{FF2B5EF4-FFF2-40B4-BE49-F238E27FC236}">
                <a16:creationId xmlns:a16="http://schemas.microsoft.com/office/drawing/2014/main" id="{D2A3614E-07D8-356C-FE3A-CE2A8A07D795}"/>
              </a:ext>
            </a:extLst>
          </p:cNvPr>
          <p:cNvSpPr/>
          <p:nvPr/>
        </p:nvSpPr>
        <p:spPr>
          <a:xfrm>
            <a:off x="1726782" y="3428999"/>
            <a:ext cx="4315327" cy="13796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Manage Conflict</a:t>
            </a:r>
          </a:p>
        </p:txBody>
      </p:sp>
      <p:sp>
        <p:nvSpPr>
          <p:cNvPr id="3" name="TextBox 2">
            <a:extLst>
              <a:ext uri="{FF2B5EF4-FFF2-40B4-BE49-F238E27FC236}">
                <a16:creationId xmlns:a16="http://schemas.microsoft.com/office/drawing/2014/main" id="{65F8E421-112E-E58D-6D9C-815530A09C96}"/>
              </a:ext>
            </a:extLst>
          </p:cNvPr>
          <p:cNvSpPr txBox="1"/>
          <p:nvPr/>
        </p:nvSpPr>
        <p:spPr>
          <a:xfrm>
            <a:off x="417341" y="5515726"/>
            <a:ext cx="11574634" cy="830997"/>
          </a:xfrm>
          <a:prstGeom prst="rect">
            <a:avLst/>
          </a:prstGeom>
          <a:noFill/>
        </p:spPr>
        <p:txBody>
          <a:bodyPr wrap="square" rtlCol="0">
            <a:spAutoFit/>
          </a:bodyPr>
          <a:lstStyle/>
          <a:p>
            <a:r>
              <a:rPr lang="en-US" sz="2400" dirty="0"/>
              <a:t>Looking to build trust and manage conflict? Check out LinkedIn Learnings </a:t>
            </a:r>
            <a:r>
              <a:rPr lang="en-US" sz="2400" b="1" dirty="0">
                <a:hlinkClick r:id="rId4"/>
              </a:rPr>
              <a:t>aub.ie/</a:t>
            </a:r>
            <a:r>
              <a:rPr lang="en-US" sz="2400" b="1" dirty="0" err="1">
                <a:hlinkClick r:id="rId4"/>
              </a:rPr>
              <a:t>buildtrust</a:t>
            </a:r>
            <a:r>
              <a:rPr lang="en-US" sz="2400" b="1" dirty="0">
                <a:hlinkClick r:id="rId4"/>
              </a:rPr>
              <a:t> </a:t>
            </a:r>
            <a:r>
              <a:rPr lang="en-US" sz="2400" dirty="0"/>
              <a:t>&amp; </a:t>
            </a:r>
            <a:r>
              <a:rPr lang="en-US" sz="2400" b="1" dirty="0">
                <a:hlinkClick r:id="rId5"/>
              </a:rPr>
              <a:t>aub.ie/</a:t>
            </a:r>
            <a:r>
              <a:rPr lang="en-US" sz="2400" b="1" dirty="0" err="1">
                <a:hlinkClick r:id="rId5"/>
              </a:rPr>
              <a:t>manageconflict</a:t>
            </a:r>
            <a:r>
              <a:rPr lang="en-US" sz="2400" b="1" dirty="0"/>
              <a:t> </a:t>
            </a:r>
            <a:r>
              <a:rPr lang="en-US" sz="2400" dirty="0"/>
              <a:t>in ElevatED today.</a:t>
            </a:r>
          </a:p>
        </p:txBody>
      </p:sp>
    </p:spTree>
    <p:extLst>
      <p:ext uri="{BB962C8B-B14F-4D97-AF65-F5344CB8AC3E}">
        <p14:creationId xmlns:p14="http://schemas.microsoft.com/office/powerpoint/2010/main" val="366350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160ECD-265E-8BF6-1DEE-1BEEA0302615}"/>
              </a:ext>
            </a:extLst>
          </p:cNvPr>
          <p:cNvSpPr>
            <a:spLocks noGrp="1"/>
          </p:cNvSpPr>
          <p:nvPr>
            <p:ph type="body" sz="quarter" idx="16"/>
          </p:nvPr>
        </p:nvSpPr>
        <p:spPr/>
        <p:txBody>
          <a:bodyPr/>
          <a:lstStyle/>
          <a:p>
            <a:r>
              <a:rPr lang="en-US" sz="2800">
                <a:solidFill>
                  <a:srgbClr val="002060"/>
                </a:solidFill>
              </a:rPr>
              <a:t>Growth mindset</a:t>
            </a:r>
          </a:p>
        </p:txBody>
      </p:sp>
      <p:sp>
        <p:nvSpPr>
          <p:cNvPr id="4" name="Slide Number Placeholder 3">
            <a:extLst>
              <a:ext uri="{FF2B5EF4-FFF2-40B4-BE49-F238E27FC236}">
                <a16:creationId xmlns:a16="http://schemas.microsoft.com/office/drawing/2014/main" id="{31F37AFF-C9AE-ECD6-A849-A02D8E0F0F7C}"/>
              </a:ext>
            </a:extLst>
          </p:cNvPr>
          <p:cNvSpPr>
            <a:spLocks noGrp="1"/>
          </p:cNvSpPr>
          <p:nvPr>
            <p:ph type="sldNum" sz="quarter" idx="20"/>
          </p:nvPr>
        </p:nvSpPr>
        <p:spPr/>
        <p:txBody>
          <a:bodyPr/>
          <a:lstStyle/>
          <a:p>
            <a:fld id="{9564885F-477D-A14D-B2C1-5ECAF755F313}" type="slidenum">
              <a:rPr lang="en-US" smtClean="0"/>
              <a:pPr/>
              <a:t>27</a:t>
            </a:fld>
            <a:endParaRPr lang="en-US" spc="400"/>
          </a:p>
        </p:txBody>
      </p:sp>
      <p:sp>
        <p:nvSpPr>
          <p:cNvPr id="5" name="Footer Placeholder 4">
            <a:extLst>
              <a:ext uri="{FF2B5EF4-FFF2-40B4-BE49-F238E27FC236}">
                <a16:creationId xmlns:a16="http://schemas.microsoft.com/office/drawing/2014/main" id="{28C04061-0804-750D-B539-BA14B395E235}"/>
              </a:ext>
            </a:extLst>
          </p:cNvPr>
          <p:cNvSpPr>
            <a:spLocks noGrp="1"/>
          </p:cNvSpPr>
          <p:nvPr>
            <p:ph type="ftr" sz="quarter" idx="21"/>
          </p:nvPr>
        </p:nvSpPr>
        <p:spPr/>
        <p:txBody>
          <a:bodyPr/>
          <a:lstStyle/>
          <a:p>
            <a:endParaRPr lang="en-US"/>
          </a:p>
        </p:txBody>
      </p:sp>
      <p:sp>
        <p:nvSpPr>
          <p:cNvPr id="6" name="Text Placeholder 5">
            <a:extLst>
              <a:ext uri="{FF2B5EF4-FFF2-40B4-BE49-F238E27FC236}">
                <a16:creationId xmlns:a16="http://schemas.microsoft.com/office/drawing/2014/main" id="{4A863522-AD34-E5E3-63F7-AE545A7C9992}"/>
              </a:ext>
            </a:extLst>
          </p:cNvPr>
          <p:cNvSpPr>
            <a:spLocks noGrp="1"/>
          </p:cNvSpPr>
          <p:nvPr>
            <p:ph type="body" sz="quarter" idx="22"/>
          </p:nvPr>
        </p:nvSpPr>
        <p:spPr/>
        <p:txBody>
          <a:bodyPr/>
          <a:lstStyle/>
          <a:p>
            <a:r>
              <a:rPr lang="en-US" sz="2800">
                <a:solidFill>
                  <a:srgbClr val="002060"/>
                </a:solidFill>
              </a:rPr>
              <a:t>The power of humility</a:t>
            </a:r>
          </a:p>
        </p:txBody>
      </p:sp>
      <p:sp>
        <p:nvSpPr>
          <p:cNvPr id="8" name="Title 7">
            <a:extLst>
              <a:ext uri="{FF2B5EF4-FFF2-40B4-BE49-F238E27FC236}">
                <a16:creationId xmlns:a16="http://schemas.microsoft.com/office/drawing/2014/main" id="{B61212E0-3DD1-A036-712C-C121E0EAE988}"/>
              </a:ext>
            </a:extLst>
          </p:cNvPr>
          <p:cNvSpPr>
            <a:spLocks noGrp="1"/>
          </p:cNvSpPr>
          <p:nvPr>
            <p:ph type="title"/>
          </p:nvPr>
        </p:nvSpPr>
        <p:spPr/>
        <p:txBody>
          <a:bodyPr/>
          <a:lstStyle/>
          <a:p>
            <a:r>
              <a:rPr lang="en-US"/>
              <a:t>It’s a journey</a:t>
            </a:r>
          </a:p>
        </p:txBody>
      </p:sp>
      <p:sp>
        <p:nvSpPr>
          <p:cNvPr id="10" name="Rectangle 9" descr="Head with Gears">
            <a:extLst>
              <a:ext uri="{FF2B5EF4-FFF2-40B4-BE49-F238E27FC236}">
                <a16:creationId xmlns:a16="http://schemas.microsoft.com/office/drawing/2014/main" id="{283F484F-D807-BD3C-DD68-9FA567D0045E}"/>
              </a:ext>
            </a:extLst>
          </p:cNvPr>
          <p:cNvSpPr/>
          <p:nvPr/>
        </p:nvSpPr>
        <p:spPr>
          <a:xfrm>
            <a:off x="2041627" y="2668041"/>
            <a:ext cx="2856943" cy="284891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11" name="Rectangle 10" descr="Group">
            <a:extLst>
              <a:ext uri="{FF2B5EF4-FFF2-40B4-BE49-F238E27FC236}">
                <a16:creationId xmlns:a16="http://schemas.microsoft.com/office/drawing/2014/main" id="{B63AD714-014B-0801-E1C9-73C262DBD2BF}"/>
              </a:ext>
            </a:extLst>
          </p:cNvPr>
          <p:cNvSpPr/>
          <p:nvPr/>
        </p:nvSpPr>
        <p:spPr>
          <a:xfrm>
            <a:off x="6989375" y="2304629"/>
            <a:ext cx="3624386" cy="339404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50310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73B385-D22F-5736-6CFC-2AF4689BCC0E}"/>
              </a:ext>
            </a:extLst>
          </p:cNvPr>
          <p:cNvSpPr>
            <a:spLocks noGrp="1"/>
          </p:cNvSpPr>
          <p:nvPr>
            <p:ph idx="1"/>
          </p:nvPr>
        </p:nvSpPr>
        <p:spPr/>
        <p:txBody>
          <a:bodyPr/>
          <a:lstStyle/>
          <a:p>
            <a:pPr marL="0" indent="0">
              <a:buNone/>
            </a:pPr>
            <a:r>
              <a:rPr lang="en-US" sz="2800"/>
              <a:t>In a modern office, the generational divide between Susan, a Baby Boomer, and Alex, a member of Gen-Z, becomes apparent as they clash over the marketing strategy for a new project. </a:t>
            </a:r>
          </a:p>
          <a:p>
            <a:pPr marL="0" indent="0">
              <a:buNone/>
            </a:pPr>
            <a:r>
              <a:rPr lang="en-US" sz="2800"/>
              <a:t>Susan advocates for traditional media, citing its proven track record and authenticity, while Alex pushes for the integration of social media, arguing its relevance and analytical advantages. </a:t>
            </a:r>
          </a:p>
          <a:p>
            <a:pPr marL="0" indent="0">
              <a:buNone/>
            </a:pPr>
            <a:endParaRPr lang="en-US" sz="2800"/>
          </a:p>
          <a:p>
            <a:pPr marL="0" indent="0" algn="ctr">
              <a:buNone/>
            </a:pPr>
            <a:r>
              <a:rPr lang="en-US" sz="3600" b="1"/>
              <a:t>How do you help them navigate this challenge?</a:t>
            </a:r>
          </a:p>
        </p:txBody>
      </p:sp>
      <p:sp>
        <p:nvSpPr>
          <p:cNvPr id="3" name="Slide Number Placeholder 2">
            <a:extLst>
              <a:ext uri="{FF2B5EF4-FFF2-40B4-BE49-F238E27FC236}">
                <a16:creationId xmlns:a16="http://schemas.microsoft.com/office/drawing/2014/main" id="{9BD92715-D923-C7DB-9C7D-2DD2D01BDDA4}"/>
              </a:ext>
            </a:extLst>
          </p:cNvPr>
          <p:cNvSpPr>
            <a:spLocks noGrp="1"/>
          </p:cNvSpPr>
          <p:nvPr>
            <p:ph type="sldNum" sz="quarter" idx="12"/>
          </p:nvPr>
        </p:nvSpPr>
        <p:spPr/>
        <p:txBody>
          <a:bodyPr/>
          <a:lstStyle/>
          <a:p>
            <a:fld id="{9564885F-477D-A14D-B2C1-5ECAF755F313}" type="slidenum">
              <a:rPr lang="en-US" smtClean="0"/>
              <a:pPr/>
              <a:t>28</a:t>
            </a:fld>
            <a:endParaRPr lang="en-US" spc="400"/>
          </a:p>
        </p:txBody>
      </p:sp>
      <p:sp>
        <p:nvSpPr>
          <p:cNvPr id="4" name="Footer Placeholder 3">
            <a:extLst>
              <a:ext uri="{FF2B5EF4-FFF2-40B4-BE49-F238E27FC236}">
                <a16:creationId xmlns:a16="http://schemas.microsoft.com/office/drawing/2014/main" id="{A322DC23-33E5-1677-37E3-B8CD27F10C55}"/>
              </a:ext>
            </a:extLst>
          </p:cNvPr>
          <p:cNvSpPr>
            <a:spLocks noGrp="1"/>
          </p:cNvSpPr>
          <p:nvPr>
            <p:ph type="ftr" sz="quarter" idx="13"/>
          </p:nvPr>
        </p:nvSpPr>
        <p:spPr/>
        <p:txBody>
          <a:bodyPr/>
          <a:lstStyle/>
          <a:p>
            <a:endParaRPr lang="en-US"/>
          </a:p>
        </p:txBody>
      </p:sp>
      <p:sp>
        <p:nvSpPr>
          <p:cNvPr id="5" name="Title 4">
            <a:extLst>
              <a:ext uri="{FF2B5EF4-FFF2-40B4-BE49-F238E27FC236}">
                <a16:creationId xmlns:a16="http://schemas.microsoft.com/office/drawing/2014/main" id="{CEFF2A66-C621-DDEA-A02B-312FD16B132D}"/>
              </a:ext>
            </a:extLst>
          </p:cNvPr>
          <p:cNvSpPr>
            <a:spLocks noGrp="1"/>
          </p:cNvSpPr>
          <p:nvPr>
            <p:ph type="title"/>
          </p:nvPr>
        </p:nvSpPr>
        <p:spPr/>
        <p:txBody>
          <a:bodyPr/>
          <a:lstStyle/>
          <a:p>
            <a:r>
              <a:rPr lang="en-US"/>
              <a:t>What would you do?</a:t>
            </a:r>
          </a:p>
        </p:txBody>
      </p:sp>
    </p:spTree>
    <p:extLst>
      <p:ext uri="{BB962C8B-B14F-4D97-AF65-F5344CB8AC3E}">
        <p14:creationId xmlns:p14="http://schemas.microsoft.com/office/powerpoint/2010/main" val="178545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3BADD4-438D-6BC6-F031-9BDE15920302}"/>
              </a:ext>
            </a:extLst>
          </p:cNvPr>
          <p:cNvSpPr>
            <a:spLocks noGrp="1"/>
          </p:cNvSpPr>
          <p:nvPr>
            <p:ph type="sldNum" sz="quarter" idx="4"/>
          </p:nvPr>
        </p:nvSpPr>
        <p:spPr/>
        <p:txBody>
          <a:bodyPr/>
          <a:lstStyle/>
          <a:p>
            <a:fld id="{9564885F-477D-A14D-B2C1-5ECAF755F313}" type="slidenum">
              <a:rPr lang="en-US" smtClean="0"/>
              <a:pPr/>
              <a:t>29</a:t>
            </a:fld>
            <a:endParaRPr lang="en-US" spc="400"/>
          </a:p>
        </p:txBody>
      </p:sp>
      <p:sp>
        <p:nvSpPr>
          <p:cNvPr id="3" name="Footer Placeholder 2">
            <a:extLst>
              <a:ext uri="{FF2B5EF4-FFF2-40B4-BE49-F238E27FC236}">
                <a16:creationId xmlns:a16="http://schemas.microsoft.com/office/drawing/2014/main" id="{2E72382E-6D68-3106-FF5C-70547D63E109}"/>
              </a:ext>
            </a:extLst>
          </p:cNvPr>
          <p:cNvSpPr>
            <a:spLocks noGrp="1"/>
          </p:cNvSpPr>
          <p:nvPr>
            <p:ph type="ftr" sz="quarter" idx="3"/>
          </p:nvPr>
        </p:nvSpPr>
        <p:spPr/>
        <p:txBody>
          <a:bodyPr/>
          <a:lstStyle/>
          <a:p>
            <a:endParaRPr lang="en-US"/>
          </a:p>
        </p:txBody>
      </p:sp>
      <p:sp>
        <p:nvSpPr>
          <p:cNvPr id="4" name="Title 3">
            <a:extLst>
              <a:ext uri="{FF2B5EF4-FFF2-40B4-BE49-F238E27FC236}">
                <a16:creationId xmlns:a16="http://schemas.microsoft.com/office/drawing/2014/main" id="{BF161C2C-262E-D307-D39F-3DFD2B681867}"/>
              </a:ext>
            </a:extLst>
          </p:cNvPr>
          <p:cNvSpPr>
            <a:spLocks noGrp="1"/>
          </p:cNvSpPr>
          <p:nvPr>
            <p:ph type="title"/>
          </p:nvPr>
        </p:nvSpPr>
        <p:spPr/>
        <p:txBody>
          <a:bodyPr/>
          <a:lstStyle/>
          <a:p>
            <a:r>
              <a:rPr lang="en-US"/>
              <a:t>Continuous Learning Opportunities</a:t>
            </a:r>
          </a:p>
        </p:txBody>
      </p:sp>
      <p:sp>
        <p:nvSpPr>
          <p:cNvPr id="5" name="TextBox 4">
            <a:extLst>
              <a:ext uri="{FF2B5EF4-FFF2-40B4-BE49-F238E27FC236}">
                <a16:creationId xmlns:a16="http://schemas.microsoft.com/office/drawing/2014/main" id="{D1D2C8C5-8844-C857-EF53-41439DC707B7}"/>
              </a:ext>
            </a:extLst>
          </p:cNvPr>
          <p:cNvSpPr txBox="1"/>
          <p:nvPr/>
        </p:nvSpPr>
        <p:spPr>
          <a:xfrm>
            <a:off x="456744" y="897467"/>
            <a:ext cx="10879667" cy="5109091"/>
          </a:xfrm>
          <a:prstGeom prst="rect">
            <a:avLst/>
          </a:prstGeom>
          <a:noFill/>
        </p:spPr>
        <p:txBody>
          <a:bodyPr wrap="square" rtlCol="0">
            <a:spAutoFit/>
          </a:bodyPr>
          <a:lstStyle/>
          <a:p>
            <a:pPr marL="285750" indent="-285750" algn="l" rtl="0" fontAlgn="base">
              <a:buFont typeface="Arial" panose="020B0604020202020204" pitchFamily="34" charset="0"/>
              <a:buChar char="•"/>
            </a:pPr>
            <a:r>
              <a:rPr lang="en-US" dirty="0">
                <a:solidFill>
                  <a:srgbClr val="000000"/>
                </a:solidFill>
                <a:highlight>
                  <a:srgbClr val="FFFFFF"/>
                </a:highlight>
                <a:latin typeface="Arial" panose="020B0604020202020204" pitchFamily="34" charset="0"/>
                <a:hlinkClick r:id="rId4"/>
              </a:rPr>
              <a:t>Aspire Auburn</a:t>
            </a:r>
            <a:r>
              <a:rPr lang="en-US" dirty="0">
                <a:solidFill>
                  <a:srgbClr val="000000"/>
                </a:solidFill>
                <a:highlight>
                  <a:srgbClr val="FFFFFF"/>
                </a:highlight>
                <a:latin typeface="Arial" panose="020B0604020202020204" pitchFamily="34" charset="0"/>
              </a:rPr>
              <a:t>, Leadership Development programs </a:t>
            </a:r>
          </a:p>
          <a:p>
            <a:pPr marL="742950" lvl="1" indent="-285750" fontAlgn="base">
              <a:buFont typeface="Arial" panose="020B0604020202020204" pitchFamily="34" charset="0"/>
              <a:buChar char="•"/>
            </a:pPr>
            <a:r>
              <a:rPr lang="en-US" dirty="0">
                <a:solidFill>
                  <a:srgbClr val="000000"/>
                </a:solidFill>
                <a:highlight>
                  <a:srgbClr val="FFFFFF"/>
                </a:highlight>
                <a:latin typeface="Arial" panose="020B0604020202020204" pitchFamily="34" charset="0"/>
              </a:rPr>
              <a:t>Leading Self (Open to all in early Fall 2024)</a:t>
            </a:r>
          </a:p>
          <a:p>
            <a:pPr marL="742950" lvl="1" indent="-285750" fontAlgn="base">
              <a:buFont typeface="Arial" panose="020B0604020202020204" pitchFamily="34" charset="0"/>
              <a:buChar char="•"/>
            </a:pPr>
            <a:r>
              <a:rPr lang="en-US" dirty="0">
                <a:solidFill>
                  <a:srgbClr val="000000"/>
                </a:solidFill>
                <a:highlight>
                  <a:srgbClr val="FFFFFF"/>
                </a:highlight>
                <a:latin typeface="Arial" panose="020B0604020202020204" pitchFamily="34" charset="0"/>
              </a:rPr>
              <a:t>Leading People (For Supervisors beginning Spring 2025)</a:t>
            </a:r>
          </a:p>
          <a:p>
            <a:pPr marL="742950" lvl="1" indent="-285750" fontAlgn="base">
              <a:buFont typeface="Arial" panose="020B0604020202020204" pitchFamily="34" charset="0"/>
              <a:buChar char="•"/>
            </a:pPr>
            <a:r>
              <a:rPr lang="en-US" dirty="0">
                <a:solidFill>
                  <a:srgbClr val="000000"/>
                </a:solidFill>
                <a:highlight>
                  <a:srgbClr val="FFFFFF"/>
                </a:highlight>
                <a:latin typeface="Arial" panose="020B0604020202020204" pitchFamily="34" charset="0"/>
              </a:rPr>
              <a:t>Check out </a:t>
            </a:r>
            <a:r>
              <a:rPr lang="en-US" b="1" dirty="0">
                <a:solidFill>
                  <a:srgbClr val="000000"/>
                </a:solidFill>
                <a:highlight>
                  <a:srgbClr val="FFFFFF"/>
                </a:highlight>
                <a:latin typeface="Arial" panose="020B0604020202020204" pitchFamily="34" charset="0"/>
                <a:hlinkClick r:id="rId4"/>
              </a:rPr>
              <a:t>aub.ie/aspire</a:t>
            </a:r>
            <a:r>
              <a:rPr lang="en-US" dirty="0">
                <a:solidFill>
                  <a:srgbClr val="000000"/>
                </a:solidFill>
                <a:highlight>
                  <a:srgbClr val="FFFFFF"/>
                </a:highlight>
                <a:latin typeface="Arial" panose="020B0604020202020204" pitchFamily="34" charset="0"/>
              </a:rPr>
              <a:t> for more information!</a:t>
            </a:r>
          </a:p>
          <a:p>
            <a:pPr algn="l" rtl="0" fontAlgn="base"/>
            <a:endParaRPr lang="en-US" sz="1800" b="0" i="0" dirty="0">
              <a:solidFill>
                <a:srgbClr val="000000"/>
              </a:solidFill>
              <a:effectLst/>
              <a:highlight>
                <a:srgbClr val="FFFFFF"/>
              </a:highlight>
              <a:latin typeface="Arial" panose="020B0604020202020204" pitchFamily="34" charset="0"/>
              <a:hlinkClick r:id="rId5"/>
            </a:endParaRPr>
          </a:p>
          <a:p>
            <a:pPr algn="l" rtl="0" fontAlgn="base"/>
            <a:r>
              <a:rPr lang="en-US" sz="2000" b="1" u="sng" dirty="0">
                <a:solidFill>
                  <a:schemeClr val="bg1"/>
                </a:solidFill>
              </a:rPr>
              <a:t>ElevatED Courses</a:t>
            </a:r>
            <a:r>
              <a:rPr lang="en-US" sz="2000" b="1" dirty="0">
                <a:solidFill>
                  <a:schemeClr val="bg1"/>
                </a:solidFill>
              </a:rPr>
              <a:t>:</a:t>
            </a:r>
            <a:r>
              <a:rPr lang="en-US" sz="2000" b="1" u="sng" dirty="0">
                <a:solidFill>
                  <a:schemeClr val="bg1"/>
                </a:solidFill>
              </a:rPr>
              <a:t> </a:t>
            </a:r>
            <a:endParaRPr lang="en-US" sz="2000" b="1" u="sng" dirty="0">
              <a:solidFill>
                <a:schemeClr val="bg1"/>
              </a:solidFill>
              <a:hlinkClick r:id="rId5">
                <a:extLst>
                  <a:ext uri="{A12FA001-AC4F-418D-AE19-62706E023703}">
                    <ahyp:hlinkClr xmlns:ahyp="http://schemas.microsoft.com/office/drawing/2018/hyperlinkcolor" val="tx"/>
                  </a:ext>
                </a:extLst>
              </a:hlinkClick>
            </a:endParaRPr>
          </a:p>
          <a:p>
            <a:pPr algn="l" rtl="0" fontAlgn="base"/>
            <a:endParaRPr lang="en-US" sz="1800" b="0" i="0" dirty="0">
              <a:solidFill>
                <a:srgbClr val="E86100"/>
              </a:solidFill>
              <a:effectLst/>
              <a:highlight>
                <a:srgbClr val="FFFFFF"/>
              </a:highlight>
              <a:latin typeface="Arial" panose="020B0604020202020204" pitchFamily="34" charset="0"/>
              <a:hlinkClick r:id="rId5">
                <a:extLst>
                  <a:ext uri="{A12FA001-AC4F-418D-AE19-62706E023703}">
                    <ahyp:hlinkClr xmlns:ahyp="http://schemas.microsoft.com/office/drawing/2018/hyperlinkcolor" val="tx"/>
                  </a:ext>
                </a:extLst>
              </a:hlinkClick>
            </a:endParaRPr>
          </a:p>
          <a:p>
            <a:pPr marL="285750" indent="-285750" algn="l" rtl="0" fontAlgn="base">
              <a:buFont typeface="Arial" panose="020B0604020202020204" pitchFamily="34" charset="0"/>
              <a:buChar char="•"/>
            </a:pPr>
            <a:r>
              <a:rPr lang="en-US" sz="1800" b="0" i="0" dirty="0">
                <a:solidFill>
                  <a:srgbClr val="E86100"/>
                </a:solidFill>
                <a:effectLst/>
                <a:highlight>
                  <a:srgbClr val="FFFFFF"/>
                </a:highlight>
                <a:latin typeface="Arial" panose="020B0604020202020204" pitchFamily="34" charset="0"/>
                <a:hlinkClick r:id="rId5">
                  <a:extLst>
                    <a:ext uri="{A12FA001-AC4F-418D-AE19-62706E023703}">
                      <ahyp:hlinkClr xmlns:ahyp="http://schemas.microsoft.com/office/drawing/2018/hyperlinkcolor" val="tx"/>
                    </a:ext>
                  </a:extLst>
                </a:hlinkClick>
              </a:rPr>
              <a:t>Emotional Intelligence Basics </a:t>
            </a:r>
            <a:r>
              <a:rPr lang="en-US" sz="1800" b="0" i="0" dirty="0">
                <a:solidFill>
                  <a:srgbClr val="000000"/>
                </a:solidFill>
                <a:effectLst/>
                <a:highlight>
                  <a:srgbClr val="FFFFFF"/>
                </a:highlight>
                <a:latin typeface="Arial" panose="020B0604020202020204" pitchFamily="34" charset="0"/>
              </a:rPr>
              <a:t>(Virtual)</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Arial" panose="020B0604020202020204" pitchFamily="34" charset="0"/>
                <a:hlinkClick r:id="rId6"/>
              </a:rPr>
              <a:t>Working Among Multiple Generations </a:t>
            </a:r>
            <a:r>
              <a:rPr lang="en-US" sz="1800" b="0" i="0" dirty="0">
                <a:solidFill>
                  <a:srgbClr val="000000"/>
                </a:solidFill>
                <a:effectLst/>
                <a:highlight>
                  <a:srgbClr val="FFFFFF"/>
                </a:highlight>
                <a:latin typeface="Arial" panose="020B0604020202020204" pitchFamily="34" charset="0"/>
              </a:rPr>
              <a:t>(Virtual)</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Arial" panose="020B0604020202020204" pitchFamily="34" charset="0"/>
                <a:hlinkClick r:id="rId7"/>
              </a:rPr>
              <a:t>Diversity Across Generations: Supporting Workplace Inclusion Self-Paced </a:t>
            </a:r>
            <a:r>
              <a:rPr lang="en-US" sz="1800" b="0" i="0" dirty="0">
                <a:solidFill>
                  <a:srgbClr val="000000"/>
                </a:solidFill>
                <a:effectLst/>
                <a:highlight>
                  <a:srgbClr val="FFFFFF"/>
                </a:highlight>
                <a:latin typeface="Arial" panose="020B0604020202020204" pitchFamily="34" charset="0"/>
              </a:rPr>
              <a:t>(Link</a:t>
            </a:r>
            <a:r>
              <a:rPr lang="en-US" dirty="0">
                <a:solidFill>
                  <a:srgbClr val="000000"/>
                </a:solidFill>
                <a:highlight>
                  <a:srgbClr val="FFFFFF"/>
                </a:highlight>
                <a:latin typeface="Arial" panose="020B0604020202020204" pitchFamily="34" charset="0"/>
              </a:rPr>
              <a:t>edIn </a:t>
            </a:r>
            <a:r>
              <a:rPr lang="en-US" sz="1800" b="0" i="0" dirty="0">
                <a:solidFill>
                  <a:srgbClr val="000000"/>
                </a:solidFill>
                <a:effectLst/>
                <a:highlight>
                  <a:srgbClr val="FFFFFF"/>
                </a:highlight>
                <a:latin typeface="Arial" panose="020B0604020202020204" pitchFamily="34" charset="0"/>
              </a:rPr>
              <a:t>Learning (LIL))</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Arial" panose="020B0604020202020204" pitchFamily="34" charset="0"/>
                <a:hlinkClick r:id="rId8"/>
              </a:rPr>
              <a:t>Emotional Intelligence Basics Self-Paced </a:t>
            </a:r>
            <a:r>
              <a:rPr lang="en-US" sz="1800" b="0" i="0" dirty="0">
                <a:solidFill>
                  <a:srgbClr val="000000"/>
                </a:solidFill>
                <a:effectLst/>
                <a:highlight>
                  <a:srgbClr val="FFFFFF"/>
                </a:highlight>
                <a:latin typeface="Arial" panose="020B0604020202020204" pitchFamily="34" charset="0"/>
              </a:rPr>
              <a:t>(LIL)</a:t>
            </a:r>
          </a:p>
          <a:p>
            <a:pPr marL="285750" indent="-285750" algn="l" rtl="0" fontAlgn="base">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hlinkClick r:id="rId9"/>
              </a:rPr>
              <a:t>Employee Motivation </a:t>
            </a:r>
            <a:r>
              <a:rPr lang="en-US" sz="1800" dirty="0">
                <a:solidFill>
                  <a:srgbClr val="000000"/>
                </a:solidFill>
                <a:latin typeface="Arial" panose="020B0604020202020204" pitchFamily="34" charset="0"/>
                <a:cs typeface="Arial" panose="020B0604020202020204" pitchFamily="34" charset="0"/>
              </a:rPr>
              <a:t>(Classroom)</a:t>
            </a:r>
          </a:p>
          <a:p>
            <a:pPr marL="285750" indent="-285750" fontAlgn="base">
              <a:buFont typeface="Arial" panose="020B0604020202020204" pitchFamily="34" charset="0"/>
              <a:buChar char="•"/>
            </a:pPr>
            <a:r>
              <a:rPr lang="en-US" sz="1800" dirty="0">
                <a:latin typeface="Arial" panose="020B0604020202020204" pitchFamily="34" charset="0"/>
                <a:cs typeface="Arial" panose="020B0604020202020204" pitchFamily="34" charset="0"/>
                <a:hlinkClick r:id="rId10"/>
              </a:rPr>
              <a:t>How to Proactively Manage Conflict as an Employee</a:t>
            </a:r>
            <a:r>
              <a:rPr lang="en-US" sz="1800" b="0" i="0" dirty="0">
                <a:solidFill>
                  <a:srgbClr val="000000"/>
                </a:solidFill>
                <a:effectLst/>
                <a:highlight>
                  <a:srgbClr val="FFFFFF"/>
                </a:highlight>
                <a:latin typeface="Arial" panose="020B0604020202020204" pitchFamily="34" charset="0"/>
              </a:rPr>
              <a:t>(LIL)</a:t>
            </a:r>
          </a:p>
          <a:p>
            <a:pPr marL="285750" indent="-285750" fontAlgn="base">
              <a:buFont typeface="Arial" panose="020B0604020202020204" pitchFamily="34" charset="0"/>
              <a:buChar char="•"/>
            </a:pPr>
            <a:r>
              <a:rPr lang="en-US" dirty="0">
                <a:solidFill>
                  <a:srgbClr val="000000"/>
                </a:solidFill>
                <a:highlight>
                  <a:srgbClr val="FFFFFF"/>
                </a:highlight>
                <a:latin typeface="Arial" panose="020B0604020202020204" pitchFamily="34" charset="0"/>
                <a:hlinkClick r:id="rId11"/>
              </a:rPr>
              <a:t>Building Trust</a:t>
            </a:r>
            <a:r>
              <a:rPr lang="en-US" dirty="0">
                <a:solidFill>
                  <a:srgbClr val="000000"/>
                </a:solidFill>
                <a:highlight>
                  <a:srgbClr val="FFFFFF"/>
                </a:highlight>
                <a:latin typeface="Arial" panose="020B0604020202020204" pitchFamily="34" charset="0"/>
              </a:rPr>
              <a:t> (LIL) </a:t>
            </a:r>
            <a:endParaRPr lang="en-US" sz="1800" b="0" i="0" dirty="0">
              <a:solidFill>
                <a:srgbClr val="000000"/>
              </a:solidFill>
              <a:effectLst/>
              <a:highlight>
                <a:srgbClr val="FFFFFF"/>
              </a:highlight>
              <a:latin typeface="Arial" panose="020B0604020202020204" pitchFamily="34" charset="0"/>
            </a:endParaRPr>
          </a:p>
          <a:p>
            <a:pPr marL="285750" indent="-285750" fontAlgn="base">
              <a:buFont typeface="Arial" panose="020B0604020202020204" pitchFamily="34" charset="0"/>
              <a:buChar char="•"/>
            </a:pPr>
            <a:endParaRPr lang="en-US" sz="1800" b="0" i="0" dirty="0">
              <a:solidFill>
                <a:srgbClr val="000000"/>
              </a:solidFill>
              <a:effectLst/>
              <a:highlight>
                <a:srgbClr val="FFFFFF"/>
              </a:highlight>
              <a:latin typeface="Arial" panose="020B0604020202020204" pitchFamily="34" charset="0"/>
            </a:endParaRPr>
          </a:p>
          <a:p>
            <a:pPr marL="285750" indent="-285750" algn="l" rtl="0" fontAlgn="base">
              <a:buFont typeface="Arial" panose="020B0604020202020204" pitchFamily="34" charset="0"/>
              <a:buChar char="•"/>
            </a:pPr>
            <a:endParaRPr lang="en-US" sz="1800" dirty="0">
              <a:solidFill>
                <a:srgbClr val="000000"/>
              </a:solidFill>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endParaRPr lang="en-US" sz="1800" i="0" dirty="0">
              <a:solidFill>
                <a:srgbClr val="002060"/>
              </a:solidFill>
              <a:effectLst/>
              <a:highlight>
                <a:srgbClr val="FFFFFF"/>
              </a:highligh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0307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3E7BE7-24CB-5D96-1407-BA1ACB41749C}"/>
              </a:ext>
            </a:extLst>
          </p:cNvPr>
          <p:cNvSpPr>
            <a:spLocks noGrp="1"/>
          </p:cNvSpPr>
          <p:nvPr>
            <p:ph idx="1"/>
          </p:nvPr>
        </p:nvSpPr>
        <p:spPr/>
        <p:txBody>
          <a:bodyPr vert="horz" lIns="91440" tIns="45720" rIns="91440" bIns="45720" rtlCol="0" anchor="t">
            <a:noAutofit/>
          </a:bodyPr>
          <a:lstStyle/>
          <a:p>
            <a:r>
              <a:rPr lang="en-US" sz="2800">
                <a:latin typeface="Avenir Next LT Pro"/>
                <a:cs typeface="Arial"/>
              </a:rPr>
              <a:t>A deeper understanding of generational generalizations.</a:t>
            </a:r>
          </a:p>
          <a:p>
            <a:r>
              <a:rPr lang="en-US" sz="2800">
                <a:latin typeface="Avenir Next LT Pro"/>
                <a:cs typeface="Arial"/>
              </a:rPr>
              <a:t>Considerations for emotional intelligence to develop individualized approaches for inclusive workplaces.</a:t>
            </a:r>
            <a:endParaRPr lang="en-US" sz="2800"/>
          </a:p>
          <a:p>
            <a:endParaRPr lang="en-US" sz="2800"/>
          </a:p>
        </p:txBody>
      </p:sp>
      <p:sp>
        <p:nvSpPr>
          <p:cNvPr id="3" name="Slide Number Placeholder 2">
            <a:extLst>
              <a:ext uri="{FF2B5EF4-FFF2-40B4-BE49-F238E27FC236}">
                <a16:creationId xmlns:a16="http://schemas.microsoft.com/office/drawing/2014/main" id="{07DC1909-C67E-0BCA-6E5D-B1689E6A9A75}"/>
              </a:ext>
            </a:extLst>
          </p:cNvPr>
          <p:cNvSpPr>
            <a:spLocks noGrp="1"/>
          </p:cNvSpPr>
          <p:nvPr>
            <p:ph type="sldNum" sz="quarter" idx="12"/>
          </p:nvPr>
        </p:nvSpPr>
        <p:spPr/>
        <p:txBody>
          <a:bodyPr/>
          <a:lstStyle/>
          <a:p>
            <a:fld id="{9564885F-477D-A14D-B2C1-5ECAF755F313}" type="slidenum">
              <a:rPr lang="en-US" smtClean="0"/>
              <a:pPr/>
              <a:t>3</a:t>
            </a:fld>
            <a:endParaRPr lang="en-US" spc="400"/>
          </a:p>
        </p:txBody>
      </p:sp>
      <p:sp>
        <p:nvSpPr>
          <p:cNvPr id="4" name="Footer Placeholder 3">
            <a:extLst>
              <a:ext uri="{FF2B5EF4-FFF2-40B4-BE49-F238E27FC236}">
                <a16:creationId xmlns:a16="http://schemas.microsoft.com/office/drawing/2014/main" id="{A1F1086F-9D33-AAE4-C93D-68F8EF49CE15}"/>
              </a:ext>
            </a:extLst>
          </p:cNvPr>
          <p:cNvSpPr>
            <a:spLocks noGrp="1"/>
          </p:cNvSpPr>
          <p:nvPr>
            <p:ph type="ftr" sz="quarter" idx="13"/>
          </p:nvPr>
        </p:nvSpPr>
        <p:spPr/>
        <p:txBody>
          <a:bodyPr/>
          <a:lstStyle/>
          <a:p>
            <a:endParaRPr lang="en-US"/>
          </a:p>
        </p:txBody>
      </p:sp>
      <p:sp>
        <p:nvSpPr>
          <p:cNvPr id="5" name="Title 4">
            <a:extLst>
              <a:ext uri="{FF2B5EF4-FFF2-40B4-BE49-F238E27FC236}">
                <a16:creationId xmlns:a16="http://schemas.microsoft.com/office/drawing/2014/main" id="{993D2830-CBB5-C060-6729-C372DE032703}"/>
              </a:ext>
            </a:extLst>
          </p:cNvPr>
          <p:cNvSpPr>
            <a:spLocks noGrp="1"/>
          </p:cNvSpPr>
          <p:nvPr>
            <p:ph type="title"/>
          </p:nvPr>
        </p:nvSpPr>
        <p:spPr/>
        <p:txBody>
          <a:bodyPr/>
          <a:lstStyle/>
          <a:p>
            <a:r>
              <a:rPr lang="en-US"/>
              <a:t>What’s in it for me? (WIIFMs)</a:t>
            </a:r>
          </a:p>
        </p:txBody>
      </p:sp>
    </p:spTree>
    <p:extLst>
      <p:ext uri="{BB962C8B-B14F-4D97-AF65-F5344CB8AC3E}">
        <p14:creationId xmlns:p14="http://schemas.microsoft.com/office/powerpoint/2010/main" val="290565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3BADD4-438D-6BC6-F031-9BDE15920302}"/>
              </a:ext>
            </a:extLst>
          </p:cNvPr>
          <p:cNvSpPr>
            <a:spLocks noGrp="1"/>
          </p:cNvSpPr>
          <p:nvPr>
            <p:ph type="sldNum" sz="quarter" idx="4"/>
          </p:nvPr>
        </p:nvSpPr>
        <p:spPr/>
        <p:txBody>
          <a:bodyPr/>
          <a:lstStyle/>
          <a:p>
            <a:fld id="{9564885F-477D-A14D-B2C1-5ECAF755F313}" type="slidenum">
              <a:rPr lang="en-US" smtClean="0"/>
              <a:pPr/>
              <a:t>30</a:t>
            </a:fld>
            <a:endParaRPr lang="en-US" spc="400"/>
          </a:p>
        </p:txBody>
      </p:sp>
      <p:sp>
        <p:nvSpPr>
          <p:cNvPr id="3" name="Footer Placeholder 2">
            <a:extLst>
              <a:ext uri="{FF2B5EF4-FFF2-40B4-BE49-F238E27FC236}">
                <a16:creationId xmlns:a16="http://schemas.microsoft.com/office/drawing/2014/main" id="{2E72382E-6D68-3106-FF5C-70547D63E109}"/>
              </a:ext>
            </a:extLst>
          </p:cNvPr>
          <p:cNvSpPr>
            <a:spLocks noGrp="1"/>
          </p:cNvSpPr>
          <p:nvPr>
            <p:ph type="ftr" sz="quarter" idx="3"/>
          </p:nvPr>
        </p:nvSpPr>
        <p:spPr/>
        <p:txBody>
          <a:bodyPr/>
          <a:lstStyle/>
          <a:p>
            <a:endParaRPr lang="en-US"/>
          </a:p>
        </p:txBody>
      </p:sp>
      <p:sp>
        <p:nvSpPr>
          <p:cNvPr id="6" name="Title 3">
            <a:extLst>
              <a:ext uri="{FF2B5EF4-FFF2-40B4-BE49-F238E27FC236}">
                <a16:creationId xmlns:a16="http://schemas.microsoft.com/office/drawing/2014/main" id="{A4069A5B-5645-1376-041E-6782766D01B8}"/>
              </a:ext>
            </a:extLst>
          </p:cNvPr>
          <p:cNvSpPr txBox="1">
            <a:spLocks/>
          </p:cNvSpPr>
          <p:nvPr/>
        </p:nvSpPr>
        <p:spPr>
          <a:xfrm>
            <a:off x="364109" y="480669"/>
            <a:ext cx="11357316" cy="3454854"/>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dirty="0"/>
              <a:t>Resources</a:t>
            </a:r>
          </a:p>
          <a:p>
            <a:endParaRPr lang="en-US" dirty="0"/>
          </a:p>
          <a:p>
            <a:pPr algn="l" rtl="0" fontAlgn="base">
              <a:buFont typeface="Arial" panose="020B0604020202020204" pitchFamily="34" charset="0"/>
              <a:buChar char="•"/>
            </a:pPr>
            <a:r>
              <a:rPr lang="en-US" sz="1800" b="0" cap="none" dirty="0">
                <a:latin typeface="Arial" panose="020B0604020202020204" pitchFamily="34" charset="0"/>
                <a:cs typeface="Arial" panose="020B0604020202020204" pitchFamily="34" charset="0"/>
              </a:rPr>
              <a:t>West Virginia DOT, “</a:t>
            </a:r>
            <a:r>
              <a:rPr lang="en-US" sz="1800" b="0" cap="none" dirty="0">
                <a:latin typeface="Arial" panose="020B0604020202020204" pitchFamily="34" charset="0"/>
                <a:cs typeface="Arial" panose="020B0604020202020204" pitchFamily="34" charset="0"/>
                <a:hlinkClick r:id="rId3"/>
              </a:rPr>
              <a:t>generations: participant guide</a:t>
            </a:r>
            <a:r>
              <a:rPr lang="en-US" sz="1800" b="0" cap="none" dirty="0">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cap="none" dirty="0">
                <a:latin typeface="Arial" panose="020B0604020202020204" pitchFamily="34" charset="0"/>
                <a:cs typeface="Arial" panose="020B0604020202020204" pitchFamily="34" charset="0"/>
              </a:rPr>
              <a:t>West Virginia DOT, “</a:t>
            </a:r>
            <a:r>
              <a:rPr lang="en-US" sz="1800" b="0" cap="none" dirty="0">
                <a:latin typeface="Arial" panose="020B0604020202020204" pitchFamily="34" charset="0"/>
                <a:cs typeface="Arial" panose="020B0604020202020204" pitchFamily="34" charset="0"/>
                <a:hlinkClick r:id="rId4"/>
              </a:rPr>
              <a:t>generations: instructor guide</a:t>
            </a:r>
            <a:r>
              <a:rPr lang="en-US" sz="1800" b="0" cap="none" dirty="0">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cap="none" dirty="0">
                <a:latin typeface="Arial" panose="020B0604020202020204" pitchFamily="34" charset="0"/>
                <a:cs typeface="Arial" panose="020B0604020202020204" pitchFamily="34" charset="0"/>
              </a:rPr>
              <a:t>Purdue University, </a:t>
            </a:r>
            <a:r>
              <a:rPr lang="en-US" sz="1800" b="0" cap="none" dirty="0">
                <a:latin typeface="Arial" panose="020B0604020202020204" pitchFamily="34" charset="0"/>
                <a:cs typeface="Arial" panose="020B0604020202020204" pitchFamily="34" charset="0"/>
                <a:hlinkClick r:id="rId5"/>
              </a:rPr>
              <a:t>“generational differences in the workplace”</a:t>
            </a:r>
            <a:r>
              <a:rPr lang="en-US" sz="1800" b="0" cap="none" dirty="0">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cap="none" dirty="0">
                <a:latin typeface="Arial" panose="020B0604020202020204" pitchFamily="34" charset="0"/>
                <a:cs typeface="Arial" panose="020B0604020202020204" pitchFamily="34" charset="0"/>
              </a:rPr>
              <a:t>The Employee Engagement Group, “</a:t>
            </a:r>
            <a:r>
              <a:rPr lang="en-US" sz="1800" b="0" cap="none" dirty="0">
                <a:latin typeface="Arial" panose="020B0604020202020204" pitchFamily="34" charset="0"/>
                <a:cs typeface="Arial" panose="020B0604020202020204" pitchFamily="34" charset="0"/>
                <a:hlinkClick r:id="rId6"/>
              </a:rPr>
              <a:t>engaging the generations</a:t>
            </a:r>
            <a:r>
              <a:rPr lang="en-US" sz="1800" b="0" cap="none" dirty="0">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cap="none" dirty="0">
                <a:latin typeface="Arial" panose="020B0604020202020204" pitchFamily="34" charset="0"/>
                <a:cs typeface="Arial" panose="020B0604020202020204" pitchFamily="34" charset="0"/>
              </a:rPr>
              <a:t>Articulate Rise, “managing the multigenerational workplace”​</a:t>
            </a:r>
          </a:p>
          <a:p>
            <a:pPr algn="l" rtl="0" fontAlgn="base">
              <a:buFont typeface="Arial" panose="020B0604020202020204" pitchFamily="34" charset="0"/>
              <a:buChar char="•"/>
            </a:pPr>
            <a:r>
              <a:rPr lang="en-US" sz="1800" b="0" cap="none" dirty="0">
                <a:latin typeface="Arial" panose="020B0604020202020204" pitchFamily="34" charset="0"/>
                <a:cs typeface="Arial" panose="020B0604020202020204" pitchFamily="34" charset="0"/>
              </a:rPr>
              <a:t>Extension, University of Missouri, “</a:t>
            </a:r>
            <a:r>
              <a:rPr lang="en-US" sz="1800" b="0" cap="none" dirty="0">
                <a:latin typeface="Arial" panose="020B0604020202020204" pitchFamily="34" charset="0"/>
                <a:cs typeface="Arial" panose="020B0604020202020204" pitchFamily="34" charset="0"/>
                <a:hlinkClick r:id="rId7"/>
              </a:rPr>
              <a:t>meet the generations</a:t>
            </a:r>
            <a:r>
              <a:rPr lang="en-US" sz="1800" b="0" cap="none" dirty="0">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cap="none" dirty="0" err="1">
                <a:latin typeface="Arial" panose="020B0604020202020204" pitchFamily="34" charset="0"/>
                <a:cs typeface="Arial" panose="020B0604020202020204" pitchFamily="34" charset="0"/>
              </a:rPr>
              <a:t>Livecareer</a:t>
            </a:r>
            <a:r>
              <a:rPr lang="en-US" sz="1800" b="0" cap="none" dirty="0">
                <a:latin typeface="Arial" panose="020B0604020202020204" pitchFamily="34" charset="0"/>
                <a:cs typeface="Arial" panose="020B0604020202020204" pitchFamily="34" charset="0"/>
              </a:rPr>
              <a:t>, “</a:t>
            </a:r>
            <a:r>
              <a:rPr lang="en-US" sz="1800" b="0" cap="none" dirty="0">
                <a:latin typeface="Arial" panose="020B0604020202020204" pitchFamily="34" charset="0"/>
                <a:cs typeface="Arial" panose="020B0604020202020204" pitchFamily="34" charset="0"/>
                <a:hlinkClick r:id="rId8"/>
              </a:rPr>
              <a:t>different generations in the workplace 2022 study</a:t>
            </a:r>
            <a:r>
              <a:rPr lang="en-US" sz="1800" b="0" cap="none" dirty="0">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1800" b="0" cap="none" dirty="0">
                <a:latin typeface="Arial" panose="020B0604020202020204" pitchFamily="34" charset="0"/>
                <a:cs typeface="Arial" panose="020B0604020202020204" pitchFamily="34" charset="0"/>
              </a:rPr>
              <a:t>Defense Culture, “</a:t>
            </a:r>
            <a:r>
              <a:rPr lang="en-US" sz="1800" b="0" cap="none" dirty="0">
                <a:latin typeface="Arial" panose="020B0604020202020204" pitchFamily="34" charset="0"/>
                <a:cs typeface="Arial" panose="020B0604020202020204" pitchFamily="34" charset="0"/>
                <a:hlinkClick r:id="rId9"/>
              </a:rPr>
              <a:t>communicating across differences</a:t>
            </a:r>
            <a:r>
              <a:rPr lang="en-US" sz="1800" b="0" cap="none" dirty="0">
                <a:latin typeface="Arial" panose="020B0604020202020204" pitchFamily="34" charset="0"/>
                <a:cs typeface="Arial" panose="020B0604020202020204" pitchFamily="34" charset="0"/>
              </a:rPr>
              <a:t>”​</a:t>
            </a:r>
          </a:p>
          <a:p>
            <a:pPr algn="l" rtl="0" fontAlgn="base"/>
            <a:r>
              <a:rPr lang="en-US" sz="1800" b="0" cap="none" dirty="0">
                <a:latin typeface="Arial" panose="020B0604020202020204" pitchFamily="34" charset="0"/>
                <a:cs typeface="Arial" panose="020B0604020202020204" pitchFamily="34" charset="0"/>
              </a:rPr>
              <a:t>​</a:t>
            </a:r>
          </a:p>
          <a:p>
            <a:pPr algn="l" rtl="0" fontAlgn="base"/>
            <a:r>
              <a:rPr lang="en-US" sz="1800" b="0" cap="none" dirty="0">
                <a:latin typeface="Arial" panose="020B0604020202020204" pitchFamily="34" charset="0"/>
                <a:cs typeface="Arial" panose="020B0604020202020204" pitchFamily="34" charset="0"/>
              </a:rPr>
              <a:t>This material incorporated the use of AI. However, all content was rigorously reviewed and approved by human subject matter experts for accuracy and relevance. For questions or more information, contact us at </a:t>
            </a:r>
            <a:r>
              <a:rPr lang="en-US" sz="1800" b="0" cap="none" dirty="0">
                <a:latin typeface="Arial" panose="020B0604020202020204" pitchFamily="34" charset="0"/>
                <a:cs typeface="Arial" panose="020B0604020202020204" pitchFamily="34" charset="0"/>
                <a:hlinkClick r:id="rId10"/>
              </a:rPr>
              <a:t>hrddept@auburn.edu</a:t>
            </a:r>
            <a:r>
              <a:rPr lang="en-US" sz="1800" b="0" cap="none"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186038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0FA4C11-8AA7-971D-C67B-3841DC1DB564}"/>
              </a:ext>
            </a:extLst>
          </p:cNvPr>
          <p:cNvSpPr>
            <a:spLocks noGrp="1"/>
          </p:cNvSpPr>
          <p:nvPr>
            <p:ph type="pic" sz="quarter" idx="12"/>
          </p:nvPr>
        </p:nvSpPr>
        <p:spPr/>
        <p:txBody>
          <a:bodyPr/>
          <a:lstStyle/>
          <a:p>
            <a:pPr marL="0" indent="0">
              <a:buNone/>
            </a:pPr>
            <a:endParaRPr lang="en-US"/>
          </a:p>
        </p:txBody>
      </p:sp>
      <p:sp>
        <p:nvSpPr>
          <p:cNvPr id="3" name="Footer Placeholder 2">
            <a:extLst>
              <a:ext uri="{FF2B5EF4-FFF2-40B4-BE49-F238E27FC236}">
                <a16:creationId xmlns:a16="http://schemas.microsoft.com/office/drawing/2014/main" id="{63CDFB8C-36E0-B7B2-53AF-3C253288500B}"/>
              </a:ext>
            </a:extLst>
          </p:cNvPr>
          <p:cNvSpPr>
            <a:spLocks noGrp="1"/>
          </p:cNvSpPr>
          <p:nvPr>
            <p:ph type="ftr" sz="quarter" idx="10"/>
          </p:nvPr>
        </p:nvSpPr>
        <p:spPr/>
        <p:txBody>
          <a:bodyPr/>
          <a:lstStyle/>
          <a:p>
            <a:r>
              <a:rPr lang="fr-FR"/>
              <a:t>Source: https://www.purdueglobal.edu/education-partnerships/generational-workforce-differences-infographic/​</a:t>
            </a:r>
          </a:p>
        </p:txBody>
      </p:sp>
      <p:sp>
        <p:nvSpPr>
          <p:cNvPr id="4" name="Slide Number Placeholder 3">
            <a:extLst>
              <a:ext uri="{FF2B5EF4-FFF2-40B4-BE49-F238E27FC236}">
                <a16:creationId xmlns:a16="http://schemas.microsoft.com/office/drawing/2014/main" id="{A67FB63E-695B-C716-2FD6-D0CFA97F4A52}"/>
              </a:ext>
            </a:extLst>
          </p:cNvPr>
          <p:cNvSpPr>
            <a:spLocks noGrp="1"/>
          </p:cNvSpPr>
          <p:nvPr>
            <p:ph type="sldNum" sz="quarter" idx="11"/>
          </p:nvPr>
        </p:nvSpPr>
        <p:spPr/>
        <p:txBody>
          <a:bodyPr/>
          <a:lstStyle/>
          <a:p>
            <a:fld id="{9564885F-477D-A14D-B2C1-5ECAF755F313}" type="slidenum">
              <a:rPr lang="en-US" smtClean="0"/>
              <a:pPr/>
              <a:t>4</a:t>
            </a:fld>
            <a:endParaRPr lang="en-US" spc="400"/>
          </a:p>
        </p:txBody>
      </p:sp>
      <p:graphicFrame>
        <p:nvGraphicFramePr>
          <p:cNvPr id="5" name="Chart 4" descr="Today's workplace is made up of 2% Traditionalists, 25% Boomers, 33% Gen-X, 35% Millennial and 5% Gen-Z. ">
            <a:extLst>
              <a:ext uri="{FF2B5EF4-FFF2-40B4-BE49-F238E27FC236}">
                <a16:creationId xmlns:a16="http://schemas.microsoft.com/office/drawing/2014/main" id="{74920B84-9F27-BB94-7AC1-DE2CE9EBC383}"/>
              </a:ext>
            </a:extLst>
          </p:cNvPr>
          <p:cNvGraphicFramePr/>
          <p:nvPr>
            <p:extLst>
              <p:ext uri="{D42A27DB-BD31-4B8C-83A1-F6EECF244321}">
                <p14:modId xmlns:p14="http://schemas.microsoft.com/office/powerpoint/2010/main" val="2261655787"/>
              </p:ext>
            </p:extLst>
          </p:nvPr>
        </p:nvGraphicFramePr>
        <p:xfrm>
          <a:off x="1" y="0"/>
          <a:ext cx="12191999"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DA1B1D0E-6ECB-4BC0-6E03-607BA60D50E1}"/>
              </a:ext>
            </a:extLst>
          </p:cNvPr>
          <p:cNvSpPr txBox="1">
            <a:spLocks/>
          </p:cNvSpPr>
          <p:nvPr/>
        </p:nvSpPr>
        <p:spPr>
          <a:xfrm>
            <a:off x="7590134" y="1259229"/>
            <a:ext cx="4142688" cy="1325563"/>
          </a:xfrm>
          <a:prstGeom prst="rect">
            <a:avLst/>
          </a:prstGeom>
        </p:spPr>
        <p:txBody>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r"/>
            <a:r>
              <a:rPr lang="en-US"/>
              <a:t>Today’s Workplace</a:t>
            </a:r>
          </a:p>
        </p:txBody>
      </p:sp>
    </p:spTree>
    <p:extLst>
      <p:ext uri="{BB962C8B-B14F-4D97-AF65-F5344CB8AC3E}">
        <p14:creationId xmlns:p14="http://schemas.microsoft.com/office/powerpoint/2010/main" val="364803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3FC6-09CA-68DB-FC03-F104F03B5510}"/>
              </a:ext>
            </a:extLst>
          </p:cNvPr>
          <p:cNvSpPr>
            <a:spLocks noGrp="1"/>
          </p:cNvSpPr>
          <p:nvPr>
            <p:ph type="title"/>
          </p:nvPr>
        </p:nvSpPr>
        <p:spPr/>
        <p:txBody>
          <a:bodyPr/>
          <a:lstStyle/>
          <a:p>
            <a:r>
              <a:rPr lang="en-US">
                <a:solidFill>
                  <a:schemeClr val="bg1"/>
                </a:solidFill>
                <a:latin typeface="Avenir Next LT Pro Demi"/>
                <a:cs typeface="Arial"/>
              </a:rPr>
              <a:t>Guess my generation! </a:t>
            </a:r>
          </a:p>
        </p:txBody>
      </p:sp>
      <p:sp>
        <p:nvSpPr>
          <p:cNvPr id="8" name="Content Placeholder 7">
            <a:extLst>
              <a:ext uri="{FF2B5EF4-FFF2-40B4-BE49-F238E27FC236}">
                <a16:creationId xmlns:a16="http://schemas.microsoft.com/office/drawing/2014/main" id="{2940FC76-89A8-F15B-FD64-836577A15722}"/>
              </a:ext>
            </a:extLst>
          </p:cNvPr>
          <p:cNvSpPr>
            <a:spLocks noGrp="1"/>
          </p:cNvSpPr>
          <p:nvPr>
            <p:ph idx="1"/>
          </p:nvPr>
        </p:nvSpPr>
        <p:spPr>
          <a:xfrm>
            <a:off x="838200" y="2294847"/>
            <a:ext cx="8488680" cy="2677478"/>
          </a:xfrm>
        </p:spPr>
        <p:txBody>
          <a:bodyPr>
            <a:normAutofit fontScale="92500" lnSpcReduction="20000"/>
          </a:bodyPr>
          <a:lstStyle/>
          <a:p>
            <a:r>
              <a:rPr lang="en-US" sz="3200"/>
              <a:t>Music</a:t>
            </a:r>
          </a:p>
          <a:p>
            <a:r>
              <a:rPr lang="en-US" sz="3200"/>
              <a:t>Hair styles</a:t>
            </a:r>
          </a:p>
          <a:p>
            <a:r>
              <a:rPr lang="en-US" sz="3200"/>
              <a:t>Brands</a:t>
            </a:r>
          </a:p>
          <a:p>
            <a:r>
              <a:rPr lang="en-US" sz="3200"/>
              <a:t>T.V. shows</a:t>
            </a:r>
          </a:p>
          <a:p>
            <a:r>
              <a:rPr lang="en-US" sz="3200"/>
              <a:t>Movies</a:t>
            </a:r>
          </a:p>
          <a:p>
            <a:r>
              <a:rPr lang="en-US" sz="3200"/>
              <a:t>Restaurants</a:t>
            </a:r>
          </a:p>
          <a:p>
            <a:pPr marL="0" indent="0">
              <a:buNone/>
            </a:pPr>
            <a:endParaRPr lang="en-US"/>
          </a:p>
        </p:txBody>
      </p:sp>
      <p:sp>
        <p:nvSpPr>
          <p:cNvPr id="9" name="TextBox 8">
            <a:extLst>
              <a:ext uri="{FF2B5EF4-FFF2-40B4-BE49-F238E27FC236}">
                <a16:creationId xmlns:a16="http://schemas.microsoft.com/office/drawing/2014/main" id="{7422DE14-B756-6D17-2CAF-C469340494C2}"/>
              </a:ext>
            </a:extLst>
          </p:cNvPr>
          <p:cNvSpPr txBox="1"/>
          <p:nvPr/>
        </p:nvSpPr>
        <p:spPr>
          <a:xfrm>
            <a:off x="838200" y="1365504"/>
            <a:ext cx="9668256" cy="523220"/>
          </a:xfrm>
          <a:prstGeom prst="rect">
            <a:avLst/>
          </a:prstGeom>
          <a:noFill/>
        </p:spPr>
        <p:txBody>
          <a:bodyPr wrap="square" rtlCol="0">
            <a:spAutoFit/>
          </a:bodyPr>
          <a:lstStyle/>
          <a:p>
            <a:r>
              <a:rPr lang="en-US" sz="2800" b="1">
                <a:solidFill>
                  <a:schemeClr val="accent5">
                    <a:lumMod val="50000"/>
                  </a:schemeClr>
                </a:solidFill>
              </a:rPr>
              <a:t>When you were in your teens, what was popular? Think…</a:t>
            </a:r>
          </a:p>
        </p:txBody>
      </p:sp>
    </p:spTree>
    <p:custDataLst>
      <p:tags r:id="rId1"/>
    </p:custDataLst>
    <p:extLst>
      <p:ext uri="{BB962C8B-B14F-4D97-AF65-F5344CB8AC3E}">
        <p14:creationId xmlns:p14="http://schemas.microsoft.com/office/powerpoint/2010/main" val="358774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C5E12-ED6B-D206-CFA0-74DD05F44A45}"/>
              </a:ext>
            </a:extLst>
          </p:cNvPr>
          <p:cNvSpPr>
            <a:spLocks noGrp="1"/>
          </p:cNvSpPr>
          <p:nvPr>
            <p:ph type="title"/>
          </p:nvPr>
        </p:nvSpPr>
        <p:spPr>
          <a:xfrm>
            <a:off x="838200" y="365125"/>
            <a:ext cx="10515600" cy="1325563"/>
          </a:xfrm>
        </p:spPr>
        <p:txBody>
          <a:bodyPr anchor="ctr">
            <a:normAutofit/>
          </a:bodyPr>
          <a:lstStyle/>
          <a:p>
            <a:r>
              <a:rPr lang="en-US">
                <a:solidFill>
                  <a:schemeClr val="bg1"/>
                </a:solidFill>
                <a:latin typeface="Avenir Next LT Pro Demi"/>
                <a:cs typeface="Arial"/>
              </a:rPr>
              <a:t>I Need Stats, Stat!</a:t>
            </a:r>
          </a:p>
        </p:txBody>
      </p:sp>
      <p:pic>
        <p:nvPicPr>
          <p:cNvPr id="5" name="Picture 4" descr="89% somewhat or strongly agree that generational diversity in the workplace is something positive. 8% have no opinion and 3% somewhat or strongly disagree. ">
            <a:extLst>
              <a:ext uri="{FF2B5EF4-FFF2-40B4-BE49-F238E27FC236}">
                <a16:creationId xmlns:a16="http://schemas.microsoft.com/office/drawing/2014/main" id="{3C6C7AD0-EDFC-F2DD-CF91-974921895017}"/>
              </a:ext>
            </a:extLst>
          </p:cNvPr>
          <p:cNvPicPr>
            <a:picLocks noChangeAspect="1"/>
          </p:cNvPicPr>
          <p:nvPr/>
        </p:nvPicPr>
        <p:blipFill>
          <a:blip r:embed="rId4"/>
          <a:stretch>
            <a:fillRect/>
          </a:stretch>
        </p:blipFill>
        <p:spPr>
          <a:xfrm>
            <a:off x="838200" y="1825625"/>
            <a:ext cx="8795980" cy="4507940"/>
          </a:xfrm>
          <a:prstGeom prst="rect">
            <a:avLst/>
          </a:prstGeom>
          <a:noFill/>
        </p:spPr>
      </p:pic>
    </p:spTree>
    <p:custDataLst>
      <p:tags r:id="rId1"/>
    </p:custDataLst>
    <p:extLst>
      <p:ext uri="{BB962C8B-B14F-4D97-AF65-F5344CB8AC3E}">
        <p14:creationId xmlns:p14="http://schemas.microsoft.com/office/powerpoint/2010/main" val="1182201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B2DAB20-9206-E188-7572-76E7974575CD}"/>
              </a:ext>
            </a:extLst>
          </p:cNvPr>
          <p:cNvSpPr>
            <a:spLocks noGrp="1"/>
          </p:cNvSpPr>
          <p:nvPr>
            <p:ph type="title"/>
          </p:nvPr>
        </p:nvSpPr>
        <p:spPr>
          <a:xfrm>
            <a:off x="265176" y="4864989"/>
            <a:ext cx="10515600" cy="1133475"/>
          </a:xfrm>
        </p:spPr>
        <p:txBody>
          <a:bodyPr>
            <a:normAutofit/>
          </a:bodyPr>
          <a:lstStyle/>
          <a:p>
            <a:r>
              <a:rPr lang="en-US">
                <a:solidFill>
                  <a:schemeClr val="bg1"/>
                </a:solidFill>
                <a:latin typeface="Arial"/>
                <a:cs typeface="Arial"/>
              </a:rPr>
              <a:t>Generational Profiles</a:t>
            </a:r>
          </a:p>
        </p:txBody>
      </p:sp>
      <p:sp>
        <p:nvSpPr>
          <p:cNvPr id="9" name="Text Placeholder 2">
            <a:extLst>
              <a:ext uri="{FF2B5EF4-FFF2-40B4-BE49-F238E27FC236}">
                <a16:creationId xmlns:a16="http://schemas.microsoft.com/office/drawing/2014/main" id="{427AE269-0DBA-8E20-99E7-7487F0868423}"/>
              </a:ext>
            </a:extLst>
          </p:cNvPr>
          <p:cNvSpPr>
            <a:spLocks noGrp="1"/>
          </p:cNvSpPr>
          <p:nvPr>
            <p:ph type="body" idx="1"/>
          </p:nvPr>
        </p:nvSpPr>
        <p:spPr>
          <a:xfrm>
            <a:off x="350520" y="5998464"/>
            <a:ext cx="10515600" cy="707167"/>
          </a:xfrm>
        </p:spPr>
        <p:txBody>
          <a:bodyPr/>
          <a:lstStyle/>
          <a:p>
            <a:r>
              <a:rPr lang="en-US"/>
              <a:t>Things to Consider</a:t>
            </a:r>
          </a:p>
        </p:txBody>
      </p:sp>
      <p:sp>
        <p:nvSpPr>
          <p:cNvPr id="10" name="Rectangle: Rounded Corners 9">
            <a:extLst>
              <a:ext uri="{FF2B5EF4-FFF2-40B4-BE49-F238E27FC236}">
                <a16:creationId xmlns:a16="http://schemas.microsoft.com/office/drawing/2014/main" id="{9104ACEE-2602-13CE-D320-B6CEB6492338}"/>
              </a:ext>
            </a:extLst>
          </p:cNvPr>
          <p:cNvSpPr/>
          <p:nvPr/>
        </p:nvSpPr>
        <p:spPr>
          <a:xfrm>
            <a:off x="-560833" y="402335"/>
            <a:ext cx="12386039" cy="1590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a:t>Disclaimer: generational context is </a:t>
            </a:r>
            <a:r>
              <a:rPr lang="en-US" sz="4000" b="1" i="1"/>
              <a:t>less about age </a:t>
            </a:r>
            <a:r>
              <a:rPr lang="en-US" sz="4000"/>
              <a:t>and </a:t>
            </a:r>
            <a:r>
              <a:rPr lang="en-US" sz="4000" b="1" i="1"/>
              <a:t>more about common experiences</a:t>
            </a:r>
            <a:r>
              <a:rPr lang="en-US" sz="4000"/>
              <a:t> by groups of people. </a:t>
            </a:r>
          </a:p>
        </p:txBody>
      </p:sp>
    </p:spTree>
    <p:custDataLst>
      <p:tags r:id="rId1"/>
    </p:custDataLst>
    <p:extLst>
      <p:ext uri="{BB962C8B-B14F-4D97-AF65-F5344CB8AC3E}">
        <p14:creationId xmlns:p14="http://schemas.microsoft.com/office/powerpoint/2010/main" val="133050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588F-3F24-1B9F-8551-967E896E4A87}"/>
              </a:ext>
            </a:extLst>
          </p:cNvPr>
          <p:cNvSpPr>
            <a:spLocks noGrp="1"/>
          </p:cNvSpPr>
          <p:nvPr>
            <p:ph type="title"/>
          </p:nvPr>
        </p:nvSpPr>
        <p:spPr/>
        <p:txBody>
          <a:bodyPr/>
          <a:lstStyle/>
          <a:p>
            <a:r>
              <a:rPr lang="en-US">
                <a:solidFill>
                  <a:schemeClr val="bg1"/>
                </a:solidFill>
                <a:latin typeface="Avenir Next LT Pro Demi"/>
                <a:cs typeface="Arial"/>
              </a:rPr>
              <a:t>Traditionalists (1925-1945)</a:t>
            </a:r>
          </a:p>
        </p:txBody>
      </p:sp>
      <p:sp>
        <p:nvSpPr>
          <p:cNvPr id="3" name="Content Placeholder 2">
            <a:extLst>
              <a:ext uri="{FF2B5EF4-FFF2-40B4-BE49-F238E27FC236}">
                <a16:creationId xmlns:a16="http://schemas.microsoft.com/office/drawing/2014/main" id="{61F6F824-9813-AB0B-D89B-C5CEF2392C8F}"/>
              </a:ext>
            </a:extLst>
          </p:cNvPr>
          <p:cNvSpPr>
            <a:spLocks noGrp="1"/>
          </p:cNvSpPr>
          <p:nvPr>
            <p:ph idx="1"/>
          </p:nvPr>
        </p:nvSpPr>
        <p:spPr>
          <a:xfrm>
            <a:off x="417341" y="1207398"/>
            <a:ext cx="9525000" cy="4961509"/>
          </a:xfrm>
        </p:spPr>
        <p:txBody>
          <a:bodyPr>
            <a:normAutofit/>
          </a:bodyPr>
          <a:lstStyle/>
          <a:p>
            <a:r>
              <a:rPr lang="en-US" sz="2800"/>
              <a:t>Characteristics</a:t>
            </a:r>
          </a:p>
          <a:p>
            <a:pPr lvl="1"/>
            <a:r>
              <a:rPr lang="en-US" sz="2400"/>
              <a:t>Dependable, loyal, tactful </a:t>
            </a:r>
          </a:p>
          <a:p>
            <a:r>
              <a:rPr lang="en-US" sz="2800"/>
              <a:t>Shaped By</a:t>
            </a:r>
          </a:p>
          <a:p>
            <a:pPr lvl="1"/>
            <a:r>
              <a:rPr lang="en-US" sz="2400"/>
              <a:t>The Great Depression, WWII, Radio &amp; Movies</a:t>
            </a:r>
          </a:p>
          <a:p>
            <a:r>
              <a:rPr lang="en-US" sz="2800"/>
              <a:t>World View</a:t>
            </a:r>
          </a:p>
          <a:p>
            <a:pPr lvl="1"/>
            <a:r>
              <a:rPr lang="en-US" sz="2400"/>
              <a:t>Obedience over individual wants, seniority is marked by age, hierarchies are important</a:t>
            </a:r>
          </a:p>
          <a:p>
            <a:pPr marL="457200" lvl="1" indent="0">
              <a:buNone/>
            </a:pPr>
            <a:endParaRPr lang="en-US" sz="2400"/>
          </a:p>
          <a:p>
            <a:r>
              <a:rPr lang="en-US" sz="2800"/>
              <a:t>Values In the Workplace</a:t>
            </a:r>
          </a:p>
          <a:p>
            <a:pPr lvl="1"/>
            <a:r>
              <a:rPr lang="en-US" sz="2400"/>
              <a:t>Being able to provide long-term value to their organization, respect and recognition</a:t>
            </a:r>
          </a:p>
        </p:txBody>
      </p:sp>
    </p:spTree>
    <p:custDataLst>
      <p:tags r:id="rId1"/>
    </p:custDataLst>
    <p:extLst>
      <p:ext uri="{BB962C8B-B14F-4D97-AF65-F5344CB8AC3E}">
        <p14:creationId xmlns:p14="http://schemas.microsoft.com/office/powerpoint/2010/main" val="367133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588F-3F24-1B9F-8551-967E896E4A87}"/>
              </a:ext>
            </a:extLst>
          </p:cNvPr>
          <p:cNvSpPr>
            <a:spLocks noGrp="1"/>
          </p:cNvSpPr>
          <p:nvPr>
            <p:ph type="title"/>
          </p:nvPr>
        </p:nvSpPr>
        <p:spPr/>
        <p:txBody>
          <a:bodyPr/>
          <a:lstStyle/>
          <a:p>
            <a:r>
              <a:rPr lang="en-US">
                <a:solidFill>
                  <a:schemeClr val="bg1"/>
                </a:solidFill>
                <a:latin typeface="Avenir Next LT Pro Demi"/>
                <a:cs typeface="Arial"/>
              </a:rPr>
              <a:t>Baby Boomers (1946-1964)</a:t>
            </a:r>
          </a:p>
        </p:txBody>
      </p:sp>
      <p:sp>
        <p:nvSpPr>
          <p:cNvPr id="3" name="Content Placeholder 2">
            <a:extLst>
              <a:ext uri="{FF2B5EF4-FFF2-40B4-BE49-F238E27FC236}">
                <a16:creationId xmlns:a16="http://schemas.microsoft.com/office/drawing/2014/main" id="{61F6F824-9813-AB0B-D89B-C5CEF2392C8F}"/>
              </a:ext>
            </a:extLst>
          </p:cNvPr>
          <p:cNvSpPr>
            <a:spLocks noGrp="1"/>
          </p:cNvSpPr>
          <p:nvPr>
            <p:ph idx="1"/>
          </p:nvPr>
        </p:nvSpPr>
        <p:spPr>
          <a:xfrm>
            <a:off x="417341" y="1253318"/>
            <a:ext cx="10515600" cy="4667250"/>
          </a:xfrm>
        </p:spPr>
        <p:txBody>
          <a:bodyPr/>
          <a:lstStyle/>
          <a:p>
            <a:r>
              <a:rPr lang="en-US" sz="2800"/>
              <a:t>Characteristics</a:t>
            </a:r>
          </a:p>
          <a:p>
            <a:pPr lvl="1"/>
            <a:r>
              <a:rPr lang="en-US" sz="2400"/>
              <a:t>Optimistic, workaholics, competitive, but team-oriented</a:t>
            </a:r>
          </a:p>
          <a:p>
            <a:r>
              <a:rPr lang="en-US" sz="2800"/>
              <a:t>Shaped By</a:t>
            </a:r>
          </a:p>
          <a:p>
            <a:pPr lvl="1"/>
            <a:r>
              <a:rPr lang="en-US" sz="2400"/>
              <a:t>The Vietnam War, Civil Rights Movement, Watergate</a:t>
            </a:r>
          </a:p>
          <a:p>
            <a:r>
              <a:rPr lang="en-US" sz="2800"/>
              <a:t>World View</a:t>
            </a:r>
          </a:p>
          <a:p>
            <a:pPr lvl="1"/>
            <a:r>
              <a:rPr lang="en-US" sz="2400"/>
              <a:t>Sacrifice is required for success; achievement comes when you pay your dues/do the time</a:t>
            </a:r>
          </a:p>
          <a:p>
            <a:pPr lvl="1"/>
            <a:endParaRPr lang="en-US" sz="2400"/>
          </a:p>
          <a:p>
            <a:r>
              <a:rPr lang="en-US" sz="2800"/>
              <a:t>Values In the Workplace</a:t>
            </a:r>
          </a:p>
          <a:p>
            <a:pPr lvl="1"/>
            <a:r>
              <a:rPr lang="en-US" sz="2400"/>
              <a:t>Company loyalty, teamwork and a sense of duty/responsibility, opportunities to knowledge share</a:t>
            </a:r>
          </a:p>
          <a:p>
            <a:endParaRPr lang="en-US" sz="2800"/>
          </a:p>
          <a:p>
            <a:pPr marL="457200" lvl="1" indent="0">
              <a:buNone/>
            </a:pPr>
            <a:endParaRPr lang="en-US" sz="2400"/>
          </a:p>
          <a:p>
            <a:endParaRPr lang="en-US" sz="2800"/>
          </a:p>
        </p:txBody>
      </p:sp>
    </p:spTree>
    <p:custDataLst>
      <p:tags r:id="rId1"/>
    </p:custDataLst>
    <p:extLst>
      <p:ext uri="{BB962C8B-B14F-4D97-AF65-F5344CB8AC3E}">
        <p14:creationId xmlns:p14="http://schemas.microsoft.com/office/powerpoint/2010/main" val="329126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EE5CABBB-E4BF-234A-804A-4CEFEFA7C011}"/>
    </a:ext>
  </a:extLst>
</a:theme>
</file>

<file path=ppt/theme/theme2.xml><?xml version="1.0" encoding="utf-8"?>
<a:theme xmlns:a="http://schemas.openxmlformats.org/drawingml/2006/main" name="2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A0248C05-2A7D-6544-BC71-A27F6E66A254}"/>
    </a:ext>
  </a:extLst>
</a:theme>
</file>

<file path=ppt/theme/theme3.xml><?xml version="1.0" encoding="utf-8"?>
<a:theme xmlns:a="http://schemas.openxmlformats.org/drawingml/2006/main" name="3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2A89CD13-A47A-284A-B428-25EB4A74459E}"/>
    </a:ext>
  </a:extLst>
</a:theme>
</file>

<file path=ppt/theme/theme4.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622C492A-5B0F-1A42-9C4B-778612BF0C80}"/>
    </a:ext>
  </a:extLst>
</a:theme>
</file>

<file path=ppt/theme/theme5.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955291D9-09CB-FC4C-B74F-71430D0C588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4636216-a060-4060-94dd-0059bea474ff">
      <UserInfo>
        <DisplayName>Moriah Kent</DisplayName>
        <AccountId>9</AccountId>
        <AccountType/>
      </UserInfo>
      <UserInfo>
        <DisplayName>Kyla Graba</DisplayName>
        <AccountId>19</AccountId>
        <AccountType/>
      </UserInfo>
      <UserInfo>
        <DisplayName>Patrick Johnston</DisplayName>
        <AccountId>20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527048F16F444785573BE8D1F917E9" ma:contentTypeVersion="6" ma:contentTypeDescription="Create a new document." ma:contentTypeScope="" ma:versionID="4c7b8d0bcd301bc8c9a4fc3009502683">
  <xsd:schema xmlns:xsd="http://www.w3.org/2001/XMLSchema" xmlns:xs="http://www.w3.org/2001/XMLSchema" xmlns:p="http://schemas.microsoft.com/office/2006/metadata/properties" xmlns:ns2="a091eaf7-22dd-4eef-9304-6fe4c517f8d3" xmlns:ns3="14636216-a060-4060-94dd-0059bea474ff" targetNamespace="http://schemas.microsoft.com/office/2006/metadata/properties" ma:root="true" ma:fieldsID="009782a6bdad4f69d5d288eff45f3fad" ns2:_="" ns3:_="">
    <xsd:import namespace="a091eaf7-22dd-4eef-9304-6fe4c517f8d3"/>
    <xsd:import namespace="14636216-a060-4060-94dd-0059bea474f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91eaf7-22dd-4eef-9304-6fe4c517f8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636216-a060-4060-94dd-0059bea474f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DC454B-2BCB-42DD-9586-84DAABED36F7}">
  <ds:schemaRefs>
    <ds:schemaRef ds:uri="http://schemas.microsoft.com/sharepoint/v3/contenttype/forms"/>
  </ds:schemaRefs>
</ds:datastoreItem>
</file>

<file path=customXml/itemProps2.xml><?xml version="1.0" encoding="utf-8"?>
<ds:datastoreItem xmlns:ds="http://schemas.openxmlformats.org/officeDocument/2006/customXml" ds:itemID="{B5A385D6-1B48-432F-B09D-13C6DAFB4878}">
  <ds:schemaRefs>
    <ds:schemaRef ds:uri="http://schemas.microsoft.com/office/2006/documentManagement/types"/>
    <ds:schemaRef ds:uri="http://schemas.openxmlformats.org/package/2006/metadata/core-properties"/>
    <ds:schemaRef ds:uri="http://purl.org/dc/terms/"/>
    <ds:schemaRef ds:uri="http://schemas.microsoft.com/office/2006/metadata/properties"/>
    <ds:schemaRef ds:uri="http://www.w3.org/XML/1998/namespace"/>
    <ds:schemaRef ds:uri="http://purl.org/dc/dcmitype/"/>
    <ds:schemaRef ds:uri="14636216-a060-4060-94dd-0059bea474ff"/>
    <ds:schemaRef ds:uri="http://schemas.microsoft.com/office/infopath/2007/PartnerControls"/>
    <ds:schemaRef ds:uri="a091eaf7-22dd-4eef-9304-6fe4c517f8d3"/>
    <ds:schemaRef ds:uri="http://purl.org/dc/elements/1.1/"/>
  </ds:schemaRefs>
</ds:datastoreItem>
</file>

<file path=customXml/itemProps3.xml><?xml version="1.0" encoding="utf-8"?>
<ds:datastoreItem xmlns:ds="http://schemas.openxmlformats.org/officeDocument/2006/customXml" ds:itemID="{AC06DEDD-BF3A-498F-A8C0-F183D3779EC4}">
  <ds:schemaRefs>
    <ds:schemaRef ds:uri="14636216-a060-4060-94dd-0059bea474ff"/>
    <ds:schemaRef ds:uri="a091eaf7-22dd-4eef-9304-6fe4c517f8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auburn-ppt-template-202307 (1)</Template>
  <TotalTime>0</TotalTime>
  <Words>3736</Words>
  <Application>Microsoft Office PowerPoint</Application>
  <PresentationFormat>Widescreen</PresentationFormat>
  <Paragraphs>317</Paragraphs>
  <Slides>30</Slides>
  <Notes>27</Notes>
  <HiddenSlides>0</HiddenSlides>
  <MMClips>0</MMClip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1_AU_2023</vt:lpstr>
      <vt:lpstr>2_AU_2023</vt:lpstr>
      <vt:lpstr>3_AU_2023</vt:lpstr>
      <vt:lpstr>4_AU_2023</vt:lpstr>
      <vt:lpstr>5_AU_2023</vt:lpstr>
      <vt:lpstr>Bridging Generations with Emotional Intelligence: A Guide for the Modern Workplace </vt:lpstr>
      <vt:lpstr>Who are we?</vt:lpstr>
      <vt:lpstr>What’s in it for me? (WIIFMs)</vt:lpstr>
      <vt:lpstr>PowerPoint Presentation</vt:lpstr>
      <vt:lpstr>Guess my generation! </vt:lpstr>
      <vt:lpstr>I Need Stats, Stat!</vt:lpstr>
      <vt:lpstr>Generational Profiles</vt:lpstr>
      <vt:lpstr>Traditionalists (1925-1945)</vt:lpstr>
      <vt:lpstr>Baby Boomers (1946-1964)</vt:lpstr>
      <vt:lpstr>Generation X (1965-1980)</vt:lpstr>
      <vt:lpstr>Millennials (1981-2000)</vt:lpstr>
      <vt:lpstr>Generation Z (2001-2020)</vt:lpstr>
      <vt:lpstr>The individual</vt:lpstr>
      <vt:lpstr>Moving from the Generations to the Individual </vt:lpstr>
      <vt:lpstr>Introduction to Emotional Intelligence</vt:lpstr>
      <vt:lpstr>Emotional Intelligence: a Tool for optimizing workforce potential</vt:lpstr>
      <vt:lpstr>Challenging the usefulness of Generational Characteristics</vt:lpstr>
      <vt:lpstr>Navigating the Multi-generational Workplace</vt:lpstr>
      <vt:lpstr>All generations want…</vt:lpstr>
      <vt:lpstr> “Onlyness”  in the Workplace</vt:lpstr>
      <vt:lpstr>The Uniqueness of “Onlyness”</vt:lpstr>
      <vt:lpstr>Combining Emotional Intelligence  with “Onlyness”</vt:lpstr>
      <vt:lpstr>Navigating Self-Awareness</vt:lpstr>
      <vt:lpstr>Navigating Motivation</vt:lpstr>
      <vt:lpstr>Navigating Social-Awareness</vt:lpstr>
      <vt:lpstr>Navigating Relationship management</vt:lpstr>
      <vt:lpstr>It’s a journey</vt:lpstr>
      <vt:lpstr>What would you do?</vt:lpstr>
      <vt:lpstr>Continuous Learning Opportunities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Bridging Generations with Emotional Intelligence: A Guide for the Modern Workplace</dc:title>
  <dc:creator>Moriah Kent</dc:creator>
  <cp:lastModifiedBy>Moriah Kent</cp:lastModifiedBy>
  <cp:revision>12</cp:revision>
  <cp:lastPrinted>2019-08-14T19:32:51Z</cp:lastPrinted>
  <dcterms:created xsi:type="dcterms:W3CDTF">2024-06-10T14:24:41Z</dcterms:created>
  <dcterms:modified xsi:type="dcterms:W3CDTF">2024-07-18T21:01:08Z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0x010100B5527048F16F444785573BE8D1F917E9</vt:lpwstr>
  </property>
</Properties>
</file>