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5"/>
  </p:notesMasterIdLst>
  <p:handoutMasterIdLst>
    <p:handoutMasterId r:id="rId16"/>
  </p:handoutMasterIdLst>
  <p:sldIdLst>
    <p:sldId id="256" r:id="rId4"/>
    <p:sldId id="260" r:id="rId5"/>
    <p:sldId id="285" r:id="rId6"/>
    <p:sldId id="287" r:id="rId7"/>
    <p:sldId id="289" r:id="rId8"/>
    <p:sldId id="292" r:id="rId9"/>
    <p:sldId id="290" r:id="rId10"/>
    <p:sldId id="261" r:id="rId11"/>
    <p:sldId id="259" r:id="rId12"/>
    <p:sldId id="277" r:id="rId13"/>
    <p:sldId id="281" r:id="rId14"/>
  </p:sldIdLst>
  <p:sldSz cx="12192000" cy="6858000"/>
  <p:notesSz cx="9296400" cy="70104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CD0745-8640-DC8B-CB3C-7F31E5F51FEF}" name="Kimberly Graham" initials="KG" userId="S::grahakk@auburn.edu::6cd7a0ea-2c63-4258-b80c-3510a944714b" providerId="AD"/>
  <p188:author id="{F0A62AB7-2AFD-1E7B-6C4C-3020C3436975}" name="Moriah Kent" initials="MK" userId="S::mmk0036@auburn.edu::6ba878c6-5ca2-4e18-861e-57ee11eb29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47D7A"/>
    <a:srgbClr val="86AD43"/>
    <a:srgbClr val="2393D2"/>
    <a:srgbClr val="1593D2"/>
    <a:srgbClr val="0B2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177"/>
  </p:normalViewPr>
  <p:slideViewPr>
    <p:cSldViewPr snapToGrid="0">
      <p:cViewPr varScale="1">
        <p:scale>
          <a:sx n="88" d="100"/>
          <a:sy n="88" d="100"/>
        </p:scale>
        <p:origin x="1398" y="102"/>
      </p:cViewPr>
      <p:guideLst>
        <p:guide orient="horz" pos="2160"/>
        <p:guide pos="518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63F604-6E85-1F47-8B96-E4E9DD7DEBC4}"/>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CDA70F8-A836-9447-A516-FE48C0FCC7F0}"/>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43C48016-5BBC-4947-B206-7EEF3566E0C8}" type="datetimeFigureOut">
              <a:rPr lang="en-US" smtClean="0"/>
              <a:t>7/18/2024</a:t>
            </a:fld>
            <a:endParaRPr lang="en-US"/>
          </a:p>
        </p:txBody>
      </p:sp>
      <p:sp>
        <p:nvSpPr>
          <p:cNvPr id="4" name="Footer Placeholder 3">
            <a:extLst>
              <a:ext uri="{FF2B5EF4-FFF2-40B4-BE49-F238E27FC236}">
                <a16:creationId xmlns:a16="http://schemas.microsoft.com/office/drawing/2014/main" id="{D3B4061F-60E3-7A45-9662-1E23AF232ABB}"/>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63FE61-F8E6-494F-90A4-32198544D1A5}"/>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4536439-F779-134B-A323-9C200C12E3AE}" type="slidenum">
              <a:rPr lang="en-US" smtClean="0"/>
              <a:t>‹#›</a:t>
            </a:fld>
            <a:endParaRPr lang="en-US"/>
          </a:p>
        </p:txBody>
      </p:sp>
    </p:spTree>
    <p:extLst>
      <p:ext uri="{BB962C8B-B14F-4D97-AF65-F5344CB8AC3E}">
        <p14:creationId xmlns:p14="http://schemas.microsoft.com/office/powerpoint/2010/main" val="219062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6951FAD7-3A22-DE45-BAE8-E9DF12E8F124}" type="datetimeFigureOut">
              <a:rPr lang="en-US" smtClean="0"/>
              <a:t>7/18/2024</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DE51D7C-CA3F-A94C-A53C-6693D51E68BB}" type="slidenum">
              <a:rPr lang="en-US" smtClean="0"/>
              <a:t>‹#›</a:t>
            </a:fld>
            <a:endParaRPr lang="en-US"/>
          </a:p>
        </p:txBody>
      </p:sp>
    </p:spTree>
    <p:extLst>
      <p:ext uri="{BB962C8B-B14F-4D97-AF65-F5344CB8AC3E}">
        <p14:creationId xmlns:p14="http://schemas.microsoft.com/office/powerpoint/2010/main" val="3436552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1</a:t>
            </a:fld>
            <a:endParaRPr lang="en-US"/>
          </a:p>
        </p:txBody>
      </p:sp>
    </p:spTree>
    <p:extLst>
      <p:ext uri="{BB962C8B-B14F-4D97-AF65-F5344CB8AC3E}">
        <p14:creationId xmlns:p14="http://schemas.microsoft.com/office/powerpoint/2010/main" val="3477824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E51D7C-CA3F-A94C-A53C-6693D51E68BB}" type="slidenum">
              <a:rPr lang="en-US" smtClean="0"/>
              <a:t>10</a:t>
            </a:fld>
            <a:endParaRPr lang="en-US"/>
          </a:p>
        </p:txBody>
      </p:sp>
    </p:spTree>
    <p:extLst>
      <p:ext uri="{BB962C8B-B14F-4D97-AF65-F5344CB8AC3E}">
        <p14:creationId xmlns:p14="http://schemas.microsoft.com/office/powerpoint/2010/main" val="376731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DE51D7C-CA3F-A94C-A53C-6693D51E68BB}" type="slidenum">
              <a:rPr lang="en-US" smtClean="0"/>
              <a:t>11</a:t>
            </a:fld>
            <a:endParaRPr lang="en-US"/>
          </a:p>
        </p:txBody>
      </p:sp>
    </p:spTree>
    <p:extLst>
      <p:ext uri="{BB962C8B-B14F-4D97-AF65-F5344CB8AC3E}">
        <p14:creationId xmlns:p14="http://schemas.microsoft.com/office/powerpoint/2010/main" val="21181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2</a:t>
            </a:fld>
            <a:endParaRPr lang="en-US"/>
          </a:p>
        </p:txBody>
      </p:sp>
    </p:spTree>
    <p:extLst>
      <p:ext uri="{BB962C8B-B14F-4D97-AF65-F5344CB8AC3E}">
        <p14:creationId xmlns:p14="http://schemas.microsoft.com/office/powerpoint/2010/main" val="263681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3</a:t>
            </a:fld>
            <a:endParaRPr lang="en-US"/>
          </a:p>
        </p:txBody>
      </p:sp>
    </p:spTree>
    <p:extLst>
      <p:ext uri="{BB962C8B-B14F-4D97-AF65-F5344CB8AC3E}">
        <p14:creationId xmlns:p14="http://schemas.microsoft.com/office/powerpoint/2010/main" val="318023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submitting an EPAF for approval, please make a comment at the bottom to let us know what is being done. </a:t>
            </a:r>
          </a:p>
          <a:p>
            <a:pPr marL="742950" marR="0" lvl="1" indent="-285750">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it is an EPAF that needs back up (ADJSUM, Rate changes for FT,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ZJobs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etc..) please send that to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Humnres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email. This email goes to the Record department, so if someone is out the EPAF can still be processed in a timely manner. </a:t>
            </a:r>
          </a:p>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4</a:t>
            </a:fld>
            <a:endParaRPr lang="en-US"/>
          </a:p>
        </p:txBody>
      </p:sp>
    </p:spTree>
    <p:extLst>
      <p:ext uri="{BB962C8B-B14F-4D97-AF65-F5344CB8AC3E}">
        <p14:creationId xmlns:p14="http://schemas.microsoft.com/office/powerpoint/2010/main" val="69776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an employee is inactive in both, the process for a new hire must be completed.</a:t>
            </a:r>
          </a:p>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5</a:t>
            </a:fld>
            <a:endParaRPr lang="en-US"/>
          </a:p>
        </p:txBody>
      </p:sp>
    </p:spTree>
    <p:extLst>
      <p:ext uri="{BB962C8B-B14F-4D97-AF65-F5344CB8AC3E}">
        <p14:creationId xmlns:p14="http://schemas.microsoft.com/office/powerpoint/2010/main" val="241801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TERMEE is for whole employee. This is used when an employee is leaving the university or if they are changing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ECLasses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a full-time employee is going part-time, they need to be TERMEE so their leave can be paid out. Backup is required for full-time employees. </a:t>
            </a:r>
          </a:p>
          <a:p>
            <a:pPr marL="1143000" marR="0" lvl="2" indent="-2286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TERMJB is just the job. This is used when an employee is moving positions, or departments. This can also be used with students that plan to come back while still enrolled. Please check your time comparison reports to make sure that students that are graduated are not active in your department. Backup is not required but make sure to comment what the plans are for the employee.</a:t>
            </a:r>
          </a:p>
          <a:p>
            <a:pPr marL="1143000" marR="0" lvl="2" indent="-228600">
              <a:lnSpc>
                <a:spcPct val="107000"/>
              </a:lnSpc>
              <a:spcBef>
                <a:spcPts val="0"/>
              </a:spcBef>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TERMRT is for employees retiring. The end date will be the day before their last day (i.e. someone retiring August 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will have an end date of July 31</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Backup is required.</a:t>
            </a:r>
          </a:p>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6</a:t>
            </a:fld>
            <a:endParaRPr lang="en-US"/>
          </a:p>
        </p:txBody>
      </p:sp>
    </p:spTree>
    <p:extLst>
      <p:ext uri="{BB962C8B-B14F-4D97-AF65-F5344CB8AC3E}">
        <p14:creationId xmlns:p14="http://schemas.microsoft.com/office/powerpoint/2010/main" val="3672489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Banner is a data driven platform. So, when you are putting dates in make sure to pay attention to them. </a:t>
            </a: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Query date is the date that the changed needs to be made on. For example, I need to add a job for a GA. The query date needs to match what the begin date is. </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There are some expectations. </a:t>
            </a:r>
          </a:p>
          <a:p>
            <a:pPr marL="1143000" marR="0" lvl="2" indent="-228600">
              <a:lnSpc>
                <a:spcPct val="107000"/>
              </a:lnSpc>
              <a:spcBef>
                <a:spcPts val="0"/>
              </a:spcBef>
              <a:spcAft>
                <a:spcPts val="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an employee is going back into the same position and there is a “job begin date” listed then the date must match that. You will need to put the Effective and personnel date as the new start date.</a:t>
            </a:r>
          </a:p>
          <a:p>
            <a:pPr marL="1143000" marR="0" lvl="2" indent="-228600">
              <a:lnSpc>
                <a:spcPct val="107000"/>
              </a:lnSpc>
              <a:spcBef>
                <a:spcPts val="0"/>
              </a:spcBef>
              <a:spcAft>
                <a:spcPts val="800"/>
              </a:spcAft>
              <a:buFont typeface="Wingdings" panose="05000000000000000000" pitchFamily="2"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When a change needs to be made, but they have been paid on the personnel date can be a previous date. </a:t>
            </a:r>
          </a:p>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7</a:t>
            </a:fld>
            <a:endParaRPr lang="en-US"/>
          </a:p>
        </p:txBody>
      </p:sp>
    </p:spTree>
    <p:extLst>
      <p:ext uri="{BB962C8B-B14F-4D97-AF65-F5344CB8AC3E}">
        <p14:creationId xmlns:p14="http://schemas.microsoft.com/office/powerpoint/2010/main" val="328804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8</a:t>
            </a:fld>
            <a:endParaRPr lang="en-US"/>
          </a:p>
        </p:txBody>
      </p:sp>
    </p:spTree>
    <p:extLst>
      <p:ext uri="{BB962C8B-B14F-4D97-AF65-F5344CB8AC3E}">
        <p14:creationId xmlns:p14="http://schemas.microsoft.com/office/powerpoint/2010/main" val="325682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you’re wanting to know more about EPAF’s or get a deeper understanding of them. This is the QR code to sign up for one-on-one trainings with April. Eventually, you will be able to sign up for trainings with Stacey and Catherine. </a:t>
            </a:r>
          </a:p>
          <a:p>
            <a:pPr marL="1143000" marR="0" lvl="2" indent="-228600">
              <a:lnSpc>
                <a:spcPct val="107000"/>
              </a:lnSpc>
              <a:spcBef>
                <a:spcPts val="0"/>
              </a:spcBef>
              <a:spcAft>
                <a:spcPts val="800"/>
              </a:spcAft>
              <a:buFont typeface="Wingdings" panose="05000000000000000000"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One-on-one trainings receive credit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ElevatED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EDE51D7C-CA3F-A94C-A53C-6693D51E68BB}" type="slidenum">
              <a:rPr lang="en-US" smtClean="0"/>
              <a:t>9</a:t>
            </a:fld>
            <a:endParaRPr lang="en-US"/>
          </a:p>
        </p:txBody>
      </p:sp>
    </p:spTree>
    <p:extLst>
      <p:ext uri="{BB962C8B-B14F-4D97-AF65-F5344CB8AC3E}">
        <p14:creationId xmlns:p14="http://schemas.microsoft.com/office/powerpoint/2010/main" val="2004179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B8EE-8C4C-0C42-A591-B0B536E6BFDB}"/>
              </a:ext>
            </a:extLst>
          </p:cNvPr>
          <p:cNvSpPr>
            <a:spLocks noGrp="1"/>
          </p:cNvSpPr>
          <p:nvPr>
            <p:ph type="ctrTitle" hasCustomPrompt="1"/>
          </p:nvPr>
        </p:nvSpPr>
        <p:spPr>
          <a:xfrm>
            <a:off x="952500" y="2166938"/>
            <a:ext cx="8636000" cy="2387600"/>
          </a:xfrm>
        </p:spPr>
        <p:txBody>
          <a:bodyPr anchor="b"/>
          <a:lstStyle>
            <a:lvl1pPr algn="l">
              <a:defRPr sz="60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FC40274-FFD5-AD4A-AE9F-3B708ABE95FA}"/>
              </a:ext>
            </a:extLst>
          </p:cNvPr>
          <p:cNvSpPr>
            <a:spLocks noGrp="1"/>
          </p:cNvSpPr>
          <p:nvPr>
            <p:ph type="subTitle" idx="1"/>
          </p:nvPr>
        </p:nvSpPr>
        <p:spPr>
          <a:xfrm>
            <a:off x="952500" y="4554538"/>
            <a:ext cx="9715500" cy="1655762"/>
          </a:xfrm>
        </p:spPr>
        <p:txBody>
          <a:bodyPr/>
          <a:lstStyle>
            <a:lvl1pPr marL="0" indent="0" algn="l">
              <a:buNone/>
              <a:defRPr sz="2400" b="0" i="0">
                <a:solidFill>
                  <a:schemeClr val="accent2">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CF76B8A7-2C2C-2748-A7AE-11681A0AFC4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52500" y="869828"/>
            <a:ext cx="5867400" cy="821942"/>
          </a:xfrm>
          <a:prstGeom prst="rect">
            <a:avLst/>
          </a:prstGeom>
        </p:spPr>
      </p:pic>
      <p:pic>
        <p:nvPicPr>
          <p:cNvPr id="14" name="Picture 13">
            <a:extLst>
              <a:ext uri="{FF2B5EF4-FFF2-40B4-BE49-F238E27FC236}">
                <a16:creationId xmlns:a16="http://schemas.microsoft.com/office/drawing/2014/main" id="{4710E8B0-958E-4C47-B6BC-648496672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7671" y="-68262"/>
            <a:ext cx="3964329" cy="6926262"/>
          </a:xfrm>
          <a:prstGeom prst="rect">
            <a:avLst/>
          </a:prstGeom>
        </p:spPr>
      </p:pic>
    </p:spTree>
    <p:custDataLst>
      <p:tags r:id="rId1"/>
    </p:custDataLst>
    <p:extLst>
      <p:ext uri="{BB962C8B-B14F-4D97-AF65-F5344CB8AC3E}">
        <p14:creationId xmlns:p14="http://schemas.microsoft.com/office/powerpoint/2010/main" val="334126753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3012-2965-0547-A815-31AD613905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F3B93-E848-BE41-8A0D-4D2BE7CC1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7C790-6B48-FA4E-9A0A-C278B437A278}"/>
              </a:ext>
            </a:extLst>
          </p:cNvPr>
          <p:cNvSpPr>
            <a:spLocks noGrp="1"/>
          </p:cNvSpPr>
          <p:nvPr>
            <p:ph type="dt" sz="half" idx="10"/>
          </p:nvPr>
        </p:nvSpPr>
        <p:spPr>
          <a:xfrm>
            <a:off x="838200" y="6356350"/>
            <a:ext cx="2743200" cy="365125"/>
          </a:xfrm>
          <a:prstGeom prst="rect">
            <a:avLst/>
          </a:prstGeom>
        </p:spPr>
        <p:txBody>
          <a:bodyPr/>
          <a:lstStyle/>
          <a:p>
            <a:fld id="{FB895B03-3C88-104C-86D2-45CC5C399535}" type="datetimeFigureOut">
              <a:rPr lang="en-US" smtClean="0"/>
              <a:t>7/18/2024</a:t>
            </a:fld>
            <a:endParaRPr lang="en-US"/>
          </a:p>
        </p:txBody>
      </p:sp>
      <p:sp>
        <p:nvSpPr>
          <p:cNvPr id="5" name="Footer Placeholder 4">
            <a:extLst>
              <a:ext uri="{FF2B5EF4-FFF2-40B4-BE49-F238E27FC236}">
                <a16:creationId xmlns:a16="http://schemas.microsoft.com/office/drawing/2014/main" id="{4FD99120-9AEF-0E4F-B56D-9A328CAFB9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AEEEB4-4A62-684A-BAB0-B2A539761688}"/>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spTree>
    <p:custDataLst>
      <p:tags r:id="rId1"/>
    </p:custDataLst>
    <p:extLst>
      <p:ext uri="{BB962C8B-B14F-4D97-AF65-F5344CB8AC3E}">
        <p14:creationId xmlns:p14="http://schemas.microsoft.com/office/powerpoint/2010/main" val="117095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5DD08-E58D-B840-BD44-E48A80A782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244108-3B3C-B842-9698-22D43230D8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0DEC5-5B8A-B147-85E0-E32366CF0920}"/>
              </a:ext>
            </a:extLst>
          </p:cNvPr>
          <p:cNvSpPr>
            <a:spLocks noGrp="1"/>
          </p:cNvSpPr>
          <p:nvPr>
            <p:ph type="dt" sz="half" idx="10"/>
          </p:nvPr>
        </p:nvSpPr>
        <p:spPr>
          <a:xfrm>
            <a:off x="838200" y="6356350"/>
            <a:ext cx="2743200" cy="365125"/>
          </a:xfrm>
          <a:prstGeom prst="rect">
            <a:avLst/>
          </a:prstGeom>
        </p:spPr>
        <p:txBody>
          <a:bodyPr/>
          <a:lstStyle/>
          <a:p>
            <a:fld id="{FB895B03-3C88-104C-86D2-45CC5C399535}" type="datetimeFigureOut">
              <a:rPr lang="en-US" smtClean="0"/>
              <a:t>7/18/2024</a:t>
            </a:fld>
            <a:endParaRPr lang="en-US"/>
          </a:p>
        </p:txBody>
      </p:sp>
      <p:sp>
        <p:nvSpPr>
          <p:cNvPr id="5" name="Footer Placeholder 4">
            <a:extLst>
              <a:ext uri="{FF2B5EF4-FFF2-40B4-BE49-F238E27FC236}">
                <a16:creationId xmlns:a16="http://schemas.microsoft.com/office/drawing/2014/main" id="{FD39B977-6ADB-3D46-9DF8-C8A343158A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82AC12-9180-C444-AAB5-8F95E132BB81}"/>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spTree>
    <p:custDataLst>
      <p:tags r:id="rId1"/>
    </p:custDataLst>
    <p:extLst>
      <p:ext uri="{BB962C8B-B14F-4D97-AF65-F5344CB8AC3E}">
        <p14:creationId xmlns:p14="http://schemas.microsoft.com/office/powerpoint/2010/main" val="113202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262F-0A4D-4F40-88AB-348D7C3D79E9}"/>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42E9EE-D03A-C144-ABD4-B7F272825C33}"/>
              </a:ext>
            </a:extLst>
          </p:cNvPr>
          <p:cNvSpPr>
            <a:spLocks noGrp="1"/>
          </p:cNvSpPr>
          <p:nvPr>
            <p:ph idx="1"/>
          </p:nvPr>
        </p:nvSpPr>
        <p:spPr/>
        <p:txBody>
          <a:bodyPr/>
          <a:lstStyle>
            <a:lvl1pPr>
              <a:defRPr b="0" i="0">
                <a:solidFill>
                  <a:schemeClr val="tx1"/>
                </a:solidFill>
                <a:latin typeface="Arial" panose="020B0604020202020204" pitchFamily="34" charset="0"/>
                <a:cs typeface="Arial" panose="020B0604020202020204" pitchFamily="34" charset="0"/>
              </a:defRPr>
            </a:lvl1pPr>
            <a:lvl2pPr>
              <a:defRPr b="0" i="0">
                <a:solidFill>
                  <a:schemeClr val="tx1"/>
                </a:solidFill>
                <a:latin typeface="Arial" panose="020B0604020202020204" pitchFamily="34" charset="0"/>
                <a:cs typeface="Arial" panose="020B0604020202020204" pitchFamily="34" charset="0"/>
              </a:defRPr>
            </a:lvl2pPr>
            <a:lvl3pPr>
              <a:defRPr b="0" i="0">
                <a:solidFill>
                  <a:schemeClr val="tx1"/>
                </a:solidFill>
                <a:latin typeface="Arial" panose="020B0604020202020204" pitchFamily="34" charset="0"/>
                <a:cs typeface="Arial" panose="020B0604020202020204" pitchFamily="34" charset="0"/>
              </a:defRPr>
            </a:lvl3pPr>
            <a:lvl4pPr>
              <a:defRPr b="0" i="0">
                <a:solidFill>
                  <a:schemeClr val="tx1"/>
                </a:solidFill>
                <a:latin typeface="Arial" panose="020B0604020202020204" pitchFamily="34" charset="0"/>
                <a:cs typeface="Arial" panose="020B0604020202020204" pitchFamily="34" charset="0"/>
              </a:defRPr>
            </a:lvl4pPr>
            <a:lvl5pPr>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3AF957D-4A25-0D46-937A-2DB2D091DFC2}"/>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51025"/>
            <a:ext cx="5090040" cy="5029200"/>
          </a:xfrm>
          <a:prstGeom prst="rect">
            <a:avLst/>
          </a:prstGeom>
        </p:spPr>
      </p:pic>
      <p:pic>
        <p:nvPicPr>
          <p:cNvPr id="8" name="Picture 7">
            <a:extLst>
              <a:ext uri="{FF2B5EF4-FFF2-40B4-BE49-F238E27FC236}">
                <a16:creationId xmlns:a16="http://schemas.microsoft.com/office/drawing/2014/main" id="{ECBB7086-CE5E-174B-A505-D6EE4A04967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364973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39DC-B493-3D46-90F8-386DBFAE9B25}"/>
              </a:ext>
            </a:extLst>
          </p:cNvPr>
          <p:cNvSpPr>
            <a:spLocks noGrp="1"/>
          </p:cNvSpPr>
          <p:nvPr>
            <p:ph type="title" hasCustomPrompt="1"/>
          </p:nvPr>
        </p:nvSpPr>
        <p:spPr>
          <a:xfrm>
            <a:off x="831850" y="1709738"/>
            <a:ext cx="10515600" cy="2852737"/>
          </a:xfrm>
        </p:spPr>
        <p:txBody>
          <a:bodyPr anchor="b"/>
          <a:lstStyle>
            <a:lvl1pPr>
              <a:defRPr sz="6000"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5A75E1BB-76CB-0D45-B268-1D5C5D59CC3E}"/>
              </a:ext>
            </a:extLst>
          </p:cNvPr>
          <p:cNvSpPr>
            <a:spLocks noGrp="1"/>
          </p:cNvSpPr>
          <p:nvPr>
            <p:ph type="body" idx="1"/>
          </p:nvPr>
        </p:nvSpPr>
        <p:spPr>
          <a:xfrm>
            <a:off x="831850" y="4589463"/>
            <a:ext cx="10515600" cy="1500187"/>
          </a:xfrm>
        </p:spPr>
        <p:txBody>
          <a:bodyPr/>
          <a:lstStyle>
            <a:lvl1pPr marL="0" indent="0">
              <a:buNone/>
              <a:defRPr sz="2400">
                <a:solidFill>
                  <a:schemeClr val="accent2">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10F243E3-0613-9D41-A4F3-DA78739EEC0B}"/>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51025"/>
            <a:ext cx="5090040" cy="5029200"/>
          </a:xfrm>
          <a:prstGeom prst="rect">
            <a:avLst/>
          </a:prstGeom>
        </p:spPr>
      </p:pic>
      <p:pic>
        <p:nvPicPr>
          <p:cNvPr id="8" name="Picture 7">
            <a:extLst>
              <a:ext uri="{FF2B5EF4-FFF2-40B4-BE49-F238E27FC236}">
                <a16:creationId xmlns:a16="http://schemas.microsoft.com/office/drawing/2014/main" id="{D8493BE6-56F3-EA4C-A934-7AAAE6C9460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309256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3244-E54B-F04D-B813-7A8F3A1FA516}"/>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D2DF8B-F55E-7A48-AFCE-309F718AC1C9}"/>
              </a:ext>
            </a:extLst>
          </p:cNvPr>
          <p:cNvSpPr>
            <a:spLocks noGrp="1"/>
          </p:cNvSpPr>
          <p:nvPr>
            <p:ph sz="half" idx="1"/>
          </p:nvPr>
        </p:nvSpPr>
        <p:spPr>
          <a:xfrm>
            <a:off x="838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A997BF-3FAC-4840-B4B1-3EC486B4165A}"/>
              </a:ext>
            </a:extLst>
          </p:cNvPr>
          <p:cNvSpPr>
            <a:spLocks noGrp="1"/>
          </p:cNvSpPr>
          <p:nvPr>
            <p:ph sz="half" idx="2"/>
          </p:nvPr>
        </p:nvSpPr>
        <p:spPr>
          <a:xfrm>
            <a:off x="6172200" y="1825625"/>
            <a:ext cx="5181600"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2512E70-B813-0348-BE7A-7BCAA7434261}"/>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51025"/>
            <a:ext cx="5090040" cy="5029200"/>
          </a:xfrm>
          <a:prstGeom prst="rect">
            <a:avLst/>
          </a:prstGeom>
        </p:spPr>
      </p:pic>
      <p:pic>
        <p:nvPicPr>
          <p:cNvPr id="9" name="Picture 8">
            <a:extLst>
              <a:ext uri="{FF2B5EF4-FFF2-40B4-BE49-F238E27FC236}">
                <a16:creationId xmlns:a16="http://schemas.microsoft.com/office/drawing/2014/main" id="{77188429-6351-CD45-82A1-3C6E3D01459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117108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6CE32-FC70-2644-B353-676B452A8C70}"/>
              </a:ext>
            </a:extLst>
          </p:cNvPr>
          <p:cNvSpPr>
            <a:spLocks noGrp="1"/>
          </p:cNvSpPr>
          <p:nvPr>
            <p:ph type="title" hasCustomPrompt="1"/>
          </p:nvPr>
        </p:nvSpPr>
        <p:spPr>
          <a:xfrm>
            <a:off x="839788" y="365125"/>
            <a:ext cx="10515600" cy="1325563"/>
          </a:xfr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CB327840-78A5-EC44-850D-428DF86E08CE}"/>
              </a:ext>
            </a:extLst>
          </p:cNvPr>
          <p:cNvSpPr>
            <a:spLocks noGrp="1"/>
          </p:cNvSpPr>
          <p:nvPr>
            <p:ph type="body" idx="1"/>
          </p:nvPr>
        </p:nvSpPr>
        <p:spPr>
          <a:xfrm>
            <a:off x="839788" y="1681163"/>
            <a:ext cx="5157787" cy="823912"/>
          </a:xfrm>
        </p:spPr>
        <p:txBody>
          <a:bodyPr anchor="b"/>
          <a:lstStyle>
            <a:lvl1pPr marL="0" indent="0">
              <a:buNone/>
              <a:defRPr sz="2400" b="0" i="0">
                <a:solidFill>
                  <a:schemeClr val="accent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5059DE-FE32-6249-971C-9420C4F5D647}"/>
              </a:ext>
            </a:extLst>
          </p:cNvPr>
          <p:cNvSpPr>
            <a:spLocks noGrp="1"/>
          </p:cNvSpPr>
          <p:nvPr>
            <p:ph sz="half" idx="2"/>
          </p:nvPr>
        </p:nvSpPr>
        <p:spPr>
          <a:xfrm>
            <a:off x="839788" y="2505075"/>
            <a:ext cx="5157787"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83BE7-34CB-1F4D-9C5C-CBEE36FFBB20}"/>
              </a:ext>
            </a:extLst>
          </p:cNvPr>
          <p:cNvSpPr>
            <a:spLocks noGrp="1"/>
          </p:cNvSpPr>
          <p:nvPr>
            <p:ph type="body" sz="quarter" idx="3"/>
          </p:nvPr>
        </p:nvSpPr>
        <p:spPr>
          <a:xfrm>
            <a:off x="6172200" y="1681163"/>
            <a:ext cx="5183188" cy="823912"/>
          </a:xfrm>
        </p:spPr>
        <p:txBody>
          <a:bodyPr anchor="b"/>
          <a:lstStyle>
            <a:lvl1pPr marL="0" indent="0">
              <a:buNone/>
              <a:defRPr sz="2400" b="0" i="0">
                <a:solidFill>
                  <a:schemeClr val="accent2">
                    <a:lumMod val="50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729E4-6FB4-7B40-BFA6-B429D8A80931}"/>
              </a:ext>
            </a:extLst>
          </p:cNvPr>
          <p:cNvSpPr>
            <a:spLocks noGrp="1"/>
          </p:cNvSpPr>
          <p:nvPr>
            <p:ph sz="quarter" idx="4"/>
          </p:nvPr>
        </p:nvSpPr>
        <p:spPr>
          <a:xfrm>
            <a:off x="6172200" y="2505075"/>
            <a:ext cx="5183188" cy="368458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93406DDE-B3B2-9446-B9EF-34167A62E693}"/>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51025"/>
            <a:ext cx="5090040" cy="5029200"/>
          </a:xfrm>
          <a:prstGeom prst="rect">
            <a:avLst/>
          </a:prstGeom>
        </p:spPr>
      </p:pic>
      <p:pic>
        <p:nvPicPr>
          <p:cNvPr id="12" name="Picture 11">
            <a:extLst>
              <a:ext uri="{FF2B5EF4-FFF2-40B4-BE49-F238E27FC236}">
                <a16:creationId xmlns:a16="http://schemas.microsoft.com/office/drawing/2014/main" id="{7B27B3FD-39F6-144C-85C2-6B43E417B97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311068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82E7-6918-7B4A-AEF5-37F46FEF21F3}"/>
              </a:ext>
            </a:extLst>
          </p:cNvPr>
          <p:cNvSpPr>
            <a:spLocks noGrp="1"/>
          </p:cNvSpPr>
          <p:nvPr>
            <p:ph type="title" hasCustomPrompt="1"/>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pic>
        <p:nvPicPr>
          <p:cNvPr id="6" name="Picture 5">
            <a:extLst>
              <a:ext uri="{FF2B5EF4-FFF2-40B4-BE49-F238E27FC236}">
                <a16:creationId xmlns:a16="http://schemas.microsoft.com/office/drawing/2014/main" id="{80C243BA-AAB8-2346-BEF3-8D181308411F}"/>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51025"/>
            <a:ext cx="5090040" cy="5029200"/>
          </a:xfrm>
          <a:prstGeom prst="rect">
            <a:avLst/>
          </a:prstGeom>
        </p:spPr>
      </p:pic>
      <p:pic>
        <p:nvPicPr>
          <p:cNvPr id="7" name="Picture 6">
            <a:extLst>
              <a:ext uri="{FF2B5EF4-FFF2-40B4-BE49-F238E27FC236}">
                <a16:creationId xmlns:a16="http://schemas.microsoft.com/office/drawing/2014/main" id="{C63CC4E8-B43F-3F4C-B79F-61166272AC2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103558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114ACD-8F3A-834A-8A6C-7A968FA29C5E}"/>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28800"/>
            <a:ext cx="5090040" cy="5029200"/>
          </a:xfrm>
          <a:prstGeom prst="rect">
            <a:avLst/>
          </a:prstGeom>
        </p:spPr>
      </p:pic>
      <p:pic>
        <p:nvPicPr>
          <p:cNvPr id="6" name="Picture 5">
            <a:extLst>
              <a:ext uri="{FF2B5EF4-FFF2-40B4-BE49-F238E27FC236}">
                <a16:creationId xmlns:a16="http://schemas.microsoft.com/office/drawing/2014/main" id="{E6427F49-7B12-D24A-A42C-58A975104A8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327203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8102-30C2-9949-B9F5-B3521E38057F}"/>
              </a:ext>
            </a:extLst>
          </p:cNvPr>
          <p:cNvSpPr>
            <a:spLocks noGrp="1"/>
          </p:cNvSpPr>
          <p:nvPr>
            <p:ph type="title" hasCustomPrompt="1"/>
          </p:nvPr>
        </p:nvSpPr>
        <p:spPr>
          <a:xfrm>
            <a:off x="839788" y="457200"/>
            <a:ext cx="3932237" cy="1600200"/>
          </a:xfrm>
        </p:spPr>
        <p:txBody>
          <a:bodyPr anchor="b"/>
          <a:lstStyle>
            <a:lvl1pPr>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766B193-0FD6-BD4C-86E2-810783BA97A3}"/>
              </a:ext>
            </a:extLst>
          </p:cNvPr>
          <p:cNvSpPr>
            <a:spLocks noGrp="1"/>
          </p:cNvSpPr>
          <p:nvPr>
            <p:ph idx="1"/>
          </p:nvPr>
        </p:nvSpPr>
        <p:spPr>
          <a:xfrm>
            <a:off x="5183188" y="987425"/>
            <a:ext cx="6172200" cy="4873625"/>
          </a:xfrm>
        </p:spPr>
        <p:txBody>
          <a:bodyPr/>
          <a:lstStyle>
            <a:lvl1pPr>
              <a:defRPr sz="3200" b="0" i="0">
                <a:latin typeface="Arial" panose="020B0604020202020204" pitchFamily="34" charset="0"/>
                <a:cs typeface="Arial" panose="020B0604020202020204" pitchFamily="34" charset="0"/>
              </a:defRPr>
            </a:lvl1pPr>
            <a:lvl2pPr>
              <a:defRPr sz="2800" b="0" i="0">
                <a:latin typeface="Arial" panose="020B0604020202020204" pitchFamily="34" charset="0"/>
                <a:cs typeface="Arial" panose="020B0604020202020204" pitchFamily="34" charset="0"/>
              </a:defRPr>
            </a:lvl2pPr>
            <a:lvl3pPr>
              <a:defRPr sz="2400" b="0" i="0">
                <a:latin typeface="Arial" panose="020B0604020202020204" pitchFamily="34" charset="0"/>
                <a:cs typeface="Arial" panose="020B0604020202020204" pitchFamily="34" charset="0"/>
              </a:defRPr>
            </a:lvl3pPr>
            <a:lvl4pPr>
              <a:defRPr sz="2000" b="0" i="0">
                <a:latin typeface="Arial" panose="020B0604020202020204" pitchFamily="34" charset="0"/>
                <a:cs typeface="Arial" panose="020B0604020202020204" pitchFamily="34" charset="0"/>
              </a:defRPr>
            </a:lvl4pPr>
            <a:lvl5pPr>
              <a:defRPr sz="2000" b="0"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97A851-D3ED-7340-8943-89275EC300A4}"/>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1559F93-B948-BE45-B4C2-67780CCC8CD3}"/>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pic>
        <p:nvPicPr>
          <p:cNvPr id="8" name="Picture 7">
            <a:extLst>
              <a:ext uri="{FF2B5EF4-FFF2-40B4-BE49-F238E27FC236}">
                <a16:creationId xmlns:a16="http://schemas.microsoft.com/office/drawing/2014/main" id="{B5E0BD8E-F443-6C40-B504-4BF10C695D37}"/>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51025"/>
            <a:ext cx="5090040" cy="5029200"/>
          </a:xfrm>
          <a:prstGeom prst="rect">
            <a:avLst/>
          </a:prstGeom>
        </p:spPr>
      </p:pic>
      <p:pic>
        <p:nvPicPr>
          <p:cNvPr id="9" name="Picture 8">
            <a:extLst>
              <a:ext uri="{FF2B5EF4-FFF2-40B4-BE49-F238E27FC236}">
                <a16:creationId xmlns:a16="http://schemas.microsoft.com/office/drawing/2014/main" id="{0B43A788-8FA2-3448-84BD-51398EA33A1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234363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6C12-ED7E-2848-95BE-88A94B3E34E5}"/>
              </a:ext>
            </a:extLst>
          </p:cNvPr>
          <p:cNvSpPr>
            <a:spLocks noGrp="1"/>
          </p:cNvSpPr>
          <p:nvPr>
            <p:ph type="title" hasCustomPrompt="1"/>
          </p:nvPr>
        </p:nvSpPr>
        <p:spPr>
          <a:xfrm>
            <a:off x="839788" y="457200"/>
            <a:ext cx="3932237" cy="1600200"/>
          </a:xfrm>
        </p:spPr>
        <p:txBody>
          <a:bodyPr anchor="b"/>
          <a:lstStyle>
            <a:lvl1pPr>
              <a:defRPr sz="3200" b="0" i="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9B3165A2-316E-5945-89EE-8CDF7D7E0AD0}"/>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9EBA6-202A-0B4A-B6AC-539D42F335BB}"/>
              </a:ext>
            </a:extLst>
          </p:cNvPr>
          <p:cNvSpPr>
            <a:spLocks noGrp="1"/>
          </p:cNvSpPr>
          <p:nvPr>
            <p:ph type="body" sz="half" idx="2"/>
          </p:nvPr>
        </p:nvSpPr>
        <p:spPr>
          <a:xfrm>
            <a:off x="839788" y="2057400"/>
            <a:ext cx="3932237" cy="3811588"/>
          </a:xfrm>
        </p:spPr>
        <p:txBody>
          <a:bodyPr/>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F855968B-09FC-944B-8E36-B5F8F8C6809F}"/>
              </a:ext>
            </a:extLst>
          </p:cNvPr>
          <p:cNvSpPr>
            <a:spLocks noGrp="1"/>
          </p:cNvSpPr>
          <p:nvPr>
            <p:ph type="sldNum" sz="quarter" idx="12"/>
          </p:nvPr>
        </p:nvSpPr>
        <p:spPr>
          <a:xfrm>
            <a:off x="8610600" y="6356350"/>
            <a:ext cx="2743200" cy="365125"/>
          </a:xfrm>
          <a:prstGeom prst="rect">
            <a:avLst/>
          </a:prstGeom>
        </p:spPr>
        <p:txBody>
          <a:bodyPr/>
          <a:lstStyle/>
          <a:p>
            <a:fld id="{2F6EC826-79D3-9E46-8E09-BA8FEB1179FB}" type="slidenum">
              <a:rPr lang="en-US" smtClean="0"/>
              <a:t>‹#›</a:t>
            </a:fld>
            <a:endParaRPr lang="en-US"/>
          </a:p>
        </p:txBody>
      </p:sp>
      <p:pic>
        <p:nvPicPr>
          <p:cNvPr id="8" name="Picture 7">
            <a:extLst>
              <a:ext uri="{FF2B5EF4-FFF2-40B4-BE49-F238E27FC236}">
                <a16:creationId xmlns:a16="http://schemas.microsoft.com/office/drawing/2014/main" id="{F754CA9A-BB25-5B4F-B4FD-0A5137C15B8D}"/>
              </a:ext>
              <a:ext uri="{C183D7F6-B498-43B3-948B-1728B52AA6E4}">
                <adec:decorative xmlns:adec="http://schemas.microsoft.com/office/drawing/2017/decorative" val="1"/>
              </a:ext>
            </a:extLst>
          </p:cNvPr>
          <p:cNvPicPr>
            <a:picLocks noChangeAspect="1"/>
          </p:cNvPicPr>
          <p:nvPr userDrawn="1"/>
        </p:nvPicPr>
        <p:blipFill rotWithShape="1">
          <a:blip r:embed="rId3"/>
          <a:srcRect t="50000" r="34511"/>
          <a:stretch/>
        </p:blipFill>
        <p:spPr>
          <a:xfrm>
            <a:off x="7101960" y="1851025"/>
            <a:ext cx="5090040" cy="5029200"/>
          </a:xfrm>
          <a:prstGeom prst="rect">
            <a:avLst/>
          </a:prstGeom>
        </p:spPr>
      </p:pic>
      <p:pic>
        <p:nvPicPr>
          <p:cNvPr id="9" name="Picture 8">
            <a:extLst>
              <a:ext uri="{FF2B5EF4-FFF2-40B4-BE49-F238E27FC236}">
                <a16:creationId xmlns:a16="http://schemas.microsoft.com/office/drawing/2014/main" id="{9D24FFB5-E647-CF49-BBB8-C9DC39CE863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330420" y="5256213"/>
            <a:ext cx="1620280" cy="1236662"/>
          </a:xfrm>
          <a:prstGeom prst="rect">
            <a:avLst/>
          </a:prstGeom>
        </p:spPr>
      </p:pic>
    </p:spTree>
    <p:custDataLst>
      <p:tags r:id="rId1"/>
    </p:custDataLst>
    <p:extLst>
      <p:ext uri="{BB962C8B-B14F-4D97-AF65-F5344CB8AC3E}">
        <p14:creationId xmlns:p14="http://schemas.microsoft.com/office/powerpoint/2010/main" val="379060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450F-BC56-3749-8FAF-1C2760A0B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B11A44-E41D-6847-9A58-0E791D22CA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3"/>
    </p:custDataLst>
    <p:extLst>
      <p:ext uri="{BB962C8B-B14F-4D97-AF65-F5344CB8AC3E}">
        <p14:creationId xmlns:p14="http://schemas.microsoft.com/office/powerpoint/2010/main" val="212140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786C-C32F-C947-9942-FD3000A88CB3}"/>
              </a:ext>
            </a:extLst>
          </p:cNvPr>
          <p:cNvSpPr>
            <a:spLocks noGrp="1"/>
          </p:cNvSpPr>
          <p:nvPr>
            <p:ph type="ctrTitle"/>
          </p:nvPr>
        </p:nvSpPr>
        <p:spPr/>
        <p:txBody>
          <a:bodyPr>
            <a:normAutofit/>
          </a:bodyPr>
          <a:lstStyle/>
          <a:p>
            <a:r>
              <a:rPr lang="en-US" sz="3600" b="1" cap="all" dirty="0">
                <a:solidFill>
                  <a:srgbClr val="0B2341"/>
                </a:solidFill>
                <a:latin typeface="Avenir Next LT Pro Demi" panose="020B0704020202020204" pitchFamily="34" charset="0"/>
                <a:cs typeface="Arial" charset="0"/>
              </a:rPr>
              <a:t>Employee Records and Retention</a:t>
            </a:r>
          </a:p>
        </p:txBody>
      </p:sp>
      <p:sp>
        <p:nvSpPr>
          <p:cNvPr id="3" name="Subtitle 2">
            <a:extLst>
              <a:ext uri="{FF2B5EF4-FFF2-40B4-BE49-F238E27FC236}">
                <a16:creationId xmlns:a16="http://schemas.microsoft.com/office/drawing/2014/main" id="{485759F9-4FE0-ACE0-F491-B7E462C35707}"/>
              </a:ext>
            </a:extLst>
          </p:cNvPr>
          <p:cNvSpPr>
            <a:spLocks noGrp="1"/>
          </p:cNvSpPr>
          <p:nvPr>
            <p:ph type="subTitle" idx="1"/>
          </p:nvPr>
        </p:nvSpPr>
        <p:spPr>
          <a:xfrm>
            <a:off x="952500" y="4775255"/>
            <a:ext cx="9715500" cy="1655762"/>
          </a:xfrm>
        </p:spPr>
        <p:txBody>
          <a:bodyPr/>
          <a:lstStyle/>
          <a:p>
            <a:r>
              <a:rPr lang="en-US" dirty="0">
                <a:solidFill>
                  <a:schemeClr val="accent2"/>
                </a:solidFill>
                <a:latin typeface="Avenir Next LT Pro Demi" panose="020B0704020202020204" pitchFamily="34" charset="0"/>
              </a:rPr>
              <a:t>EPAF TRAINING</a:t>
            </a:r>
          </a:p>
        </p:txBody>
      </p:sp>
    </p:spTree>
    <p:custDataLst>
      <p:tags r:id="rId1"/>
    </p:custDataLst>
    <p:extLst>
      <p:ext uri="{BB962C8B-B14F-4D97-AF65-F5344CB8AC3E}">
        <p14:creationId xmlns:p14="http://schemas.microsoft.com/office/powerpoint/2010/main" val="22236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10DD-F003-77D8-EABC-D434F711C5F7}"/>
              </a:ext>
            </a:extLst>
          </p:cNvPr>
          <p:cNvSpPr>
            <a:spLocks noGrp="1"/>
          </p:cNvSpPr>
          <p:nvPr>
            <p:ph type="ctrTitle"/>
          </p:nvPr>
        </p:nvSpPr>
        <p:spPr>
          <a:xfrm>
            <a:off x="726562" y="1305411"/>
            <a:ext cx="10738875" cy="2387600"/>
          </a:xfrm>
        </p:spPr>
        <p:txBody>
          <a:bodyPr>
            <a:normAutofit/>
          </a:bodyPr>
          <a:lstStyle/>
          <a:p>
            <a:pPr algn="ctr"/>
            <a:r>
              <a:rPr lang="en-US" sz="4400" dirty="0">
                <a:latin typeface="Avenir Next LT Pro" panose="020B0504020202020204" pitchFamily="34" charset="0"/>
              </a:rPr>
              <a:t>We think </a:t>
            </a:r>
            <a:r>
              <a:rPr lang="en-US" sz="4400" b="1" dirty="0">
                <a:latin typeface="Avenir Next LT Pro" panose="020B0504020202020204" pitchFamily="34" charset="0"/>
              </a:rPr>
              <a:t>YOU </a:t>
            </a:r>
            <a:r>
              <a:rPr lang="en-US" sz="4400" dirty="0">
                <a:latin typeface="Avenir Next LT Pro" panose="020B0504020202020204" pitchFamily="34" charset="0"/>
              </a:rPr>
              <a:t>are amazing!</a:t>
            </a:r>
          </a:p>
        </p:txBody>
      </p:sp>
    </p:spTree>
    <p:custDataLst>
      <p:tags r:id="rId1"/>
    </p:custDataLst>
    <p:extLst>
      <p:ext uri="{BB962C8B-B14F-4D97-AF65-F5344CB8AC3E}">
        <p14:creationId xmlns:p14="http://schemas.microsoft.com/office/powerpoint/2010/main" val="423779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786C-C32F-C947-9942-FD3000A88CB3}"/>
              </a:ext>
            </a:extLst>
          </p:cNvPr>
          <p:cNvSpPr>
            <a:spLocks noGrp="1"/>
          </p:cNvSpPr>
          <p:nvPr>
            <p:ph type="ctrTitle"/>
          </p:nvPr>
        </p:nvSpPr>
        <p:spPr>
          <a:xfrm>
            <a:off x="1328245" y="3429000"/>
            <a:ext cx="11092541" cy="2989989"/>
          </a:xfrm>
        </p:spPr>
        <p:txBody>
          <a:bodyPr>
            <a:noAutofit/>
          </a:bodyPr>
          <a:lstStyle/>
          <a:p>
            <a:r>
              <a:rPr lang="en-US" sz="1600" b="1" spc="300" dirty="0">
                <a:latin typeface="Avenir Next LT Pro" panose="020B0504020202020204" pitchFamily="34" charset="0"/>
              </a:rPr>
              <a:t>Auburn University Human Resources</a:t>
            </a:r>
            <a:br>
              <a:rPr lang="en-US" sz="1600" spc="300" dirty="0">
                <a:latin typeface="Avenir Next LT Pro" panose="020B0504020202020204" pitchFamily="34" charset="0"/>
              </a:rPr>
            </a:br>
            <a:r>
              <a:rPr lang="en-US" sz="1600" spc="300" dirty="0">
                <a:latin typeface="Avenir Next LT Pro" panose="020B0504020202020204" pitchFamily="34" charset="0"/>
              </a:rPr>
              <a:t>1550 East Glenn Ave</a:t>
            </a:r>
            <a:br>
              <a:rPr lang="en-US" sz="1600" spc="300" dirty="0">
                <a:latin typeface="Avenir Next LT Pro" panose="020B0504020202020204" pitchFamily="34" charset="0"/>
              </a:rPr>
            </a:br>
            <a:r>
              <a:rPr lang="en-US" sz="1600" spc="300" dirty="0">
                <a:latin typeface="Avenir Next LT Pro" panose="020B0504020202020204" pitchFamily="34" charset="0"/>
              </a:rPr>
              <a:t>Auburn, AL 36830</a:t>
            </a:r>
            <a:br>
              <a:rPr lang="en-US" sz="1600" spc="300" dirty="0">
                <a:latin typeface="Avenir Next LT Pro" panose="020B0504020202020204" pitchFamily="34" charset="0"/>
              </a:rPr>
            </a:br>
            <a:r>
              <a:rPr lang="en-US" sz="1600" spc="300" dirty="0">
                <a:latin typeface="Avenir Next LT Pro" panose="020B0504020202020204" pitchFamily="34" charset="0"/>
              </a:rPr>
              <a:t>334-844-4145</a:t>
            </a:r>
          </a:p>
        </p:txBody>
      </p:sp>
      <p:sp>
        <p:nvSpPr>
          <p:cNvPr id="4" name="TextBox 3">
            <a:extLst>
              <a:ext uri="{FF2B5EF4-FFF2-40B4-BE49-F238E27FC236}">
                <a16:creationId xmlns:a16="http://schemas.microsoft.com/office/drawing/2014/main" id="{6C6B5F91-A559-B38B-307E-76726095FB42}"/>
              </a:ext>
            </a:extLst>
          </p:cNvPr>
          <p:cNvSpPr txBox="1"/>
          <p:nvPr/>
        </p:nvSpPr>
        <p:spPr>
          <a:xfrm>
            <a:off x="1864272" y="2967335"/>
            <a:ext cx="7189076" cy="523220"/>
          </a:xfrm>
          <a:prstGeom prst="rect">
            <a:avLst/>
          </a:prstGeom>
          <a:noFill/>
        </p:spPr>
        <p:txBody>
          <a:bodyPr wrap="square">
            <a:spAutoFit/>
          </a:bodyPr>
          <a:lstStyle/>
          <a:p>
            <a:pPr algn="ctr"/>
            <a:r>
              <a:rPr lang="en-US" sz="2800" dirty="0">
                <a:latin typeface="Avenir Next LT Pro" panose="020B0504020202020204" pitchFamily="34" charset="0"/>
              </a:rPr>
              <a:t>Let us know how </a:t>
            </a:r>
            <a:r>
              <a:rPr lang="en-US" sz="2800" b="1" dirty="0">
                <a:latin typeface="Avenir Next LT Pro" panose="020B0504020202020204" pitchFamily="34" charset="0"/>
              </a:rPr>
              <a:t>WE </a:t>
            </a:r>
            <a:r>
              <a:rPr lang="en-US" sz="2800" dirty="0">
                <a:latin typeface="Avenir Next LT Pro" panose="020B0504020202020204" pitchFamily="34" charset="0"/>
              </a:rPr>
              <a:t>can serve </a:t>
            </a:r>
            <a:r>
              <a:rPr lang="en-US" sz="2800" b="1" dirty="0">
                <a:latin typeface="Avenir Next LT Pro" panose="020B0504020202020204" pitchFamily="34" charset="0"/>
              </a:rPr>
              <a:t>YOU</a:t>
            </a:r>
            <a:r>
              <a:rPr lang="en-US" sz="2800" dirty="0">
                <a:latin typeface="Avenir Next LT Pro" panose="020B0504020202020204" pitchFamily="34" charset="0"/>
              </a:rPr>
              <a:t>.</a:t>
            </a:r>
          </a:p>
        </p:txBody>
      </p:sp>
    </p:spTree>
    <p:custDataLst>
      <p:tags r:id="rId1"/>
    </p:custDataLst>
    <p:extLst>
      <p:ext uri="{BB962C8B-B14F-4D97-AF65-F5344CB8AC3E}">
        <p14:creationId xmlns:p14="http://schemas.microsoft.com/office/powerpoint/2010/main" val="385436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8DB2-6989-AAD5-3E46-72068E230D17}"/>
              </a:ext>
            </a:extLst>
          </p:cNvPr>
          <p:cNvSpPr>
            <a:spLocks noGrp="1"/>
          </p:cNvSpPr>
          <p:nvPr>
            <p:ph type="title"/>
          </p:nvPr>
        </p:nvSpPr>
        <p:spPr>
          <a:xfrm>
            <a:off x="838200" y="930960"/>
            <a:ext cx="10515600" cy="660541"/>
          </a:xfrm>
        </p:spPr>
        <p:txBody>
          <a:bodyPr>
            <a:normAutofit fontScale="90000"/>
          </a:bodyPr>
          <a:lstStyle/>
          <a:p>
            <a:r>
              <a:rPr lang="en-US" sz="3100" b="1" dirty="0">
                <a:latin typeface="Avenir Next LT Pro Demi" panose="020B0704020202020204" pitchFamily="34" charset="0"/>
                <a:ea typeface="Tahoma" panose="020B0604030504040204" pitchFamily="34" charset="0"/>
                <a:cs typeface="Tahoma" panose="020B0604030504040204" pitchFamily="34" charset="0"/>
              </a:rPr>
              <a:t>The Records Team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a:t>												</a:t>
            </a:r>
            <a:br>
              <a:rPr lang="en-US" sz="3200" i="1" dirty="0"/>
            </a:br>
            <a:endParaRPr lang="en-US" sz="3200" dirty="0">
              <a:latin typeface="Tw Cen MT" panose="020B0602020104020603" pitchFamily="34" charset="77"/>
            </a:endParaRPr>
          </a:p>
        </p:txBody>
      </p:sp>
      <p:sp>
        <p:nvSpPr>
          <p:cNvPr id="7" name="TextBox 6">
            <a:extLst>
              <a:ext uri="{FF2B5EF4-FFF2-40B4-BE49-F238E27FC236}">
                <a16:creationId xmlns:a16="http://schemas.microsoft.com/office/drawing/2014/main" id="{610E7496-5470-D5B5-0E3F-AF5BE0A960FB}"/>
              </a:ext>
            </a:extLst>
          </p:cNvPr>
          <p:cNvSpPr txBox="1"/>
          <p:nvPr/>
        </p:nvSpPr>
        <p:spPr>
          <a:xfrm>
            <a:off x="4574860" y="1591501"/>
            <a:ext cx="3042280" cy="1354217"/>
          </a:xfrm>
          <a:prstGeom prst="rect">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venir Next LT Pro" panose="020B0504020202020204" pitchFamily="34" charset="0"/>
              </a:rPr>
              <a:t>April </a:t>
            </a:r>
            <a:r>
              <a:rPr kumimoji="0" lang="en-US" b="1" i="0" u="none" strike="noStrike" kern="0" cap="none" spc="0" normalizeH="0" baseline="0" noProof="0" dirty="0" err="1">
                <a:ln>
                  <a:noFill/>
                </a:ln>
                <a:solidFill>
                  <a:prstClr val="black"/>
                </a:solidFill>
                <a:effectLst/>
                <a:uLnTx/>
                <a:uFillTx/>
                <a:latin typeface="Avenir Next LT Pro" panose="020B0504020202020204" pitchFamily="34" charset="0"/>
              </a:rPr>
              <a:t>McFarlin</a:t>
            </a:r>
            <a:endParaRPr kumimoji="0" lang="en-US" b="1" i="0" u="none" strike="noStrike" kern="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0" i="0" dirty="0">
                <a:solidFill>
                  <a:srgbClr val="212529"/>
                </a:solidFill>
                <a:effectLst/>
                <a:latin typeface="Avenir Next LT Pro" panose="020B0504020202020204" pitchFamily="34" charset="0"/>
              </a:rPr>
              <a:t>Supervisor, Employee Records and Retention</a:t>
            </a:r>
            <a:endPar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844-1615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mcfaral@auburn.edu</a:t>
            </a:r>
          </a:p>
        </p:txBody>
      </p:sp>
      <p:sp>
        <p:nvSpPr>
          <p:cNvPr id="8" name="TextBox 7">
            <a:extLst>
              <a:ext uri="{FF2B5EF4-FFF2-40B4-BE49-F238E27FC236}">
                <a16:creationId xmlns:a16="http://schemas.microsoft.com/office/drawing/2014/main" id="{75A3A217-10D4-9FE4-E19A-2BD6A6DD9405}"/>
              </a:ext>
            </a:extLst>
          </p:cNvPr>
          <p:cNvSpPr txBox="1"/>
          <p:nvPr/>
        </p:nvSpPr>
        <p:spPr>
          <a:xfrm>
            <a:off x="4457968" y="3507021"/>
            <a:ext cx="3159172" cy="1107996"/>
          </a:xfrm>
          <a:prstGeom prst="rect">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venir Next LT Pro" panose="020B0504020202020204" pitchFamily="34" charset="0"/>
              </a:rPr>
              <a:t>Catherine </a:t>
            </a:r>
            <a:r>
              <a:rPr kumimoji="0" lang="en-US" sz="1800" b="1" i="0" u="none" strike="noStrike" kern="0" cap="none" spc="0" normalizeH="0" baseline="0" noProof="0" dirty="0" err="1">
                <a:ln>
                  <a:noFill/>
                </a:ln>
                <a:solidFill>
                  <a:prstClr val="black"/>
                </a:solidFill>
                <a:effectLst/>
                <a:uLnTx/>
                <a:uFillTx/>
                <a:latin typeface="Avenir Next LT Pro" panose="020B0504020202020204" pitchFamily="34" charset="0"/>
              </a:rPr>
              <a:t>Budy</a:t>
            </a:r>
            <a:endParaRPr kumimoji="0" lang="en-US" sz="1800" b="1" i="0" u="none" strike="noStrike" kern="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0" i="0" dirty="0">
                <a:solidFill>
                  <a:srgbClr val="212529"/>
                </a:solidFill>
                <a:effectLst/>
                <a:latin typeface="Avenir Next LT Pro" panose="020B0504020202020204" pitchFamily="34" charset="0"/>
              </a:rPr>
              <a:t>Employee Records Specialist</a:t>
            </a:r>
            <a:endPar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844-7609</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prstClr val="black"/>
                </a:solidFill>
                <a:latin typeface="Avenir Next LT Pro" panose="020B0504020202020204" pitchFamily="34" charset="0"/>
              </a:rPr>
              <a:t>clb0206</a:t>
            </a: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@auburn.edu</a:t>
            </a:r>
          </a:p>
        </p:txBody>
      </p:sp>
      <p:sp>
        <p:nvSpPr>
          <p:cNvPr id="3" name="TextBox 2">
            <a:extLst>
              <a:ext uri="{FF2B5EF4-FFF2-40B4-BE49-F238E27FC236}">
                <a16:creationId xmlns:a16="http://schemas.microsoft.com/office/drawing/2014/main" id="{2CCE72E7-E4E3-90DB-8F51-A59ECA6DE72F}"/>
              </a:ext>
            </a:extLst>
          </p:cNvPr>
          <p:cNvSpPr txBox="1"/>
          <p:nvPr/>
        </p:nvSpPr>
        <p:spPr>
          <a:xfrm>
            <a:off x="8039504" y="3507021"/>
            <a:ext cx="3159172" cy="1107996"/>
          </a:xfrm>
          <a:prstGeom prst="rect">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venir Next LT Pro" panose="020B0504020202020204" pitchFamily="34" charset="0"/>
              </a:rPr>
              <a:t>Vonnie </a:t>
            </a:r>
            <a:r>
              <a:rPr kumimoji="0" lang="en-US" sz="1800" b="1" i="0" u="none" strike="noStrike" kern="0" cap="none" spc="0" normalizeH="0" baseline="0" noProof="0" dirty="0" err="1">
                <a:ln>
                  <a:noFill/>
                </a:ln>
                <a:solidFill>
                  <a:prstClr val="black"/>
                </a:solidFill>
                <a:effectLst/>
                <a:uLnTx/>
                <a:uFillTx/>
                <a:latin typeface="Avenir Next LT Pro" panose="020B0504020202020204" pitchFamily="34" charset="0"/>
              </a:rPr>
              <a:t>Loucka</a:t>
            </a:r>
            <a:endParaRPr kumimoji="0" lang="en-US" sz="1800" b="1" i="0" u="none" strike="noStrike" kern="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212529"/>
                </a:solidFill>
                <a:latin typeface="Avenir Next LT Pro" panose="020B0504020202020204" pitchFamily="34" charset="0"/>
              </a:rPr>
              <a:t>TES</a:t>
            </a:r>
            <a:r>
              <a:rPr lang="en-US" sz="1600" b="0" i="0" dirty="0">
                <a:solidFill>
                  <a:srgbClr val="212529"/>
                </a:solidFill>
                <a:effectLst/>
                <a:latin typeface="Avenir Next LT Pro" panose="020B0504020202020204" pitchFamily="34" charset="0"/>
              </a:rPr>
              <a:t> Records Specialist</a:t>
            </a:r>
            <a:endPar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844-4145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vsl0004@auburn.edu</a:t>
            </a:r>
          </a:p>
        </p:txBody>
      </p:sp>
      <p:sp>
        <p:nvSpPr>
          <p:cNvPr id="5" name="TextBox 4">
            <a:extLst>
              <a:ext uri="{FF2B5EF4-FFF2-40B4-BE49-F238E27FC236}">
                <a16:creationId xmlns:a16="http://schemas.microsoft.com/office/drawing/2014/main" id="{8384C797-AF1E-D69A-A3B6-38D4C8A6AB00}"/>
              </a:ext>
            </a:extLst>
          </p:cNvPr>
          <p:cNvSpPr txBox="1"/>
          <p:nvPr/>
        </p:nvSpPr>
        <p:spPr>
          <a:xfrm>
            <a:off x="993325" y="3507021"/>
            <a:ext cx="3159172" cy="1107996"/>
          </a:xfrm>
          <a:prstGeom prst="rect">
            <a:avLst/>
          </a:prstGeom>
          <a:solidFill>
            <a:sysClr val="window" lastClr="FFFFFF"/>
          </a:solidFill>
          <a:ln w="28575"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venir Next LT Pro" panose="020B0504020202020204" pitchFamily="34" charset="0"/>
              </a:rPr>
              <a:t>Stacey Roby</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0" i="0" dirty="0">
                <a:solidFill>
                  <a:srgbClr val="212529"/>
                </a:solidFill>
                <a:effectLst/>
                <a:latin typeface="Avenir Next LT Pro" panose="020B0504020202020204" pitchFamily="34" charset="0"/>
              </a:rPr>
              <a:t>Employee Records Specialist</a:t>
            </a:r>
            <a:endPar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844-1584</a:t>
            </a:r>
          </a:p>
          <a:p>
            <a:pPr algn="ctr">
              <a:defRPr/>
            </a:pPr>
            <a:r>
              <a:rPr kumimoji="0" lang="en-US" sz="1600" b="0" i="0" u="none" strike="noStrike" kern="0" cap="none" spc="0" normalizeH="0" baseline="0" noProof="0" dirty="0">
                <a:ln>
                  <a:noFill/>
                </a:ln>
                <a:solidFill>
                  <a:prstClr val="black"/>
                </a:solidFill>
                <a:effectLst/>
                <a:uLnTx/>
                <a:uFillTx/>
                <a:latin typeface="Avenir Next LT Pro" panose="020B0504020202020204" pitchFamily="34" charset="0"/>
              </a:rPr>
              <a:t>szr0098@auburn.edu</a:t>
            </a:r>
          </a:p>
        </p:txBody>
      </p:sp>
    </p:spTree>
    <p:custDataLst>
      <p:tags r:id="rId1"/>
    </p:custDataLst>
    <p:extLst>
      <p:ext uri="{BB962C8B-B14F-4D97-AF65-F5344CB8AC3E}">
        <p14:creationId xmlns:p14="http://schemas.microsoft.com/office/powerpoint/2010/main" val="24984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786C-C32F-C947-9942-FD3000A88CB3}"/>
              </a:ext>
            </a:extLst>
          </p:cNvPr>
          <p:cNvSpPr>
            <a:spLocks noGrp="1"/>
          </p:cNvSpPr>
          <p:nvPr>
            <p:ph type="ctrTitle"/>
          </p:nvPr>
        </p:nvSpPr>
        <p:spPr>
          <a:xfrm>
            <a:off x="767801" y="2568797"/>
            <a:ext cx="9639300" cy="1442877"/>
          </a:xfrm>
        </p:spPr>
        <p:txBody>
          <a:bodyPr>
            <a:normAutofit fontScale="90000"/>
          </a:bodyPr>
          <a:lstStyle/>
          <a:p>
            <a:pPr algn="ctr"/>
            <a:br>
              <a:rPr lang="en-US" sz="3600" b="1" cap="all" dirty="0">
                <a:solidFill>
                  <a:srgbClr val="0B2341"/>
                </a:solidFill>
                <a:latin typeface="Avenir Next LT Pro Demi" panose="020B0504020202020204" pitchFamily="34" charset="77"/>
                <a:cs typeface="Arial" charset="0"/>
              </a:rPr>
            </a:br>
            <a:br>
              <a:rPr lang="en-US" sz="3600" b="1" cap="all" dirty="0">
                <a:solidFill>
                  <a:srgbClr val="0B2341"/>
                </a:solidFill>
                <a:latin typeface="Avenir Next LT Pro Demi" panose="020B0504020202020204" pitchFamily="34" charset="77"/>
                <a:cs typeface="Arial" charset="0"/>
              </a:rPr>
            </a:br>
            <a:br>
              <a:rPr lang="en-US" sz="3600" b="1" cap="all" dirty="0">
                <a:solidFill>
                  <a:srgbClr val="0B2341"/>
                </a:solidFill>
                <a:latin typeface="Avenir Next LT Pro Demi" panose="020B0504020202020204" pitchFamily="34" charset="77"/>
                <a:cs typeface="Arial" charset="0"/>
              </a:rPr>
            </a:br>
            <a:r>
              <a:rPr lang="en-US" sz="4000" b="1" cap="all" dirty="0">
                <a:solidFill>
                  <a:srgbClr val="0B2341"/>
                </a:solidFill>
                <a:latin typeface="Avenir Next LT Pro Demi" panose="020B0504020202020204" pitchFamily="34" charset="77"/>
                <a:cs typeface="Arial" charset="0"/>
              </a:rPr>
              <a:t>Commonly Asked Questions</a:t>
            </a:r>
            <a:br>
              <a:rPr lang="en-US" sz="3600" b="1" cap="all" dirty="0">
                <a:solidFill>
                  <a:srgbClr val="0B2341"/>
                </a:solidFill>
                <a:latin typeface="Avenir Next LT Pro Demi" panose="020B0504020202020204" pitchFamily="34" charset="77"/>
                <a:cs typeface="Arial" charset="0"/>
              </a:rPr>
            </a:br>
            <a:endParaRPr lang="en-US" sz="3600" b="1" cap="all" dirty="0">
              <a:solidFill>
                <a:srgbClr val="0B2341"/>
              </a:solidFill>
              <a:latin typeface="Avenir Next LT Pro Demi" panose="020B0504020202020204" pitchFamily="34" charset="77"/>
              <a:cs typeface="Arial" charset="0"/>
            </a:endParaRPr>
          </a:p>
        </p:txBody>
      </p:sp>
    </p:spTree>
    <p:custDataLst>
      <p:tags r:id="rId1"/>
    </p:custDataLst>
    <p:extLst>
      <p:ext uri="{BB962C8B-B14F-4D97-AF65-F5344CB8AC3E}">
        <p14:creationId xmlns:p14="http://schemas.microsoft.com/office/powerpoint/2010/main" val="116210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01AB-1A43-25F3-B1C3-1B220CC63B9F}"/>
              </a:ext>
            </a:extLst>
          </p:cNvPr>
          <p:cNvSpPr>
            <a:spLocks noGrp="1"/>
          </p:cNvSpPr>
          <p:nvPr>
            <p:ph type="title"/>
          </p:nvPr>
        </p:nvSpPr>
        <p:spPr/>
        <p:txBody>
          <a:bodyPr>
            <a:normAutofit/>
          </a:bodyPr>
          <a:lstStyle/>
          <a:p>
            <a:r>
              <a:rPr lang="en-US" sz="2800" dirty="0">
                <a:latin typeface="Avenir Next LT Pro Demi" panose="020B0704020202020204" pitchFamily="34" charset="0"/>
              </a:rPr>
              <a:t>What is an EPAF?</a:t>
            </a:r>
          </a:p>
        </p:txBody>
      </p:sp>
      <p:sp>
        <p:nvSpPr>
          <p:cNvPr id="3" name="Text Placeholder 2">
            <a:extLst>
              <a:ext uri="{FF2B5EF4-FFF2-40B4-BE49-F238E27FC236}">
                <a16:creationId xmlns:a16="http://schemas.microsoft.com/office/drawing/2014/main" id="{291AB65E-0032-0478-479E-AE98CBCE786F}"/>
              </a:ext>
            </a:extLst>
          </p:cNvPr>
          <p:cNvSpPr>
            <a:spLocks noGrp="1"/>
          </p:cNvSpPr>
          <p:nvPr>
            <p:ph type="body" idx="1"/>
          </p:nvPr>
        </p:nvSpPr>
        <p:spPr>
          <a:xfrm>
            <a:off x="839788" y="1681163"/>
            <a:ext cx="9008405" cy="823912"/>
          </a:xfrm>
          <a:solidFill>
            <a:srgbClr val="F2F2F2"/>
          </a:solidFill>
        </p:spPr>
        <p:txBody>
          <a:bodyPr>
            <a:normAutofit/>
          </a:bodyPr>
          <a:lstStyle/>
          <a:p>
            <a:r>
              <a:rPr lang="en-US" sz="3200" b="1" cap="all" dirty="0">
                <a:solidFill>
                  <a:schemeClr val="accent2"/>
                </a:solidFill>
                <a:latin typeface="Avenir Next LT Pro Demi" panose="020B0504020202020204" pitchFamily="34" charset="77"/>
                <a:cs typeface="Arial" charset="0"/>
              </a:rPr>
              <a:t>EPAF</a:t>
            </a:r>
          </a:p>
        </p:txBody>
      </p:sp>
      <p:sp>
        <p:nvSpPr>
          <p:cNvPr id="4" name="Content Placeholder 3">
            <a:extLst>
              <a:ext uri="{FF2B5EF4-FFF2-40B4-BE49-F238E27FC236}">
                <a16:creationId xmlns:a16="http://schemas.microsoft.com/office/drawing/2014/main" id="{2677B9B7-EE81-0E14-5D42-D554CB03F115}"/>
              </a:ext>
            </a:extLst>
          </p:cNvPr>
          <p:cNvSpPr>
            <a:spLocks noGrp="1"/>
          </p:cNvSpPr>
          <p:nvPr>
            <p:ph sz="half" idx="2"/>
          </p:nvPr>
        </p:nvSpPr>
        <p:spPr>
          <a:xfrm>
            <a:off x="839788" y="2505075"/>
            <a:ext cx="9008405" cy="3684588"/>
          </a:xfrm>
          <a:solidFill>
            <a:schemeClr val="bg2">
              <a:lumMod val="95000"/>
            </a:schemeClr>
          </a:solidFill>
        </p:spPr>
        <p:txBody>
          <a:bodyPr/>
          <a:lstStyle/>
          <a:p>
            <a:endParaRPr lang="en-US" dirty="0"/>
          </a:p>
          <a:p>
            <a:r>
              <a:rPr lang="en-US" dirty="0"/>
              <a:t>EPAF – Electronic Personnel Action Form</a:t>
            </a:r>
          </a:p>
          <a:p>
            <a:pPr marL="0" indent="0">
              <a:buNone/>
            </a:pPr>
            <a:endParaRPr lang="en-US" dirty="0"/>
          </a:p>
          <a:p>
            <a:r>
              <a:rPr lang="en-US" dirty="0"/>
              <a:t>An EPAF is used when any changes need to be made to an employee.  </a:t>
            </a:r>
            <a:r>
              <a:rPr lang="en-US" dirty="0" err="1"/>
              <a:t>i.e</a:t>
            </a:r>
            <a:r>
              <a:rPr lang="en-US" dirty="0"/>
              <a:t> – pay actions, transfers….etc.</a:t>
            </a:r>
          </a:p>
          <a:p>
            <a:endParaRPr lang="en-US" dirty="0"/>
          </a:p>
          <a:p>
            <a:pPr lvl="1"/>
            <a:endParaRPr lang="en-US" dirty="0"/>
          </a:p>
        </p:txBody>
      </p:sp>
    </p:spTree>
    <p:extLst>
      <p:ext uri="{BB962C8B-B14F-4D97-AF65-F5344CB8AC3E}">
        <p14:creationId xmlns:p14="http://schemas.microsoft.com/office/powerpoint/2010/main" val="139242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01AB-1A43-25F3-B1C3-1B220CC63B9F}"/>
              </a:ext>
            </a:extLst>
          </p:cNvPr>
          <p:cNvSpPr>
            <a:spLocks noGrp="1"/>
          </p:cNvSpPr>
          <p:nvPr>
            <p:ph type="title"/>
          </p:nvPr>
        </p:nvSpPr>
        <p:spPr/>
        <p:txBody>
          <a:bodyPr>
            <a:normAutofit/>
          </a:bodyPr>
          <a:lstStyle/>
          <a:p>
            <a:r>
              <a:rPr lang="en-US" sz="2800" b="1" dirty="0">
                <a:latin typeface="Avenir Next LT Pro Demi" panose="020B0704020202020204" pitchFamily="34" charset="0"/>
              </a:rPr>
              <a:t>New Job vs Add Job</a:t>
            </a:r>
          </a:p>
        </p:txBody>
      </p:sp>
      <p:sp>
        <p:nvSpPr>
          <p:cNvPr id="3" name="Text Placeholder 2">
            <a:extLst>
              <a:ext uri="{FF2B5EF4-FFF2-40B4-BE49-F238E27FC236}">
                <a16:creationId xmlns:a16="http://schemas.microsoft.com/office/drawing/2014/main" id="{291AB65E-0032-0478-479E-AE98CBCE786F}"/>
              </a:ext>
            </a:extLst>
          </p:cNvPr>
          <p:cNvSpPr>
            <a:spLocks noGrp="1"/>
          </p:cNvSpPr>
          <p:nvPr>
            <p:ph type="body" idx="1"/>
          </p:nvPr>
        </p:nvSpPr>
        <p:spPr>
          <a:xfrm>
            <a:off x="839788" y="1681163"/>
            <a:ext cx="4348661" cy="823912"/>
          </a:xfrm>
          <a:solidFill>
            <a:srgbClr val="F2F2F2"/>
          </a:solidFill>
        </p:spPr>
        <p:txBody>
          <a:bodyPr/>
          <a:lstStyle/>
          <a:p>
            <a:r>
              <a:rPr lang="en-US" b="1" dirty="0">
                <a:solidFill>
                  <a:schemeClr val="accent2"/>
                </a:solidFill>
                <a:latin typeface="Avenir Next LT Pro" panose="020B0504020202020204" pitchFamily="34" charset="0"/>
              </a:rPr>
              <a:t>New Job</a:t>
            </a:r>
          </a:p>
        </p:txBody>
      </p:sp>
      <p:sp>
        <p:nvSpPr>
          <p:cNvPr id="4" name="Content Placeholder 3">
            <a:extLst>
              <a:ext uri="{FF2B5EF4-FFF2-40B4-BE49-F238E27FC236}">
                <a16:creationId xmlns:a16="http://schemas.microsoft.com/office/drawing/2014/main" id="{2677B9B7-EE81-0E14-5D42-D554CB03F115}"/>
              </a:ext>
            </a:extLst>
          </p:cNvPr>
          <p:cNvSpPr>
            <a:spLocks noGrp="1"/>
          </p:cNvSpPr>
          <p:nvPr>
            <p:ph sz="half" idx="2"/>
          </p:nvPr>
        </p:nvSpPr>
        <p:spPr>
          <a:xfrm>
            <a:off x="839788" y="2505075"/>
            <a:ext cx="4348661" cy="3684588"/>
          </a:xfrm>
          <a:solidFill>
            <a:schemeClr val="bg2">
              <a:lumMod val="95000"/>
            </a:schemeClr>
          </a:solidFill>
        </p:spPr>
        <p:txBody>
          <a:bodyPr>
            <a:normAutofit/>
          </a:bodyPr>
          <a:lstStyle/>
          <a:p>
            <a:endParaRPr lang="en-US" sz="1800" dirty="0">
              <a:latin typeface="Avenir Next LT Pro" panose="020B0504020202020204" pitchFamily="34" charset="0"/>
            </a:endParaRPr>
          </a:p>
          <a:p>
            <a:r>
              <a:rPr lang="en-US" sz="1800" dirty="0">
                <a:latin typeface="Avenir Next LT Pro" panose="020B0504020202020204" pitchFamily="34" charset="0"/>
              </a:rPr>
              <a:t>NJ% EPAF is used when a department is hiring a student, but the student does not have any active jobs but an active PEAEMPL</a:t>
            </a:r>
          </a:p>
          <a:p>
            <a:endParaRPr lang="en-US" sz="1800" dirty="0">
              <a:latin typeface="Avenir Next LT Pro" panose="020B0504020202020204" pitchFamily="34" charset="0"/>
            </a:endParaRPr>
          </a:p>
          <a:p>
            <a:r>
              <a:rPr lang="en-US" sz="1800" dirty="0">
                <a:latin typeface="Avenir Next LT Pro" panose="020B0504020202020204" pitchFamily="34" charset="0"/>
              </a:rPr>
              <a:t>NJ% EPAF changes the PEAEMPL to the new department.</a:t>
            </a:r>
          </a:p>
        </p:txBody>
      </p:sp>
      <p:sp>
        <p:nvSpPr>
          <p:cNvPr id="5" name="Text Placeholder 4">
            <a:extLst>
              <a:ext uri="{FF2B5EF4-FFF2-40B4-BE49-F238E27FC236}">
                <a16:creationId xmlns:a16="http://schemas.microsoft.com/office/drawing/2014/main" id="{A3C37210-5F19-7C4A-F643-0D667063A376}"/>
              </a:ext>
            </a:extLst>
          </p:cNvPr>
          <p:cNvSpPr>
            <a:spLocks noGrp="1"/>
          </p:cNvSpPr>
          <p:nvPr>
            <p:ph type="body" sz="quarter" idx="3"/>
          </p:nvPr>
        </p:nvSpPr>
        <p:spPr>
          <a:xfrm>
            <a:off x="5504256" y="1681163"/>
            <a:ext cx="4348662" cy="823912"/>
          </a:xfrm>
          <a:solidFill>
            <a:srgbClr val="F2F2F2"/>
          </a:solidFill>
        </p:spPr>
        <p:txBody>
          <a:bodyPr/>
          <a:lstStyle/>
          <a:p>
            <a:r>
              <a:rPr lang="en-US" b="1" dirty="0">
                <a:solidFill>
                  <a:schemeClr val="accent2"/>
                </a:solidFill>
                <a:latin typeface="Avenir Next LT Pro" panose="020B0504020202020204" pitchFamily="34" charset="0"/>
              </a:rPr>
              <a:t>Add Job</a:t>
            </a:r>
          </a:p>
        </p:txBody>
      </p:sp>
      <p:sp>
        <p:nvSpPr>
          <p:cNvPr id="6" name="Content Placeholder 5">
            <a:extLst>
              <a:ext uri="{FF2B5EF4-FFF2-40B4-BE49-F238E27FC236}">
                <a16:creationId xmlns:a16="http://schemas.microsoft.com/office/drawing/2014/main" id="{501A6B19-1540-BB49-44F0-10376D99924E}"/>
              </a:ext>
            </a:extLst>
          </p:cNvPr>
          <p:cNvSpPr>
            <a:spLocks noGrp="1"/>
          </p:cNvSpPr>
          <p:nvPr>
            <p:ph sz="quarter" idx="4"/>
          </p:nvPr>
        </p:nvSpPr>
        <p:spPr>
          <a:xfrm>
            <a:off x="5504256" y="2405743"/>
            <a:ext cx="4348662" cy="3783920"/>
          </a:xfrm>
          <a:solidFill>
            <a:srgbClr val="F2F2F2"/>
          </a:solidFill>
        </p:spPr>
        <p:txBody>
          <a:bodyPr/>
          <a:lstStyle/>
          <a:p>
            <a:endParaRPr lang="en-US" dirty="0"/>
          </a:p>
          <a:p>
            <a:r>
              <a:rPr lang="en-US" sz="1800" dirty="0">
                <a:latin typeface="Avenir Next LT Pro" panose="020B0504020202020204" pitchFamily="34" charset="0"/>
              </a:rPr>
              <a:t>ADJ% EPAF is used when you are adding an additional job to the student, but the student has a primary job already</a:t>
            </a:r>
          </a:p>
          <a:p>
            <a:endParaRPr lang="en-US" sz="1800" dirty="0">
              <a:latin typeface="Avenir Next LT Pro" panose="020B0504020202020204" pitchFamily="34" charset="0"/>
            </a:endParaRPr>
          </a:p>
          <a:p>
            <a:r>
              <a:rPr lang="en-US" sz="1800" dirty="0">
                <a:latin typeface="Avenir Next LT Pro" panose="020B0504020202020204" pitchFamily="34" charset="0"/>
              </a:rPr>
              <a:t>ADJ% EPAF adds additional job, no other changes.</a:t>
            </a:r>
          </a:p>
        </p:txBody>
      </p:sp>
    </p:spTree>
    <p:extLst>
      <p:ext uri="{BB962C8B-B14F-4D97-AF65-F5344CB8AC3E}">
        <p14:creationId xmlns:p14="http://schemas.microsoft.com/office/powerpoint/2010/main" val="2218577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25CCEF-59E8-CE05-46D1-9589EEFC91C7}"/>
              </a:ext>
            </a:extLst>
          </p:cNvPr>
          <p:cNvPicPr>
            <a:picLocks noChangeAspect="1"/>
          </p:cNvPicPr>
          <p:nvPr/>
        </p:nvPicPr>
        <p:blipFill>
          <a:blip r:embed="rId3"/>
          <a:stretch>
            <a:fillRect/>
          </a:stretch>
        </p:blipFill>
        <p:spPr>
          <a:xfrm>
            <a:off x="5876596" y="3190935"/>
            <a:ext cx="3592844" cy="3515710"/>
          </a:xfrm>
          <a:prstGeom prst="rect">
            <a:avLst/>
          </a:prstGeom>
        </p:spPr>
      </p:pic>
      <p:sp>
        <p:nvSpPr>
          <p:cNvPr id="2" name="Title 1">
            <a:extLst>
              <a:ext uri="{FF2B5EF4-FFF2-40B4-BE49-F238E27FC236}">
                <a16:creationId xmlns:a16="http://schemas.microsoft.com/office/drawing/2014/main" id="{2F7E3076-952F-7BD3-72B3-221E4FC7DAF9}"/>
              </a:ext>
            </a:extLst>
          </p:cNvPr>
          <p:cNvSpPr>
            <a:spLocks noGrp="1"/>
          </p:cNvSpPr>
          <p:nvPr>
            <p:ph type="title"/>
          </p:nvPr>
        </p:nvSpPr>
        <p:spPr/>
        <p:txBody>
          <a:bodyPr>
            <a:normAutofit/>
          </a:bodyPr>
          <a:lstStyle/>
          <a:p>
            <a:r>
              <a:rPr lang="en-US" sz="2800" dirty="0">
                <a:latin typeface="Avenir Next LT Pro Demi" panose="020B0704020202020204" pitchFamily="34" charset="0"/>
              </a:rPr>
              <a:t>EPAF Termination Codes</a:t>
            </a:r>
          </a:p>
        </p:txBody>
      </p:sp>
      <p:sp>
        <p:nvSpPr>
          <p:cNvPr id="3" name="Content Placeholder 2">
            <a:extLst>
              <a:ext uri="{FF2B5EF4-FFF2-40B4-BE49-F238E27FC236}">
                <a16:creationId xmlns:a16="http://schemas.microsoft.com/office/drawing/2014/main" id="{BB6FD16D-96EA-7EEB-7A1C-008922D60C7B}"/>
              </a:ext>
            </a:extLst>
          </p:cNvPr>
          <p:cNvSpPr>
            <a:spLocks noGrp="1"/>
          </p:cNvSpPr>
          <p:nvPr>
            <p:ph idx="1"/>
          </p:nvPr>
        </p:nvSpPr>
        <p:spPr/>
        <p:txBody>
          <a:bodyPr/>
          <a:lstStyle/>
          <a:p>
            <a:r>
              <a:rPr lang="en-US" sz="2400" b="1" dirty="0">
                <a:latin typeface="Avenir Next LT Pro" panose="020B0504020202020204" pitchFamily="34" charset="0"/>
              </a:rPr>
              <a:t>TERMEE</a:t>
            </a:r>
          </a:p>
          <a:p>
            <a:pPr lvl="1"/>
            <a:r>
              <a:rPr lang="en-US" sz="1800" dirty="0">
                <a:latin typeface="Avenir Next LT Pro" panose="020B0504020202020204" pitchFamily="34" charset="0"/>
              </a:rPr>
              <a:t>Terminate employee/job</a:t>
            </a:r>
          </a:p>
          <a:p>
            <a:pPr lvl="1"/>
            <a:r>
              <a:rPr lang="en-US" sz="1800" dirty="0">
                <a:latin typeface="Avenir Next LT Pro" panose="020B0504020202020204" pitchFamily="34" charset="0"/>
              </a:rPr>
              <a:t>When a person is leaving University, </a:t>
            </a:r>
          </a:p>
          <a:p>
            <a:pPr marL="457200" lvl="1" indent="0">
              <a:buNone/>
            </a:pPr>
            <a:r>
              <a:rPr lang="en-US" sz="1800" dirty="0">
                <a:latin typeface="Avenir Next LT Pro" panose="020B0504020202020204" pitchFamily="34" charset="0"/>
              </a:rPr>
              <a:t>not retirement</a:t>
            </a:r>
            <a:endParaRPr lang="en-US" sz="1400" dirty="0">
              <a:latin typeface="Avenir Next LT Pro" panose="020B0504020202020204" pitchFamily="34" charset="0"/>
            </a:endParaRPr>
          </a:p>
          <a:p>
            <a:r>
              <a:rPr lang="en-US" sz="2400" b="1" dirty="0">
                <a:latin typeface="Avenir Next LT Pro" panose="020B0504020202020204" pitchFamily="34" charset="0"/>
              </a:rPr>
              <a:t>TERMJB</a:t>
            </a:r>
          </a:p>
          <a:p>
            <a:pPr lvl="1"/>
            <a:r>
              <a:rPr lang="en-US" sz="1800" dirty="0">
                <a:latin typeface="Avenir Next LT Pro" panose="020B0504020202020204" pitchFamily="34" charset="0"/>
              </a:rPr>
              <a:t>Terminate job only</a:t>
            </a:r>
          </a:p>
          <a:p>
            <a:pPr lvl="1"/>
            <a:r>
              <a:rPr lang="en-US" sz="1800" dirty="0">
                <a:latin typeface="Avenir Next LT Pro" panose="020B0504020202020204" pitchFamily="34" charset="0"/>
              </a:rPr>
              <a:t>When a person is transferring or </a:t>
            </a:r>
          </a:p>
          <a:p>
            <a:pPr marL="457200" lvl="1" indent="0">
              <a:buNone/>
            </a:pPr>
            <a:r>
              <a:rPr lang="en-US" sz="1800" dirty="0">
                <a:latin typeface="Avenir Next LT Pro" panose="020B0504020202020204" pitchFamily="34" charset="0"/>
              </a:rPr>
              <a:t>your job has ended</a:t>
            </a:r>
          </a:p>
          <a:p>
            <a:r>
              <a:rPr lang="en-US" sz="2400" b="1" dirty="0">
                <a:latin typeface="Avenir Next LT Pro" panose="020B0504020202020204" pitchFamily="34" charset="0"/>
              </a:rPr>
              <a:t>TERMRT</a:t>
            </a:r>
          </a:p>
          <a:p>
            <a:pPr lvl="1"/>
            <a:r>
              <a:rPr lang="en-US" sz="1800" dirty="0">
                <a:latin typeface="Avenir Next LT Pro" panose="020B0504020202020204" pitchFamily="34" charset="0"/>
              </a:rPr>
              <a:t>Employee is retiring from University</a:t>
            </a:r>
          </a:p>
        </p:txBody>
      </p:sp>
      <p:pic>
        <p:nvPicPr>
          <p:cNvPr id="5" name="Picture 4">
            <a:extLst>
              <a:ext uri="{FF2B5EF4-FFF2-40B4-BE49-F238E27FC236}">
                <a16:creationId xmlns:a16="http://schemas.microsoft.com/office/drawing/2014/main" id="{7089293B-6AB9-F607-994A-44B9BEF2B303}"/>
              </a:ext>
            </a:extLst>
          </p:cNvPr>
          <p:cNvPicPr>
            <a:picLocks noChangeAspect="1"/>
          </p:cNvPicPr>
          <p:nvPr/>
        </p:nvPicPr>
        <p:blipFill>
          <a:blip r:embed="rId4"/>
          <a:stretch>
            <a:fillRect/>
          </a:stretch>
        </p:blipFill>
        <p:spPr>
          <a:xfrm>
            <a:off x="7357053" y="151355"/>
            <a:ext cx="3779782" cy="3741081"/>
          </a:xfrm>
          <a:prstGeom prst="rect">
            <a:avLst/>
          </a:prstGeom>
        </p:spPr>
      </p:pic>
    </p:spTree>
    <p:extLst>
      <p:ext uri="{BB962C8B-B14F-4D97-AF65-F5344CB8AC3E}">
        <p14:creationId xmlns:p14="http://schemas.microsoft.com/office/powerpoint/2010/main" val="283061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3DF05-0B9E-40A3-BC11-8C96321783A0}"/>
              </a:ext>
            </a:extLst>
          </p:cNvPr>
          <p:cNvSpPr>
            <a:spLocks noGrp="1"/>
          </p:cNvSpPr>
          <p:nvPr>
            <p:ph type="title"/>
          </p:nvPr>
        </p:nvSpPr>
        <p:spPr>
          <a:xfrm>
            <a:off x="836612" y="254650"/>
            <a:ext cx="3932237" cy="1600200"/>
          </a:xfrm>
        </p:spPr>
        <p:txBody>
          <a:bodyPr>
            <a:normAutofit/>
          </a:bodyPr>
          <a:lstStyle/>
          <a:p>
            <a:r>
              <a:rPr lang="en-US" sz="2800" dirty="0">
                <a:latin typeface="Avenir Next LT Pro Demi" panose="020B0704020202020204" pitchFamily="34" charset="0"/>
              </a:rPr>
              <a:t>EPAF Hiccups...</a:t>
            </a:r>
          </a:p>
        </p:txBody>
      </p:sp>
      <p:pic>
        <p:nvPicPr>
          <p:cNvPr id="6" name="Content Placeholder 5">
            <a:extLst>
              <a:ext uri="{FF2B5EF4-FFF2-40B4-BE49-F238E27FC236}">
                <a16:creationId xmlns:a16="http://schemas.microsoft.com/office/drawing/2014/main" id="{1045732D-EC6E-1CA1-91E1-D612FA157A9E}"/>
              </a:ext>
            </a:extLst>
          </p:cNvPr>
          <p:cNvPicPr>
            <a:picLocks noGrp="1" noChangeAspect="1"/>
          </p:cNvPicPr>
          <p:nvPr>
            <p:ph idx="1"/>
          </p:nvPr>
        </p:nvPicPr>
        <p:blipFill>
          <a:blip r:embed="rId3"/>
          <a:stretch>
            <a:fillRect/>
          </a:stretch>
        </p:blipFill>
        <p:spPr>
          <a:xfrm>
            <a:off x="1727769" y="3522626"/>
            <a:ext cx="2915581" cy="2841238"/>
          </a:xfrm>
        </p:spPr>
      </p:pic>
      <p:sp>
        <p:nvSpPr>
          <p:cNvPr id="4" name="Text Placeholder 3">
            <a:extLst>
              <a:ext uri="{FF2B5EF4-FFF2-40B4-BE49-F238E27FC236}">
                <a16:creationId xmlns:a16="http://schemas.microsoft.com/office/drawing/2014/main" id="{DE579633-86FC-E3FB-3C36-87772D41E679}"/>
              </a:ext>
            </a:extLst>
          </p:cNvPr>
          <p:cNvSpPr>
            <a:spLocks noGrp="1"/>
          </p:cNvSpPr>
          <p:nvPr>
            <p:ph type="body" sz="half" idx="2"/>
          </p:nvPr>
        </p:nvSpPr>
        <p:spPr>
          <a:xfrm>
            <a:off x="836612" y="2116927"/>
            <a:ext cx="3932237" cy="3811588"/>
          </a:xfrm>
        </p:spPr>
        <p:txBody>
          <a:bodyPr/>
          <a:lstStyle/>
          <a:p>
            <a:pPr marL="285750" indent="-285750">
              <a:buFont typeface="Arial" panose="020B0604020202020204" pitchFamily="34" charset="0"/>
              <a:buChar char="•"/>
            </a:pPr>
            <a:r>
              <a:rPr lang="en-US" sz="2400" b="1" dirty="0">
                <a:latin typeface="Avenir Next LT Pro" panose="020B0504020202020204" pitchFamily="34" charset="0"/>
              </a:rPr>
              <a:t>Dates</a:t>
            </a:r>
          </a:p>
          <a:p>
            <a:pPr marL="742950" lvl="1" indent="-285750">
              <a:buFont typeface="Arial" panose="020B0604020202020204" pitchFamily="34" charset="0"/>
              <a:buChar char="•"/>
            </a:pPr>
            <a:r>
              <a:rPr lang="en-US" sz="1600" dirty="0">
                <a:latin typeface="Avenir Next LT Pro" panose="020B0504020202020204" pitchFamily="34" charset="0"/>
              </a:rPr>
              <a:t>Begin date</a:t>
            </a:r>
          </a:p>
          <a:p>
            <a:pPr marL="742950" lvl="1" indent="-285750">
              <a:buFont typeface="Arial" panose="020B0604020202020204" pitchFamily="34" charset="0"/>
              <a:buChar char="•"/>
            </a:pPr>
            <a:r>
              <a:rPr lang="en-US" sz="1600" dirty="0">
                <a:latin typeface="Avenir Next LT Pro" panose="020B0504020202020204" pitchFamily="34" charset="0"/>
              </a:rPr>
              <a:t>Effective date</a:t>
            </a:r>
          </a:p>
          <a:p>
            <a:pPr marL="742950" lvl="1" indent="-285750">
              <a:buFont typeface="Arial" panose="020B0604020202020204" pitchFamily="34" charset="0"/>
              <a:buChar char="•"/>
            </a:pPr>
            <a:r>
              <a:rPr lang="en-US" sz="1600" dirty="0">
                <a:latin typeface="Avenir Next LT Pro" panose="020B0504020202020204" pitchFamily="34" charset="0"/>
              </a:rPr>
              <a:t>Query date</a:t>
            </a:r>
          </a:p>
        </p:txBody>
      </p:sp>
      <p:pic>
        <p:nvPicPr>
          <p:cNvPr id="8" name="Picture 7">
            <a:extLst>
              <a:ext uri="{FF2B5EF4-FFF2-40B4-BE49-F238E27FC236}">
                <a16:creationId xmlns:a16="http://schemas.microsoft.com/office/drawing/2014/main" id="{7104EE05-7FB1-C022-5998-0DEBBE29EE85}"/>
              </a:ext>
            </a:extLst>
          </p:cNvPr>
          <p:cNvPicPr>
            <a:picLocks noChangeAspect="1"/>
          </p:cNvPicPr>
          <p:nvPr/>
        </p:nvPicPr>
        <p:blipFill>
          <a:blip r:embed="rId4"/>
          <a:stretch>
            <a:fillRect/>
          </a:stretch>
        </p:blipFill>
        <p:spPr>
          <a:xfrm>
            <a:off x="4768849" y="311850"/>
            <a:ext cx="5323460" cy="5390308"/>
          </a:xfrm>
          <a:prstGeom prst="rect">
            <a:avLst/>
          </a:prstGeom>
        </p:spPr>
      </p:pic>
    </p:spTree>
    <p:extLst>
      <p:ext uri="{BB962C8B-B14F-4D97-AF65-F5344CB8AC3E}">
        <p14:creationId xmlns:p14="http://schemas.microsoft.com/office/powerpoint/2010/main" val="239525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C7B4-AA90-CB79-5D85-3FDAA60A6632}"/>
              </a:ext>
            </a:extLst>
          </p:cNvPr>
          <p:cNvSpPr>
            <a:spLocks noGrp="1"/>
          </p:cNvSpPr>
          <p:nvPr>
            <p:ph type="title"/>
          </p:nvPr>
        </p:nvSpPr>
        <p:spPr>
          <a:xfrm>
            <a:off x="705678" y="2326449"/>
            <a:ext cx="10515600" cy="1325563"/>
          </a:xfrm>
        </p:spPr>
        <p:txBody>
          <a:bodyPr>
            <a:normAutofit/>
          </a:bodyPr>
          <a:lstStyle/>
          <a:p>
            <a:pPr algn="ctr"/>
            <a:r>
              <a:rPr lang="en-US" dirty="0">
                <a:latin typeface="Avenir Next LT Pro Demi" panose="020B0704020202020204" pitchFamily="34" charset="0"/>
              </a:rPr>
              <a:t>Questions ?</a:t>
            </a:r>
          </a:p>
        </p:txBody>
      </p:sp>
    </p:spTree>
    <p:custDataLst>
      <p:tags r:id="rId1"/>
    </p:custDataLst>
    <p:extLst>
      <p:ext uri="{BB962C8B-B14F-4D97-AF65-F5344CB8AC3E}">
        <p14:creationId xmlns:p14="http://schemas.microsoft.com/office/powerpoint/2010/main" val="281994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B809-FC59-5F5D-410F-69D0E4A4C067}"/>
              </a:ext>
            </a:extLst>
          </p:cNvPr>
          <p:cNvSpPr>
            <a:spLocks noGrp="1"/>
          </p:cNvSpPr>
          <p:nvPr>
            <p:ph type="title"/>
          </p:nvPr>
        </p:nvSpPr>
        <p:spPr>
          <a:xfrm>
            <a:off x="838199" y="833377"/>
            <a:ext cx="11115261" cy="1041721"/>
          </a:xfrm>
        </p:spPr>
        <p:txBody>
          <a:bodyPr>
            <a:normAutofit/>
          </a:bodyPr>
          <a:lstStyle/>
          <a:p>
            <a:r>
              <a:rPr lang="en-US" sz="2800" b="1" dirty="0">
                <a:latin typeface="Avenir Next LT Pro Demi" panose="020B0704020202020204" pitchFamily="34" charset="0"/>
              </a:rPr>
              <a:t>Training</a:t>
            </a:r>
            <a:endParaRPr lang="en-US" sz="2800" dirty="0">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6D8327B4-7AE0-9482-8123-9324CE76E3EA}"/>
              </a:ext>
            </a:extLst>
          </p:cNvPr>
          <p:cNvSpPr>
            <a:spLocks noGrp="1"/>
          </p:cNvSpPr>
          <p:nvPr>
            <p:ph idx="1"/>
          </p:nvPr>
        </p:nvSpPr>
        <p:spPr>
          <a:xfrm>
            <a:off x="701566" y="1776249"/>
            <a:ext cx="10515600" cy="4830767"/>
          </a:xfrm>
        </p:spPr>
        <p:txBody>
          <a:bodyPr vert="horz" lIns="91440" tIns="45720" rIns="91440" bIns="45720" rtlCol="0" anchor="t">
            <a:normAutofit/>
          </a:bodyPr>
          <a:lstStyle/>
          <a:p>
            <a:pPr marL="0" indent="0">
              <a:buNone/>
            </a:pPr>
            <a:r>
              <a:rPr lang="en-US" sz="1800" b="1" dirty="0">
                <a:latin typeface="Avenir Next LT Pro" panose="020B0504020202020204" pitchFamily="34" charset="0"/>
              </a:rPr>
              <a:t>One-on-One &amp; Group Trainings available – click the QR code below.</a:t>
            </a:r>
          </a:p>
          <a:p>
            <a:pPr marL="0" indent="0" algn="ctr">
              <a:buNone/>
            </a:pPr>
            <a:endParaRPr lang="en-US" sz="800" dirty="0">
              <a:latin typeface="Georgia" panose="02040502050405020303" pitchFamily="18" charset="0"/>
            </a:endParaRPr>
          </a:p>
        </p:txBody>
      </p:sp>
      <p:pic>
        <p:nvPicPr>
          <p:cNvPr id="5" name="Picture 4" descr="A qr code with a tiger head&#10;&#10;Description automatically generated">
            <a:extLst>
              <a:ext uri="{FF2B5EF4-FFF2-40B4-BE49-F238E27FC236}">
                <a16:creationId xmlns:a16="http://schemas.microsoft.com/office/drawing/2014/main" id="{EDCCADEC-EA50-2E50-EFE7-294BDB0BE7DA}"/>
              </a:ext>
            </a:extLst>
          </p:cNvPr>
          <p:cNvPicPr>
            <a:picLocks noChangeAspect="1"/>
          </p:cNvPicPr>
          <p:nvPr/>
        </p:nvPicPr>
        <p:blipFill>
          <a:blip r:embed="rId4"/>
          <a:stretch>
            <a:fillRect/>
          </a:stretch>
        </p:blipFill>
        <p:spPr>
          <a:xfrm>
            <a:off x="4306266" y="2579795"/>
            <a:ext cx="3306200" cy="3223673"/>
          </a:xfrm>
          <a:prstGeom prst="rect">
            <a:avLst/>
          </a:prstGeom>
        </p:spPr>
      </p:pic>
      <p:sp>
        <p:nvSpPr>
          <p:cNvPr id="4" name="TextBox 3">
            <a:extLst>
              <a:ext uri="{FF2B5EF4-FFF2-40B4-BE49-F238E27FC236}">
                <a16:creationId xmlns:a16="http://schemas.microsoft.com/office/drawing/2014/main" id="{03EE90FC-947E-CB00-6F02-C54E50595C58}"/>
              </a:ext>
            </a:extLst>
          </p:cNvPr>
          <p:cNvSpPr txBox="1"/>
          <p:nvPr/>
        </p:nvSpPr>
        <p:spPr>
          <a:xfrm>
            <a:off x="701566" y="6138833"/>
            <a:ext cx="5508239" cy="369332"/>
          </a:xfrm>
          <a:prstGeom prst="rect">
            <a:avLst/>
          </a:prstGeom>
          <a:noFill/>
        </p:spPr>
        <p:txBody>
          <a:bodyPr wrap="none" rtlCol="0">
            <a:spAutoFit/>
          </a:bodyPr>
          <a:lstStyle/>
          <a:p>
            <a:r>
              <a:rPr lang="en-US" b="1" dirty="0">
                <a:latin typeface="Avenir Next LT Pro Demi" panose="020B0704020202020204" pitchFamily="34" charset="0"/>
              </a:rPr>
              <a:t>Trainings will receive credit as US104J in </a:t>
            </a:r>
            <a:r>
              <a:rPr lang="en-US" b="1" dirty="0" err="1">
                <a:latin typeface="Avenir Next LT Pro Demi" panose="020B0704020202020204" pitchFamily="34" charset="0"/>
              </a:rPr>
              <a:t>ElevatED</a:t>
            </a:r>
            <a:endParaRPr lang="en-US" b="1" dirty="0">
              <a:latin typeface="Avenir Next LT Pro Demi" panose="020B0704020202020204" pitchFamily="34" charset="0"/>
            </a:endParaRPr>
          </a:p>
        </p:txBody>
      </p:sp>
    </p:spTree>
    <p:custDataLst>
      <p:tags r:id="rId1"/>
    </p:custDataLst>
    <p:extLst>
      <p:ext uri="{BB962C8B-B14F-4D97-AF65-F5344CB8AC3E}">
        <p14:creationId xmlns:p14="http://schemas.microsoft.com/office/powerpoint/2010/main" val="4036333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0"/>
  <p:tag name="ARTICULATE_PROJECT_OPEN" val="0"/>
  <p:tag name="ARTICULATE_DESIGN_ID_OFFICE THEME" val="uXIV7RGs"/>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UBURN">
      <a:dk1>
        <a:srgbClr val="0A2341"/>
      </a:dk1>
      <a:lt1>
        <a:srgbClr val="FFFFFF"/>
      </a:lt1>
      <a:dk2>
        <a:srgbClr val="645041"/>
      </a:dk2>
      <a:lt2>
        <a:srgbClr val="FFFFFF"/>
      </a:lt2>
      <a:accent1>
        <a:srgbClr val="4472C4"/>
      </a:accent1>
      <a:accent2>
        <a:srgbClr val="E86100"/>
      </a:accent2>
      <a:accent3>
        <a:srgbClr val="FEC043"/>
      </a:accent3>
      <a:accent4>
        <a:srgbClr val="00A597"/>
      </a:accent4>
      <a:accent5>
        <a:srgbClr val="4E801F"/>
      </a:accent5>
      <a:accent6>
        <a:srgbClr val="79675B"/>
      </a:accent6>
      <a:hlink>
        <a:srgbClr val="0092D1"/>
      </a:hlink>
      <a:folHlink>
        <a:srgbClr val="00A5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1F747DBBED7740A21765CE63E207E1" ma:contentTypeVersion="12" ma:contentTypeDescription="Create a new document." ma:contentTypeScope="" ma:versionID="c3b43e1d655b13a4c2c63d4747fcd0de">
  <xsd:schema xmlns:xsd="http://www.w3.org/2001/XMLSchema" xmlns:xs="http://www.w3.org/2001/XMLSchema" xmlns:p="http://schemas.microsoft.com/office/2006/metadata/properties" xmlns:ns2="e876bb14-d626-47ee-819b-b60edd602a33" xmlns:ns3="2a2036b6-a8af-49f2-a551-14b3904a0000" targetNamespace="http://schemas.microsoft.com/office/2006/metadata/properties" ma:root="true" ma:fieldsID="8fd8d964e1911dd9a6286623336db959" ns2:_="" ns3:_="">
    <xsd:import namespace="e876bb14-d626-47ee-819b-b60edd602a33"/>
    <xsd:import namespace="2a2036b6-a8af-49f2-a551-14b3904a00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76bb14-d626-47ee-819b-b60edd602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391cfa4-c574-4da4-88c3-3521f4e97c5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2036b6-a8af-49f2-a551-14b3904a000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ba2f8d4-79cb-42e3-9895-d072f4ba21c1}" ma:internalName="TaxCatchAll" ma:showField="CatchAllData" ma:web="2a2036b6-a8af-49f2-a551-14b3904a000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2E1344-8221-408F-B661-2B059B359ABF}">
  <ds:schemaRefs>
    <ds:schemaRef ds:uri="2a2036b6-a8af-49f2-a551-14b3904a0000"/>
    <ds:schemaRef ds:uri="e876bb14-d626-47ee-819b-b60edd602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B1A1B8-930C-4CCB-AAAF-582FBF58D7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6489</TotalTime>
  <Words>750</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Avenir Next LT Pro</vt:lpstr>
      <vt:lpstr>Avenir Next LT Pro Demi</vt:lpstr>
      <vt:lpstr>Calibri</vt:lpstr>
      <vt:lpstr>Courier New</vt:lpstr>
      <vt:lpstr>Georgia</vt:lpstr>
      <vt:lpstr>Tahoma</vt:lpstr>
      <vt:lpstr>Tw Cen MT</vt:lpstr>
      <vt:lpstr>Wingdings</vt:lpstr>
      <vt:lpstr>Office Theme</vt:lpstr>
      <vt:lpstr>Employee Records and Retention</vt:lpstr>
      <vt:lpstr>The Records Team              </vt:lpstr>
      <vt:lpstr>   Commonly Asked Questions </vt:lpstr>
      <vt:lpstr>What is an EPAF?</vt:lpstr>
      <vt:lpstr>New Job vs Add Job</vt:lpstr>
      <vt:lpstr>EPAF Termination Codes</vt:lpstr>
      <vt:lpstr>EPAF Hiccups...</vt:lpstr>
      <vt:lpstr>Questions ?</vt:lpstr>
      <vt:lpstr>Training</vt:lpstr>
      <vt:lpstr>We think YOU are amazing!</vt:lpstr>
      <vt:lpstr>Auburn University Human Resources 1550 East Glenn Ave Auburn, AL 36830 334-844-4145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AVENIR LIGHT 60 PT</dc:title>
  <dc:creator>Kimberly Graham</dc:creator>
  <cp:lastModifiedBy>April Mcfarlin</cp:lastModifiedBy>
  <cp:revision>80</cp:revision>
  <cp:lastPrinted>2024-07-18T15:46:50Z</cp:lastPrinted>
  <dcterms:created xsi:type="dcterms:W3CDTF">2022-02-24T16:46:44Z</dcterms:created>
  <dcterms:modified xsi:type="dcterms:W3CDTF">2024-07-18T16:01:59Z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E0A535EC-DE25-48B7-9F73-2C92BDEF2703</vt:lpwstr>
  </property>
  <property fmtid="{D5CDD505-2E9C-101B-9397-08002B2CF9AE}" pid="3" name="ArticulatePath">
    <vt:lpwstr>HRD Lunch n Learn_24 Feb-updated 020723</vt:lpwstr>
  </property>
</Properties>
</file>