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818" r:id="rId5"/>
    <p:sldMasterId id="2147483907" r:id="rId6"/>
    <p:sldMasterId id="2147483879" r:id="rId7"/>
    <p:sldMasterId id="2147483899" r:id="rId8"/>
  </p:sldMasterIdLst>
  <p:notesMasterIdLst>
    <p:notesMasterId r:id="rId32"/>
  </p:notesMasterIdLst>
  <p:sldIdLst>
    <p:sldId id="2584" r:id="rId9"/>
    <p:sldId id="2677" r:id="rId10"/>
    <p:sldId id="2524" r:id="rId11"/>
    <p:sldId id="2317" r:id="rId12"/>
    <p:sldId id="2673" r:id="rId13"/>
    <p:sldId id="2670" r:id="rId14"/>
    <p:sldId id="2609" r:id="rId15"/>
    <p:sldId id="2680" r:id="rId16"/>
    <p:sldId id="2610" r:id="rId17"/>
    <p:sldId id="2672" r:id="rId18"/>
    <p:sldId id="2676" r:id="rId19"/>
    <p:sldId id="2671" r:id="rId20"/>
    <p:sldId id="2661" r:id="rId21"/>
    <p:sldId id="2662" r:id="rId22"/>
    <p:sldId id="2682" r:id="rId23"/>
    <p:sldId id="2664" r:id="rId24"/>
    <p:sldId id="2665" r:id="rId25"/>
    <p:sldId id="2666" r:id="rId26"/>
    <p:sldId id="2667" r:id="rId27"/>
    <p:sldId id="2668" r:id="rId28"/>
    <p:sldId id="2669" r:id="rId29"/>
    <p:sldId id="2679" r:id="rId30"/>
    <p:sldId id="2646"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032" userDrawn="1">
          <p15:clr>
            <a:srgbClr val="A4A3A4"/>
          </p15:clr>
        </p15:guide>
        <p15:guide id="3" orient="horz" pos="3912" userDrawn="1">
          <p15:clr>
            <a:srgbClr val="A4A3A4"/>
          </p15:clr>
        </p15:guide>
        <p15:guide id="4" pos="7392" userDrawn="1">
          <p15:clr>
            <a:srgbClr val="A4A3A4"/>
          </p15:clr>
        </p15:guide>
        <p15:guide id="5" orient="horz" pos="168" userDrawn="1">
          <p15:clr>
            <a:srgbClr val="A4A3A4"/>
          </p15:clr>
        </p15:guide>
        <p15:guide id="6" pos="6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2341"/>
    <a:srgbClr val="E86100"/>
    <a:srgbClr val="404040"/>
    <a:srgbClr val="000000"/>
    <a:srgbClr val="999999"/>
    <a:srgbClr val="666666"/>
    <a:srgbClr val="F8AD76"/>
    <a:srgbClr val="F0873B"/>
    <a:srgbClr val="DA5806"/>
    <a:srgbClr val="CC4E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8AC419-4608-774B-27C1-927E5CE1175E}" v="3167" dt="2024-07-22T21:19:47.447"/>
    <p1510:client id="{790A4EA7-D304-7A95-8A3C-986A4276F7EF}" v="7" dt="2024-07-22T13:51:35.084"/>
    <p1510:client id="{C6BDA0EB-3803-2A12-3CF4-FCAEF7F5F3A2}" v="90" dt="2024-07-22T21:05:59.623"/>
    <p1510:client id="{E753E097-4A30-6136-3BDF-764A3CB17EE0}" v="427" dt="2024-07-22T21:05:01.922"/>
    <p1510:client id="{E7D407B7-4837-801C-FF5E-5311562F40C0}" v="946" dt="2024-07-22T18:52:36.3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pos="1032"/>
        <p:guide orient="horz" pos="3912"/>
        <p:guide pos="7392"/>
        <p:guide orient="horz" pos="168"/>
        <p:guide pos="607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0BF134-669E-466C-A322-899E5F952723}"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A757892B-2727-4F77-9364-91BB5276FB0E}">
      <dgm:prSet/>
      <dgm:spPr/>
      <dgm:t>
        <a:bodyPr/>
        <a:lstStyle/>
        <a:p>
          <a:r>
            <a:rPr lang="en-US" b="1" dirty="0">
              <a:latin typeface="Avenir Next LT Pro" panose="020B0504020202020204" pitchFamily="34" charset="0"/>
            </a:rPr>
            <a:t>Breaching Employee Privacy  </a:t>
          </a:r>
          <a:r>
            <a:rPr lang="en-US" dirty="0">
              <a:latin typeface="Avenir Next LT Pro" panose="020B0504020202020204" pitchFamily="34" charset="0"/>
            </a:rPr>
            <a:t>- Privacy entails restricting access to private employee information and allowing employees to exercise some control over their personal information (The Ethics Centre, 2022).</a:t>
          </a:r>
        </a:p>
      </dgm:t>
    </dgm:pt>
    <dgm:pt modelId="{571B20BC-325A-433E-808B-7312CE821BB1}" type="parTrans" cxnId="{C6842B41-A3DF-484E-A9A9-8B1B75919824}">
      <dgm:prSet/>
      <dgm:spPr/>
      <dgm:t>
        <a:bodyPr/>
        <a:lstStyle/>
        <a:p>
          <a:endParaRPr lang="en-US"/>
        </a:p>
      </dgm:t>
    </dgm:pt>
    <dgm:pt modelId="{511EAE0B-CEFF-4E1A-86BB-611BA12FE428}" type="sibTrans" cxnId="{C6842B41-A3DF-484E-A9A9-8B1B75919824}">
      <dgm:prSet/>
      <dgm:spPr/>
      <dgm:t>
        <a:bodyPr/>
        <a:lstStyle/>
        <a:p>
          <a:endParaRPr lang="en-US"/>
        </a:p>
      </dgm:t>
    </dgm:pt>
    <dgm:pt modelId="{2669456B-3207-4E35-BE1B-825020DFFC7C}">
      <dgm:prSet/>
      <dgm:spPr/>
      <dgm:t>
        <a:bodyPr/>
        <a:lstStyle/>
        <a:p>
          <a:r>
            <a:rPr lang="en-US" b="1" dirty="0">
              <a:latin typeface="Avenir Next LT Pro" panose="020B0504020202020204" pitchFamily="34" charset="0"/>
            </a:rPr>
            <a:t>Misinterpretation of Data</a:t>
          </a:r>
          <a:r>
            <a:rPr lang="en-US" dirty="0">
              <a:latin typeface="Avenir Next LT Pro" panose="020B0504020202020204" pitchFamily="34" charset="0"/>
            </a:rPr>
            <a:t> - Sharing information and data without providing employees with context on how to interpret it can result in employees misinterpreting the data (e.g. providing employees with salary data, without the context to show why some employees earn higher salaries than others). </a:t>
          </a:r>
        </a:p>
      </dgm:t>
    </dgm:pt>
    <dgm:pt modelId="{F366589D-A49F-433B-9E4B-0352009F82F9}" type="parTrans" cxnId="{F68EF43F-99E5-4C52-8E81-38D39EDB519B}">
      <dgm:prSet/>
      <dgm:spPr/>
      <dgm:t>
        <a:bodyPr/>
        <a:lstStyle/>
        <a:p>
          <a:endParaRPr lang="en-US"/>
        </a:p>
      </dgm:t>
    </dgm:pt>
    <dgm:pt modelId="{1894F7AB-48F1-49EA-A7AB-4C426B3C387D}" type="sibTrans" cxnId="{F68EF43F-99E5-4C52-8E81-38D39EDB519B}">
      <dgm:prSet/>
      <dgm:spPr/>
      <dgm:t>
        <a:bodyPr/>
        <a:lstStyle/>
        <a:p>
          <a:endParaRPr lang="en-US"/>
        </a:p>
      </dgm:t>
    </dgm:pt>
    <dgm:pt modelId="{8822B1EA-A945-4A49-91EF-FDCFD4701D70}">
      <dgm:prSet custT="1"/>
      <dgm:spPr/>
      <dgm:t>
        <a:bodyPr/>
        <a:lstStyle/>
        <a:p>
          <a:r>
            <a:rPr lang="en-US" sz="1800" b="1" dirty="0">
              <a:latin typeface="Avenir Next LT Pro" panose="020B0504020202020204" pitchFamily="34" charset="0"/>
            </a:rPr>
            <a:t>Information Overload </a:t>
          </a:r>
          <a:r>
            <a:rPr lang="en-US" sz="1800" dirty="0">
              <a:latin typeface="Avenir Next LT Pro" panose="020B0504020202020204" pitchFamily="34" charset="0"/>
            </a:rPr>
            <a:t>- Sharing too much information or information that is irrelevant can result in information overload for employees, possibly leading to reduced productivity</a:t>
          </a:r>
          <a:r>
            <a:rPr lang="en-US" sz="1700" dirty="0">
              <a:latin typeface="Avenir Next LT Pro" panose="020B0504020202020204" pitchFamily="34" charset="0"/>
            </a:rPr>
            <a:t>.</a:t>
          </a:r>
        </a:p>
      </dgm:t>
    </dgm:pt>
    <dgm:pt modelId="{9AB601A5-E1E1-4E34-B87D-07BA648FAD42}" type="parTrans" cxnId="{6816DB6E-399B-4657-93D1-E803805DF0AE}">
      <dgm:prSet/>
      <dgm:spPr/>
      <dgm:t>
        <a:bodyPr/>
        <a:lstStyle/>
        <a:p>
          <a:endParaRPr lang="en-US"/>
        </a:p>
      </dgm:t>
    </dgm:pt>
    <dgm:pt modelId="{962D88E7-9648-4754-B9F4-260E1AAD308C}" type="sibTrans" cxnId="{6816DB6E-399B-4657-93D1-E803805DF0AE}">
      <dgm:prSet/>
      <dgm:spPr/>
      <dgm:t>
        <a:bodyPr/>
        <a:lstStyle/>
        <a:p>
          <a:endParaRPr lang="en-US"/>
        </a:p>
      </dgm:t>
    </dgm:pt>
    <dgm:pt modelId="{CF191115-1ED5-4C8B-AF2A-325BB424A3B9}">
      <dgm:prSet custT="1"/>
      <dgm:spPr/>
      <dgm:t>
        <a:bodyPr/>
        <a:lstStyle/>
        <a:p>
          <a:r>
            <a:rPr lang="en-US" sz="1800" b="1">
              <a:latin typeface="Avenir Next LT Pro" panose="020B0504020202020204" pitchFamily="34" charset="0"/>
            </a:rPr>
            <a:t>Failure to uphold promises</a:t>
          </a:r>
          <a:r>
            <a:rPr lang="en-US" sz="1800">
              <a:latin typeface="Avenir Next LT Pro" panose="020B0504020202020204" pitchFamily="34" charset="0"/>
            </a:rPr>
            <a:t> - Sharing too much information too soon can lead to disengaged employees and loss of trust in the organization, if the promises and expectations set fail to be.</a:t>
          </a:r>
          <a:endParaRPr lang="en-US" sz="1800" dirty="0">
            <a:latin typeface="Avenir Next LT Pro" panose="020B0504020202020204" pitchFamily="34" charset="0"/>
          </a:endParaRPr>
        </a:p>
      </dgm:t>
    </dgm:pt>
    <dgm:pt modelId="{1026EC11-4083-4F5D-9B88-4E9A2898FE58}" type="parTrans" cxnId="{551C6DBB-7A9F-4B45-9D61-91EF240CB1B8}">
      <dgm:prSet/>
      <dgm:spPr/>
      <dgm:t>
        <a:bodyPr/>
        <a:lstStyle/>
        <a:p>
          <a:endParaRPr lang="en-US"/>
        </a:p>
      </dgm:t>
    </dgm:pt>
    <dgm:pt modelId="{B43AD7F8-CD97-4357-87CB-5BCE0C253787}" type="sibTrans" cxnId="{551C6DBB-7A9F-4B45-9D61-91EF240CB1B8}">
      <dgm:prSet/>
      <dgm:spPr/>
      <dgm:t>
        <a:bodyPr/>
        <a:lstStyle/>
        <a:p>
          <a:endParaRPr lang="en-US"/>
        </a:p>
      </dgm:t>
    </dgm:pt>
    <dgm:pt modelId="{DCE4CAF9-C8D0-45E2-957D-81B819C557CE}" type="pres">
      <dgm:prSet presAssocID="{DB0BF134-669E-466C-A322-899E5F952723}" presName="root" presStyleCnt="0">
        <dgm:presLayoutVars>
          <dgm:dir/>
          <dgm:resizeHandles val="exact"/>
        </dgm:presLayoutVars>
      </dgm:prSet>
      <dgm:spPr/>
    </dgm:pt>
    <dgm:pt modelId="{60FC4F6A-8DB2-42AC-9DDA-AA34E1A9EC60}" type="pres">
      <dgm:prSet presAssocID="{A757892B-2727-4F77-9364-91BB5276FB0E}" presName="compNode" presStyleCnt="0"/>
      <dgm:spPr/>
    </dgm:pt>
    <dgm:pt modelId="{F0D5C7D1-ABBC-4A75-8A30-1C51AFC772CA}" type="pres">
      <dgm:prSet presAssocID="{A757892B-2727-4F77-9364-91BB5276FB0E}" presName="bgRect" presStyleLbl="bgShp" presStyleIdx="0" presStyleCnt="4"/>
      <dgm:spPr/>
    </dgm:pt>
    <dgm:pt modelId="{9291DC00-8E91-4454-8FBB-B8354CF53DC9}" type="pres">
      <dgm:prSet presAssocID="{A757892B-2727-4F77-9364-91BB5276FB0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ck"/>
        </a:ext>
      </dgm:extLst>
    </dgm:pt>
    <dgm:pt modelId="{36B0B700-0177-4818-9DC5-49C974BC4603}" type="pres">
      <dgm:prSet presAssocID="{A757892B-2727-4F77-9364-91BB5276FB0E}" presName="spaceRect" presStyleCnt="0"/>
      <dgm:spPr/>
    </dgm:pt>
    <dgm:pt modelId="{F179F4F2-3F0D-442F-A330-D7CD634D23A4}" type="pres">
      <dgm:prSet presAssocID="{A757892B-2727-4F77-9364-91BB5276FB0E}" presName="parTx" presStyleLbl="revTx" presStyleIdx="0" presStyleCnt="4">
        <dgm:presLayoutVars>
          <dgm:chMax val="0"/>
          <dgm:chPref val="0"/>
        </dgm:presLayoutVars>
      </dgm:prSet>
      <dgm:spPr/>
    </dgm:pt>
    <dgm:pt modelId="{3CA8CF08-53D1-49C2-9D8B-E3F5FE69A600}" type="pres">
      <dgm:prSet presAssocID="{511EAE0B-CEFF-4E1A-86BB-611BA12FE428}" presName="sibTrans" presStyleCnt="0"/>
      <dgm:spPr/>
    </dgm:pt>
    <dgm:pt modelId="{388311D5-9FDA-4D18-9DCE-FAA3FF4BA25C}" type="pres">
      <dgm:prSet presAssocID="{2669456B-3207-4E35-BE1B-825020DFFC7C}" presName="compNode" presStyleCnt="0"/>
      <dgm:spPr/>
    </dgm:pt>
    <dgm:pt modelId="{92D438F6-7EBD-47D3-9098-EEA2051DA201}" type="pres">
      <dgm:prSet presAssocID="{2669456B-3207-4E35-BE1B-825020DFFC7C}" presName="bgRect" presStyleLbl="bgShp" presStyleIdx="1" presStyleCnt="4"/>
      <dgm:spPr/>
    </dgm:pt>
    <dgm:pt modelId="{A95A51B6-A748-4C1A-A1BB-FE7E5E50BC66}" type="pres">
      <dgm:prSet presAssocID="{2669456B-3207-4E35-BE1B-825020DFFC7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CC155D79-A82F-4CE8-9C99-BC1424D5760F}" type="pres">
      <dgm:prSet presAssocID="{2669456B-3207-4E35-BE1B-825020DFFC7C}" presName="spaceRect" presStyleCnt="0"/>
      <dgm:spPr/>
    </dgm:pt>
    <dgm:pt modelId="{2696888F-8BED-49AC-BA96-CC7E82B37552}" type="pres">
      <dgm:prSet presAssocID="{2669456B-3207-4E35-BE1B-825020DFFC7C}" presName="parTx" presStyleLbl="revTx" presStyleIdx="1" presStyleCnt="4">
        <dgm:presLayoutVars>
          <dgm:chMax val="0"/>
          <dgm:chPref val="0"/>
        </dgm:presLayoutVars>
      </dgm:prSet>
      <dgm:spPr/>
    </dgm:pt>
    <dgm:pt modelId="{DCFC7206-61FC-4EFA-B039-B79FBCC1A108}" type="pres">
      <dgm:prSet presAssocID="{1894F7AB-48F1-49EA-A7AB-4C426B3C387D}" presName="sibTrans" presStyleCnt="0"/>
      <dgm:spPr/>
    </dgm:pt>
    <dgm:pt modelId="{5C0F2D1D-853C-441B-898B-120FA8A3DBFE}" type="pres">
      <dgm:prSet presAssocID="{8822B1EA-A945-4A49-91EF-FDCFD4701D70}" presName="compNode" presStyleCnt="0"/>
      <dgm:spPr/>
    </dgm:pt>
    <dgm:pt modelId="{622B837C-5AEA-46EC-8BA8-74412F0BBFF7}" type="pres">
      <dgm:prSet presAssocID="{8822B1EA-A945-4A49-91EF-FDCFD4701D70}" presName="bgRect" presStyleLbl="bgShp" presStyleIdx="2" presStyleCnt="4"/>
      <dgm:spPr/>
    </dgm:pt>
    <dgm:pt modelId="{9207B5C4-9F81-47F5-93B5-EAE4977297AF}" type="pres">
      <dgm:prSet presAssocID="{8822B1EA-A945-4A49-91EF-FDCFD4701D7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0216DEF7-A9D0-4DDE-8D6E-56F9C9824EAD}" type="pres">
      <dgm:prSet presAssocID="{8822B1EA-A945-4A49-91EF-FDCFD4701D70}" presName="spaceRect" presStyleCnt="0"/>
      <dgm:spPr/>
    </dgm:pt>
    <dgm:pt modelId="{F44717A6-219F-4EB3-8CA0-1C2BDBE695B7}" type="pres">
      <dgm:prSet presAssocID="{8822B1EA-A945-4A49-91EF-FDCFD4701D70}" presName="parTx" presStyleLbl="revTx" presStyleIdx="2" presStyleCnt="4">
        <dgm:presLayoutVars>
          <dgm:chMax val="0"/>
          <dgm:chPref val="0"/>
        </dgm:presLayoutVars>
      </dgm:prSet>
      <dgm:spPr/>
    </dgm:pt>
    <dgm:pt modelId="{63CE923F-AEAD-4285-AA4A-0FA7596B1D1A}" type="pres">
      <dgm:prSet presAssocID="{962D88E7-9648-4754-B9F4-260E1AAD308C}" presName="sibTrans" presStyleCnt="0"/>
      <dgm:spPr/>
    </dgm:pt>
    <dgm:pt modelId="{21CF8585-E738-43D2-8369-702F4A90E11F}" type="pres">
      <dgm:prSet presAssocID="{CF191115-1ED5-4C8B-AF2A-325BB424A3B9}" presName="compNode" presStyleCnt="0"/>
      <dgm:spPr/>
    </dgm:pt>
    <dgm:pt modelId="{F4070A84-9CD0-427F-A83B-46C95534D058}" type="pres">
      <dgm:prSet presAssocID="{CF191115-1ED5-4C8B-AF2A-325BB424A3B9}" presName="bgRect" presStyleLbl="bgShp" presStyleIdx="3" presStyleCnt="4"/>
      <dgm:spPr/>
    </dgm:pt>
    <dgm:pt modelId="{B61F92D0-0F36-4BB7-821A-50CA09DAB1E4}" type="pres">
      <dgm:prSet presAssocID="{CF191115-1ED5-4C8B-AF2A-325BB424A3B9}" presName="iconRect" presStyleLbl="node1" presStyleIdx="3" presStyleCnt="4" custScaleX="136915" custScaleY="137061"/>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Handshake with solid fill"/>
        </a:ext>
      </dgm:extLst>
    </dgm:pt>
    <dgm:pt modelId="{7DDA8FF9-C0ED-4521-9A08-5FC997243DF5}" type="pres">
      <dgm:prSet presAssocID="{CF191115-1ED5-4C8B-AF2A-325BB424A3B9}" presName="spaceRect" presStyleCnt="0"/>
      <dgm:spPr/>
    </dgm:pt>
    <dgm:pt modelId="{053797E1-893A-4C2A-99A5-FDBC08095C71}" type="pres">
      <dgm:prSet presAssocID="{CF191115-1ED5-4C8B-AF2A-325BB424A3B9}" presName="parTx" presStyleLbl="revTx" presStyleIdx="3" presStyleCnt="4">
        <dgm:presLayoutVars>
          <dgm:chMax val="0"/>
          <dgm:chPref val="0"/>
        </dgm:presLayoutVars>
      </dgm:prSet>
      <dgm:spPr/>
    </dgm:pt>
  </dgm:ptLst>
  <dgm:cxnLst>
    <dgm:cxn modelId="{2EFA9D09-F220-469B-B004-F5741BAFC21E}" type="presOf" srcId="{DB0BF134-669E-466C-A322-899E5F952723}" destId="{DCE4CAF9-C8D0-45E2-957D-81B819C557CE}" srcOrd="0" destOrd="0" presId="urn:microsoft.com/office/officeart/2018/2/layout/IconVerticalSolidList"/>
    <dgm:cxn modelId="{C43D6338-BAFD-4886-8740-4ED04D1B99C6}" type="presOf" srcId="{8822B1EA-A945-4A49-91EF-FDCFD4701D70}" destId="{F44717A6-219F-4EB3-8CA0-1C2BDBE695B7}" srcOrd="0" destOrd="0" presId="urn:microsoft.com/office/officeart/2018/2/layout/IconVerticalSolidList"/>
    <dgm:cxn modelId="{F68EF43F-99E5-4C52-8E81-38D39EDB519B}" srcId="{DB0BF134-669E-466C-A322-899E5F952723}" destId="{2669456B-3207-4E35-BE1B-825020DFFC7C}" srcOrd="1" destOrd="0" parTransId="{F366589D-A49F-433B-9E4B-0352009F82F9}" sibTransId="{1894F7AB-48F1-49EA-A7AB-4C426B3C387D}"/>
    <dgm:cxn modelId="{C6842B41-A3DF-484E-A9A9-8B1B75919824}" srcId="{DB0BF134-669E-466C-A322-899E5F952723}" destId="{A757892B-2727-4F77-9364-91BB5276FB0E}" srcOrd="0" destOrd="0" parTransId="{571B20BC-325A-433E-808B-7312CE821BB1}" sibTransId="{511EAE0B-CEFF-4E1A-86BB-611BA12FE428}"/>
    <dgm:cxn modelId="{13391847-8BBF-4CF5-A51F-74B3E1ACBB1C}" type="presOf" srcId="{A757892B-2727-4F77-9364-91BB5276FB0E}" destId="{F179F4F2-3F0D-442F-A330-D7CD634D23A4}" srcOrd="0" destOrd="0" presId="urn:microsoft.com/office/officeart/2018/2/layout/IconVerticalSolidList"/>
    <dgm:cxn modelId="{6816DB6E-399B-4657-93D1-E803805DF0AE}" srcId="{DB0BF134-669E-466C-A322-899E5F952723}" destId="{8822B1EA-A945-4A49-91EF-FDCFD4701D70}" srcOrd="2" destOrd="0" parTransId="{9AB601A5-E1E1-4E34-B87D-07BA648FAD42}" sibTransId="{962D88E7-9648-4754-B9F4-260E1AAD308C}"/>
    <dgm:cxn modelId="{C5C6AC84-2431-479C-ADC2-FB282F358946}" type="presOf" srcId="{2669456B-3207-4E35-BE1B-825020DFFC7C}" destId="{2696888F-8BED-49AC-BA96-CC7E82B37552}" srcOrd="0" destOrd="0" presId="urn:microsoft.com/office/officeart/2018/2/layout/IconVerticalSolidList"/>
    <dgm:cxn modelId="{551C6DBB-7A9F-4B45-9D61-91EF240CB1B8}" srcId="{DB0BF134-669E-466C-A322-899E5F952723}" destId="{CF191115-1ED5-4C8B-AF2A-325BB424A3B9}" srcOrd="3" destOrd="0" parTransId="{1026EC11-4083-4F5D-9B88-4E9A2898FE58}" sibTransId="{B43AD7F8-CD97-4357-87CB-5BCE0C253787}"/>
    <dgm:cxn modelId="{D1E466C1-9AD6-4186-AB81-5D1DDE0A70AC}" type="presOf" srcId="{CF191115-1ED5-4C8B-AF2A-325BB424A3B9}" destId="{053797E1-893A-4C2A-99A5-FDBC08095C71}" srcOrd="0" destOrd="0" presId="urn:microsoft.com/office/officeart/2018/2/layout/IconVerticalSolidList"/>
    <dgm:cxn modelId="{F2DFA30D-F37D-495B-AF11-A68D0688698B}" type="presParOf" srcId="{DCE4CAF9-C8D0-45E2-957D-81B819C557CE}" destId="{60FC4F6A-8DB2-42AC-9DDA-AA34E1A9EC60}" srcOrd="0" destOrd="0" presId="urn:microsoft.com/office/officeart/2018/2/layout/IconVerticalSolidList"/>
    <dgm:cxn modelId="{C9B46DC2-AF34-42EC-9C5F-4F4DFEB400AA}" type="presParOf" srcId="{60FC4F6A-8DB2-42AC-9DDA-AA34E1A9EC60}" destId="{F0D5C7D1-ABBC-4A75-8A30-1C51AFC772CA}" srcOrd="0" destOrd="0" presId="urn:microsoft.com/office/officeart/2018/2/layout/IconVerticalSolidList"/>
    <dgm:cxn modelId="{D0B295A4-EA38-4FE4-80BD-F7153EA474CC}" type="presParOf" srcId="{60FC4F6A-8DB2-42AC-9DDA-AA34E1A9EC60}" destId="{9291DC00-8E91-4454-8FBB-B8354CF53DC9}" srcOrd="1" destOrd="0" presId="urn:microsoft.com/office/officeart/2018/2/layout/IconVerticalSolidList"/>
    <dgm:cxn modelId="{898FD6CC-87B9-4B53-8843-BB1039C4C959}" type="presParOf" srcId="{60FC4F6A-8DB2-42AC-9DDA-AA34E1A9EC60}" destId="{36B0B700-0177-4818-9DC5-49C974BC4603}" srcOrd="2" destOrd="0" presId="urn:microsoft.com/office/officeart/2018/2/layout/IconVerticalSolidList"/>
    <dgm:cxn modelId="{323C1E84-8CD4-49A9-B65E-30D950623B7C}" type="presParOf" srcId="{60FC4F6A-8DB2-42AC-9DDA-AA34E1A9EC60}" destId="{F179F4F2-3F0D-442F-A330-D7CD634D23A4}" srcOrd="3" destOrd="0" presId="urn:microsoft.com/office/officeart/2018/2/layout/IconVerticalSolidList"/>
    <dgm:cxn modelId="{72FFD618-25E5-43E7-BEFD-84E0BDBE72B8}" type="presParOf" srcId="{DCE4CAF9-C8D0-45E2-957D-81B819C557CE}" destId="{3CA8CF08-53D1-49C2-9D8B-E3F5FE69A600}" srcOrd="1" destOrd="0" presId="urn:microsoft.com/office/officeart/2018/2/layout/IconVerticalSolidList"/>
    <dgm:cxn modelId="{961252BC-D65F-43DC-95E2-BD93366C88BE}" type="presParOf" srcId="{DCE4CAF9-C8D0-45E2-957D-81B819C557CE}" destId="{388311D5-9FDA-4D18-9DCE-FAA3FF4BA25C}" srcOrd="2" destOrd="0" presId="urn:microsoft.com/office/officeart/2018/2/layout/IconVerticalSolidList"/>
    <dgm:cxn modelId="{E1ADB595-DDBE-4806-AC20-77A5B5A4DC4C}" type="presParOf" srcId="{388311D5-9FDA-4D18-9DCE-FAA3FF4BA25C}" destId="{92D438F6-7EBD-47D3-9098-EEA2051DA201}" srcOrd="0" destOrd="0" presId="urn:microsoft.com/office/officeart/2018/2/layout/IconVerticalSolidList"/>
    <dgm:cxn modelId="{E378F2E2-7F8D-4F91-9121-785A56DD119A}" type="presParOf" srcId="{388311D5-9FDA-4D18-9DCE-FAA3FF4BA25C}" destId="{A95A51B6-A748-4C1A-A1BB-FE7E5E50BC66}" srcOrd="1" destOrd="0" presId="urn:microsoft.com/office/officeart/2018/2/layout/IconVerticalSolidList"/>
    <dgm:cxn modelId="{AE8BE031-BCB9-4C38-9A49-4550D4753966}" type="presParOf" srcId="{388311D5-9FDA-4D18-9DCE-FAA3FF4BA25C}" destId="{CC155D79-A82F-4CE8-9C99-BC1424D5760F}" srcOrd="2" destOrd="0" presId="urn:microsoft.com/office/officeart/2018/2/layout/IconVerticalSolidList"/>
    <dgm:cxn modelId="{4570A4B1-DFBC-44A5-80C6-0A20DA115433}" type="presParOf" srcId="{388311D5-9FDA-4D18-9DCE-FAA3FF4BA25C}" destId="{2696888F-8BED-49AC-BA96-CC7E82B37552}" srcOrd="3" destOrd="0" presId="urn:microsoft.com/office/officeart/2018/2/layout/IconVerticalSolidList"/>
    <dgm:cxn modelId="{6DB94B2C-B214-4DF4-B8A2-EAE326E8C8F7}" type="presParOf" srcId="{DCE4CAF9-C8D0-45E2-957D-81B819C557CE}" destId="{DCFC7206-61FC-4EFA-B039-B79FBCC1A108}" srcOrd="3" destOrd="0" presId="urn:microsoft.com/office/officeart/2018/2/layout/IconVerticalSolidList"/>
    <dgm:cxn modelId="{F5CF293A-D2E3-41E5-9E38-6DB7DED8ECCF}" type="presParOf" srcId="{DCE4CAF9-C8D0-45E2-957D-81B819C557CE}" destId="{5C0F2D1D-853C-441B-898B-120FA8A3DBFE}" srcOrd="4" destOrd="0" presId="urn:microsoft.com/office/officeart/2018/2/layout/IconVerticalSolidList"/>
    <dgm:cxn modelId="{8623AB62-367F-43CC-B8D7-1F607A1A9BA5}" type="presParOf" srcId="{5C0F2D1D-853C-441B-898B-120FA8A3DBFE}" destId="{622B837C-5AEA-46EC-8BA8-74412F0BBFF7}" srcOrd="0" destOrd="0" presId="urn:microsoft.com/office/officeart/2018/2/layout/IconVerticalSolidList"/>
    <dgm:cxn modelId="{79BA3882-4E40-45BA-8EE2-CA09EB577A2B}" type="presParOf" srcId="{5C0F2D1D-853C-441B-898B-120FA8A3DBFE}" destId="{9207B5C4-9F81-47F5-93B5-EAE4977297AF}" srcOrd="1" destOrd="0" presId="urn:microsoft.com/office/officeart/2018/2/layout/IconVerticalSolidList"/>
    <dgm:cxn modelId="{17209B65-A7AF-4996-A048-7A75860AB4B1}" type="presParOf" srcId="{5C0F2D1D-853C-441B-898B-120FA8A3DBFE}" destId="{0216DEF7-A9D0-4DDE-8D6E-56F9C9824EAD}" srcOrd="2" destOrd="0" presId="urn:microsoft.com/office/officeart/2018/2/layout/IconVerticalSolidList"/>
    <dgm:cxn modelId="{267BF226-C9DC-4838-8AFF-A82CFD4F3DCB}" type="presParOf" srcId="{5C0F2D1D-853C-441B-898B-120FA8A3DBFE}" destId="{F44717A6-219F-4EB3-8CA0-1C2BDBE695B7}" srcOrd="3" destOrd="0" presId="urn:microsoft.com/office/officeart/2018/2/layout/IconVerticalSolidList"/>
    <dgm:cxn modelId="{A70925BA-6EE0-4277-B348-30165632FC63}" type="presParOf" srcId="{DCE4CAF9-C8D0-45E2-957D-81B819C557CE}" destId="{63CE923F-AEAD-4285-AA4A-0FA7596B1D1A}" srcOrd="5" destOrd="0" presId="urn:microsoft.com/office/officeart/2018/2/layout/IconVerticalSolidList"/>
    <dgm:cxn modelId="{CB44572D-1B66-47E5-8503-A7A5FA1F0C40}" type="presParOf" srcId="{DCE4CAF9-C8D0-45E2-957D-81B819C557CE}" destId="{21CF8585-E738-43D2-8369-702F4A90E11F}" srcOrd="6" destOrd="0" presId="urn:microsoft.com/office/officeart/2018/2/layout/IconVerticalSolidList"/>
    <dgm:cxn modelId="{DE40A63C-1C52-4277-AAAE-DB7AE6700A1C}" type="presParOf" srcId="{21CF8585-E738-43D2-8369-702F4A90E11F}" destId="{F4070A84-9CD0-427F-A83B-46C95534D058}" srcOrd="0" destOrd="0" presId="urn:microsoft.com/office/officeart/2018/2/layout/IconVerticalSolidList"/>
    <dgm:cxn modelId="{351A58F9-C823-4F77-AA89-137761062C5A}" type="presParOf" srcId="{21CF8585-E738-43D2-8369-702F4A90E11F}" destId="{B61F92D0-0F36-4BB7-821A-50CA09DAB1E4}" srcOrd="1" destOrd="0" presId="urn:microsoft.com/office/officeart/2018/2/layout/IconVerticalSolidList"/>
    <dgm:cxn modelId="{C33612D9-19C7-4017-8403-E8591C07ADB9}" type="presParOf" srcId="{21CF8585-E738-43D2-8369-702F4A90E11F}" destId="{7DDA8FF9-C0ED-4521-9A08-5FC997243DF5}" srcOrd="2" destOrd="0" presId="urn:microsoft.com/office/officeart/2018/2/layout/IconVerticalSolidList"/>
    <dgm:cxn modelId="{86CCB4B3-9E25-4522-8A91-0DF8021039E2}" type="presParOf" srcId="{21CF8585-E738-43D2-8369-702F4A90E11F}" destId="{053797E1-893A-4C2A-99A5-FDBC08095C7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4EAD23-1E7D-4ECD-8F57-80AF14958CFB}" type="doc">
      <dgm:prSet loTypeId="urn:microsoft.com/office/officeart/2018/2/layout/IconCircleList" loCatId="icon" qsTypeId="urn:microsoft.com/office/officeart/2005/8/quickstyle/simple1" qsCatId="simple" csTypeId="urn:microsoft.com/office/officeart/2005/8/colors/accent0_1" csCatId="mainScheme" phldr="1"/>
      <dgm:spPr/>
      <dgm:t>
        <a:bodyPr/>
        <a:lstStyle/>
        <a:p>
          <a:endParaRPr lang="en-US"/>
        </a:p>
      </dgm:t>
    </dgm:pt>
    <dgm:pt modelId="{01A6F072-20D8-4198-A803-D9BF5F7389EF}">
      <dgm:prSet/>
      <dgm:spPr/>
      <dgm:t>
        <a:bodyPr/>
        <a:lstStyle/>
        <a:p>
          <a:pPr>
            <a:lnSpc>
              <a:spcPct val="100000"/>
            </a:lnSpc>
          </a:pPr>
          <a:r>
            <a:rPr lang="en-US">
              <a:latin typeface="Avenir Next LT Pro"/>
            </a:rPr>
            <a:t>Establish clear communication channels</a:t>
          </a:r>
        </a:p>
      </dgm:t>
    </dgm:pt>
    <dgm:pt modelId="{28C650F6-F118-4081-8DDA-D286BD5D7674}" type="parTrans" cxnId="{1A69DB5D-828D-48F3-B053-C899ECF81A25}">
      <dgm:prSet/>
      <dgm:spPr/>
      <dgm:t>
        <a:bodyPr/>
        <a:lstStyle/>
        <a:p>
          <a:endParaRPr lang="en-US"/>
        </a:p>
      </dgm:t>
    </dgm:pt>
    <dgm:pt modelId="{23C0BFAD-D834-4AF1-875D-BCF26EE7986C}" type="sibTrans" cxnId="{1A69DB5D-828D-48F3-B053-C899ECF81A25}">
      <dgm:prSet/>
      <dgm:spPr/>
      <dgm:t>
        <a:bodyPr/>
        <a:lstStyle/>
        <a:p>
          <a:pPr>
            <a:lnSpc>
              <a:spcPct val="100000"/>
            </a:lnSpc>
          </a:pPr>
          <a:endParaRPr lang="en-US"/>
        </a:p>
      </dgm:t>
    </dgm:pt>
    <dgm:pt modelId="{793CD983-D0B0-444A-B303-D2473326CDD1}">
      <dgm:prSet/>
      <dgm:spPr/>
      <dgm:t>
        <a:bodyPr/>
        <a:lstStyle/>
        <a:p>
          <a:pPr>
            <a:lnSpc>
              <a:spcPct val="100000"/>
            </a:lnSpc>
          </a:pPr>
          <a:r>
            <a:rPr lang="en-US" b="0" i="0">
              <a:latin typeface="Avenir Next LT Pro"/>
            </a:rPr>
            <a:t>Proactively and regularly communicate on compensation changes </a:t>
          </a:r>
          <a:endParaRPr lang="en-US" b="0">
            <a:latin typeface="Avenir Next LT Pro"/>
          </a:endParaRPr>
        </a:p>
      </dgm:t>
    </dgm:pt>
    <dgm:pt modelId="{7D5D58E0-22E3-4D00-80A9-49FBC3E287E4}" type="parTrans" cxnId="{6737B53B-49BB-4C63-8314-F129CEB4851A}">
      <dgm:prSet/>
      <dgm:spPr/>
      <dgm:t>
        <a:bodyPr/>
        <a:lstStyle/>
        <a:p>
          <a:endParaRPr lang="en-US"/>
        </a:p>
      </dgm:t>
    </dgm:pt>
    <dgm:pt modelId="{31E63A27-520B-4592-837C-B8188AD368DC}" type="sibTrans" cxnId="{6737B53B-49BB-4C63-8314-F129CEB4851A}">
      <dgm:prSet/>
      <dgm:spPr/>
      <dgm:t>
        <a:bodyPr/>
        <a:lstStyle/>
        <a:p>
          <a:pPr>
            <a:lnSpc>
              <a:spcPct val="100000"/>
            </a:lnSpc>
          </a:pPr>
          <a:endParaRPr lang="en-US"/>
        </a:p>
      </dgm:t>
    </dgm:pt>
    <dgm:pt modelId="{CA0C08F7-DB22-4133-871B-32A07E94A8D8}">
      <dgm:prSet/>
      <dgm:spPr/>
      <dgm:t>
        <a:bodyPr/>
        <a:lstStyle/>
        <a:p>
          <a:pPr>
            <a:lnSpc>
              <a:spcPct val="100000"/>
            </a:lnSpc>
          </a:pPr>
          <a:r>
            <a:rPr lang="en-US" b="0" i="0">
              <a:latin typeface="Avenir Next LT Pro"/>
            </a:rPr>
            <a:t>Address employee</a:t>
          </a:r>
          <a:r>
            <a:rPr lang="en-US">
              <a:latin typeface="Avenir Next LT Pro"/>
            </a:rPr>
            <a:t> concerns</a:t>
          </a:r>
        </a:p>
      </dgm:t>
    </dgm:pt>
    <dgm:pt modelId="{1DCD5A66-6882-4D01-A72D-41153DE7FED1}" type="parTrans" cxnId="{3D968901-8C88-4885-B036-82384BC0C856}">
      <dgm:prSet/>
      <dgm:spPr/>
      <dgm:t>
        <a:bodyPr/>
        <a:lstStyle/>
        <a:p>
          <a:endParaRPr lang="en-US"/>
        </a:p>
      </dgm:t>
    </dgm:pt>
    <dgm:pt modelId="{BB110839-8D46-4F43-B5F8-4A0BA767492F}" type="sibTrans" cxnId="{3D968901-8C88-4885-B036-82384BC0C856}">
      <dgm:prSet/>
      <dgm:spPr/>
      <dgm:t>
        <a:bodyPr/>
        <a:lstStyle/>
        <a:p>
          <a:pPr>
            <a:lnSpc>
              <a:spcPct val="100000"/>
            </a:lnSpc>
          </a:pPr>
          <a:endParaRPr lang="en-US"/>
        </a:p>
      </dgm:t>
    </dgm:pt>
    <dgm:pt modelId="{01CA96CE-DBC4-4AAD-B41A-445F3906281B}">
      <dgm:prSet/>
      <dgm:spPr/>
      <dgm:t>
        <a:bodyPr/>
        <a:lstStyle/>
        <a:p>
          <a:pPr>
            <a:lnSpc>
              <a:spcPct val="100000"/>
            </a:lnSpc>
          </a:pPr>
          <a:r>
            <a:rPr lang="en-US" b="0" i="0">
              <a:latin typeface="Avenir Next LT Pro"/>
            </a:rPr>
            <a:t>Strike a balance between transparency and confidentiality</a:t>
          </a:r>
          <a:r>
            <a:rPr lang="en-US" b="0" i="0">
              <a:latin typeface="Calibri Light" panose="020F0302020204030204"/>
            </a:rPr>
            <a:t>  </a:t>
          </a:r>
          <a:endParaRPr lang="en-US"/>
        </a:p>
      </dgm:t>
    </dgm:pt>
    <dgm:pt modelId="{F1616C08-651C-4849-A593-EB4D2AF857EC}" type="parTrans" cxnId="{BB77C4ED-E35A-4A11-8635-22D7AE63C272}">
      <dgm:prSet/>
      <dgm:spPr/>
      <dgm:t>
        <a:bodyPr/>
        <a:lstStyle/>
        <a:p>
          <a:endParaRPr lang="en-US"/>
        </a:p>
      </dgm:t>
    </dgm:pt>
    <dgm:pt modelId="{A577B8F7-46B4-4079-8617-1067789D77B5}" type="sibTrans" cxnId="{BB77C4ED-E35A-4A11-8635-22D7AE63C272}">
      <dgm:prSet/>
      <dgm:spPr/>
      <dgm:t>
        <a:bodyPr/>
        <a:lstStyle/>
        <a:p>
          <a:endParaRPr lang="en-US"/>
        </a:p>
      </dgm:t>
    </dgm:pt>
    <dgm:pt modelId="{348DB57B-99FE-4566-B237-3920F84B9C7F}" type="pres">
      <dgm:prSet presAssocID="{804EAD23-1E7D-4ECD-8F57-80AF14958CFB}" presName="root" presStyleCnt="0">
        <dgm:presLayoutVars>
          <dgm:dir/>
          <dgm:resizeHandles val="exact"/>
        </dgm:presLayoutVars>
      </dgm:prSet>
      <dgm:spPr/>
    </dgm:pt>
    <dgm:pt modelId="{B9E67482-A660-408C-AAF6-255306EFED03}" type="pres">
      <dgm:prSet presAssocID="{804EAD23-1E7D-4ECD-8F57-80AF14958CFB}" presName="container" presStyleCnt="0">
        <dgm:presLayoutVars>
          <dgm:dir/>
          <dgm:resizeHandles val="exact"/>
        </dgm:presLayoutVars>
      </dgm:prSet>
      <dgm:spPr/>
    </dgm:pt>
    <dgm:pt modelId="{491D88E0-3BB3-47B1-832F-93D604ED5680}" type="pres">
      <dgm:prSet presAssocID="{01A6F072-20D8-4198-A803-D9BF5F7389EF}" presName="compNode" presStyleCnt="0"/>
      <dgm:spPr/>
    </dgm:pt>
    <dgm:pt modelId="{08697130-0227-4D7B-BB1A-4C35DEF1609A}" type="pres">
      <dgm:prSet presAssocID="{01A6F072-20D8-4198-A803-D9BF5F7389EF}" presName="iconBgRect" presStyleLbl="bgShp" presStyleIdx="0" presStyleCnt="4"/>
      <dgm:spPr/>
    </dgm:pt>
    <dgm:pt modelId="{FE43F45C-7B57-40E7-97DB-75BDF79C680C}" type="pres">
      <dgm:prSet presAssocID="{01A6F072-20D8-4198-A803-D9BF5F7389EF}" presName="iconRect" presStyleLbl="node1" presStyleIdx="0" presStyleCnt="4" custLinFactNeighborX="945" custLinFactNeighborY="509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14B4179B-2DD0-4ECD-AF0C-570A0D126A22}" type="pres">
      <dgm:prSet presAssocID="{01A6F072-20D8-4198-A803-D9BF5F7389EF}" presName="spaceRect" presStyleCnt="0"/>
      <dgm:spPr/>
    </dgm:pt>
    <dgm:pt modelId="{B933C386-FEB7-4BC9-B65C-AD77978CF627}" type="pres">
      <dgm:prSet presAssocID="{01A6F072-20D8-4198-A803-D9BF5F7389EF}" presName="textRect" presStyleLbl="revTx" presStyleIdx="0" presStyleCnt="4">
        <dgm:presLayoutVars>
          <dgm:chMax val="1"/>
          <dgm:chPref val="1"/>
        </dgm:presLayoutVars>
      </dgm:prSet>
      <dgm:spPr/>
    </dgm:pt>
    <dgm:pt modelId="{6361421E-3774-4E72-AC6B-D71D66015EFF}" type="pres">
      <dgm:prSet presAssocID="{23C0BFAD-D834-4AF1-875D-BCF26EE7986C}" presName="sibTrans" presStyleLbl="sibTrans2D1" presStyleIdx="0" presStyleCnt="0"/>
      <dgm:spPr/>
    </dgm:pt>
    <dgm:pt modelId="{606B872F-A9C8-4CE9-8E55-0125C3447FBC}" type="pres">
      <dgm:prSet presAssocID="{793CD983-D0B0-444A-B303-D2473326CDD1}" presName="compNode" presStyleCnt="0"/>
      <dgm:spPr/>
    </dgm:pt>
    <dgm:pt modelId="{D8220575-B553-471B-9C6B-149A8BD972CF}" type="pres">
      <dgm:prSet presAssocID="{793CD983-D0B0-444A-B303-D2473326CDD1}" presName="iconBgRect" presStyleLbl="bgShp" presStyleIdx="1" presStyleCnt="4"/>
      <dgm:spPr/>
    </dgm:pt>
    <dgm:pt modelId="{2A588A73-85B4-499F-9989-C2D8886D483B}" type="pres">
      <dgm:prSet presAssocID="{793CD983-D0B0-444A-B303-D2473326CDD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0F8B6D1C-6F2D-4F8A-809A-43E2D59E16B8}" type="pres">
      <dgm:prSet presAssocID="{793CD983-D0B0-444A-B303-D2473326CDD1}" presName="spaceRect" presStyleCnt="0"/>
      <dgm:spPr/>
    </dgm:pt>
    <dgm:pt modelId="{41D602C4-C137-40E6-87D5-7F6DA0595590}" type="pres">
      <dgm:prSet presAssocID="{793CD983-D0B0-444A-B303-D2473326CDD1}" presName="textRect" presStyleLbl="revTx" presStyleIdx="1" presStyleCnt="4">
        <dgm:presLayoutVars>
          <dgm:chMax val="1"/>
          <dgm:chPref val="1"/>
        </dgm:presLayoutVars>
      </dgm:prSet>
      <dgm:spPr/>
    </dgm:pt>
    <dgm:pt modelId="{A9329989-50ED-4EC7-A350-C233AAA62AB5}" type="pres">
      <dgm:prSet presAssocID="{31E63A27-520B-4592-837C-B8188AD368DC}" presName="sibTrans" presStyleLbl="sibTrans2D1" presStyleIdx="0" presStyleCnt="0"/>
      <dgm:spPr/>
    </dgm:pt>
    <dgm:pt modelId="{98C51464-4C99-46F1-A3A6-60A7A957F7E9}" type="pres">
      <dgm:prSet presAssocID="{CA0C08F7-DB22-4133-871B-32A07E94A8D8}" presName="compNode" presStyleCnt="0"/>
      <dgm:spPr/>
    </dgm:pt>
    <dgm:pt modelId="{5683EDDD-3B8D-4331-82B6-15F73670ED4A}" type="pres">
      <dgm:prSet presAssocID="{CA0C08F7-DB22-4133-871B-32A07E94A8D8}" presName="iconBgRect" presStyleLbl="bgShp" presStyleIdx="2" presStyleCnt="4"/>
      <dgm:spPr/>
    </dgm:pt>
    <dgm:pt modelId="{10921339-18D6-43C9-9137-A3D09645690F}" type="pres">
      <dgm:prSet presAssocID="{CA0C08F7-DB22-4133-871B-32A07E94A8D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ools"/>
        </a:ext>
      </dgm:extLst>
    </dgm:pt>
    <dgm:pt modelId="{4C7DA3BE-DE14-4C75-BD11-14E652F4DA23}" type="pres">
      <dgm:prSet presAssocID="{CA0C08F7-DB22-4133-871B-32A07E94A8D8}" presName="spaceRect" presStyleCnt="0"/>
      <dgm:spPr/>
    </dgm:pt>
    <dgm:pt modelId="{DD58E7F7-96F8-4E41-BB50-98A50B8BA5A5}" type="pres">
      <dgm:prSet presAssocID="{CA0C08F7-DB22-4133-871B-32A07E94A8D8}" presName="textRect" presStyleLbl="revTx" presStyleIdx="2" presStyleCnt="4">
        <dgm:presLayoutVars>
          <dgm:chMax val="1"/>
          <dgm:chPref val="1"/>
        </dgm:presLayoutVars>
      </dgm:prSet>
      <dgm:spPr/>
    </dgm:pt>
    <dgm:pt modelId="{40686814-700B-4B64-B98F-FA9D794F8477}" type="pres">
      <dgm:prSet presAssocID="{BB110839-8D46-4F43-B5F8-4A0BA767492F}" presName="sibTrans" presStyleLbl="sibTrans2D1" presStyleIdx="0" presStyleCnt="0"/>
      <dgm:spPr/>
    </dgm:pt>
    <dgm:pt modelId="{11C16A5D-43DE-41AC-BF87-C5464F16CD08}" type="pres">
      <dgm:prSet presAssocID="{01CA96CE-DBC4-4AAD-B41A-445F3906281B}" presName="compNode" presStyleCnt="0"/>
      <dgm:spPr/>
    </dgm:pt>
    <dgm:pt modelId="{D0FAC08D-3435-4398-B1F3-69FB21D1ED9D}" type="pres">
      <dgm:prSet presAssocID="{01CA96CE-DBC4-4AAD-B41A-445F3906281B}" presName="iconBgRect" presStyleLbl="bgShp" presStyleIdx="3" presStyleCnt="4"/>
      <dgm:spPr/>
    </dgm:pt>
    <dgm:pt modelId="{CD75437F-B1ED-4845-BF63-00035BC8E1C5}" type="pres">
      <dgm:prSet presAssocID="{01CA96CE-DBC4-4AAD-B41A-445F3906281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ock"/>
        </a:ext>
      </dgm:extLst>
    </dgm:pt>
    <dgm:pt modelId="{E93BD777-B94B-4967-B54F-88049C95AF4C}" type="pres">
      <dgm:prSet presAssocID="{01CA96CE-DBC4-4AAD-B41A-445F3906281B}" presName="spaceRect" presStyleCnt="0"/>
      <dgm:spPr/>
    </dgm:pt>
    <dgm:pt modelId="{B98A4219-A128-4E44-8FBD-C130036CEE8B}" type="pres">
      <dgm:prSet presAssocID="{01CA96CE-DBC4-4AAD-B41A-445F3906281B}" presName="textRect" presStyleLbl="revTx" presStyleIdx="3" presStyleCnt="4">
        <dgm:presLayoutVars>
          <dgm:chMax val="1"/>
          <dgm:chPref val="1"/>
        </dgm:presLayoutVars>
      </dgm:prSet>
      <dgm:spPr/>
    </dgm:pt>
  </dgm:ptLst>
  <dgm:cxnLst>
    <dgm:cxn modelId="{3D968901-8C88-4885-B036-82384BC0C856}" srcId="{804EAD23-1E7D-4ECD-8F57-80AF14958CFB}" destId="{CA0C08F7-DB22-4133-871B-32A07E94A8D8}" srcOrd="2" destOrd="0" parTransId="{1DCD5A66-6882-4D01-A72D-41153DE7FED1}" sibTransId="{BB110839-8D46-4F43-B5F8-4A0BA767492F}"/>
    <dgm:cxn modelId="{3BD50712-4E62-40C7-BBDA-6C7DA49C06D4}" type="presOf" srcId="{BB110839-8D46-4F43-B5F8-4A0BA767492F}" destId="{40686814-700B-4B64-B98F-FA9D794F8477}" srcOrd="0" destOrd="0" presId="urn:microsoft.com/office/officeart/2018/2/layout/IconCircleList"/>
    <dgm:cxn modelId="{5DB81D3A-1FCE-4EF4-AFE7-1C4F0E9DE014}" type="presOf" srcId="{01CA96CE-DBC4-4AAD-B41A-445F3906281B}" destId="{B98A4219-A128-4E44-8FBD-C130036CEE8B}" srcOrd="0" destOrd="0" presId="urn:microsoft.com/office/officeart/2018/2/layout/IconCircleList"/>
    <dgm:cxn modelId="{6737B53B-49BB-4C63-8314-F129CEB4851A}" srcId="{804EAD23-1E7D-4ECD-8F57-80AF14958CFB}" destId="{793CD983-D0B0-444A-B303-D2473326CDD1}" srcOrd="1" destOrd="0" parTransId="{7D5D58E0-22E3-4D00-80A9-49FBC3E287E4}" sibTransId="{31E63A27-520B-4592-837C-B8188AD368DC}"/>
    <dgm:cxn modelId="{3182EB40-439C-4728-8E5C-105CB4A76B47}" type="presOf" srcId="{01A6F072-20D8-4198-A803-D9BF5F7389EF}" destId="{B933C386-FEB7-4BC9-B65C-AD77978CF627}" srcOrd="0" destOrd="0" presId="urn:microsoft.com/office/officeart/2018/2/layout/IconCircleList"/>
    <dgm:cxn modelId="{1A69DB5D-828D-48F3-B053-C899ECF81A25}" srcId="{804EAD23-1E7D-4ECD-8F57-80AF14958CFB}" destId="{01A6F072-20D8-4198-A803-D9BF5F7389EF}" srcOrd="0" destOrd="0" parTransId="{28C650F6-F118-4081-8DDA-D286BD5D7674}" sibTransId="{23C0BFAD-D834-4AF1-875D-BCF26EE7986C}"/>
    <dgm:cxn modelId="{0671337D-8ED1-4B25-A916-6984BD87527B}" type="presOf" srcId="{23C0BFAD-D834-4AF1-875D-BCF26EE7986C}" destId="{6361421E-3774-4E72-AC6B-D71D66015EFF}" srcOrd="0" destOrd="0" presId="urn:microsoft.com/office/officeart/2018/2/layout/IconCircleList"/>
    <dgm:cxn modelId="{F55D268A-EE8E-4BE0-BF54-8ABDCED3161F}" type="presOf" srcId="{31E63A27-520B-4592-837C-B8188AD368DC}" destId="{A9329989-50ED-4EC7-A350-C233AAA62AB5}" srcOrd="0" destOrd="0" presId="urn:microsoft.com/office/officeart/2018/2/layout/IconCircleList"/>
    <dgm:cxn modelId="{0ADA6096-35C6-4A41-BDEE-86CB2363BD7F}" type="presOf" srcId="{793CD983-D0B0-444A-B303-D2473326CDD1}" destId="{41D602C4-C137-40E6-87D5-7F6DA0595590}" srcOrd="0" destOrd="0" presId="urn:microsoft.com/office/officeart/2018/2/layout/IconCircleList"/>
    <dgm:cxn modelId="{7D26EEA1-84DD-474F-90EF-5603EA7AF2E0}" type="presOf" srcId="{804EAD23-1E7D-4ECD-8F57-80AF14958CFB}" destId="{348DB57B-99FE-4566-B237-3920F84B9C7F}" srcOrd="0" destOrd="0" presId="urn:microsoft.com/office/officeart/2018/2/layout/IconCircleList"/>
    <dgm:cxn modelId="{22A3DDCB-0E9A-4CA4-B0A0-5B1DDA0D3612}" type="presOf" srcId="{CA0C08F7-DB22-4133-871B-32A07E94A8D8}" destId="{DD58E7F7-96F8-4E41-BB50-98A50B8BA5A5}" srcOrd="0" destOrd="0" presId="urn:microsoft.com/office/officeart/2018/2/layout/IconCircleList"/>
    <dgm:cxn modelId="{BB77C4ED-E35A-4A11-8635-22D7AE63C272}" srcId="{804EAD23-1E7D-4ECD-8F57-80AF14958CFB}" destId="{01CA96CE-DBC4-4AAD-B41A-445F3906281B}" srcOrd="3" destOrd="0" parTransId="{F1616C08-651C-4849-A593-EB4D2AF857EC}" sibTransId="{A577B8F7-46B4-4079-8617-1067789D77B5}"/>
    <dgm:cxn modelId="{8D6318A2-A8BD-4161-B53A-15E7E655A880}" type="presParOf" srcId="{348DB57B-99FE-4566-B237-3920F84B9C7F}" destId="{B9E67482-A660-408C-AAF6-255306EFED03}" srcOrd="0" destOrd="0" presId="urn:microsoft.com/office/officeart/2018/2/layout/IconCircleList"/>
    <dgm:cxn modelId="{1AF5B5C2-AC88-4E7F-908B-2327CBACE8EA}" type="presParOf" srcId="{B9E67482-A660-408C-AAF6-255306EFED03}" destId="{491D88E0-3BB3-47B1-832F-93D604ED5680}" srcOrd="0" destOrd="0" presId="urn:microsoft.com/office/officeart/2018/2/layout/IconCircleList"/>
    <dgm:cxn modelId="{1D07D37D-DDB3-45F4-8E94-766AC7B4AADF}" type="presParOf" srcId="{491D88E0-3BB3-47B1-832F-93D604ED5680}" destId="{08697130-0227-4D7B-BB1A-4C35DEF1609A}" srcOrd="0" destOrd="0" presId="urn:microsoft.com/office/officeart/2018/2/layout/IconCircleList"/>
    <dgm:cxn modelId="{2913B0B5-CDBC-4EA4-AE3D-0FFF6CA2BA21}" type="presParOf" srcId="{491D88E0-3BB3-47B1-832F-93D604ED5680}" destId="{FE43F45C-7B57-40E7-97DB-75BDF79C680C}" srcOrd="1" destOrd="0" presId="urn:microsoft.com/office/officeart/2018/2/layout/IconCircleList"/>
    <dgm:cxn modelId="{C4BD09E7-49ED-4D39-807B-F73E95EF6C43}" type="presParOf" srcId="{491D88E0-3BB3-47B1-832F-93D604ED5680}" destId="{14B4179B-2DD0-4ECD-AF0C-570A0D126A22}" srcOrd="2" destOrd="0" presId="urn:microsoft.com/office/officeart/2018/2/layout/IconCircleList"/>
    <dgm:cxn modelId="{A8B6279F-3D5E-4BE2-AE3E-FE771B521594}" type="presParOf" srcId="{491D88E0-3BB3-47B1-832F-93D604ED5680}" destId="{B933C386-FEB7-4BC9-B65C-AD77978CF627}" srcOrd="3" destOrd="0" presId="urn:microsoft.com/office/officeart/2018/2/layout/IconCircleList"/>
    <dgm:cxn modelId="{52448DE7-F14B-42C1-835B-EB32C4CF56EB}" type="presParOf" srcId="{B9E67482-A660-408C-AAF6-255306EFED03}" destId="{6361421E-3774-4E72-AC6B-D71D66015EFF}" srcOrd="1" destOrd="0" presId="urn:microsoft.com/office/officeart/2018/2/layout/IconCircleList"/>
    <dgm:cxn modelId="{F7EB8B00-6941-4493-BCF3-C47DBF01716C}" type="presParOf" srcId="{B9E67482-A660-408C-AAF6-255306EFED03}" destId="{606B872F-A9C8-4CE9-8E55-0125C3447FBC}" srcOrd="2" destOrd="0" presId="urn:microsoft.com/office/officeart/2018/2/layout/IconCircleList"/>
    <dgm:cxn modelId="{EBC906E0-D5BA-4EA9-B222-C5CED9B645F5}" type="presParOf" srcId="{606B872F-A9C8-4CE9-8E55-0125C3447FBC}" destId="{D8220575-B553-471B-9C6B-149A8BD972CF}" srcOrd="0" destOrd="0" presId="urn:microsoft.com/office/officeart/2018/2/layout/IconCircleList"/>
    <dgm:cxn modelId="{672A197D-6D22-4844-B598-EBAA8FFF8B61}" type="presParOf" srcId="{606B872F-A9C8-4CE9-8E55-0125C3447FBC}" destId="{2A588A73-85B4-499F-9989-C2D8886D483B}" srcOrd="1" destOrd="0" presId="urn:microsoft.com/office/officeart/2018/2/layout/IconCircleList"/>
    <dgm:cxn modelId="{71290980-432F-4508-BBF8-F1C0070D1AA6}" type="presParOf" srcId="{606B872F-A9C8-4CE9-8E55-0125C3447FBC}" destId="{0F8B6D1C-6F2D-4F8A-809A-43E2D59E16B8}" srcOrd="2" destOrd="0" presId="urn:microsoft.com/office/officeart/2018/2/layout/IconCircleList"/>
    <dgm:cxn modelId="{36711238-705B-4726-9E32-B818C783BBE0}" type="presParOf" srcId="{606B872F-A9C8-4CE9-8E55-0125C3447FBC}" destId="{41D602C4-C137-40E6-87D5-7F6DA0595590}" srcOrd="3" destOrd="0" presId="urn:microsoft.com/office/officeart/2018/2/layout/IconCircleList"/>
    <dgm:cxn modelId="{C91FD561-0ED3-49EB-9B2C-5EBE6B180722}" type="presParOf" srcId="{B9E67482-A660-408C-AAF6-255306EFED03}" destId="{A9329989-50ED-4EC7-A350-C233AAA62AB5}" srcOrd="3" destOrd="0" presId="urn:microsoft.com/office/officeart/2018/2/layout/IconCircleList"/>
    <dgm:cxn modelId="{CE1C69B6-35A8-452C-A88E-80E2B336B587}" type="presParOf" srcId="{B9E67482-A660-408C-AAF6-255306EFED03}" destId="{98C51464-4C99-46F1-A3A6-60A7A957F7E9}" srcOrd="4" destOrd="0" presId="urn:microsoft.com/office/officeart/2018/2/layout/IconCircleList"/>
    <dgm:cxn modelId="{3B80A984-5E68-4401-834F-A7DC4AA7DD30}" type="presParOf" srcId="{98C51464-4C99-46F1-A3A6-60A7A957F7E9}" destId="{5683EDDD-3B8D-4331-82B6-15F73670ED4A}" srcOrd="0" destOrd="0" presId="urn:microsoft.com/office/officeart/2018/2/layout/IconCircleList"/>
    <dgm:cxn modelId="{C9EB59C7-0CAF-44C1-B494-17B16185E309}" type="presParOf" srcId="{98C51464-4C99-46F1-A3A6-60A7A957F7E9}" destId="{10921339-18D6-43C9-9137-A3D09645690F}" srcOrd="1" destOrd="0" presId="urn:microsoft.com/office/officeart/2018/2/layout/IconCircleList"/>
    <dgm:cxn modelId="{3EC318C4-9FAC-4930-9A48-FE02429C0189}" type="presParOf" srcId="{98C51464-4C99-46F1-A3A6-60A7A957F7E9}" destId="{4C7DA3BE-DE14-4C75-BD11-14E652F4DA23}" srcOrd="2" destOrd="0" presId="urn:microsoft.com/office/officeart/2018/2/layout/IconCircleList"/>
    <dgm:cxn modelId="{B82EB18F-0E15-4D22-B5B3-3C7633E9C1D2}" type="presParOf" srcId="{98C51464-4C99-46F1-A3A6-60A7A957F7E9}" destId="{DD58E7F7-96F8-4E41-BB50-98A50B8BA5A5}" srcOrd="3" destOrd="0" presId="urn:microsoft.com/office/officeart/2018/2/layout/IconCircleList"/>
    <dgm:cxn modelId="{84B3BF4F-B149-41DD-96DA-5A53102D4893}" type="presParOf" srcId="{B9E67482-A660-408C-AAF6-255306EFED03}" destId="{40686814-700B-4B64-B98F-FA9D794F8477}" srcOrd="5" destOrd="0" presId="urn:microsoft.com/office/officeart/2018/2/layout/IconCircleList"/>
    <dgm:cxn modelId="{0E9708AA-12F5-43FB-BF6E-754CC4A50BA9}" type="presParOf" srcId="{B9E67482-A660-408C-AAF6-255306EFED03}" destId="{11C16A5D-43DE-41AC-BF87-C5464F16CD08}" srcOrd="6" destOrd="0" presId="urn:microsoft.com/office/officeart/2018/2/layout/IconCircleList"/>
    <dgm:cxn modelId="{85B60690-B323-4C2B-8823-3E427ED633EE}" type="presParOf" srcId="{11C16A5D-43DE-41AC-BF87-C5464F16CD08}" destId="{D0FAC08D-3435-4398-B1F3-69FB21D1ED9D}" srcOrd="0" destOrd="0" presId="urn:microsoft.com/office/officeart/2018/2/layout/IconCircleList"/>
    <dgm:cxn modelId="{52D9FB60-17F0-43E3-826E-8451D344881A}" type="presParOf" srcId="{11C16A5D-43DE-41AC-BF87-C5464F16CD08}" destId="{CD75437F-B1ED-4845-BF63-00035BC8E1C5}" srcOrd="1" destOrd="0" presId="urn:microsoft.com/office/officeart/2018/2/layout/IconCircleList"/>
    <dgm:cxn modelId="{7148BF8E-5BC3-432A-A515-5C3E53C8AC04}" type="presParOf" srcId="{11C16A5D-43DE-41AC-BF87-C5464F16CD08}" destId="{E93BD777-B94B-4967-B54F-88049C95AF4C}" srcOrd="2" destOrd="0" presId="urn:microsoft.com/office/officeart/2018/2/layout/IconCircleList"/>
    <dgm:cxn modelId="{EC56F4A0-061E-4ABD-AD38-DA80C421D6E4}" type="presParOf" srcId="{11C16A5D-43DE-41AC-BF87-C5464F16CD08}" destId="{B98A4219-A128-4E44-8FBD-C130036CEE8B}"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63FBB2-C581-441A-B1D6-7DAEFB3B98A8}"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FCA68C4E-3B37-4A96-8836-FC0A3DD9BE73}">
      <dgm:prSet/>
      <dgm:spPr>
        <a:solidFill>
          <a:srgbClr val="0B2341"/>
        </a:solidFill>
      </dgm:spPr>
      <dgm:t>
        <a:bodyPr/>
        <a:lstStyle/>
        <a:p>
          <a:pPr rtl="0"/>
          <a:r>
            <a:rPr lang="en-US">
              <a:solidFill>
                <a:schemeClr val="tx2">
                  <a:lumMod val="20000"/>
                  <a:lumOff val="80000"/>
                </a:schemeClr>
              </a:solidFill>
              <a:latin typeface="Calibri Light" panose="020F0302020204030204"/>
            </a:rPr>
            <a:t>Equitable policies and procedures</a:t>
          </a:r>
        </a:p>
      </dgm:t>
    </dgm:pt>
    <dgm:pt modelId="{5E7BEC3A-2820-4182-B225-8D7DEBD3AC5A}" type="parTrans" cxnId="{10918D33-B482-4815-95D7-9EBA00C76987}">
      <dgm:prSet/>
      <dgm:spPr/>
      <dgm:t>
        <a:bodyPr/>
        <a:lstStyle/>
        <a:p>
          <a:endParaRPr lang="en-US"/>
        </a:p>
      </dgm:t>
    </dgm:pt>
    <dgm:pt modelId="{762E4218-DC8F-4080-9B92-9A70CF5ED598}" type="sibTrans" cxnId="{10918D33-B482-4815-95D7-9EBA00C76987}">
      <dgm:prSet/>
      <dgm:spPr/>
      <dgm:t>
        <a:bodyPr/>
        <a:lstStyle/>
        <a:p>
          <a:endParaRPr lang="en-US"/>
        </a:p>
      </dgm:t>
    </dgm:pt>
    <dgm:pt modelId="{C43A133E-7721-4F59-BAE9-6ECAF26DF65C}">
      <dgm:prSet/>
      <dgm:spPr>
        <a:solidFill>
          <a:srgbClr val="E86100"/>
        </a:solidFill>
      </dgm:spPr>
      <dgm:t>
        <a:bodyPr/>
        <a:lstStyle/>
        <a:p>
          <a:pPr rtl="0"/>
          <a:r>
            <a:rPr lang="en-US">
              <a:latin typeface="Calibri Light" panose="020F0302020204030204"/>
            </a:rPr>
            <a:t>Use of Pay Evaluator, an unbiased tool</a:t>
          </a:r>
          <a:endParaRPr lang="en-US"/>
        </a:p>
      </dgm:t>
    </dgm:pt>
    <dgm:pt modelId="{1E971EE2-E665-4BCC-BBE9-2395F1BBD72E}" type="parTrans" cxnId="{13CEA454-8C55-4D66-B1E1-BF099709CD1D}">
      <dgm:prSet/>
      <dgm:spPr/>
      <dgm:t>
        <a:bodyPr/>
        <a:lstStyle/>
        <a:p>
          <a:endParaRPr lang="en-US"/>
        </a:p>
      </dgm:t>
    </dgm:pt>
    <dgm:pt modelId="{B572A5CF-F081-4E93-9EC2-9E6C4478F58D}" type="sibTrans" cxnId="{13CEA454-8C55-4D66-B1E1-BF099709CD1D}">
      <dgm:prSet/>
      <dgm:spPr/>
      <dgm:t>
        <a:bodyPr/>
        <a:lstStyle/>
        <a:p>
          <a:endParaRPr lang="en-US"/>
        </a:p>
      </dgm:t>
    </dgm:pt>
    <dgm:pt modelId="{73E9CED9-9521-4D48-B9DA-DF3E52FF16A2}">
      <dgm:prSet/>
      <dgm:spPr>
        <a:solidFill>
          <a:srgbClr val="E86100"/>
        </a:solidFill>
      </dgm:spPr>
      <dgm:t>
        <a:bodyPr/>
        <a:lstStyle/>
        <a:p>
          <a:r>
            <a:rPr lang="en-US"/>
            <a:t>Regularly monitor and address concerns</a:t>
          </a:r>
        </a:p>
      </dgm:t>
    </dgm:pt>
    <dgm:pt modelId="{06C2F02F-BC0E-422F-A916-03BF2E78E5F3}" type="parTrans" cxnId="{DD9A7123-6ED8-4EC1-A076-4B1F592583C2}">
      <dgm:prSet/>
      <dgm:spPr/>
      <dgm:t>
        <a:bodyPr/>
        <a:lstStyle/>
        <a:p>
          <a:endParaRPr lang="en-US"/>
        </a:p>
      </dgm:t>
    </dgm:pt>
    <dgm:pt modelId="{F5C73AEB-05F9-41B8-AD96-C32E00FE6E6C}" type="sibTrans" cxnId="{DD9A7123-6ED8-4EC1-A076-4B1F592583C2}">
      <dgm:prSet/>
      <dgm:spPr/>
      <dgm:t>
        <a:bodyPr/>
        <a:lstStyle/>
        <a:p>
          <a:endParaRPr lang="en-US"/>
        </a:p>
      </dgm:t>
    </dgm:pt>
    <dgm:pt modelId="{5F38ACF4-D224-4BD3-B2DA-B510F045FED1}">
      <dgm:prSet phldr="0"/>
      <dgm:spPr/>
      <dgm:t>
        <a:bodyPr/>
        <a:lstStyle/>
        <a:p>
          <a:pPr rtl="0"/>
          <a:r>
            <a:rPr lang="en-US">
              <a:latin typeface="Calibri Light" panose="020F0302020204030204"/>
            </a:rPr>
            <a:t>Identify opportunities for Pay Alignment Reviews</a:t>
          </a:r>
        </a:p>
      </dgm:t>
    </dgm:pt>
    <dgm:pt modelId="{33F60FE4-BBCC-4DFA-8B42-AD4A13677D44}" type="parTrans" cxnId="{3E0E6B92-B6D0-4285-AED2-30A5A52CF52B}">
      <dgm:prSet/>
      <dgm:spPr/>
      <dgm:t>
        <a:bodyPr/>
        <a:lstStyle/>
        <a:p>
          <a:endParaRPr lang="en-US"/>
        </a:p>
      </dgm:t>
    </dgm:pt>
    <dgm:pt modelId="{1A9749B4-6311-4451-B51C-3519A32576DB}" type="sibTrans" cxnId="{3E0E6B92-B6D0-4285-AED2-30A5A52CF52B}">
      <dgm:prSet/>
      <dgm:spPr/>
      <dgm:t>
        <a:bodyPr/>
        <a:lstStyle/>
        <a:p>
          <a:endParaRPr lang="en-US"/>
        </a:p>
      </dgm:t>
    </dgm:pt>
    <dgm:pt modelId="{F17D6DFE-36B9-40D3-9882-1FC897FAC98A}">
      <dgm:prSet phldr="0"/>
      <dgm:spPr/>
      <dgm:t>
        <a:bodyPr/>
        <a:lstStyle/>
        <a:p>
          <a:r>
            <a:rPr lang="en-US" b="0" dirty="0">
              <a:solidFill>
                <a:srgbClr val="0B2341"/>
              </a:solidFill>
              <a:latin typeface="Calibri Light" panose="020F0302020204030204"/>
            </a:rPr>
            <a:t>Align</a:t>
          </a:r>
          <a:r>
            <a:rPr lang="en-US" b="0" dirty="0">
              <a:solidFill>
                <a:srgbClr val="0B2341"/>
              </a:solidFill>
            </a:rPr>
            <a:t> pay </a:t>
          </a:r>
          <a:r>
            <a:rPr lang="en-US" b="0" dirty="0">
              <a:solidFill>
                <a:srgbClr val="0B2341"/>
              </a:solidFill>
              <a:latin typeface="Calibri Light" panose="020F0302020204030204"/>
            </a:rPr>
            <a:t>ranges </a:t>
          </a:r>
          <a:r>
            <a:rPr lang="en-US" b="0" dirty="0">
              <a:solidFill>
                <a:srgbClr val="0B2341"/>
              </a:solidFill>
            </a:rPr>
            <a:t>with market rates</a:t>
          </a:r>
          <a:r>
            <a:rPr lang="en-US" dirty="0">
              <a:solidFill>
                <a:srgbClr val="0B2341"/>
              </a:solidFill>
              <a:latin typeface="Calibri Light" panose="020F0302020204030204"/>
            </a:rPr>
            <a:t> </a:t>
          </a:r>
          <a:endParaRPr lang="en-US" dirty="0">
            <a:solidFill>
              <a:srgbClr val="0B2341"/>
            </a:solidFill>
          </a:endParaRPr>
        </a:p>
      </dgm:t>
    </dgm:pt>
    <dgm:pt modelId="{738DC155-0CBE-4B65-A0D2-AAE7E94C0C75}" type="parTrans" cxnId="{6A60DA72-7484-4D15-8F03-3505A66E967D}">
      <dgm:prSet/>
      <dgm:spPr/>
      <dgm:t>
        <a:bodyPr/>
        <a:lstStyle/>
        <a:p>
          <a:endParaRPr lang="en-US"/>
        </a:p>
      </dgm:t>
    </dgm:pt>
    <dgm:pt modelId="{5DE8D454-28B0-4B53-8000-042C0C85D180}" type="sibTrans" cxnId="{6A60DA72-7484-4D15-8F03-3505A66E967D}">
      <dgm:prSet/>
      <dgm:spPr/>
      <dgm:t>
        <a:bodyPr/>
        <a:lstStyle/>
        <a:p>
          <a:endParaRPr lang="en-US"/>
        </a:p>
      </dgm:t>
    </dgm:pt>
    <dgm:pt modelId="{FA54F20B-1B70-40DC-8BB1-662217ADD716}">
      <dgm:prSet phldr="0"/>
      <dgm:spPr/>
      <dgm:t>
        <a:bodyPr/>
        <a:lstStyle/>
        <a:p>
          <a:pPr rtl="0"/>
          <a:r>
            <a:rPr lang="en-US">
              <a:solidFill>
                <a:schemeClr val="tx2">
                  <a:lumMod val="20000"/>
                  <a:lumOff val="80000"/>
                </a:schemeClr>
              </a:solidFill>
              <a:latin typeface="Calibri"/>
              <a:ea typeface="Calibri"/>
              <a:cs typeface="Calibri"/>
            </a:rPr>
            <a:t>Communicate, Communicate, Communicate</a:t>
          </a:r>
        </a:p>
      </dgm:t>
    </dgm:pt>
    <dgm:pt modelId="{AC6B50A5-F7EC-4700-BC1E-658C1E5A3C79}" type="parTrans" cxnId="{197DFF61-EB34-4DCF-9A05-E7ABBCFE939F}">
      <dgm:prSet/>
      <dgm:spPr/>
      <dgm:t>
        <a:bodyPr/>
        <a:lstStyle/>
        <a:p>
          <a:endParaRPr lang="en-US"/>
        </a:p>
      </dgm:t>
    </dgm:pt>
    <dgm:pt modelId="{B74A4E88-2C99-456F-B08D-1740C6C74FBC}" type="sibTrans" cxnId="{197DFF61-EB34-4DCF-9A05-E7ABBCFE939F}">
      <dgm:prSet/>
      <dgm:spPr/>
      <dgm:t>
        <a:bodyPr/>
        <a:lstStyle/>
        <a:p>
          <a:endParaRPr lang="en-US"/>
        </a:p>
      </dgm:t>
    </dgm:pt>
    <dgm:pt modelId="{D0CF896B-A88B-45B4-AA79-5882CB996196}" type="pres">
      <dgm:prSet presAssocID="{EF63FBB2-C581-441A-B1D6-7DAEFB3B98A8}" presName="diagram" presStyleCnt="0">
        <dgm:presLayoutVars>
          <dgm:dir/>
          <dgm:resizeHandles val="exact"/>
        </dgm:presLayoutVars>
      </dgm:prSet>
      <dgm:spPr/>
    </dgm:pt>
    <dgm:pt modelId="{D193F913-E3E3-488F-821F-7987D198D2C0}" type="pres">
      <dgm:prSet presAssocID="{FCA68C4E-3B37-4A96-8836-FC0A3DD9BE73}" presName="node" presStyleLbl="node1" presStyleIdx="0" presStyleCnt="6">
        <dgm:presLayoutVars>
          <dgm:bulletEnabled val="1"/>
        </dgm:presLayoutVars>
      </dgm:prSet>
      <dgm:spPr/>
    </dgm:pt>
    <dgm:pt modelId="{2B173DB5-790D-400B-904C-F27270E36696}" type="pres">
      <dgm:prSet presAssocID="{762E4218-DC8F-4080-9B92-9A70CF5ED598}" presName="sibTrans" presStyleCnt="0"/>
      <dgm:spPr/>
    </dgm:pt>
    <dgm:pt modelId="{0DDD06FC-9B7B-498A-8ED3-A434C2B2134C}" type="pres">
      <dgm:prSet presAssocID="{F17D6DFE-36B9-40D3-9882-1FC897FAC98A}" presName="node" presStyleLbl="node1" presStyleIdx="1" presStyleCnt="6">
        <dgm:presLayoutVars>
          <dgm:bulletEnabled val="1"/>
        </dgm:presLayoutVars>
      </dgm:prSet>
      <dgm:spPr/>
    </dgm:pt>
    <dgm:pt modelId="{0400645A-1651-4380-8F6A-A92118862757}" type="pres">
      <dgm:prSet presAssocID="{5DE8D454-28B0-4B53-8000-042C0C85D180}" presName="sibTrans" presStyleCnt="0"/>
      <dgm:spPr/>
    </dgm:pt>
    <dgm:pt modelId="{76A7BCB2-2C44-4AC4-8F04-46825843D79B}" type="pres">
      <dgm:prSet presAssocID="{C43A133E-7721-4F59-BAE9-6ECAF26DF65C}" presName="node" presStyleLbl="node1" presStyleIdx="2" presStyleCnt="6">
        <dgm:presLayoutVars>
          <dgm:bulletEnabled val="1"/>
        </dgm:presLayoutVars>
      </dgm:prSet>
      <dgm:spPr/>
    </dgm:pt>
    <dgm:pt modelId="{9F0A688F-51EC-43A4-B999-58FD6E89FD6E}" type="pres">
      <dgm:prSet presAssocID="{B572A5CF-F081-4E93-9EC2-9E6C4478F58D}" presName="sibTrans" presStyleCnt="0"/>
      <dgm:spPr/>
    </dgm:pt>
    <dgm:pt modelId="{3CB751FC-E0B4-47BD-9F54-F2B331D39DD9}" type="pres">
      <dgm:prSet presAssocID="{73E9CED9-9521-4D48-B9DA-DF3E52FF16A2}" presName="node" presStyleLbl="node1" presStyleIdx="3" presStyleCnt="6">
        <dgm:presLayoutVars>
          <dgm:bulletEnabled val="1"/>
        </dgm:presLayoutVars>
      </dgm:prSet>
      <dgm:spPr/>
    </dgm:pt>
    <dgm:pt modelId="{8A2C3758-EBCB-4B43-A544-9593199EAEEF}" type="pres">
      <dgm:prSet presAssocID="{F5C73AEB-05F9-41B8-AD96-C32E00FE6E6C}" presName="sibTrans" presStyleCnt="0"/>
      <dgm:spPr/>
    </dgm:pt>
    <dgm:pt modelId="{C6F0F346-6CF2-4216-81F3-07957842A25C}" type="pres">
      <dgm:prSet presAssocID="{5F38ACF4-D224-4BD3-B2DA-B510F045FED1}" presName="node" presStyleLbl="node1" presStyleIdx="4" presStyleCnt="6">
        <dgm:presLayoutVars>
          <dgm:bulletEnabled val="1"/>
        </dgm:presLayoutVars>
      </dgm:prSet>
      <dgm:spPr/>
    </dgm:pt>
    <dgm:pt modelId="{C22400A0-82C2-4E6B-ABFD-BAAAC34A0CA8}" type="pres">
      <dgm:prSet presAssocID="{1A9749B4-6311-4451-B51C-3519A32576DB}" presName="sibTrans" presStyleCnt="0"/>
      <dgm:spPr/>
    </dgm:pt>
    <dgm:pt modelId="{A940ED21-1C08-44AC-8D74-30E009620EB9}" type="pres">
      <dgm:prSet presAssocID="{FA54F20B-1B70-40DC-8BB1-662217ADD716}" presName="node" presStyleLbl="node1" presStyleIdx="5" presStyleCnt="6">
        <dgm:presLayoutVars>
          <dgm:bulletEnabled val="1"/>
        </dgm:presLayoutVars>
      </dgm:prSet>
      <dgm:spPr>
        <a:solidFill>
          <a:srgbClr val="0B2341"/>
        </a:solidFill>
      </dgm:spPr>
    </dgm:pt>
  </dgm:ptLst>
  <dgm:cxnLst>
    <dgm:cxn modelId="{D8E62908-06B7-4842-8636-861921EFC2C7}" type="presOf" srcId="{F17D6DFE-36B9-40D3-9882-1FC897FAC98A}" destId="{0DDD06FC-9B7B-498A-8ED3-A434C2B2134C}" srcOrd="0" destOrd="0" presId="urn:microsoft.com/office/officeart/2005/8/layout/default"/>
    <dgm:cxn modelId="{DD9A7123-6ED8-4EC1-A076-4B1F592583C2}" srcId="{EF63FBB2-C581-441A-B1D6-7DAEFB3B98A8}" destId="{73E9CED9-9521-4D48-B9DA-DF3E52FF16A2}" srcOrd="3" destOrd="0" parTransId="{06C2F02F-BC0E-422F-A916-03BF2E78E5F3}" sibTransId="{F5C73AEB-05F9-41B8-AD96-C32E00FE6E6C}"/>
    <dgm:cxn modelId="{C9D2EE32-142D-4324-85BB-FB13FF0CE2FA}" type="presOf" srcId="{FA54F20B-1B70-40DC-8BB1-662217ADD716}" destId="{A940ED21-1C08-44AC-8D74-30E009620EB9}" srcOrd="0" destOrd="0" presId="urn:microsoft.com/office/officeart/2005/8/layout/default"/>
    <dgm:cxn modelId="{10918D33-B482-4815-95D7-9EBA00C76987}" srcId="{EF63FBB2-C581-441A-B1D6-7DAEFB3B98A8}" destId="{FCA68C4E-3B37-4A96-8836-FC0A3DD9BE73}" srcOrd="0" destOrd="0" parTransId="{5E7BEC3A-2820-4182-B225-8D7DEBD3AC5A}" sibTransId="{762E4218-DC8F-4080-9B92-9A70CF5ED598}"/>
    <dgm:cxn modelId="{13CEA454-8C55-4D66-B1E1-BF099709CD1D}" srcId="{EF63FBB2-C581-441A-B1D6-7DAEFB3B98A8}" destId="{C43A133E-7721-4F59-BAE9-6ECAF26DF65C}" srcOrd="2" destOrd="0" parTransId="{1E971EE2-E665-4BCC-BBE9-2395F1BBD72E}" sibTransId="{B572A5CF-F081-4E93-9EC2-9E6C4478F58D}"/>
    <dgm:cxn modelId="{197DFF61-EB34-4DCF-9A05-E7ABBCFE939F}" srcId="{EF63FBB2-C581-441A-B1D6-7DAEFB3B98A8}" destId="{FA54F20B-1B70-40DC-8BB1-662217ADD716}" srcOrd="5" destOrd="0" parTransId="{AC6B50A5-F7EC-4700-BC1E-658C1E5A3C79}" sibTransId="{B74A4E88-2C99-456F-B08D-1740C6C74FBC}"/>
    <dgm:cxn modelId="{28FD2868-D748-49E5-88B3-01A4EC9F5CB5}" type="presOf" srcId="{EF63FBB2-C581-441A-B1D6-7DAEFB3B98A8}" destId="{D0CF896B-A88B-45B4-AA79-5882CB996196}" srcOrd="0" destOrd="0" presId="urn:microsoft.com/office/officeart/2005/8/layout/default"/>
    <dgm:cxn modelId="{6A60DA72-7484-4D15-8F03-3505A66E967D}" srcId="{EF63FBB2-C581-441A-B1D6-7DAEFB3B98A8}" destId="{F17D6DFE-36B9-40D3-9882-1FC897FAC98A}" srcOrd="1" destOrd="0" parTransId="{738DC155-0CBE-4B65-A0D2-AAE7E94C0C75}" sibTransId="{5DE8D454-28B0-4B53-8000-042C0C85D180}"/>
    <dgm:cxn modelId="{3E0E6B92-B6D0-4285-AED2-30A5A52CF52B}" srcId="{EF63FBB2-C581-441A-B1D6-7DAEFB3B98A8}" destId="{5F38ACF4-D224-4BD3-B2DA-B510F045FED1}" srcOrd="4" destOrd="0" parTransId="{33F60FE4-BBCC-4DFA-8B42-AD4A13677D44}" sibTransId="{1A9749B4-6311-4451-B51C-3519A32576DB}"/>
    <dgm:cxn modelId="{C8782A9C-047E-4F3C-A9E8-ECCFA8657F43}" type="presOf" srcId="{FCA68C4E-3B37-4A96-8836-FC0A3DD9BE73}" destId="{D193F913-E3E3-488F-821F-7987D198D2C0}" srcOrd="0" destOrd="0" presId="urn:microsoft.com/office/officeart/2005/8/layout/default"/>
    <dgm:cxn modelId="{FBA13C9E-6EF0-49CD-AC68-B0334830E25B}" type="presOf" srcId="{5F38ACF4-D224-4BD3-B2DA-B510F045FED1}" destId="{C6F0F346-6CF2-4216-81F3-07957842A25C}" srcOrd="0" destOrd="0" presId="urn:microsoft.com/office/officeart/2005/8/layout/default"/>
    <dgm:cxn modelId="{44FCDFC9-E43F-4A02-AB15-6A29EDB89E5C}" type="presOf" srcId="{C43A133E-7721-4F59-BAE9-6ECAF26DF65C}" destId="{76A7BCB2-2C44-4AC4-8F04-46825843D79B}" srcOrd="0" destOrd="0" presId="urn:microsoft.com/office/officeart/2005/8/layout/default"/>
    <dgm:cxn modelId="{6B4C98F6-5F54-4292-A0E0-41F8BDE4019F}" type="presOf" srcId="{73E9CED9-9521-4D48-B9DA-DF3E52FF16A2}" destId="{3CB751FC-E0B4-47BD-9F54-F2B331D39DD9}" srcOrd="0" destOrd="0" presId="urn:microsoft.com/office/officeart/2005/8/layout/default"/>
    <dgm:cxn modelId="{3171C160-8AF2-45F0-9830-4B8D6B90D011}" type="presParOf" srcId="{D0CF896B-A88B-45B4-AA79-5882CB996196}" destId="{D193F913-E3E3-488F-821F-7987D198D2C0}" srcOrd="0" destOrd="0" presId="urn:microsoft.com/office/officeart/2005/8/layout/default"/>
    <dgm:cxn modelId="{1C40B85E-5621-4D31-AC48-9B7FC05A41B7}" type="presParOf" srcId="{D0CF896B-A88B-45B4-AA79-5882CB996196}" destId="{2B173DB5-790D-400B-904C-F27270E36696}" srcOrd="1" destOrd="0" presId="urn:microsoft.com/office/officeart/2005/8/layout/default"/>
    <dgm:cxn modelId="{4A12EC48-2CA7-4B8E-B990-19A8E302C1EC}" type="presParOf" srcId="{D0CF896B-A88B-45B4-AA79-5882CB996196}" destId="{0DDD06FC-9B7B-498A-8ED3-A434C2B2134C}" srcOrd="2" destOrd="0" presId="urn:microsoft.com/office/officeart/2005/8/layout/default"/>
    <dgm:cxn modelId="{6CCE5020-95B2-4E6D-81AD-37021C826021}" type="presParOf" srcId="{D0CF896B-A88B-45B4-AA79-5882CB996196}" destId="{0400645A-1651-4380-8F6A-A92118862757}" srcOrd="3" destOrd="0" presId="urn:microsoft.com/office/officeart/2005/8/layout/default"/>
    <dgm:cxn modelId="{D084FF1B-087E-4573-954C-66173580BE0A}" type="presParOf" srcId="{D0CF896B-A88B-45B4-AA79-5882CB996196}" destId="{76A7BCB2-2C44-4AC4-8F04-46825843D79B}" srcOrd="4" destOrd="0" presId="urn:microsoft.com/office/officeart/2005/8/layout/default"/>
    <dgm:cxn modelId="{A84E7740-7492-407E-A04B-836876B6FF93}" type="presParOf" srcId="{D0CF896B-A88B-45B4-AA79-5882CB996196}" destId="{9F0A688F-51EC-43A4-B999-58FD6E89FD6E}" srcOrd="5" destOrd="0" presId="urn:microsoft.com/office/officeart/2005/8/layout/default"/>
    <dgm:cxn modelId="{DD3FB464-8CB3-45DF-A966-CEABDFD74B92}" type="presParOf" srcId="{D0CF896B-A88B-45B4-AA79-5882CB996196}" destId="{3CB751FC-E0B4-47BD-9F54-F2B331D39DD9}" srcOrd="6" destOrd="0" presId="urn:microsoft.com/office/officeart/2005/8/layout/default"/>
    <dgm:cxn modelId="{004789A1-DF46-4DDF-BC48-9438514FDD0F}" type="presParOf" srcId="{D0CF896B-A88B-45B4-AA79-5882CB996196}" destId="{8A2C3758-EBCB-4B43-A544-9593199EAEEF}" srcOrd="7" destOrd="0" presId="urn:microsoft.com/office/officeart/2005/8/layout/default"/>
    <dgm:cxn modelId="{193ECB77-5DB2-491B-B8F9-8C6630DCA9E1}" type="presParOf" srcId="{D0CF896B-A88B-45B4-AA79-5882CB996196}" destId="{C6F0F346-6CF2-4216-81F3-07957842A25C}" srcOrd="8" destOrd="0" presId="urn:microsoft.com/office/officeart/2005/8/layout/default"/>
    <dgm:cxn modelId="{020A8BAD-E8F7-482E-B697-4D2B6373D14E}" type="presParOf" srcId="{D0CF896B-A88B-45B4-AA79-5882CB996196}" destId="{C22400A0-82C2-4E6B-ABFD-BAAAC34A0CA8}" srcOrd="9" destOrd="0" presId="urn:microsoft.com/office/officeart/2005/8/layout/default"/>
    <dgm:cxn modelId="{739721D2-E3D7-40AE-9262-6EA50BE6A2C7}" type="presParOf" srcId="{D0CF896B-A88B-45B4-AA79-5882CB996196}" destId="{A940ED21-1C08-44AC-8D74-30E009620EB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5C7D1-ABBC-4A75-8A30-1C51AFC772CA}">
      <dsp:nvSpPr>
        <dsp:cNvPr id="0" name=""/>
        <dsp:cNvSpPr/>
      </dsp:nvSpPr>
      <dsp:spPr>
        <a:xfrm>
          <a:off x="0" y="2104"/>
          <a:ext cx="11646641" cy="106659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91DC00-8E91-4454-8FBB-B8354CF53DC9}">
      <dsp:nvSpPr>
        <dsp:cNvPr id="0" name=""/>
        <dsp:cNvSpPr/>
      </dsp:nvSpPr>
      <dsp:spPr>
        <a:xfrm>
          <a:off x="322645" y="242088"/>
          <a:ext cx="586627" cy="5866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79F4F2-3F0D-442F-A330-D7CD634D23A4}">
      <dsp:nvSpPr>
        <dsp:cNvPr id="0" name=""/>
        <dsp:cNvSpPr/>
      </dsp:nvSpPr>
      <dsp:spPr>
        <a:xfrm>
          <a:off x="1231918" y="2104"/>
          <a:ext cx="10414722" cy="1066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81" tIns="112881" rIns="112881" bIns="112881" numCol="1" spcCol="1270" anchor="ctr" anchorCtr="0">
          <a:noAutofit/>
        </a:bodyPr>
        <a:lstStyle/>
        <a:p>
          <a:pPr marL="0" lvl="0" indent="0" algn="l" defTabSz="755650">
            <a:lnSpc>
              <a:spcPct val="90000"/>
            </a:lnSpc>
            <a:spcBef>
              <a:spcPct val="0"/>
            </a:spcBef>
            <a:spcAft>
              <a:spcPct val="35000"/>
            </a:spcAft>
            <a:buNone/>
          </a:pPr>
          <a:r>
            <a:rPr lang="en-US" sz="1700" b="1" kern="1200" dirty="0">
              <a:latin typeface="Avenir Next LT Pro" panose="020B0504020202020204" pitchFamily="34" charset="0"/>
            </a:rPr>
            <a:t>Breaching Employee Privacy  </a:t>
          </a:r>
          <a:r>
            <a:rPr lang="en-US" sz="1700" kern="1200" dirty="0">
              <a:latin typeface="Avenir Next LT Pro" panose="020B0504020202020204" pitchFamily="34" charset="0"/>
            </a:rPr>
            <a:t>- Privacy entails restricting access to private employee information and allowing employees to exercise some control over their personal information (The Ethics Centre, 2022).</a:t>
          </a:r>
        </a:p>
      </dsp:txBody>
      <dsp:txXfrm>
        <a:off x="1231918" y="2104"/>
        <a:ext cx="10414722" cy="1066595"/>
      </dsp:txXfrm>
    </dsp:sp>
    <dsp:sp modelId="{92D438F6-7EBD-47D3-9098-EEA2051DA201}">
      <dsp:nvSpPr>
        <dsp:cNvPr id="0" name=""/>
        <dsp:cNvSpPr/>
      </dsp:nvSpPr>
      <dsp:spPr>
        <a:xfrm>
          <a:off x="0" y="1335349"/>
          <a:ext cx="11646641" cy="106659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5A51B6-A748-4C1A-A1BB-FE7E5E50BC66}">
      <dsp:nvSpPr>
        <dsp:cNvPr id="0" name=""/>
        <dsp:cNvSpPr/>
      </dsp:nvSpPr>
      <dsp:spPr>
        <a:xfrm>
          <a:off x="322645" y="1575333"/>
          <a:ext cx="586627" cy="5866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96888F-8BED-49AC-BA96-CC7E82B37552}">
      <dsp:nvSpPr>
        <dsp:cNvPr id="0" name=""/>
        <dsp:cNvSpPr/>
      </dsp:nvSpPr>
      <dsp:spPr>
        <a:xfrm>
          <a:off x="1231918" y="1335349"/>
          <a:ext cx="10414722" cy="1066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81" tIns="112881" rIns="112881" bIns="112881" numCol="1" spcCol="1270" anchor="ctr" anchorCtr="0">
          <a:noAutofit/>
        </a:bodyPr>
        <a:lstStyle/>
        <a:p>
          <a:pPr marL="0" lvl="0" indent="0" algn="l" defTabSz="755650">
            <a:lnSpc>
              <a:spcPct val="90000"/>
            </a:lnSpc>
            <a:spcBef>
              <a:spcPct val="0"/>
            </a:spcBef>
            <a:spcAft>
              <a:spcPct val="35000"/>
            </a:spcAft>
            <a:buNone/>
          </a:pPr>
          <a:r>
            <a:rPr lang="en-US" sz="1700" b="1" kern="1200" dirty="0">
              <a:latin typeface="Avenir Next LT Pro" panose="020B0504020202020204" pitchFamily="34" charset="0"/>
            </a:rPr>
            <a:t>Misinterpretation of Data</a:t>
          </a:r>
          <a:r>
            <a:rPr lang="en-US" sz="1700" kern="1200" dirty="0">
              <a:latin typeface="Avenir Next LT Pro" panose="020B0504020202020204" pitchFamily="34" charset="0"/>
            </a:rPr>
            <a:t> - Sharing information and data without providing employees with context on how to interpret it can result in employees misinterpreting the data (e.g. providing employees with salary data, without the context to show why some employees earn higher salaries than others). </a:t>
          </a:r>
        </a:p>
      </dsp:txBody>
      <dsp:txXfrm>
        <a:off x="1231918" y="1335349"/>
        <a:ext cx="10414722" cy="1066595"/>
      </dsp:txXfrm>
    </dsp:sp>
    <dsp:sp modelId="{622B837C-5AEA-46EC-8BA8-74412F0BBFF7}">
      <dsp:nvSpPr>
        <dsp:cNvPr id="0" name=""/>
        <dsp:cNvSpPr/>
      </dsp:nvSpPr>
      <dsp:spPr>
        <a:xfrm>
          <a:off x="0" y="2668593"/>
          <a:ext cx="11646641" cy="106659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07B5C4-9F81-47F5-93B5-EAE4977297AF}">
      <dsp:nvSpPr>
        <dsp:cNvPr id="0" name=""/>
        <dsp:cNvSpPr/>
      </dsp:nvSpPr>
      <dsp:spPr>
        <a:xfrm>
          <a:off x="322645" y="2908578"/>
          <a:ext cx="586627" cy="5866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4717A6-219F-4EB3-8CA0-1C2BDBE695B7}">
      <dsp:nvSpPr>
        <dsp:cNvPr id="0" name=""/>
        <dsp:cNvSpPr/>
      </dsp:nvSpPr>
      <dsp:spPr>
        <a:xfrm>
          <a:off x="1231918" y="2668593"/>
          <a:ext cx="10414722" cy="1066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81" tIns="112881" rIns="112881" bIns="112881"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venir Next LT Pro" panose="020B0504020202020204" pitchFamily="34" charset="0"/>
            </a:rPr>
            <a:t>Information Overload </a:t>
          </a:r>
          <a:r>
            <a:rPr lang="en-US" sz="1800" kern="1200" dirty="0">
              <a:latin typeface="Avenir Next LT Pro" panose="020B0504020202020204" pitchFamily="34" charset="0"/>
            </a:rPr>
            <a:t>- Sharing too much information or information that is irrelevant can result in information overload for employees, possibly leading to reduced productivity</a:t>
          </a:r>
          <a:r>
            <a:rPr lang="en-US" sz="1700" kern="1200" dirty="0">
              <a:latin typeface="Avenir Next LT Pro" panose="020B0504020202020204" pitchFamily="34" charset="0"/>
            </a:rPr>
            <a:t>.</a:t>
          </a:r>
        </a:p>
      </dsp:txBody>
      <dsp:txXfrm>
        <a:off x="1231918" y="2668593"/>
        <a:ext cx="10414722" cy="1066595"/>
      </dsp:txXfrm>
    </dsp:sp>
    <dsp:sp modelId="{F4070A84-9CD0-427F-A83B-46C95534D058}">
      <dsp:nvSpPr>
        <dsp:cNvPr id="0" name=""/>
        <dsp:cNvSpPr/>
      </dsp:nvSpPr>
      <dsp:spPr>
        <a:xfrm>
          <a:off x="0" y="4001838"/>
          <a:ext cx="11646641" cy="106659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1F92D0-0F36-4BB7-821A-50CA09DAB1E4}">
      <dsp:nvSpPr>
        <dsp:cNvPr id="0" name=""/>
        <dsp:cNvSpPr/>
      </dsp:nvSpPr>
      <dsp:spPr>
        <a:xfrm>
          <a:off x="214368" y="4133117"/>
          <a:ext cx="803181" cy="8040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3797E1-893A-4C2A-99A5-FDBC08095C71}">
      <dsp:nvSpPr>
        <dsp:cNvPr id="0" name=""/>
        <dsp:cNvSpPr/>
      </dsp:nvSpPr>
      <dsp:spPr>
        <a:xfrm>
          <a:off x="1231918" y="4001838"/>
          <a:ext cx="10414722" cy="1066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81" tIns="112881" rIns="112881" bIns="112881" numCol="1" spcCol="1270" anchor="ctr" anchorCtr="0">
          <a:noAutofit/>
        </a:bodyPr>
        <a:lstStyle/>
        <a:p>
          <a:pPr marL="0" lvl="0" indent="0" algn="l" defTabSz="800100">
            <a:lnSpc>
              <a:spcPct val="90000"/>
            </a:lnSpc>
            <a:spcBef>
              <a:spcPct val="0"/>
            </a:spcBef>
            <a:spcAft>
              <a:spcPct val="35000"/>
            </a:spcAft>
            <a:buNone/>
          </a:pPr>
          <a:r>
            <a:rPr lang="en-US" sz="1800" b="1" kern="1200">
              <a:latin typeface="Avenir Next LT Pro" panose="020B0504020202020204" pitchFamily="34" charset="0"/>
            </a:rPr>
            <a:t>Failure to uphold promises</a:t>
          </a:r>
          <a:r>
            <a:rPr lang="en-US" sz="1800" kern="1200">
              <a:latin typeface="Avenir Next LT Pro" panose="020B0504020202020204" pitchFamily="34" charset="0"/>
            </a:rPr>
            <a:t> - Sharing too much information too soon can lead to disengaged employees and loss of trust in the organization, if the promises and expectations set fail to be.</a:t>
          </a:r>
          <a:endParaRPr lang="en-US" sz="1800" kern="1200" dirty="0">
            <a:latin typeface="Avenir Next LT Pro" panose="020B0504020202020204" pitchFamily="34" charset="0"/>
          </a:endParaRPr>
        </a:p>
      </dsp:txBody>
      <dsp:txXfrm>
        <a:off x="1231918" y="4001838"/>
        <a:ext cx="10414722" cy="10665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97130-0227-4D7B-BB1A-4C35DEF1609A}">
      <dsp:nvSpPr>
        <dsp:cNvPr id="0" name=""/>
        <dsp:cNvSpPr/>
      </dsp:nvSpPr>
      <dsp:spPr>
        <a:xfrm>
          <a:off x="51089" y="526989"/>
          <a:ext cx="1490041" cy="1490041"/>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43F45C-7B57-40E7-97DB-75BDF79C680C}">
      <dsp:nvSpPr>
        <dsp:cNvPr id="0" name=""/>
        <dsp:cNvSpPr/>
      </dsp:nvSpPr>
      <dsp:spPr>
        <a:xfrm>
          <a:off x="372165" y="883965"/>
          <a:ext cx="864224" cy="8642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33C386-FEB7-4BC9-B65C-AD77978CF627}">
      <dsp:nvSpPr>
        <dsp:cNvPr id="0" name=""/>
        <dsp:cNvSpPr/>
      </dsp:nvSpPr>
      <dsp:spPr>
        <a:xfrm>
          <a:off x="1860426" y="526989"/>
          <a:ext cx="3512241" cy="1490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Avenir Next LT Pro"/>
            </a:rPr>
            <a:t>Establish clear communication channels</a:t>
          </a:r>
        </a:p>
      </dsp:txBody>
      <dsp:txXfrm>
        <a:off x="1860426" y="526989"/>
        <a:ext cx="3512241" cy="1490041"/>
      </dsp:txXfrm>
    </dsp:sp>
    <dsp:sp modelId="{D8220575-B553-471B-9C6B-149A8BD972CF}">
      <dsp:nvSpPr>
        <dsp:cNvPr id="0" name=""/>
        <dsp:cNvSpPr/>
      </dsp:nvSpPr>
      <dsp:spPr>
        <a:xfrm>
          <a:off x="5984648" y="526989"/>
          <a:ext cx="1490041" cy="1490041"/>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588A73-85B4-499F-9989-C2D8886D483B}">
      <dsp:nvSpPr>
        <dsp:cNvPr id="0" name=""/>
        <dsp:cNvSpPr/>
      </dsp:nvSpPr>
      <dsp:spPr>
        <a:xfrm>
          <a:off x="6297557" y="839898"/>
          <a:ext cx="864224" cy="8642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D602C4-C137-40E6-87D5-7F6DA0595590}">
      <dsp:nvSpPr>
        <dsp:cNvPr id="0" name=""/>
        <dsp:cNvSpPr/>
      </dsp:nvSpPr>
      <dsp:spPr>
        <a:xfrm>
          <a:off x="7793985" y="526989"/>
          <a:ext cx="3512241" cy="1490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0" i="0" kern="1200">
              <a:latin typeface="Avenir Next LT Pro"/>
            </a:rPr>
            <a:t>Proactively and regularly communicate on compensation changes </a:t>
          </a:r>
          <a:endParaRPr lang="en-US" sz="2400" b="0" kern="1200">
            <a:latin typeface="Avenir Next LT Pro"/>
          </a:endParaRPr>
        </a:p>
      </dsp:txBody>
      <dsp:txXfrm>
        <a:off x="7793985" y="526989"/>
        <a:ext cx="3512241" cy="1490041"/>
      </dsp:txXfrm>
    </dsp:sp>
    <dsp:sp modelId="{5683EDDD-3B8D-4331-82B6-15F73670ED4A}">
      <dsp:nvSpPr>
        <dsp:cNvPr id="0" name=""/>
        <dsp:cNvSpPr/>
      </dsp:nvSpPr>
      <dsp:spPr>
        <a:xfrm>
          <a:off x="51089" y="2843285"/>
          <a:ext cx="1490041" cy="1490041"/>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921339-18D6-43C9-9137-A3D09645690F}">
      <dsp:nvSpPr>
        <dsp:cNvPr id="0" name=""/>
        <dsp:cNvSpPr/>
      </dsp:nvSpPr>
      <dsp:spPr>
        <a:xfrm>
          <a:off x="363998" y="3156194"/>
          <a:ext cx="864224" cy="8642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58E7F7-96F8-4E41-BB50-98A50B8BA5A5}">
      <dsp:nvSpPr>
        <dsp:cNvPr id="0" name=""/>
        <dsp:cNvSpPr/>
      </dsp:nvSpPr>
      <dsp:spPr>
        <a:xfrm>
          <a:off x="1860426" y="2843285"/>
          <a:ext cx="3512241" cy="1490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0" i="0" kern="1200">
              <a:latin typeface="Avenir Next LT Pro"/>
            </a:rPr>
            <a:t>Address employee</a:t>
          </a:r>
          <a:r>
            <a:rPr lang="en-US" sz="2400" kern="1200">
              <a:latin typeface="Avenir Next LT Pro"/>
            </a:rPr>
            <a:t> concerns</a:t>
          </a:r>
        </a:p>
      </dsp:txBody>
      <dsp:txXfrm>
        <a:off x="1860426" y="2843285"/>
        <a:ext cx="3512241" cy="1490041"/>
      </dsp:txXfrm>
    </dsp:sp>
    <dsp:sp modelId="{D0FAC08D-3435-4398-B1F3-69FB21D1ED9D}">
      <dsp:nvSpPr>
        <dsp:cNvPr id="0" name=""/>
        <dsp:cNvSpPr/>
      </dsp:nvSpPr>
      <dsp:spPr>
        <a:xfrm>
          <a:off x="5984648" y="2843285"/>
          <a:ext cx="1490041" cy="1490041"/>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75437F-B1ED-4845-BF63-00035BC8E1C5}">
      <dsp:nvSpPr>
        <dsp:cNvPr id="0" name=""/>
        <dsp:cNvSpPr/>
      </dsp:nvSpPr>
      <dsp:spPr>
        <a:xfrm>
          <a:off x="6297557" y="3156194"/>
          <a:ext cx="864224" cy="8642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8A4219-A128-4E44-8FBD-C130036CEE8B}">
      <dsp:nvSpPr>
        <dsp:cNvPr id="0" name=""/>
        <dsp:cNvSpPr/>
      </dsp:nvSpPr>
      <dsp:spPr>
        <a:xfrm>
          <a:off x="7793985" y="2843285"/>
          <a:ext cx="3512241" cy="1490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0" i="0" kern="1200">
              <a:latin typeface="Avenir Next LT Pro"/>
            </a:rPr>
            <a:t>Strike a balance between transparency and confidentiality</a:t>
          </a:r>
          <a:r>
            <a:rPr lang="en-US" sz="2400" b="0" i="0" kern="1200">
              <a:latin typeface="Calibri Light" panose="020F0302020204030204"/>
            </a:rPr>
            <a:t>  </a:t>
          </a:r>
          <a:endParaRPr lang="en-US" sz="2400" kern="1200"/>
        </a:p>
      </dsp:txBody>
      <dsp:txXfrm>
        <a:off x="7793985" y="2843285"/>
        <a:ext cx="3512241" cy="14900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3F913-E3E3-488F-821F-7987D198D2C0}">
      <dsp:nvSpPr>
        <dsp:cNvPr id="0" name=""/>
        <dsp:cNvSpPr/>
      </dsp:nvSpPr>
      <dsp:spPr>
        <a:xfrm>
          <a:off x="0" y="399152"/>
          <a:ext cx="3124624" cy="1874774"/>
        </a:xfrm>
        <a:prstGeom prst="rect">
          <a:avLst/>
        </a:prstGeom>
        <a:solidFill>
          <a:srgbClr val="0B234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solidFill>
                <a:schemeClr val="tx2">
                  <a:lumMod val="20000"/>
                  <a:lumOff val="80000"/>
                </a:schemeClr>
              </a:solidFill>
              <a:latin typeface="Calibri Light" panose="020F0302020204030204"/>
            </a:rPr>
            <a:t>Equitable policies and procedures</a:t>
          </a:r>
        </a:p>
      </dsp:txBody>
      <dsp:txXfrm>
        <a:off x="0" y="399152"/>
        <a:ext cx="3124624" cy="1874774"/>
      </dsp:txXfrm>
    </dsp:sp>
    <dsp:sp modelId="{0DDD06FC-9B7B-498A-8ED3-A434C2B2134C}">
      <dsp:nvSpPr>
        <dsp:cNvPr id="0" name=""/>
        <dsp:cNvSpPr/>
      </dsp:nvSpPr>
      <dsp:spPr>
        <a:xfrm>
          <a:off x="3437086" y="399152"/>
          <a:ext cx="3124624" cy="187477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kern="1200" dirty="0">
              <a:solidFill>
                <a:srgbClr val="0B2341"/>
              </a:solidFill>
              <a:latin typeface="Calibri Light" panose="020F0302020204030204"/>
            </a:rPr>
            <a:t>Align</a:t>
          </a:r>
          <a:r>
            <a:rPr lang="en-US" sz="2900" b="0" kern="1200" dirty="0">
              <a:solidFill>
                <a:srgbClr val="0B2341"/>
              </a:solidFill>
            </a:rPr>
            <a:t> pay </a:t>
          </a:r>
          <a:r>
            <a:rPr lang="en-US" sz="2900" b="0" kern="1200" dirty="0">
              <a:solidFill>
                <a:srgbClr val="0B2341"/>
              </a:solidFill>
              <a:latin typeface="Calibri Light" panose="020F0302020204030204"/>
            </a:rPr>
            <a:t>ranges </a:t>
          </a:r>
          <a:r>
            <a:rPr lang="en-US" sz="2900" b="0" kern="1200" dirty="0">
              <a:solidFill>
                <a:srgbClr val="0B2341"/>
              </a:solidFill>
            </a:rPr>
            <a:t>with market rates</a:t>
          </a:r>
          <a:r>
            <a:rPr lang="en-US" sz="2900" kern="1200" dirty="0">
              <a:solidFill>
                <a:srgbClr val="0B2341"/>
              </a:solidFill>
              <a:latin typeface="Calibri Light" panose="020F0302020204030204"/>
            </a:rPr>
            <a:t> </a:t>
          </a:r>
          <a:endParaRPr lang="en-US" sz="2900" kern="1200" dirty="0">
            <a:solidFill>
              <a:srgbClr val="0B2341"/>
            </a:solidFill>
          </a:endParaRPr>
        </a:p>
      </dsp:txBody>
      <dsp:txXfrm>
        <a:off x="3437086" y="399152"/>
        <a:ext cx="3124624" cy="1874774"/>
      </dsp:txXfrm>
    </dsp:sp>
    <dsp:sp modelId="{76A7BCB2-2C44-4AC4-8F04-46825843D79B}">
      <dsp:nvSpPr>
        <dsp:cNvPr id="0" name=""/>
        <dsp:cNvSpPr/>
      </dsp:nvSpPr>
      <dsp:spPr>
        <a:xfrm>
          <a:off x="6874173" y="399152"/>
          <a:ext cx="3124624" cy="1874774"/>
        </a:xfrm>
        <a:prstGeom prst="rect">
          <a:avLst/>
        </a:prstGeom>
        <a:solidFill>
          <a:srgbClr val="E861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Calibri Light" panose="020F0302020204030204"/>
            </a:rPr>
            <a:t>Use of Pay Evaluator, an unbiased tool</a:t>
          </a:r>
          <a:endParaRPr lang="en-US" sz="2900" kern="1200"/>
        </a:p>
      </dsp:txBody>
      <dsp:txXfrm>
        <a:off x="6874173" y="399152"/>
        <a:ext cx="3124624" cy="1874774"/>
      </dsp:txXfrm>
    </dsp:sp>
    <dsp:sp modelId="{3CB751FC-E0B4-47BD-9F54-F2B331D39DD9}">
      <dsp:nvSpPr>
        <dsp:cNvPr id="0" name=""/>
        <dsp:cNvSpPr/>
      </dsp:nvSpPr>
      <dsp:spPr>
        <a:xfrm>
          <a:off x="0" y="2586389"/>
          <a:ext cx="3124624" cy="1874774"/>
        </a:xfrm>
        <a:prstGeom prst="rect">
          <a:avLst/>
        </a:prstGeom>
        <a:solidFill>
          <a:srgbClr val="E861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Regularly monitor and address concerns</a:t>
          </a:r>
        </a:p>
      </dsp:txBody>
      <dsp:txXfrm>
        <a:off x="0" y="2586389"/>
        <a:ext cx="3124624" cy="1874774"/>
      </dsp:txXfrm>
    </dsp:sp>
    <dsp:sp modelId="{C6F0F346-6CF2-4216-81F3-07957842A25C}">
      <dsp:nvSpPr>
        <dsp:cNvPr id="0" name=""/>
        <dsp:cNvSpPr/>
      </dsp:nvSpPr>
      <dsp:spPr>
        <a:xfrm>
          <a:off x="3437086" y="2586389"/>
          <a:ext cx="3124624" cy="187477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Calibri Light" panose="020F0302020204030204"/>
            </a:rPr>
            <a:t>Identify opportunities for Pay Alignment Reviews</a:t>
          </a:r>
        </a:p>
      </dsp:txBody>
      <dsp:txXfrm>
        <a:off x="3437086" y="2586389"/>
        <a:ext cx="3124624" cy="1874774"/>
      </dsp:txXfrm>
    </dsp:sp>
    <dsp:sp modelId="{A940ED21-1C08-44AC-8D74-30E009620EB9}">
      <dsp:nvSpPr>
        <dsp:cNvPr id="0" name=""/>
        <dsp:cNvSpPr/>
      </dsp:nvSpPr>
      <dsp:spPr>
        <a:xfrm>
          <a:off x="6874173" y="2586389"/>
          <a:ext cx="3124624" cy="1874774"/>
        </a:xfrm>
        <a:prstGeom prst="rect">
          <a:avLst/>
        </a:prstGeom>
        <a:solidFill>
          <a:srgbClr val="0B234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solidFill>
                <a:schemeClr val="tx2">
                  <a:lumMod val="20000"/>
                  <a:lumOff val="80000"/>
                </a:schemeClr>
              </a:solidFill>
              <a:latin typeface="Calibri"/>
              <a:ea typeface="Calibri"/>
              <a:cs typeface="Calibri"/>
            </a:rPr>
            <a:t>Communicate, Communicate, Communicate</a:t>
          </a:r>
        </a:p>
      </dsp:txBody>
      <dsp:txXfrm>
        <a:off x="6874173" y="2586389"/>
        <a:ext cx="3124624" cy="187477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87EC7DA-A452-8D47-985C-53876DFA5223}" type="datetimeFigureOut">
              <a:rPr lang="en-US" smtClean="0"/>
              <a:t>7/26/24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91A6AEC-34C5-724F-A9F3-C32254C34CCA}" type="slidenum">
              <a:rPr lang="en-US" smtClean="0"/>
              <a:t>‹#›</a:t>
            </a:fld>
            <a:endParaRPr lang="en-US"/>
          </a:p>
        </p:txBody>
      </p:sp>
    </p:spTree>
    <p:extLst>
      <p:ext uri="{BB962C8B-B14F-4D97-AF65-F5344CB8AC3E}">
        <p14:creationId xmlns:p14="http://schemas.microsoft.com/office/powerpoint/2010/main" val="46980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0CCE27-8964-40C5-9181-D69E5DF45D58}" type="slidenum">
              <a:rPr lang="en-US" smtClean="0"/>
              <a:t>2</a:t>
            </a:fld>
            <a:endParaRPr lang="en-US"/>
          </a:p>
        </p:txBody>
      </p:sp>
    </p:spTree>
    <p:extLst>
      <p:ext uri="{BB962C8B-B14F-4D97-AF65-F5344CB8AC3E}">
        <p14:creationId xmlns:p14="http://schemas.microsoft.com/office/powerpoint/2010/main" val="649209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According to Mercer’s 2023-2024 US Inside Employees’ Minds Survey, employees who believe they are paid fairly are 85% more engaged and 60% more committed to their organization. </a:t>
            </a:r>
          </a:p>
        </p:txBody>
      </p:sp>
      <p:sp>
        <p:nvSpPr>
          <p:cNvPr id="4" name="Slide Number Placeholder 3"/>
          <p:cNvSpPr>
            <a:spLocks noGrp="1"/>
          </p:cNvSpPr>
          <p:nvPr>
            <p:ph type="sldNum" sz="quarter" idx="5"/>
          </p:nvPr>
        </p:nvSpPr>
        <p:spPr/>
        <p:txBody>
          <a:bodyPr/>
          <a:lstStyle/>
          <a:p>
            <a:fld id="{991A6AEC-34C5-724F-A9F3-C32254C34CCA}" type="slidenum">
              <a:rPr lang="en-US" smtClean="0"/>
              <a:t>13</a:t>
            </a:fld>
            <a:endParaRPr lang="en-US"/>
          </a:p>
        </p:txBody>
      </p:sp>
    </p:spTree>
    <p:extLst>
      <p:ext uri="{BB962C8B-B14F-4D97-AF65-F5344CB8AC3E}">
        <p14:creationId xmlns:p14="http://schemas.microsoft.com/office/powerpoint/2010/main" val="3342166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Being biased can play a significant role in perpetuating pay disparities.  Even worse is when that bias is unconscious</a:t>
            </a:r>
          </a:p>
        </p:txBody>
      </p:sp>
      <p:sp>
        <p:nvSpPr>
          <p:cNvPr id="4" name="Slide Number Placeholder 3"/>
          <p:cNvSpPr>
            <a:spLocks noGrp="1"/>
          </p:cNvSpPr>
          <p:nvPr>
            <p:ph type="sldNum" sz="quarter" idx="5"/>
          </p:nvPr>
        </p:nvSpPr>
        <p:spPr/>
        <p:txBody>
          <a:bodyPr/>
          <a:lstStyle/>
          <a:p>
            <a:fld id="{991A6AEC-34C5-724F-A9F3-C32254C34CCA}" type="slidenum">
              <a:rPr lang="en-US" smtClean="0"/>
              <a:t>16</a:t>
            </a:fld>
            <a:endParaRPr lang="en-US"/>
          </a:p>
        </p:txBody>
      </p:sp>
    </p:spTree>
    <p:extLst>
      <p:ext uri="{BB962C8B-B14F-4D97-AF65-F5344CB8AC3E}">
        <p14:creationId xmlns:p14="http://schemas.microsoft.com/office/powerpoint/2010/main" val="2909320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Pay Evaluator: Is responsible for counting factors relevant to the job as they relate to the minimum qualifications. This is Auburn's response to pay equity, by ensuring that employee's are paid for what they bring to the table. At the same time, it cannot account for everything and sometime further conversations should be had with the compensation team or your HRL to discuss additional factors.  </a:t>
            </a:r>
          </a:p>
          <a:p>
            <a:endParaRPr lang="en-US"/>
          </a:p>
          <a:p>
            <a:r>
              <a:rPr lang="en-US">
                <a:ea typeface="Calibri"/>
                <a:cs typeface="Calibri"/>
              </a:rPr>
              <a:t>Question Answer:</a:t>
            </a:r>
            <a:endParaRPr lang="en-US"/>
          </a:p>
          <a:p>
            <a:r>
              <a:rPr lang="en-US"/>
              <a:t>Assist with dissemination of information, gathering data, and ensuring processes are accurate and efficient.</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91A6AEC-34C5-724F-A9F3-C32254C34CCA}" type="slidenum">
              <a:rPr lang="en-US" smtClean="0"/>
              <a:t>18</a:t>
            </a:fld>
            <a:endParaRPr lang="en-US"/>
          </a:p>
        </p:txBody>
      </p:sp>
    </p:spTree>
    <p:extLst>
      <p:ext uri="{BB962C8B-B14F-4D97-AF65-F5344CB8AC3E}">
        <p14:creationId xmlns:p14="http://schemas.microsoft.com/office/powerpoint/2010/main" val="191673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0CCE27-8964-40C5-9181-D69E5DF45D58}" type="slidenum">
              <a:rPr lang="en-US" smtClean="0"/>
              <a:t>22</a:t>
            </a:fld>
            <a:endParaRPr lang="en-US"/>
          </a:p>
        </p:txBody>
      </p:sp>
    </p:spTree>
    <p:extLst>
      <p:ext uri="{BB962C8B-B14F-4D97-AF65-F5344CB8AC3E}">
        <p14:creationId xmlns:p14="http://schemas.microsoft.com/office/powerpoint/2010/main" val="3411420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0CCE27-8964-40C5-9181-D69E5DF45D58}" type="slidenum">
              <a:rPr lang="en-US" smtClean="0"/>
              <a:t>3</a:t>
            </a:fld>
            <a:endParaRPr lang="en-US"/>
          </a:p>
        </p:txBody>
      </p:sp>
    </p:spTree>
    <p:extLst>
      <p:ext uri="{BB962C8B-B14F-4D97-AF65-F5344CB8AC3E}">
        <p14:creationId xmlns:p14="http://schemas.microsoft.com/office/powerpoint/2010/main" val="28917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trust people, we turn to them for help and support, especially in difficult or challenging situations. Those people become a rock we can lean on to regain our footing or a safe foundation to launch into something new. </a:t>
            </a:r>
          </a:p>
          <a:p>
            <a:endParaRPr lang="en-US"/>
          </a:p>
          <a:p>
            <a:r>
              <a:rPr lang="en-US"/>
              <a:t>But what is trustworthiness, exactly? In the workplace, trust is predicated on honest, clear, proactive communication — what we commonly call transparency. </a:t>
            </a:r>
            <a:endParaRPr lang="en-US">
              <a:cs typeface="Calibri"/>
            </a:endParaRPr>
          </a:p>
        </p:txBody>
      </p:sp>
      <p:sp>
        <p:nvSpPr>
          <p:cNvPr id="4" name="Slide Number Placeholder 3"/>
          <p:cNvSpPr>
            <a:spLocks noGrp="1"/>
          </p:cNvSpPr>
          <p:nvPr>
            <p:ph type="sldNum" sz="quarter" idx="5"/>
          </p:nvPr>
        </p:nvSpPr>
        <p:spPr/>
        <p:txBody>
          <a:bodyPr/>
          <a:lstStyle/>
          <a:p>
            <a:fld id="{991A6AEC-34C5-724F-A9F3-C32254C34CCA}" type="slidenum">
              <a:rPr lang="en-US" smtClean="0"/>
              <a:t>4</a:t>
            </a:fld>
            <a:endParaRPr lang="en-US"/>
          </a:p>
        </p:txBody>
      </p:sp>
    </p:spTree>
    <p:extLst>
      <p:ext uri="{BB962C8B-B14F-4D97-AF65-F5344CB8AC3E}">
        <p14:creationId xmlns:p14="http://schemas.microsoft.com/office/powerpoint/2010/main" val="312252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Transparency means being open </a:t>
            </a:r>
            <a:r>
              <a:rPr lang="en-US"/>
              <a:t>and sharing information about processes, decision-making, and data, with the goal of increasing understanding, collaboration, and communication throughout the organization.</a:t>
            </a:r>
            <a:endParaRPr lang="en-US">
              <a:cs typeface="Calibri"/>
            </a:endParaRPr>
          </a:p>
        </p:txBody>
      </p:sp>
      <p:sp>
        <p:nvSpPr>
          <p:cNvPr id="4" name="Slide Number Placeholder 3"/>
          <p:cNvSpPr>
            <a:spLocks noGrp="1"/>
          </p:cNvSpPr>
          <p:nvPr>
            <p:ph type="sldNum" sz="quarter" idx="5"/>
          </p:nvPr>
        </p:nvSpPr>
        <p:spPr/>
        <p:txBody>
          <a:bodyPr/>
          <a:lstStyle/>
          <a:p>
            <a:fld id="{991A6AEC-34C5-724F-A9F3-C32254C34CCA}" type="slidenum">
              <a:rPr lang="en-US" smtClean="0"/>
              <a:t>5</a:t>
            </a:fld>
            <a:endParaRPr lang="en-US"/>
          </a:p>
        </p:txBody>
      </p:sp>
    </p:spTree>
    <p:extLst>
      <p:ext uri="{BB962C8B-B14F-4D97-AF65-F5344CB8AC3E}">
        <p14:creationId xmlns:p14="http://schemas.microsoft.com/office/powerpoint/2010/main" val="2934844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Pay Transparency is not a "yes" or "no" concept.  Instead, it's a continuum.</a:t>
            </a:r>
            <a:r>
              <a:rPr lang="en-US"/>
              <a:t>  </a:t>
            </a:r>
          </a:p>
          <a:p>
            <a:endParaRPr lang="en-US">
              <a:ea typeface="Calibri"/>
              <a:cs typeface="Calibri"/>
            </a:endParaRPr>
          </a:p>
          <a:p>
            <a:r>
              <a:rPr lang="en-US">
                <a:ea typeface="Calibri"/>
                <a:cs typeface="Calibri"/>
              </a:rPr>
              <a:t>Exercise – Where is your department or division?  Where is Auburn University as a whole?</a:t>
            </a:r>
          </a:p>
        </p:txBody>
      </p:sp>
      <p:sp>
        <p:nvSpPr>
          <p:cNvPr id="4" name="Slide Number Placeholder 3"/>
          <p:cNvSpPr>
            <a:spLocks noGrp="1"/>
          </p:cNvSpPr>
          <p:nvPr>
            <p:ph type="sldNum" sz="quarter" idx="5"/>
          </p:nvPr>
        </p:nvSpPr>
        <p:spPr/>
        <p:txBody>
          <a:bodyPr/>
          <a:lstStyle/>
          <a:p>
            <a:fld id="{991A6AEC-34C5-724F-A9F3-C32254C34CCA}" type="slidenum">
              <a:rPr lang="en-US" smtClean="0"/>
              <a:t>6</a:t>
            </a:fld>
            <a:endParaRPr lang="en-US"/>
          </a:p>
        </p:txBody>
      </p:sp>
    </p:spTree>
    <p:extLst>
      <p:ext uri="{BB962C8B-B14F-4D97-AF65-F5344CB8AC3E}">
        <p14:creationId xmlns:p14="http://schemas.microsoft.com/office/powerpoint/2010/main" val="2327414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Over the last </a:t>
            </a:r>
            <a:r>
              <a:rPr lang="en-US"/>
              <a:t>several years, pay transparency has become a central topic for organizations. Initially, it was seen as an issue or checkbox that needed to be dealt with, similar to other compliance related</a:t>
            </a:r>
            <a:endParaRPr lang="en-US">
              <a:cs typeface="Calibri"/>
            </a:endParaRPr>
          </a:p>
          <a:p>
            <a:r>
              <a:rPr lang="en-US"/>
              <a:t>topics. However, now, organizations are realizing that transparency is a powerful force for earning trust. </a:t>
            </a:r>
          </a:p>
          <a:p>
            <a:endParaRPr lang="en-US">
              <a:ea typeface="Calibri"/>
              <a:cs typeface="Calibri"/>
            </a:endParaRPr>
          </a:p>
          <a:p>
            <a:r>
              <a:rPr lang="en-US">
                <a:ea typeface="Calibri"/>
                <a:cs typeface="Calibri"/>
              </a:rPr>
              <a:t>Pay Transparency laws in the US are designed to promote fairness and reduce wage disparities by requiring employers to disclose salary information.  States with such laws include California, Washington, Nevada,  Hawaii, Colorado, Connecticut, Rhode Island, Maryland, New York, Wahington D.C, and in 2025 Ilinois, Minnesota, and Vermont.</a:t>
            </a:r>
          </a:p>
        </p:txBody>
      </p:sp>
      <p:sp>
        <p:nvSpPr>
          <p:cNvPr id="4" name="Slide Number Placeholder 3"/>
          <p:cNvSpPr>
            <a:spLocks noGrp="1"/>
          </p:cNvSpPr>
          <p:nvPr>
            <p:ph type="sldNum" sz="quarter" idx="5"/>
          </p:nvPr>
        </p:nvSpPr>
        <p:spPr/>
        <p:txBody>
          <a:bodyPr/>
          <a:lstStyle/>
          <a:p>
            <a:fld id="{991A6AEC-34C5-724F-A9F3-C32254C34CCA}" type="slidenum">
              <a:rPr lang="en-US" smtClean="0"/>
              <a:t>7</a:t>
            </a:fld>
            <a:endParaRPr lang="en-US"/>
          </a:p>
        </p:txBody>
      </p:sp>
    </p:spTree>
    <p:extLst>
      <p:ext uri="{BB962C8B-B14F-4D97-AF65-F5344CB8AC3E}">
        <p14:creationId xmlns:p14="http://schemas.microsoft.com/office/powerpoint/2010/main" val="2378322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Breaching Employee Privacy </a:t>
            </a:r>
            <a:r>
              <a:rPr lang="en-US" dirty="0">
                <a:cs typeface="Calibri"/>
              </a:rPr>
              <a:t>- </a:t>
            </a:r>
            <a:r>
              <a:rPr lang="en-US" dirty="0"/>
              <a:t>Privacy entails restricting access to private employee information and allowing employees to exercise some control over their personal information (The Ethics Centre, 2022). When organizations expose the private data of employees (e.g. individual salaries, emails) in an effort to be radically transparent, they could risk breaching employee privacy, which can have legal consequences for the organization. Furthermore, it can undermine trust, and lead to disengaged employees and higher turnover rates.</a:t>
            </a:r>
          </a:p>
          <a:p>
            <a:endParaRPr lang="en-US" dirty="0">
              <a:cs typeface="Calibri"/>
            </a:endParaRPr>
          </a:p>
          <a:p>
            <a:r>
              <a:rPr lang="en-US" b="1" dirty="0">
                <a:cs typeface="Calibri"/>
              </a:rPr>
              <a:t>Misinterpretation of Data</a:t>
            </a:r>
            <a:r>
              <a:rPr lang="en-US" dirty="0">
                <a:cs typeface="Calibri"/>
              </a:rPr>
              <a:t> - </a:t>
            </a:r>
            <a:r>
              <a:rPr lang="en-US" dirty="0"/>
              <a:t>Sharing information and data without providing employees with context on how to interpret it can result in employees misinterpreting the data (e.g. providing employees with salary data, without the context to show why some employees earn higher salaries than others). These assumptions can then circulate to other employees, causing a flow of inaccurate information throughout the organization. Misinterpreted data can also inhibit managers and employees from making rational decisions, potentially leading to negative consequences for the organization.</a:t>
            </a:r>
            <a:endParaRPr lang="en-US" dirty="0">
              <a:cs typeface="Calibri"/>
            </a:endParaRPr>
          </a:p>
          <a:p>
            <a:endParaRPr lang="en-US" dirty="0"/>
          </a:p>
          <a:p>
            <a:r>
              <a:rPr lang="en-US" b="1" dirty="0">
                <a:cs typeface="Calibri" panose="020F0502020204030204"/>
              </a:rPr>
              <a:t>Information Overload </a:t>
            </a:r>
            <a:r>
              <a:rPr lang="en-US" dirty="0">
                <a:cs typeface="Calibri" panose="020F0502020204030204"/>
              </a:rPr>
              <a:t>- </a:t>
            </a:r>
            <a:r>
              <a:rPr lang="en-US" dirty="0"/>
              <a:t>Sharing too much information or information that is irrelevant can result in information overload for employees, possibly leading to reduced productivity. In addition, when employees don’t understand the purpose of the information being shared with them, they are less likely to benefit from transparency.</a:t>
            </a:r>
            <a:endParaRPr lang="en-US" dirty="0">
              <a:cs typeface="Calibri" panose="020F0502020204030204"/>
            </a:endParaRPr>
          </a:p>
          <a:p>
            <a:endParaRPr lang="en-US" dirty="0">
              <a:cs typeface="Calibri" panose="020F0502020204030204"/>
            </a:endParaRPr>
          </a:p>
          <a:p>
            <a:r>
              <a:rPr lang="en-US" b="1" dirty="0">
                <a:cs typeface="Calibri" panose="020F0502020204030204"/>
              </a:rPr>
              <a:t>Failure to uphold promises</a:t>
            </a:r>
            <a:r>
              <a:rPr lang="en-US" dirty="0">
                <a:cs typeface="Calibri" panose="020F0502020204030204"/>
              </a:rPr>
              <a:t> - </a:t>
            </a:r>
            <a:r>
              <a:rPr lang="en-US" dirty="0"/>
              <a:t>Sharing too much information too soon can lead to disengaged employees and loss of trust in the organization, if the promises and expectations set fail to be met (e.g. if an organization shared that a new technology will be implemented to improve a process before signing a contract with a vendor, employees can become disengaged if the deal falls through).</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91A6AEC-34C5-724F-A9F3-C32254C34CCA}" type="slidenum">
              <a:rPr lang="en-US" smtClean="0"/>
              <a:t>8</a:t>
            </a:fld>
            <a:endParaRPr lang="en-US"/>
          </a:p>
        </p:txBody>
      </p:sp>
    </p:spTree>
    <p:extLst>
      <p:ext uri="{BB962C8B-B14F-4D97-AF65-F5344CB8AC3E}">
        <p14:creationId xmlns:p14="http://schemas.microsoft.com/office/powerpoint/2010/main" val="160874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Establish clear communication channels</a:t>
            </a:r>
            <a:r>
              <a:rPr lang="en-US">
                <a:ea typeface="Calibri"/>
                <a:cs typeface="Calibri"/>
              </a:rPr>
              <a:t> with your supervisors and employees.  When sharing new information, ensure that supervisors and the HR team are sharing the same information. When conflicting information is shared, employees lose trust in our collective decision-making.</a:t>
            </a:r>
          </a:p>
          <a:p>
            <a:endParaRPr lang="en-US" b="1">
              <a:ea typeface="Calibri"/>
              <a:cs typeface="Calibri"/>
            </a:endParaRPr>
          </a:p>
          <a:p>
            <a:r>
              <a:rPr lang="en-US" b="1">
                <a:ea typeface="Calibri"/>
                <a:cs typeface="Calibri"/>
              </a:rPr>
              <a:t>Proactively and regularly communicate</a:t>
            </a:r>
            <a:r>
              <a:rPr lang="en-US">
                <a:ea typeface="Calibri"/>
                <a:cs typeface="Calibri"/>
              </a:rPr>
              <a:t> with employees about upcoming compensation changes or pay-related processes.  Sometimes, multiple communications are needed to ensure full understanding.</a:t>
            </a:r>
          </a:p>
          <a:p>
            <a:endParaRPr lang="en-US">
              <a:ea typeface="Calibri"/>
              <a:cs typeface="Calibri"/>
            </a:endParaRPr>
          </a:p>
          <a:p>
            <a:r>
              <a:rPr lang="en-US" b="1">
                <a:ea typeface="Calibri"/>
                <a:cs typeface="Calibri"/>
              </a:rPr>
              <a:t>Address employee concerns</a:t>
            </a:r>
            <a:r>
              <a:rPr lang="en-US">
                <a:ea typeface="Calibri"/>
                <a:cs typeface="Calibri"/>
              </a:rPr>
              <a:t>.  Be prepared to address concerns or questions from employees about their pay.  (Not others' pay - too transparent!)  </a:t>
            </a:r>
          </a:p>
          <a:p>
            <a:endParaRPr lang="en-US">
              <a:ea typeface="Calibri"/>
              <a:cs typeface="Calibri"/>
            </a:endParaRPr>
          </a:p>
          <a:p>
            <a:r>
              <a:rPr lang="en-US">
                <a:ea typeface="Calibri"/>
                <a:cs typeface="Calibri"/>
              </a:rPr>
              <a:t>Be intentional.  The purpose is not to be transparent for transparency's sake.  You must strike a balance between being transparent and confidential.</a:t>
            </a:r>
          </a:p>
        </p:txBody>
      </p:sp>
      <p:sp>
        <p:nvSpPr>
          <p:cNvPr id="4" name="Slide Number Placeholder 3"/>
          <p:cNvSpPr>
            <a:spLocks noGrp="1"/>
          </p:cNvSpPr>
          <p:nvPr>
            <p:ph type="sldNum" sz="quarter" idx="5"/>
          </p:nvPr>
        </p:nvSpPr>
        <p:spPr/>
        <p:txBody>
          <a:bodyPr/>
          <a:lstStyle/>
          <a:p>
            <a:fld id="{991A6AEC-34C5-724F-A9F3-C32254C34CCA}" type="slidenum">
              <a:rPr lang="en-US" smtClean="0"/>
              <a:t>9</a:t>
            </a:fld>
            <a:endParaRPr lang="en-US"/>
          </a:p>
        </p:txBody>
      </p:sp>
    </p:spTree>
    <p:extLst>
      <p:ext uri="{BB962C8B-B14F-4D97-AF65-F5344CB8AC3E}">
        <p14:creationId xmlns:p14="http://schemas.microsoft.com/office/powerpoint/2010/main" val="3872004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Performance Development process:</a:t>
            </a:r>
            <a:endParaRPr lang="en-US">
              <a:ea typeface="Calibri"/>
              <a:cs typeface="Calibri"/>
            </a:endParaRPr>
          </a:p>
          <a:p>
            <a:r>
              <a:rPr lang="en-US">
                <a:ea typeface="Calibri"/>
                <a:cs typeface="Calibri"/>
              </a:rPr>
              <a:t>Performance development plans and performance reviews should be transparent in illustrating why a promotion was determined. </a:t>
            </a:r>
          </a:p>
          <a:p>
            <a:r>
              <a:rPr lang="en-US"/>
              <a:t>Creating personalized development plans that outline specific goals and the steps needed to achieve them, helps employees understand how they can improve their performance and potentially increase their compensation by growing their role or moving into a higher-level role.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91A6AEC-34C5-724F-A9F3-C32254C34CCA}" type="slidenum">
              <a:rPr lang="en-US" smtClean="0"/>
              <a:t>10</a:t>
            </a:fld>
            <a:endParaRPr lang="en-US"/>
          </a:p>
        </p:txBody>
      </p:sp>
    </p:spTree>
    <p:extLst>
      <p:ext uri="{BB962C8B-B14F-4D97-AF65-F5344CB8AC3E}">
        <p14:creationId xmlns:p14="http://schemas.microsoft.com/office/powerpoint/2010/main" val="2741829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endParaRPr lang="en-US"/>
          </a:p>
        </p:txBody>
      </p:sp>
      <p:sp>
        <p:nvSpPr>
          <p:cNvPr id="2" name="Title 1">
            <a:extLst>
              <a:ext uri="{FF2B5EF4-FFF2-40B4-BE49-F238E27FC236}">
                <a16:creationId xmlns:a16="http://schemas.microsoft.com/office/drawing/2014/main" id="{5DE20C52-A91C-3503-89A8-66C50B152B9D}"/>
              </a:ext>
            </a:extLst>
          </p:cNvPr>
          <p:cNvSpPr>
            <a:spLocks noGrp="1"/>
          </p:cNvSpPr>
          <p:nvPr>
            <p:ph type="title" hasCustomPrompt="1"/>
          </p:nvPr>
        </p:nvSpPr>
        <p:spPr/>
        <p:txBody>
          <a:bodyPr/>
          <a:lstStyle/>
          <a:p>
            <a:r>
              <a:rPr lang="en-US"/>
              <a:t>TITLE — avenir NEXT LT PRO, DEMI, 28 PT, dark BLUE</a:t>
            </a:r>
          </a:p>
        </p:txBody>
      </p:sp>
    </p:spTree>
    <p:extLst>
      <p:ext uri="{BB962C8B-B14F-4D97-AF65-F5344CB8AC3E}">
        <p14:creationId xmlns:p14="http://schemas.microsoft.com/office/powerpoint/2010/main" val="106333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6" orient="horz" pos="408" userDrawn="1">
          <p15:clr>
            <a:srgbClr val="FBAE40"/>
          </p15:clr>
        </p15:guide>
        <p15:guide id="7" orient="horz" pos="4224" userDrawn="1">
          <p15:clr>
            <a:srgbClr val="FBAE40"/>
          </p15:clr>
        </p15:guide>
        <p15:guide id="8" orient="horz" pos="38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677B-49B5-649A-6B4A-1C90DDD2817B}"/>
              </a:ext>
            </a:extLst>
          </p:cNvPr>
          <p:cNvSpPr>
            <a:spLocks noGrp="1"/>
          </p:cNvSpPr>
          <p:nvPr>
            <p:ph type="title" hasCustomPrompt="1"/>
          </p:nvPr>
        </p:nvSpPr>
        <p:spPr/>
        <p:txBody>
          <a:bodyPr/>
          <a:lstStyle/>
          <a:p>
            <a:r>
              <a:rPr lang="en-US"/>
              <a:t>TITLE — avenir NEXT LT PRO, DEMI, 28 PT, dark BLUE, caps</a:t>
            </a:r>
          </a:p>
        </p:txBody>
      </p:sp>
      <p:sp>
        <p:nvSpPr>
          <p:cNvPr id="27" name="Rectangle 26">
            <a:extLst>
              <a:ext uri="{FF2B5EF4-FFF2-40B4-BE49-F238E27FC236}">
                <a16:creationId xmlns:a16="http://schemas.microsoft.com/office/drawing/2014/main" id="{2109E868-B2EF-F261-F70C-C946C6FB45A1}"/>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a:extLst>
              <a:ext uri="{FF2B5EF4-FFF2-40B4-BE49-F238E27FC236}">
                <a16:creationId xmlns:a16="http://schemas.microsoft.com/office/drawing/2014/main" id="{9857914F-F564-C7C1-54B2-805BCF3FE5FA}"/>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E8DD7A51-A8FE-04BB-DEA1-6C51AE046E12}"/>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290513EB-AC40-8CCE-D29C-DF6476B335F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08E7F6-1265-949F-7088-AA84FA101D81}"/>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1258EE-888D-7038-288B-9EBA670EE28D}"/>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4">
            <a:extLst>
              <a:ext uri="{FF2B5EF4-FFF2-40B4-BE49-F238E27FC236}">
                <a16:creationId xmlns:a16="http://schemas.microsoft.com/office/drawing/2014/main" id="{E184A46C-A5F6-134F-AEE3-CA81434EA7A3}"/>
              </a:ext>
            </a:extLst>
          </p:cNvPr>
          <p:cNvSpPr>
            <a:spLocks noGrp="1"/>
          </p:cNvSpPr>
          <p:nvPr>
            <p:ph type="body" sz="quarter" idx="27"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37" name="Text Placeholder 24">
            <a:extLst>
              <a:ext uri="{FF2B5EF4-FFF2-40B4-BE49-F238E27FC236}">
                <a16:creationId xmlns:a16="http://schemas.microsoft.com/office/drawing/2014/main" id="{A1A56CF7-DCC1-D8CA-19AD-B538129E81CC}"/>
              </a:ext>
            </a:extLst>
          </p:cNvPr>
          <p:cNvSpPr>
            <a:spLocks noGrp="1"/>
          </p:cNvSpPr>
          <p:nvPr>
            <p:ph type="body" sz="quarter" idx="28"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38" name="Text Placeholder 24">
            <a:extLst>
              <a:ext uri="{FF2B5EF4-FFF2-40B4-BE49-F238E27FC236}">
                <a16:creationId xmlns:a16="http://schemas.microsoft.com/office/drawing/2014/main" id="{4F6FF271-7C91-28FA-F42A-79EC5616A179}"/>
              </a:ext>
            </a:extLst>
          </p:cNvPr>
          <p:cNvSpPr>
            <a:spLocks noGrp="1"/>
          </p:cNvSpPr>
          <p:nvPr>
            <p:ph type="body" sz="quarter" idx="29"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39" name="Text Placeholder 3">
            <a:extLst>
              <a:ext uri="{FF2B5EF4-FFF2-40B4-BE49-F238E27FC236}">
                <a16:creationId xmlns:a16="http://schemas.microsoft.com/office/drawing/2014/main" id="{F8F0387D-621D-8E12-C735-9032E17AB710}"/>
              </a:ext>
            </a:extLst>
          </p:cNvPr>
          <p:cNvSpPr>
            <a:spLocks noGrp="1"/>
          </p:cNvSpPr>
          <p:nvPr>
            <p:ph type="body" sz="quarter" idx="30"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40" name="Text Placeholder 3">
            <a:extLst>
              <a:ext uri="{FF2B5EF4-FFF2-40B4-BE49-F238E27FC236}">
                <a16:creationId xmlns:a16="http://schemas.microsoft.com/office/drawing/2014/main" id="{E0C6D441-49DB-42E1-7008-D7205EF18750}"/>
              </a:ext>
            </a:extLst>
          </p:cNvPr>
          <p:cNvSpPr>
            <a:spLocks noGrp="1"/>
          </p:cNvSpPr>
          <p:nvPr>
            <p:ph type="body" sz="quarter" idx="31"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41" name="Text Placeholder 3">
            <a:extLst>
              <a:ext uri="{FF2B5EF4-FFF2-40B4-BE49-F238E27FC236}">
                <a16:creationId xmlns:a16="http://schemas.microsoft.com/office/drawing/2014/main" id="{BBE82EE8-B6AB-F9B1-449C-57867409CCFE}"/>
              </a:ext>
            </a:extLst>
          </p:cNvPr>
          <p:cNvSpPr>
            <a:spLocks noGrp="1"/>
          </p:cNvSpPr>
          <p:nvPr>
            <p:ph type="body" sz="quarter" idx="32"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64AF8623-4263-5AA8-87A9-29DE313B59E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C08972B4-D144-9073-209C-29993DEDA8A2}"/>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19814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userDrawn="1">
          <p15:clr>
            <a:srgbClr val="FBAE40"/>
          </p15:clr>
        </p15:guide>
        <p15:guide id="2" pos="2520" userDrawn="1">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936" userDrawn="1">
          <p15:clr>
            <a:srgbClr val="FBAE40"/>
          </p15:clr>
        </p15:guide>
        <p15:guide id="7" pos="2688" userDrawn="1">
          <p15:clr>
            <a:srgbClr val="FBAE40"/>
          </p15:clr>
        </p15:guide>
        <p15:guide id="8" pos="4992" userDrawn="1">
          <p15:clr>
            <a:srgbClr val="FBAE40"/>
          </p15:clr>
        </p15:guide>
        <p15:guide id="9" pos="5160" userDrawn="1">
          <p15:clr>
            <a:srgbClr val="FBAE40"/>
          </p15:clr>
        </p15:guide>
        <p15:guide id="10" orient="horz" pos="105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341753" y="1026059"/>
            <a:ext cx="5334000" cy="163975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340605" y="2781603"/>
            <a:ext cx="5336296" cy="152914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340605" y="4423214"/>
            <a:ext cx="5336296" cy="175846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82272" y="1194243"/>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82272" y="2937952"/>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82272" y="4607495"/>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82272" y="4988553"/>
            <a:ext cx="4946658" cy="1032539"/>
          </a:xfrm>
          <a:prstGeom prst="rect">
            <a:avLst/>
          </a:prstGeom>
        </p:spPr>
        <p:txBody>
          <a:bodyPr vert="horz" lIns="0" tIns="45720" rIns="91440" bIns="45720" rtlCol="0">
            <a:noAutofit/>
          </a:bodyPr>
          <a:lstStyle>
            <a:lvl1pPr>
              <a:spcAft>
                <a:spcPts val="600"/>
              </a:spcAft>
              <a:buClr>
                <a:srgbClr val="E87722"/>
              </a:buClr>
              <a:defRPr sz="1200"/>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82272" y="3296846"/>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200"/>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a:t>Content – Arial, 12 </a:t>
            </a:r>
            <a:r>
              <a:rPr lang="en-US" err="1"/>
              <a:t>pt</a:t>
            </a:r>
            <a:r>
              <a:rPr lang="en-US"/>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82272" y="1553138"/>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200"/>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a:t>To change the photo and maintain size/shape, delete existing photo, click the picture icon in the center of the placeholder, locate/select a photo from your file options that appear, click Insert.  </a:t>
            </a:r>
          </a:p>
        </p:txBody>
      </p:sp>
      <p:sp>
        <p:nvSpPr>
          <p:cNvPr id="2" name="Title 1">
            <a:extLst>
              <a:ext uri="{FF2B5EF4-FFF2-40B4-BE49-F238E27FC236}">
                <a16:creationId xmlns:a16="http://schemas.microsoft.com/office/drawing/2014/main" id="{66FFF901-05BA-8A3E-891E-5FA2F599501B}"/>
              </a:ext>
            </a:extLst>
          </p:cNvPr>
          <p:cNvSpPr>
            <a:spLocks noGrp="1"/>
          </p:cNvSpPr>
          <p:nvPr>
            <p:ph type="title" hasCustomPrompt="1"/>
          </p:nvPr>
        </p:nvSpPr>
        <p:spPr/>
        <p:txBody>
          <a:bodyPr/>
          <a:lstStyle/>
          <a:p>
            <a:r>
              <a:rPr lang="en-US"/>
              <a:t>TITLE — avenir NEXT LT PRO, DEMI, 28 PT, dark BLUE, caps</a:t>
            </a:r>
          </a:p>
        </p:txBody>
      </p:sp>
      <p:sp>
        <p:nvSpPr>
          <p:cNvPr id="3" name="Footer Placeholder 4">
            <a:extLst>
              <a:ext uri="{FF2B5EF4-FFF2-40B4-BE49-F238E27FC236}">
                <a16:creationId xmlns:a16="http://schemas.microsoft.com/office/drawing/2014/main" id="{70C08F04-C2CD-4A5B-56E3-B08A0BD55FB1}"/>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4" name="Slide Number Placeholder 5">
            <a:extLst>
              <a:ext uri="{FF2B5EF4-FFF2-40B4-BE49-F238E27FC236}">
                <a16:creationId xmlns:a16="http://schemas.microsoft.com/office/drawing/2014/main" id="{2EAB1B03-47C8-C087-3231-E17E06D6ECE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68969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userDrawn="1">
          <p15:clr>
            <a:srgbClr val="FBAE40"/>
          </p15:clr>
        </p15:guide>
        <p15:guide id="2" pos="7464" userDrawn="1">
          <p15:clr>
            <a:srgbClr val="FBAE40"/>
          </p15:clr>
        </p15:guide>
        <p15:guide id="3" pos="216" userDrawn="1">
          <p15:clr>
            <a:srgbClr val="FBAE40"/>
          </p15:clr>
        </p15:guide>
        <p15:guide id="5" orient="horz" pos="408" userDrawn="1">
          <p15:clr>
            <a:srgbClr val="FBAE40"/>
          </p15:clr>
        </p15:guide>
        <p15:guide id="6" pos="3576" userDrawn="1">
          <p15:clr>
            <a:srgbClr val="FBAE40"/>
          </p15:clr>
        </p15:guide>
        <p15:guide id="7" pos="3672" userDrawn="1">
          <p15:clr>
            <a:srgbClr val="FBAE40"/>
          </p15:clr>
        </p15:guide>
        <p15:guide id="8" orient="horz" pos="648" userDrawn="1">
          <p15:clr>
            <a:srgbClr val="FBAE40"/>
          </p15:clr>
        </p15:guide>
        <p15:guide id="9" orient="horz" pos="3888" userDrawn="1">
          <p15:clr>
            <a:srgbClr val="FBAE40"/>
          </p15:clr>
        </p15:guide>
        <p15:guide id="10" orient="horz" pos="1752" userDrawn="1">
          <p15:clr>
            <a:srgbClr val="FBAE40"/>
          </p15:clr>
        </p15:guide>
        <p15:guide id="11" orient="horz" pos="2712" userDrawn="1">
          <p15:clr>
            <a:srgbClr val="FBAE40"/>
          </p15:clr>
        </p15:guide>
        <p15:guide id="12" orient="horz" pos="2784" userDrawn="1">
          <p15:clr>
            <a:srgbClr val="FBAE40"/>
          </p15:clr>
        </p15:guide>
        <p15:guide id="14"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 + Icons_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EBFADA-9ECE-88BC-AFF2-7546A760BD11}"/>
              </a:ext>
            </a:extLst>
          </p:cNvPr>
          <p:cNvSpPr>
            <a:spLocks noGrp="1"/>
          </p:cNvSpPr>
          <p:nvPr>
            <p:ph type="title" hasCustomPrompt="1"/>
          </p:nvPr>
        </p:nvSpPr>
        <p:spPr/>
        <p:txBody>
          <a:bodyPr/>
          <a:lstStyle/>
          <a:p>
            <a:r>
              <a:rPr lang="en-US"/>
              <a:t>TITLE — avenir NEXT LT PRO, DEMI, 28 PT, dark BLUE, caps</a:t>
            </a:r>
          </a:p>
        </p:txBody>
      </p:sp>
      <p:sp>
        <p:nvSpPr>
          <p:cNvPr id="5" name="Footer Placeholder 4">
            <a:extLst>
              <a:ext uri="{FF2B5EF4-FFF2-40B4-BE49-F238E27FC236}">
                <a16:creationId xmlns:a16="http://schemas.microsoft.com/office/drawing/2014/main" id="{1A967034-F5F3-BFFB-769E-A83283FFB91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3C9BFE55-A29D-AA51-BC10-7EE8372A07F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16417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userDrawn="1">
          <p15:clr>
            <a:srgbClr val="FBAE40"/>
          </p15:clr>
        </p15:guide>
        <p15:guide id="3" pos="216" userDrawn="1">
          <p15:clr>
            <a:srgbClr val="FBAE40"/>
          </p15:clr>
        </p15:guide>
        <p15:guide id="4" pos="7464" userDrawn="1">
          <p15:clr>
            <a:srgbClr val="FBAE40"/>
          </p15:clr>
        </p15:guide>
        <p15:guide id="6" pos="6408" userDrawn="1">
          <p15:clr>
            <a:srgbClr val="FBAE40"/>
          </p15:clr>
        </p15:guide>
        <p15:guide id="7" pos="720" userDrawn="1">
          <p15:clr>
            <a:srgbClr val="FBAE40"/>
          </p15:clr>
        </p15:guide>
        <p15:guide id="8" pos="6936" userDrawn="1">
          <p15:clr>
            <a:srgbClr val="FBAE40"/>
          </p15:clr>
        </p15:guide>
        <p15:guide id="9" orient="horz" pos="408" userDrawn="1">
          <p15:clr>
            <a:srgbClr val="FBAE40"/>
          </p15:clr>
        </p15:guide>
        <p15:guide id="10" orient="horz" pos="840" userDrawn="1">
          <p15:clr>
            <a:srgbClr val="FBAE40"/>
          </p15:clr>
        </p15:guide>
        <p15:guide id="11" orient="horz" pos="3168" userDrawn="1">
          <p15:clr>
            <a:srgbClr val="FBAE40"/>
          </p15:clr>
        </p15:guide>
        <p15:guide id="12" orient="horz" pos="42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 Icons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75E40D3-F6D6-F44B-B312-C8C3C219C114}"/>
              </a:ext>
            </a:extLst>
          </p:cNvPr>
          <p:cNvSpPr>
            <a:spLocks noGrp="1"/>
          </p:cNvSpPr>
          <p:nvPr>
            <p:ph type="sldNum" sz="quarter" idx="23"/>
          </p:nvPr>
        </p:nvSpPr>
        <p:spPr/>
        <p:txBody>
          <a:bodyPr/>
          <a:lstStyle/>
          <a:p>
            <a:fld id="{9564885F-477D-A14D-B2C1-5ECAF755F313}" type="slidenum">
              <a:rPr lang="en-US" smtClean="0"/>
              <a:pPr/>
              <a:t>‹#›</a:t>
            </a:fld>
            <a:endParaRPr lang="en-US" spc="400"/>
          </a:p>
        </p:txBody>
      </p:sp>
      <p:sp>
        <p:nvSpPr>
          <p:cNvPr id="4" name="Footer Placeholder 3">
            <a:extLst>
              <a:ext uri="{FF2B5EF4-FFF2-40B4-BE49-F238E27FC236}">
                <a16:creationId xmlns:a16="http://schemas.microsoft.com/office/drawing/2014/main" id="{7CF0AE1D-97AE-0F48-B316-23990F7DBAC6}"/>
              </a:ext>
            </a:extLst>
          </p:cNvPr>
          <p:cNvSpPr>
            <a:spLocks noGrp="1"/>
          </p:cNvSpPr>
          <p:nvPr>
            <p:ph type="ftr" sz="quarter" idx="24"/>
          </p:nvPr>
        </p:nvSpPr>
        <p:spPr/>
        <p:txBody>
          <a:bodyPr/>
          <a:lstStyle/>
          <a:p>
            <a:endParaRPr lang="en-US"/>
          </a:p>
        </p:txBody>
      </p:sp>
      <p:sp>
        <p:nvSpPr>
          <p:cNvPr id="2" name="Title 1">
            <a:extLst>
              <a:ext uri="{FF2B5EF4-FFF2-40B4-BE49-F238E27FC236}">
                <a16:creationId xmlns:a16="http://schemas.microsoft.com/office/drawing/2014/main" id="{44416E4B-D6CA-6A8E-DBF0-B92A06B40D52}"/>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03528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720">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485900" y="1349036"/>
            <a:ext cx="9182100" cy="2244356"/>
          </a:xfrm>
        </p:spPr>
        <p:txBody>
          <a:bodyPr anchor="b">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4800" b="1" i="1">
                <a:solidFill>
                  <a:schemeClr val="bg1"/>
                </a:solidFill>
                <a:latin typeface="Avenir Next LT Pro Demi" panose="020B0504020202020204" pitchFamily="34" charset="77"/>
                <a:cs typeface="Arial" panose="020B0604020202020204" pitchFamily="34" charset="0"/>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i="1"/>
              <a:t>Quote text — Avenir Next LT Pro, Demi Italic, 48 </a:t>
            </a:r>
            <a:r>
              <a:rPr lang="en-US" i="1" err="1"/>
              <a:t>pt</a:t>
            </a:r>
            <a:r>
              <a:rPr lang="en-US" i="1"/>
              <a:t>, dark blue, sentence case.</a:t>
            </a:r>
          </a:p>
        </p:txBody>
      </p:sp>
      <p:sp>
        <p:nvSpPr>
          <p:cNvPr id="12" name="Content Placeholder 2">
            <a:extLst>
              <a:ext uri="{FF2B5EF4-FFF2-40B4-BE49-F238E27FC236}">
                <a16:creationId xmlns:a16="http://schemas.microsoft.com/office/drawing/2014/main" id="{741E1D58-DDCE-FE4F-B7B5-C762A613D1AD}"/>
              </a:ext>
            </a:extLst>
          </p:cNvPr>
          <p:cNvSpPr>
            <a:spLocks noGrp="1"/>
          </p:cNvSpPr>
          <p:nvPr>
            <p:ph idx="13" hasCustomPrompt="1"/>
          </p:nvPr>
        </p:nvSpPr>
        <p:spPr>
          <a:xfrm>
            <a:off x="1485900" y="3833561"/>
            <a:ext cx="9182100" cy="489930"/>
          </a:xfrm>
        </p:spPr>
        <p:txBody>
          <a:bodyPr anchor="t">
            <a:noAutofit/>
          </a:bodyPr>
          <a:lstStyle>
            <a:lvl1pPr marL="0" indent="0" algn="r">
              <a:buNone/>
              <a:defRPr sz="2400">
                <a:solidFill>
                  <a:schemeClr val="accent2"/>
                </a:solidFill>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a:t>Author — </a:t>
            </a:r>
            <a:r>
              <a:rPr lang="en-US" sz="2400"/>
              <a:t>Avenir Next LT Pro, Regular, 24 </a:t>
            </a:r>
            <a:r>
              <a:rPr lang="en-US" sz="2400" err="1"/>
              <a:t>pt</a:t>
            </a:r>
            <a:r>
              <a:rPr lang="en-US" sz="2400"/>
              <a:t>, Orange, Title Case</a:t>
            </a:r>
          </a:p>
        </p:txBody>
      </p:sp>
      <p:sp>
        <p:nvSpPr>
          <p:cNvPr id="5" name="Footer Placeholder 4">
            <a:extLst>
              <a:ext uri="{FF2B5EF4-FFF2-40B4-BE49-F238E27FC236}">
                <a16:creationId xmlns:a16="http://schemas.microsoft.com/office/drawing/2014/main" id="{92CA122D-94E2-303B-2130-BA13E870F5E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4BEF5716-1F6D-F148-3B41-2BF1984EB550}"/>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14249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pos="6720" userDrawn="1">
          <p15:clr>
            <a:srgbClr val="FBAE40"/>
          </p15:clr>
        </p15:guide>
        <p15:guide id="6" pos="936" userDrawn="1">
          <p15:clr>
            <a:srgbClr val="FBAE40"/>
          </p15:clr>
        </p15:guide>
        <p15:guide id="7" orient="horz" pos="42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Informa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B2E10-7198-50D5-2AA5-93662E9B65E4}"/>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3" name="Picture 2" descr="Logo&#10;&#10;Description automatically generated">
            <a:extLst>
              <a:ext uri="{FF2B5EF4-FFF2-40B4-BE49-F238E27FC236}">
                <a16:creationId xmlns:a16="http://schemas.microsoft.com/office/drawing/2014/main" id="{41578272-D0BC-3608-B333-166A7220BDC4}"/>
              </a:ext>
            </a:extLst>
          </p:cNvPr>
          <p:cNvPicPr>
            <a:picLocks noChangeAspect="1"/>
          </p:cNvPicPr>
          <p:nvPr userDrawn="1"/>
        </p:nvPicPr>
        <p:blipFill>
          <a:blip r:embed="rId4"/>
          <a:stretch>
            <a:fillRect/>
          </a:stretch>
        </p:blipFill>
        <p:spPr>
          <a:xfrm>
            <a:off x="5065806" y="2053170"/>
            <a:ext cx="2060389" cy="1375830"/>
          </a:xfrm>
          <a:prstGeom prst="rect">
            <a:avLst/>
          </a:prstGeom>
        </p:spPr>
      </p:pic>
    </p:spTree>
    <p:extLst>
      <p:ext uri="{BB962C8B-B14F-4D97-AF65-F5344CB8AC3E}">
        <p14:creationId xmlns:p14="http://schemas.microsoft.com/office/powerpoint/2010/main" val="61296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Ful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155C2-4379-2A11-0BD8-7426CFF3EF8F}"/>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5" name="Picture 4" descr="Logo&#10;&#10;Description automatically generated">
            <a:extLst>
              <a:ext uri="{FF2B5EF4-FFF2-40B4-BE49-F238E27FC236}">
                <a16:creationId xmlns:a16="http://schemas.microsoft.com/office/drawing/2014/main" id="{DB347DCB-34EA-F5EC-8802-6B556CE4DD30}"/>
              </a:ext>
            </a:extLst>
          </p:cNvPr>
          <p:cNvPicPr>
            <a:picLocks noChangeAspect="1"/>
          </p:cNvPicPr>
          <p:nvPr userDrawn="1"/>
        </p:nvPicPr>
        <p:blipFill>
          <a:blip r:embed="rId4"/>
          <a:stretch>
            <a:fillRect/>
          </a:stretch>
        </p:blipFill>
        <p:spPr>
          <a:xfrm>
            <a:off x="5069822" y="2052060"/>
            <a:ext cx="2056374" cy="1631615"/>
          </a:xfrm>
          <a:prstGeom prst="rect">
            <a:avLst/>
          </a:prstGeom>
        </p:spPr>
      </p:pic>
    </p:spTree>
    <p:extLst>
      <p:ext uri="{BB962C8B-B14F-4D97-AF65-F5344CB8AC3E}">
        <p14:creationId xmlns:p14="http://schemas.microsoft.com/office/powerpoint/2010/main" val="23416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Image Backgroun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A8665F-5F8B-E496-5A58-AA0A9793070A}"/>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spTree>
    <p:extLst>
      <p:ext uri="{BB962C8B-B14F-4D97-AF65-F5344CB8AC3E}">
        <p14:creationId xmlns:p14="http://schemas.microsoft.com/office/powerpoint/2010/main" val="307527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5"/>
            <a:ext cx="11357316" cy="4847602"/>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solidFill>
                  <a:srgbClr val="404040"/>
                </a:solidFill>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6" name="Slide Number Placeholder 5">
            <a:extLst>
              <a:ext uri="{FF2B5EF4-FFF2-40B4-BE49-F238E27FC236}">
                <a16:creationId xmlns:a16="http://schemas.microsoft.com/office/drawing/2014/main" id="{9DD07777-9D5C-C345-A921-AF4955ECBF3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4">
            <a:extLst>
              <a:ext uri="{FF2B5EF4-FFF2-40B4-BE49-F238E27FC236}">
                <a16:creationId xmlns:a16="http://schemas.microsoft.com/office/drawing/2014/main" id="{4D993031-27B5-9199-CBF9-3D62BFD4308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5" name="Title 4">
            <a:extLst>
              <a:ext uri="{FF2B5EF4-FFF2-40B4-BE49-F238E27FC236}">
                <a16:creationId xmlns:a16="http://schemas.microsoft.com/office/drawing/2014/main" id="{2B8CA56C-0B78-3ABD-CF72-48D3393E0785}"/>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727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417341" y="731741"/>
            <a:ext cx="11357316"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CAPS</a:t>
            </a:r>
          </a:p>
        </p:txBody>
      </p:sp>
      <p:sp>
        <p:nvSpPr>
          <p:cNvPr id="8" name="Content Placeholder 2">
            <a:extLst>
              <a:ext uri="{FF2B5EF4-FFF2-40B4-BE49-F238E27FC236}">
                <a16:creationId xmlns:a16="http://schemas.microsoft.com/office/drawing/2014/main" id="{659FE5D0-C68D-A248-8098-69542EC4FBF3}"/>
              </a:ext>
            </a:extLst>
          </p:cNvPr>
          <p:cNvSpPr>
            <a:spLocks noGrp="1"/>
          </p:cNvSpPr>
          <p:nvPr>
            <p:ph idx="1" hasCustomPrompt="1"/>
          </p:nvPr>
        </p:nvSpPr>
        <p:spPr>
          <a:xfrm>
            <a:off x="417342"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solidFill>
                  <a:srgbClr val="404040"/>
                </a:solidFill>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10" name="Slide Number Placeholder 5">
            <a:extLst>
              <a:ext uri="{FF2B5EF4-FFF2-40B4-BE49-F238E27FC236}">
                <a16:creationId xmlns:a16="http://schemas.microsoft.com/office/drawing/2014/main" id="{DA810DD4-2756-5846-A203-7F56B185A851}"/>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11" name="Footer Placeholder 4">
            <a:extLst>
              <a:ext uri="{FF2B5EF4-FFF2-40B4-BE49-F238E27FC236}">
                <a16:creationId xmlns:a16="http://schemas.microsoft.com/office/drawing/2014/main" id="{692B0B1E-1D22-2B4F-922F-74864A4171D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CE08981C-9C79-8FBC-DF2D-38E9C4C304E8}"/>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86166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a:t>
            </a:r>
            <a:r>
              <a:rPr lang="en-US" err="1"/>
              <a:t>lt</a:t>
            </a:r>
            <a:r>
              <a:rPr lang="en-US"/>
              <a:t> pro, demi, 18 </a:t>
            </a:r>
            <a:r>
              <a:rPr lang="en-US" err="1"/>
              <a:t>pt</a:t>
            </a:r>
            <a:r>
              <a:rPr lang="en-US"/>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a:t>TITLE — avenir NEXT LT PRO, DEMI, 28 PT, dark blue</a:t>
            </a:r>
          </a:p>
        </p:txBody>
      </p:sp>
    </p:spTree>
    <p:extLst>
      <p:ext uri="{BB962C8B-B14F-4D97-AF65-F5344CB8AC3E}">
        <p14:creationId xmlns:p14="http://schemas.microsoft.com/office/powerpoint/2010/main" val="37798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182784"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pPr lvl="0"/>
            <a:r>
              <a:rPr lang="en-US"/>
              <a:t>This content box can also be used for charts, tables, and images by deleting this text and selecting the type of content you’d like to use instead</a:t>
            </a:r>
          </a:p>
        </p:txBody>
      </p:sp>
      <p:sp>
        <p:nvSpPr>
          <p:cNvPr id="6" name="Slide Number Placeholder 5">
            <a:extLst>
              <a:ext uri="{FF2B5EF4-FFF2-40B4-BE49-F238E27FC236}">
                <a16:creationId xmlns:a16="http://schemas.microsoft.com/office/drawing/2014/main" id="{B37FAF33-EB7E-F044-82B8-3D14FF92A8EA}"/>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7" name="Footer Placeholder 4">
            <a:extLst>
              <a:ext uri="{FF2B5EF4-FFF2-40B4-BE49-F238E27FC236}">
                <a16:creationId xmlns:a16="http://schemas.microsoft.com/office/drawing/2014/main" id="{32C229D6-80F6-154F-B3F2-50AE81843D5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itle 1">
            <a:extLst>
              <a:ext uri="{FF2B5EF4-FFF2-40B4-BE49-F238E27FC236}">
                <a16:creationId xmlns:a16="http://schemas.microsoft.com/office/drawing/2014/main" id="{9EB4E6DD-FD36-F1B9-A8BA-812F893695F8}"/>
              </a:ext>
            </a:extLst>
          </p:cNvPr>
          <p:cNvSpPr>
            <a:spLocks noGrp="1"/>
          </p:cNvSpPr>
          <p:nvPr>
            <p:ph type="title" hasCustomPrompt="1"/>
          </p:nvPr>
        </p:nvSpPr>
        <p:spPr>
          <a:xfrm>
            <a:off x="417341" y="338458"/>
            <a:ext cx="11357316" cy="869909"/>
          </a:xfrm>
        </p:spPr>
        <p:txBody>
          <a:bodyPr/>
          <a:lstStyle/>
          <a:p>
            <a:r>
              <a:rPr lang="en-US"/>
              <a:t>TITLE — avenir NEXT LT PRO, DEMI, 28 PT, DARK BLUE, caps</a:t>
            </a:r>
          </a:p>
        </p:txBody>
      </p:sp>
      <p:sp>
        <p:nvSpPr>
          <p:cNvPr id="9" name="Content Placeholder 3">
            <a:extLst>
              <a:ext uri="{FF2B5EF4-FFF2-40B4-BE49-F238E27FC236}">
                <a16:creationId xmlns:a16="http://schemas.microsoft.com/office/drawing/2014/main" id="{CF7F3128-7FF2-1198-7DB6-D17883A3D325}"/>
              </a:ext>
            </a:extLst>
          </p:cNvPr>
          <p:cNvSpPr>
            <a:spLocks noGrp="1"/>
          </p:cNvSpPr>
          <p:nvPr>
            <p:ph sz="half" idx="10" hasCustomPrompt="1"/>
          </p:nvPr>
        </p:nvSpPr>
        <p:spPr>
          <a:xfrm>
            <a:off x="417341"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Tree>
    <p:extLst>
      <p:ext uri="{BB962C8B-B14F-4D97-AF65-F5344CB8AC3E}">
        <p14:creationId xmlns:p14="http://schemas.microsoft.com/office/powerpoint/2010/main" val="419558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6" name="Footer Placeholder 4">
            <a:extLst>
              <a:ext uri="{FF2B5EF4-FFF2-40B4-BE49-F238E27FC236}">
                <a16:creationId xmlns:a16="http://schemas.microsoft.com/office/drawing/2014/main" id="{F1A18547-ED94-1540-A0C7-0D9D6117B35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itle 1">
            <a:extLst>
              <a:ext uri="{FF2B5EF4-FFF2-40B4-BE49-F238E27FC236}">
                <a16:creationId xmlns:a16="http://schemas.microsoft.com/office/drawing/2014/main" id="{D382B0BB-FFA8-A548-76E1-8E54DA10E077}"/>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8164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9F13AB3-EAF1-0345-B81F-C2129EDDE51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6" name="Footer Placeholder 4">
            <a:extLst>
              <a:ext uri="{FF2B5EF4-FFF2-40B4-BE49-F238E27FC236}">
                <a16:creationId xmlns:a16="http://schemas.microsoft.com/office/drawing/2014/main" id="{75D2727C-19AA-AF45-A10B-B1401CE58AA5}"/>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2739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LT PRO, DEMI, 18 PT, ORANGE,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567352"/>
            <a:ext cx="4769926" cy="3099478"/>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lvl2pPr>
            <a:lvl3pPr>
              <a:buClr>
                <a:schemeClr val="bg1"/>
              </a:buClr>
              <a:defRPr sz="1200">
                <a:solidFill>
                  <a:srgbClr val="404040"/>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LT PRO, DEMI, 18 PT, ORANGE,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567351"/>
            <a:ext cx="4769926" cy="3099469"/>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solidFill>
                  <a:srgbClr val="404040"/>
                </a:solidFill>
              </a:defRPr>
            </a:lvl2pPr>
            <a:lvl3pPr>
              <a:buClr>
                <a:schemeClr val="bg1"/>
              </a:buClr>
              <a:defRPr sz="1200">
                <a:solidFill>
                  <a:srgbClr val="404040"/>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19" name="Slide Number Placeholder 5">
            <a:extLst>
              <a:ext uri="{FF2B5EF4-FFF2-40B4-BE49-F238E27FC236}">
                <a16:creationId xmlns:a16="http://schemas.microsoft.com/office/drawing/2014/main" id="{1FFEE202-3215-CD4E-90B6-134A42DD60FB}"/>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0" name="Footer Placeholder 4">
            <a:extLst>
              <a:ext uri="{FF2B5EF4-FFF2-40B4-BE49-F238E27FC236}">
                <a16:creationId xmlns:a16="http://schemas.microsoft.com/office/drawing/2014/main" id="{09518584-22EB-0849-B9E3-9DFA11585DA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3" name="Title 22">
            <a:extLst>
              <a:ext uri="{FF2B5EF4-FFF2-40B4-BE49-F238E27FC236}">
                <a16:creationId xmlns:a16="http://schemas.microsoft.com/office/drawing/2014/main" id="{0BC5DA1D-DDA7-6589-4989-0B879696E13D}"/>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99432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912">
          <p15:clr>
            <a:srgbClr val="FBAE40"/>
          </p15:clr>
        </p15:guide>
        <p15:guide id="3" pos="816" userDrawn="1">
          <p15:clr>
            <a:srgbClr val="FBAE40"/>
          </p15:clr>
        </p15:guide>
        <p15:guide id="4" pos="216">
          <p15:clr>
            <a:srgbClr val="FBAE40"/>
          </p15:clr>
        </p15:guide>
        <p15:guide id="5" pos="7464">
          <p15:clr>
            <a:srgbClr val="FBAE40"/>
          </p15:clr>
        </p15:guide>
        <p15:guide id="6" pos="7176">
          <p15:clr>
            <a:srgbClr val="FBAE40"/>
          </p15:clr>
        </p15:guide>
        <p15:guide id="7" orient="horz" pos="3888">
          <p15:clr>
            <a:srgbClr val="FBAE40"/>
          </p15:clr>
        </p15:guide>
        <p15:guide id="8" pos="3768">
          <p15:clr>
            <a:srgbClr val="FBAE40"/>
          </p15:clr>
        </p15:guide>
        <p15:guide id="9" orient="horz" pos="936">
          <p15:clr>
            <a:srgbClr val="FBAE40"/>
          </p15:clr>
        </p15:guide>
        <p15:guide id="10" orient="horz" pos="1224">
          <p15:clr>
            <a:srgbClr val="FBAE40"/>
          </p15:clr>
        </p15:guide>
        <p15:guide id="11" orient="horz" pos="4224">
          <p15:clr>
            <a:srgbClr val="FBAE40"/>
          </p15:clr>
        </p15:guide>
        <p15:guide id="12" orient="horz" pos="367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18" name="Text Placeholder 3">
            <a:extLst>
              <a:ext uri="{FF2B5EF4-FFF2-40B4-BE49-F238E27FC236}">
                <a16:creationId xmlns:a16="http://schemas.microsoft.com/office/drawing/2014/main" id="{0FC1CE68-9A3E-E34F-96D4-29F358465C8E}"/>
              </a:ext>
            </a:extLst>
          </p:cNvPr>
          <p:cNvSpPr>
            <a:spLocks noGrp="1"/>
          </p:cNvSpPr>
          <p:nvPr>
            <p:ph type="body" sz="quarter" idx="19"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1" name="Text Placeholder 3">
            <a:extLst>
              <a:ext uri="{FF2B5EF4-FFF2-40B4-BE49-F238E27FC236}">
                <a16:creationId xmlns:a16="http://schemas.microsoft.com/office/drawing/2014/main" id="{3A141CB7-F70D-9043-952A-EF5B84C5B578}"/>
              </a:ext>
            </a:extLst>
          </p:cNvPr>
          <p:cNvSpPr>
            <a:spLocks noGrp="1"/>
          </p:cNvSpPr>
          <p:nvPr>
            <p:ph type="body" sz="quarter" idx="25"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3" name="Text Placeholder 3">
            <a:extLst>
              <a:ext uri="{FF2B5EF4-FFF2-40B4-BE49-F238E27FC236}">
                <a16:creationId xmlns:a16="http://schemas.microsoft.com/office/drawing/2014/main" id="{EE08D536-7D0B-4741-8CDE-468E978246C5}"/>
              </a:ext>
            </a:extLst>
          </p:cNvPr>
          <p:cNvSpPr>
            <a:spLocks noGrp="1"/>
          </p:cNvSpPr>
          <p:nvPr>
            <p:ph type="body" sz="quarter" idx="26"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2" name="Slide Number Placeholder 5">
            <a:extLst>
              <a:ext uri="{FF2B5EF4-FFF2-40B4-BE49-F238E27FC236}">
                <a16:creationId xmlns:a16="http://schemas.microsoft.com/office/drawing/2014/main" id="{1B480BD6-B5B2-444D-AB77-844E6FD4B7E8}"/>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4" name="Footer Placeholder 4">
            <a:extLst>
              <a:ext uri="{FF2B5EF4-FFF2-40B4-BE49-F238E27FC236}">
                <a16:creationId xmlns:a16="http://schemas.microsoft.com/office/drawing/2014/main" id="{F83C2F21-9649-9042-9359-6EA03353BC6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11" name="Title 10">
            <a:extLst>
              <a:ext uri="{FF2B5EF4-FFF2-40B4-BE49-F238E27FC236}">
                <a16:creationId xmlns:a16="http://schemas.microsoft.com/office/drawing/2014/main" id="{0B98202B-1EEF-D977-4C76-CF71381036B3}"/>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81064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p15:clr>
            <a:srgbClr val="FBAE40"/>
          </p15:clr>
        </p15:guide>
        <p15:guide id="2" pos="252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936">
          <p15:clr>
            <a:srgbClr val="FBAE40"/>
          </p15:clr>
        </p15:guide>
        <p15:guide id="7" pos="2688">
          <p15:clr>
            <a:srgbClr val="FBAE40"/>
          </p15:clr>
        </p15:guide>
        <p15:guide id="8" pos="4992">
          <p15:clr>
            <a:srgbClr val="FBAE40"/>
          </p15:clr>
        </p15:guide>
        <p15:guide id="9" pos="5160">
          <p15:clr>
            <a:srgbClr val="FBAE40"/>
          </p15:clr>
        </p15:guide>
        <p15:guide id="10" orient="horz" pos="105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 Cente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770799"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597385"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423971"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FD497B08-CA80-3A4A-80FB-0E86AA7CBA43}"/>
              </a:ext>
            </a:extLst>
          </p:cNvPr>
          <p:cNvSpPr>
            <a:spLocks noGrp="1"/>
          </p:cNvSpPr>
          <p:nvPr>
            <p:ph type="body" sz="quarter" idx="13" hasCustomPrompt="1"/>
          </p:nvPr>
        </p:nvSpPr>
        <p:spPr>
          <a:xfrm>
            <a:off x="615923"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sentence case. If the title or main content placeholder containers get moved out of place, on the Home tab, click the “Reset” button beside “New Slide” to put them back into the correct place.</a:t>
            </a:r>
          </a:p>
        </p:txBody>
      </p:sp>
      <p:sp>
        <p:nvSpPr>
          <p:cNvPr id="26" name="Text Placeholder 24">
            <a:extLst>
              <a:ext uri="{FF2B5EF4-FFF2-40B4-BE49-F238E27FC236}">
                <a16:creationId xmlns:a16="http://schemas.microsoft.com/office/drawing/2014/main" id="{98B717A5-BFD9-3142-BDC7-883C3610147A}"/>
              </a:ext>
            </a:extLst>
          </p:cNvPr>
          <p:cNvSpPr>
            <a:spLocks noGrp="1"/>
          </p:cNvSpPr>
          <p:nvPr>
            <p:ph type="body" sz="quarter" idx="14" hasCustomPrompt="1"/>
          </p:nvPr>
        </p:nvSpPr>
        <p:spPr>
          <a:xfrm>
            <a:off x="4443390"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Content – Avenir Next LT Pro, Regular, 16 </a:t>
            </a:r>
            <a:r>
              <a:rPr lang="en-US" err="1"/>
              <a:t>pt</a:t>
            </a:r>
            <a:r>
              <a:rPr lang="en-US"/>
              <a:t>, sentence case. Sentence case means to capitalize only the first letter of the first. When using sentence case, you will still capitalize the first letter of proper nouns and names/titles.</a:t>
            </a:r>
          </a:p>
        </p:txBody>
      </p:sp>
      <p:sp>
        <p:nvSpPr>
          <p:cNvPr id="27" name="Text Placeholder 24">
            <a:extLst>
              <a:ext uri="{FF2B5EF4-FFF2-40B4-BE49-F238E27FC236}">
                <a16:creationId xmlns:a16="http://schemas.microsoft.com/office/drawing/2014/main" id="{76623F4A-CFEA-8740-8286-9A9FD5427D74}"/>
              </a:ext>
            </a:extLst>
          </p:cNvPr>
          <p:cNvSpPr>
            <a:spLocks noGrp="1"/>
          </p:cNvSpPr>
          <p:nvPr>
            <p:ph type="body" sz="quarter" idx="15" hasCustomPrompt="1"/>
          </p:nvPr>
        </p:nvSpPr>
        <p:spPr>
          <a:xfrm>
            <a:off x="8269976" y="2567352"/>
            <a:ext cx="3259138" cy="3664398"/>
          </a:xfrm>
        </p:spPr>
        <p:txBody>
          <a:bodyPr>
            <a:noAutofit/>
          </a:bodyPr>
          <a:lstStyle>
            <a:lvl1pPr marL="0" indent="0">
              <a:buNone/>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sentence case. If using bullet points, be sure to use dark blue square bullets.</a:t>
            </a:r>
          </a:p>
        </p:txBody>
      </p: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5414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81606"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0819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19" name="Slide Number Placeholder 5">
            <a:extLst>
              <a:ext uri="{FF2B5EF4-FFF2-40B4-BE49-F238E27FC236}">
                <a16:creationId xmlns:a16="http://schemas.microsoft.com/office/drawing/2014/main" id="{5F8156AC-4342-4D4A-945A-8596BF79DE6D}"/>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1" name="Footer Placeholder 4">
            <a:extLst>
              <a:ext uri="{FF2B5EF4-FFF2-40B4-BE49-F238E27FC236}">
                <a16:creationId xmlns:a16="http://schemas.microsoft.com/office/drawing/2014/main" id="{E5FDE0B4-051E-1348-9BF2-570AC2CF5E7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41" name="Title 40">
            <a:extLst>
              <a:ext uri="{FF2B5EF4-FFF2-40B4-BE49-F238E27FC236}">
                <a16:creationId xmlns:a16="http://schemas.microsoft.com/office/drawing/2014/main" id="{FF63C081-F164-9C3F-A2AE-2F957624BF4F}"/>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07618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76">
          <p15:clr>
            <a:srgbClr val="FBAE40"/>
          </p15:clr>
        </p15:guide>
        <p15:guide id="2" pos="600">
          <p15:clr>
            <a:srgbClr val="FBAE40"/>
          </p15:clr>
        </p15:guide>
        <p15:guide id="3" pos="4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419637" y="1026058"/>
            <a:ext cx="5303000" cy="1636776"/>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417341" y="2781602"/>
            <a:ext cx="5305283" cy="16366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417341" y="4546998"/>
            <a:ext cx="5305283" cy="163467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66161" y="1194243"/>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66161" y="2937952"/>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66161" y="4704128"/>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66161" y="4998118"/>
            <a:ext cx="4986343" cy="971298"/>
          </a:xfrm>
          <a:prstGeom prst="rect">
            <a:avLst/>
          </a:prstGeom>
        </p:spPr>
        <p:txBody>
          <a:bodyPr vert="horz" lIns="0" tIns="45720" rIns="91440" bIns="45720" rtlCol="0">
            <a:noAutofit/>
          </a:bodyPr>
          <a:lstStyle>
            <a:lvl1pPr>
              <a:spcAft>
                <a:spcPts val="600"/>
              </a:spcAft>
              <a:buClr>
                <a:schemeClr val="accent2"/>
              </a:buClr>
              <a:defRPr sz="1200">
                <a:solidFill>
                  <a:srgbClr val="404040"/>
                </a:solidFill>
              </a:defRPr>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66161" y="3233325"/>
            <a:ext cx="4986343"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a:t>Content – Avenir Next LT Pro, Regular, 12 </a:t>
            </a:r>
            <a:r>
              <a:rPr lang="en-US" err="1"/>
              <a:t>pt</a:t>
            </a:r>
            <a:r>
              <a:rPr lang="en-US"/>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66162" y="1483397"/>
            <a:ext cx="4986342"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a:t>To change the photo and maintain size/shape, delete existing photo, click the picture icon in the center of the placeholder, locate/select a photo from your file options that appear, click Insert.  </a:t>
            </a:r>
          </a:p>
        </p:txBody>
      </p:sp>
      <p:sp>
        <p:nvSpPr>
          <p:cNvPr id="18" name="Slide Number Placeholder 5">
            <a:extLst>
              <a:ext uri="{FF2B5EF4-FFF2-40B4-BE49-F238E27FC236}">
                <a16:creationId xmlns:a16="http://schemas.microsoft.com/office/drawing/2014/main" id="{D00C9A79-590D-3740-9D9C-FAE5808E2F76}"/>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0" name="Footer Placeholder 4">
            <a:extLst>
              <a:ext uri="{FF2B5EF4-FFF2-40B4-BE49-F238E27FC236}">
                <a16:creationId xmlns:a16="http://schemas.microsoft.com/office/drawing/2014/main" id="{E433437D-68BB-A743-957B-73822A8B9BD9}"/>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A60512B7-F392-E2B6-A86A-BC05CE6C1CFF}"/>
              </a:ext>
            </a:extLst>
          </p:cNvPr>
          <p:cNvSpPr>
            <a:spLocks noGrp="1"/>
          </p:cNvSpPr>
          <p:nvPr>
            <p:ph type="title" hasCustomPrompt="1"/>
          </p:nvPr>
        </p:nvSpPr>
        <p:spPr>
          <a:xfrm>
            <a:off x="417341" y="338459"/>
            <a:ext cx="11357316" cy="566800"/>
          </a:xfrm>
        </p:spPr>
        <p:txBody>
          <a:bodyPr/>
          <a:lstStyle/>
          <a:p>
            <a:r>
              <a:rPr lang="en-US"/>
              <a:t>TITLE — avenir NEXT LT PRO, DEMI, 28 PT, DARK BLUE, caps</a:t>
            </a:r>
          </a:p>
        </p:txBody>
      </p:sp>
    </p:spTree>
    <p:extLst>
      <p:ext uri="{BB962C8B-B14F-4D97-AF65-F5344CB8AC3E}">
        <p14:creationId xmlns:p14="http://schemas.microsoft.com/office/powerpoint/2010/main" val="160866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816" userDrawn="1">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s w/ icons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D05F5668-9431-7542-A05F-9999F7E2904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38" name="Footer Placeholder 4">
            <a:extLst>
              <a:ext uri="{FF2B5EF4-FFF2-40B4-BE49-F238E27FC236}">
                <a16:creationId xmlns:a16="http://schemas.microsoft.com/office/drawing/2014/main" id="{DAB19935-33C1-AA45-8BB5-FC2BE9106AE6}"/>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8F6BD397-0E40-E919-0BBC-B4AB622EBF86}"/>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59471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s w/ icons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2C171AD9-9BE1-E945-9767-8780DD4E794E}"/>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38" name="Footer Placeholder 4">
            <a:extLst>
              <a:ext uri="{FF2B5EF4-FFF2-40B4-BE49-F238E27FC236}">
                <a16:creationId xmlns:a16="http://schemas.microsoft.com/office/drawing/2014/main" id="{1A9D6AB5-0BDC-5A4C-9196-2600241D1508}"/>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ext Placeholder 24">
            <a:extLst>
              <a:ext uri="{FF2B5EF4-FFF2-40B4-BE49-F238E27FC236}">
                <a16:creationId xmlns:a16="http://schemas.microsoft.com/office/drawing/2014/main" id="{5A772E17-2817-8F89-E115-E087101C64DC}"/>
              </a:ext>
            </a:extLst>
          </p:cNvPr>
          <p:cNvSpPr>
            <a:spLocks noGrp="1"/>
          </p:cNvSpPr>
          <p:nvPr>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 name="Text Placeholder 24">
            <a:extLst>
              <a:ext uri="{FF2B5EF4-FFF2-40B4-BE49-F238E27FC236}">
                <a16:creationId xmlns:a16="http://schemas.microsoft.com/office/drawing/2014/main" id="{A25B7AD8-69A6-7DD7-FAA8-F39067B21F9D}"/>
              </a:ext>
            </a:extLst>
          </p:cNvPr>
          <p:cNvSpPr>
            <a:spLocks noGrp="1"/>
          </p:cNvSpPr>
          <p:nvPr>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4" name="Text Placeholder 24">
            <a:extLst>
              <a:ext uri="{FF2B5EF4-FFF2-40B4-BE49-F238E27FC236}">
                <a16:creationId xmlns:a16="http://schemas.microsoft.com/office/drawing/2014/main" id="{C2E1886E-8B36-96A8-18C4-04A86AB20991}"/>
              </a:ext>
            </a:extLst>
          </p:cNvPr>
          <p:cNvSpPr>
            <a:spLocks noGrp="1"/>
          </p:cNvSpPr>
          <p:nvPr>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6" name="Title 5">
            <a:extLst>
              <a:ext uri="{FF2B5EF4-FFF2-40B4-BE49-F238E27FC236}">
                <a16:creationId xmlns:a16="http://schemas.microsoft.com/office/drawing/2014/main" id="{0B1B8CFF-A83B-3FE4-617F-B84BE4353B59}"/>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67104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a:solidFill>
                  <a:schemeClr val="bg1">
                    <a:lumMod val="65000"/>
                  </a:schemeClr>
                </a:solidFill>
                <a:latin typeface="Arial" charset="0"/>
                <a:ea typeface="Arial" charset="0"/>
                <a:cs typeface="Arial" charset="0"/>
              </a:rPr>
              <a:t>FOOTER</a:t>
            </a:r>
            <a:endParaRPr lang="en-US" sz="60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99949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3210"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ALL CAPS</a:t>
            </a:r>
          </a:p>
        </p:txBody>
      </p:sp>
      <p:sp>
        <p:nvSpPr>
          <p:cNvPr id="4" name="Slide Number Placeholder 3">
            <a:extLst>
              <a:ext uri="{FF2B5EF4-FFF2-40B4-BE49-F238E27FC236}">
                <a16:creationId xmlns:a16="http://schemas.microsoft.com/office/drawing/2014/main" id="{8843B946-D2E2-D646-AFE9-A127CD1C19EF}"/>
              </a:ext>
            </a:extLst>
          </p:cNvPr>
          <p:cNvSpPr>
            <a:spLocks noGrp="1"/>
          </p:cNvSpPr>
          <p:nvPr>
            <p:ph type="sldNum" sz="quarter" idx="14"/>
          </p:nvPr>
        </p:nvSpPr>
        <p:spPr/>
        <p:txBody>
          <a:bodyPr/>
          <a:lstStyle/>
          <a:p>
            <a:fld id="{9564885F-477D-A14D-B2C1-5ECAF755F313}" type="slidenum">
              <a:rPr lang="en-US" smtClean="0"/>
              <a:pPr/>
              <a:t>‹#›</a:t>
            </a:fld>
            <a:endParaRPr lang="en-US" spc="400"/>
          </a:p>
        </p:txBody>
      </p:sp>
      <p:sp>
        <p:nvSpPr>
          <p:cNvPr id="7" name="Footer Placeholder 6">
            <a:extLst>
              <a:ext uri="{FF2B5EF4-FFF2-40B4-BE49-F238E27FC236}">
                <a16:creationId xmlns:a16="http://schemas.microsoft.com/office/drawing/2014/main" id="{74CC990C-4EF5-D644-8DBC-E0234D61CCAF}"/>
              </a:ext>
            </a:extLst>
          </p:cNvPr>
          <p:cNvSpPr>
            <a:spLocks noGrp="1"/>
          </p:cNvSpPr>
          <p:nvPr>
            <p:ph type="ftr" sz="quarter" idx="15"/>
          </p:nvPr>
        </p:nvSpPr>
        <p:spPr/>
        <p:txBody>
          <a:bodyPr/>
          <a:lstStyle/>
          <a:p>
            <a:endParaRPr lang="en-US"/>
          </a:p>
        </p:txBody>
      </p:sp>
      <p:sp>
        <p:nvSpPr>
          <p:cNvPr id="2" name="Title 1">
            <a:extLst>
              <a:ext uri="{FF2B5EF4-FFF2-40B4-BE49-F238E27FC236}">
                <a16:creationId xmlns:a16="http://schemas.microsoft.com/office/drawing/2014/main" id="{D2B0CEC4-5AA2-384C-A2A4-9C0672E515B3}"/>
              </a:ext>
            </a:extLst>
          </p:cNvPr>
          <p:cNvSpPr>
            <a:spLocks noGrp="1"/>
          </p:cNvSpPr>
          <p:nvPr>
            <p:ph type="title" hasCustomPrompt="1"/>
          </p:nvPr>
        </p:nvSpPr>
        <p:spPr/>
        <p:txBody>
          <a:bodyPr/>
          <a:lstStyle/>
          <a:p>
            <a:r>
              <a:rPr lang="en-US"/>
              <a:t>TITLE — avenir NEXT LT PRO, DEMI, 28 PT, dark blue</a:t>
            </a:r>
          </a:p>
        </p:txBody>
      </p:sp>
    </p:spTree>
    <p:extLst>
      <p:ext uri="{BB962C8B-B14F-4D97-AF65-F5344CB8AC3E}">
        <p14:creationId xmlns:p14="http://schemas.microsoft.com/office/powerpoint/2010/main" val="21099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aseline="0">
                <a:solidFill>
                  <a:schemeClr val="bg1"/>
                </a:solidFill>
              </a:defRPr>
            </a:lvl1pPr>
          </a:lstStyle>
          <a:p>
            <a:r>
              <a:rPr lang="en-US"/>
              <a:t>INSERT TITLE OF PRESENTATION HERE</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Name</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17565"/>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Title</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46682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Date</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a:solidFill>
                  <a:schemeClr val="bg1">
                    <a:lumMod val="65000"/>
                  </a:schemeClr>
                </a:solidFill>
                <a:latin typeface="Arial" charset="0"/>
                <a:ea typeface="Arial" charset="0"/>
                <a:cs typeface="Arial" charset="0"/>
              </a:rPr>
              <a:t>FOOTER</a:t>
            </a:r>
            <a:endParaRPr lang="en-US" sz="60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10" name="Picture 9" descr="A picture containing light, drawing&#10;&#10;Description automatically generated">
            <a:extLst>
              <a:ext uri="{FF2B5EF4-FFF2-40B4-BE49-F238E27FC236}">
                <a16:creationId xmlns:a16="http://schemas.microsoft.com/office/drawing/2014/main" id="{06B9A911-4C44-D04B-A6AC-48BEB9E92860}"/>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2" name="Picture 11">
            <a:extLst>
              <a:ext uri="{FF2B5EF4-FFF2-40B4-BE49-F238E27FC236}">
                <a16:creationId xmlns:a16="http://schemas.microsoft.com/office/drawing/2014/main" id="{05EC4291-2ABB-9942-8524-4850217E535F}"/>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67697" y="5781991"/>
            <a:ext cx="821437" cy="706204"/>
          </a:xfrm>
          <a:prstGeom prst="rect">
            <a:avLst/>
          </a:prstGeom>
        </p:spPr>
      </p:pic>
    </p:spTree>
    <p:extLst>
      <p:ext uri="{BB962C8B-B14F-4D97-AF65-F5344CB8AC3E}">
        <p14:creationId xmlns:p14="http://schemas.microsoft.com/office/powerpoint/2010/main" val="6806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365847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 Horizont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04020BCF-D8A9-4821-8C19-5471D706D883}"/>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4094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4" name="Picture 13" descr="A picture containing dark, light, night sky&#10;&#10;Description automatically generated">
            <a:extLst>
              <a:ext uri="{FF2B5EF4-FFF2-40B4-BE49-F238E27FC236}">
                <a16:creationId xmlns:a16="http://schemas.microsoft.com/office/drawing/2014/main" id="{72B09A68-5798-4340-9B8F-CC807289C73B}"/>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2" name="Title 1">
            <a:extLst>
              <a:ext uri="{FF2B5EF4-FFF2-40B4-BE49-F238E27FC236}">
                <a16:creationId xmlns:a16="http://schemas.microsoft.com/office/drawing/2014/main" id="{AFADBBA8-BB2C-68E0-4966-C28408E7609F}"/>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accent2"/>
                </a:solidFill>
              </a:defRPr>
            </a:lvl1pPr>
          </a:lstStyle>
          <a:p>
            <a:r>
              <a:rPr lang="en-US"/>
              <a:t>DIVIDER — AVENIR NEXT LT PRO DEMI, 36 PT, Orange, caps</a:t>
            </a:r>
          </a:p>
        </p:txBody>
      </p:sp>
      <p:sp>
        <p:nvSpPr>
          <p:cNvPr id="4" name="Subtitle 2">
            <a:extLst>
              <a:ext uri="{FF2B5EF4-FFF2-40B4-BE49-F238E27FC236}">
                <a16:creationId xmlns:a16="http://schemas.microsoft.com/office/drawing/2014/main" id="{FB62AF44-2539-9ABA-5B94-BE413316B679}"/>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bg1"/>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B352F245-2667-1F1A-FA45-A163EF1FE7E6}"/>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2520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userDrawn="1">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27820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_Image + Vertic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391025"/>
            <a:ext cx="6013188" cy="2387600"/>
          </a:xfrm>
        </p:spPr>
        <p:txBody>
          <a:bodyPr anchor="b">
            <a:noAutofit/>
          </a:bodyPr>
          <a:lstStyle>
            <a:lvl1pPr algn="l">
              <a:defRPr sz="3600">
                <a:solidFill>
                  <a:srgbClr val="0B2341"/>
                </a:solidFill>
              </a:defRPr>
            </a:lvl1pPr>
          </a:lstStyle>
          <a:p>
            <a:r>
              <a:rPr lang="en-US"/>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935971"/>
            <a:ext cx="6013188" cy="827881"/>
          </a:xfrm>
        </p:spPr>
        <p:txBody>
          <a:bodyPr>
            <a:noAutofit/>
          </a:bodyPr>
          <a:lstStyle>
            <a:lvl1pPr marL="0" indent="0" algn="l">
              <a:buNone/>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all CAPS</a:t>
            </a:r>
          </a:p>
        </p:txBody>
      </p:sp>
      <p:sp>
        <p:nvSpPr>
          <p:cNvPr id="3" name="Picture Placeholder 2">
            <a:extLst>
              <a:ext uri="{FF2B5EF4-FFF2-40B4-BE49-F238E27FC236}">
                <a16:creationId xmlns:a16="http://schemas.microsoft.com/office/drawing/2014/main" id="{76141FDD-EBCA-0F2D-C255-0C1B7FCB48EF}"/>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4" name="Picture 3" descr="Icon&#10;&#10;Description automatically generated">
            <a:extLst>
              <a:ext uri="{FF2B5EF4-FFF2-40B4-BE49-F238E27FC236}">
                <a16:creationId xmlns:a16="http://schemas.microsoft.com/office/drawing/2014/main" id="{4B815A73-A0E1-664B-E59D-DCFF50D36038}"/>
              </a:ext>
            </a:extLst>
          </p:cNvPr>
          <p:cNvPicPr>
            <a:picLocks noChangeAspect="1"/>
          </p:cNvPicPr>
          <p:nvPr userDrawn="1"/>
        </p:nvPicPr>
        <p:blipFill>
          <a:blip r:embed="rId2"/>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3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Oran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D05ADA-E156-0643-B183-FFE72FA07362}"/>
              </a:ext>
            </a:extLst>
          </p:cNvPr>
          <p:cNvSpPr>
            <a:spLocks noGrp="1"/>
          </p:cNvSpPr>
          <p:nvPr>
            <p:ph type="sldNum" sz="quarter" idx="12"/>
          </p:nvPr>
        </p:nvSpPr>
        <p:spPr>
          <a:xfrm>
            <a:off x="616649" y="6395203"/>
            <a:ext cx="407541" cy="365125"/>
          </a:xfrm>
          <a:prstGeom prst="rect">
            <a:avLst/>
          </a:prstGeom>
        </p:spPr>
        <p:txBody>
          <a:bodyPr/>
          <a:lstStyle>
            <a:lvl1pPr algn="r">
              <a:defRPr>
                <a:solidFill>
                  <a:srgbClr val="999999"/>
                </a:solidFill>
              </a:defRPr>
            </a:lvl1pPr>
          </a:lstStyle>
          <a:p>
            <a:fld id="{9564885F-477D-A14D-B2C1-5ECAF755F313}" type="slidenum">
              <a:rPr lang="en-US" smtClean="0"/>
              <a:pPr/>
              <a:t>‹#›</a:t>
            </a:fld>
            <a:endParaRPr lang="en-US"/>
          </a:p>
        </p:txBody>
      </p:sp>
      <p:sp>
        <p:nvSpPr>
          <p:cNvPr id="19" name="Oval 18">
            <a:extLst>
              <a:ext uri="{FF2B5EF4-FFF2-40B4-BE49-F238E27FC236}">
                <a16:creationId xmlns:a16="http://schemas.microsoft.com/office/drawing/2014/main" id="{669E0A95-0C53-4047-82CE-0598CA3A5F7B}"/>
              </a:ext>
            </a:extLst>
          </p:cNvPr>
          <p:cNvSpPr>
            <a:spLocks noChangeAspect="1"/>
          </p:cNvSpPr>
          <p:nvPr userDrawn="1"/>
        </p:nvSpPr>
        <p:spPr>
          <a:xfrm>
            <a:off x="1325939" y="40929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0" name="Oval 19">
            <a:extLst>
              <a:ext uri="{FF2B5EF4-FFF2-40B4-BE49-F238E27FC236}">
                <a16:creationId xmlns:a16="http://schemas.microsoft.com/office/drawing/2014/main" id="{9EA5C336-9855-E141-918F-0E89EE827690}"/>
              </a:ext>
            </a:extLst>
          </p:cNvPr>
          <p:cNvSpPr>
            <a:spLocks noChangeAspect="1"/>
          </p:cNvSpPr>
          <p:nvPr userDrawn="1"/>
        </p:nvSpPr>
        <p:spPr>
          <a:xfrm>
            <a:off x="1325939" y="160016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1" name="Oval 20">
            <a:extLst>
              <a:ext uri="{FF2B5EF4-FFF2-40B4-BE49-F238E27FC236}">
                <a16:creationId xmlns:a16="http://schemas.microsoft.com/office/drawing/2014/main" id="{29EA0B01-E266-E545-A750-4CBD0D03EDBD}"/>
              </a:ext>
            </a:extLst>
          </p:cNvPr>
          <p:cNvSpPr>
            <a:spLocks noChangeAspect="1"/>
          </p:cNvSpPr>
          <p:nvPr userDrawn="1"/>
        </p:nvSpPr>
        <p:spPr>
          <a:xfrm>
            <a:off x="1499660" y="1773881"/>
            <a:ext cx="1554480" cy="1554480"/>
          </a:xfrm>
          <a:prstGeom prst="ellipse">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5A7B65ED-5F59-074C-B2D7-9F9B76C45DA3}"/>
              </a:ext>
            </a:extLst>
          </p:cNvPr>
          <p:cNvSpPr>
            <a:spLocks noChangeAspect="1"/>
          </p:cNvSpPr>
          <p:nvPr userDrawn="1"/>
        </p:nvSpPr>
        <p:spPr>
          <a:xfrm>
            <a:off x="1499660" y="4266645"/>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5" name="Picture Placeholder 7">
            <a:extLst>
              <a:ext uri="{FF2B5EF4-FFF2-40B4-BE49-F238E27FC236}">
                <a16:creationId xmlns:a16="http://schemas.microsoft.com/office/drawing/2014/main" id="{064CEFBA-6629-6046-B591-5AF03121D1DC}"/>
              </a:ext>
            </a:extLst>
          </p:cNvPr>
          <p:cNvSpPr>
            <a:spLocks noGrp="1"/>
          </p:cNvSpPr>
          <p:nvPr>
            <p:ph type="pic" sz="quarter" idx="20" hasCustomPrompt="1"/>
          </p:nvPr>
        </p:nvSpPr>
        <p:spPr>
          <a:xfrm>
            <a:off x="1499660" y="177388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26" name="Picture Placeholder 7">
            <a:extLst>
              <a:ext uri="{FF2B5EF4-FFF2-40B4-BE49-F238E27FC236}">
                <a16:creationId xmlns:a16="http://schemas.microsoft.com/office/drawing/2014/main" id="{267FBC05-7AF0-414F-977C-E66855B2438D}"/>
              </a:ext>
            </a:extLst>
          </p:cNvPr>
          <p:cNvSpPr>
            <a:spLocks noGrp="1"/>
          </p:cNvSpPr>
          <p:nvPr>
            <p:ph type="pic" sz="quarter" idx="21" hasCustomPrompt="1"/>
          </p:nvPr>
        </p:nvSpPr>
        <p:spPr>
          <a:xfrm>
            <a:off x="1499660" y="4266645"/>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28" name="Content Placeholder 2">
            <a:extLst>
              <a:ext uri="{FF2B5EF4-FFF2-40B4-BE49-F238E27FC236}">
                <a16:creationId xmlns:a16="http://schemas.microsoft.com/office/drawing/2014/main" id="{3386FF98-DC36-3D48-893F-D61A2FC191D1}"/>
              </a:ext>
            </a:extLst>
          </p:cNvPr>
          <p:cNvSpPr>
            <a:spLocks noGrp="1"/>
          </p:cNvSpPr>
          <p:nvPr>
            <p:ph idx="1" hasCustomPrompt="1"/>
          </p:nvPr>
        </p:nvSpPr>
        <p:spPr>
          <a:xfrm>
            <a:off x="3771900" y="1600159"/>
            <a:ext cx="8077200" cy="1901923"/>
          </a:xfrm>
        </p:spPr>
        <p:txBody>
          <a:bodyPr anchor="ctr">
            <a:noAutofit/>
          </a:bodyPr>
          <a:lstStyle>
            <a:lvl1pPr marL="228600" indent="-228600">
              <a:spcAft>
                <a:spcPts val="600"/>
              </a:spcAft>
              <a:buClr>
                <a:srgbClr val="E86100"/>
              </a:buClr>
              <a:buFont typeface="Wingdings" pitchFamily="2" charset="2"/>
              <a:buChar char="§"/>
              <a:tabLst/>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a:t>To insert an image</a:t>
            </a:r>
          </a:p>
          <a:p>
            <a:pPr lvl="1">
              <a:spcAft>
                <a:spcPts val="200"/>
              </a:spcAft>
            </a:pPr>
            <a:r>
              <a:rPr lang="en-US"/>
              <a:t>Click the center of the placeholder</a:t>
            </a:r>
          </a:p>
          <a:p>
            <a:pPr lvl="1">
              <a:spcAft>
                <a:spcPts val="200"/>
              </a:spcAft>
            </a:pPr>
            <a:r>
              <a:rPr lang="en-US"/>
              <a:t>From your computer’s file options that appear, select the image you want </a:t>
            </a:r>
          </a:p>
          <a:p>
            <a:pPr lvl="1">
              <a:spcAft>
                <a:spcPts val="200"/>
              </a:spcAft>
            </a:pPr>
            <a:r>
              <a:rPr lang="en-US"/>
              <a:t>Click Insert </a:t>
            </a:r>
          </a:p>
        </p:txBody>
      </p:sp>
      <p:sp>
        <p:nvSpPr>
          <p:cNvPr id="31" name="Content Placeholder 2">
            <a:extLst>
              <a:ext uri="{FF2B5EF4-FFF2-40B4-BE49-F238E27FC236}">
                <a16:creationId xmlns:a16="http://schemas.microsoft.com/office/drawing/2014/main" id="{25656F1B-7A31-2049-8171-C1264E2E1F1F}"/>
              </a:ext>
            </a:extLst>
          </p:cNvPr>
          <p:cNvSpPr>
            <a:spLocks noGrp="1"/>
          </p:cNvSpPr>
          <p:nvPr>
            <p:ph idx="22" hasCustomPrompt="1"/>
          </p:nvPr>
        </p:nvSpPr>
        <p:spPr>
          <a:xfrm>
            <a:off x="3771900" y="4092923"/>
            <a:ext cx="8077200" cy="1901923"/>
          </a:xfrm>
        </p:spPr>
        <p:txBody>
          <a:bodyPr anchor="ctr">
            <a:noAutofit/>
          </a:bodyPr>
          <a:lstStyle>
            <a:lvl1pPr>
              <a:spcAft>
                <a:spcPts val="600"/>
              </a:spcAft>
              <a:buClr>
                <a:srgbClr val="E86100"/>
              </a:buClr>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a:t>To insert an image</a:t>
            </a:r>
          </a:p>
          <a:p>
            <a:pPr lvl="1">
              <a:spcAft>
                <a:spcPts val="200"/>
              </a:spcAft>
            </a:pPr>
            <a:r>
              <a:rPr lang="en-US"/>
              <a:t>Click the center of the placeholder</a:t>
            </a:r>
          </a:p>
          <a:p>
            <a:pPr lvl="1">
              <a:spcAft>
                <a:spcPts val="200"/>
              </a:spcAft>
            </a:pPr>
            <a:r>
              <a:rPr lang="en-US"/>
              <a:t>From your computer’s file options that appear, select the image you want </a:t>
            </a:r>
          </a:p>
          <a:p>
            <a:pPr lvl="1">
              <a:spcAft>
                <a:spcPts val="200"/>
              </a:spcAft>
            </a:pPr>
            <a:r>
              <a:rPr lang="en-US"/>
              <a:t>Click Insert </a:t>
            </a:r>
          </a:p>
        </p:txBody>
      </p:sp>
      <p:cxnSp>
        <p:nvCxnSpPr>
          <p:cNvPr id="32" name="Straight Connector 31">
            <a:extLst>
              <a:ext uri="{FF2B5EF4-FFF2-40B4-BE49-F238E27FC236}">
                <a16:creationId xmlns:a16="http://schemas.microsoft.com/office/drawing/2014/main" id="{3EF769BB-C4DC-104B-B5D4-C82338900C6B}"/>
              </a:ext>
            </a:extLst>
          </p:cNvPr>
          <p:cNvCxnSpPr>
            <a:cxnSpLocks/>
          </p:cNvCxnSpPr>
          <p:nvPr userDrawn="1"/>
        </p:nvCxnSpPr>
        <p:spPr>
          <a:xfrm flipV="1">
            <a:off x="3481796" y="1600160"/>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70F226-232D-084B-9073-6353ACE15E65}"/>
              </a:ext>
            </a:extLst>
          </p:cNvPr>
          <p:cNvCxnSpPr>
            <a:cxnSpLocks/>
          </p:cNvCxnSpPr>
          <p:nvPr userDrawn="1"/>
        </p:nvCxnSpPr>
        <p:spPr>
          <a:xfrm flipV="1">
            <a:off x="3481796" y="4092923"/>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A1A6BB-4B01-264F-9B2F-7150B4AF3CBE}"/>
              </a:ext>
            </a:extLst>
          </p:cNvPr>
          <p:cNvCxnSpPr>
            <a:cxnSpLocks/>
            <a:stCxn id="20" idx="6"/>
          </p:cNvCxnSpPr>
          <p:nvPr userDrawn="1"/>
        </p:nvCxnSpPr>
        <p:spPr>
          <a:xfrm>
            <a:off x="3227862" y="2551122"/>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E71469-9F27-A94E-9820-2F21B780DD54}"/>
              </a:ext>
            </a:extLst>
          </p:cNvPr>
          <p:cNvCxnSpPr>
            <a:cxnSpLocks/>
          </p:cNvCxnSpPr>
          <p:nvPr userDrawn="1"/>
        </p:nvCxnSpPr>
        <p:spPr>
          <a:xfrm>
            <a:off x="3227862" y="5043884"/>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A828ABE-A104-1B47-BB4A-7979D868BD4A}"/>
              </a:ext>
            </a:extLst>
          </p:cNvPr>
          <p:cNvSpPr/>
          <p:nvPr userDrawn="1"/>
        </p:nvSpPr>
        <p:spPr>
          <a:xfrm>
            <a:off x="0" y="0"/>
            <a:ext cx="342900" cy="6858000"/>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Footer Placeholder 6">
            <a:extLst>
              <a:ext uri="{FF2B5EF4-FFF2-40B4-BE49-F238E27FC236}">
                <a16:creationId xmlns:a16="http://schemas.microsoft.com/office/drawing/2014/main" id="{A0CF961C-97BB-8F44-A598-7A4400817869}"/>
              </a:ext>
            </a:extLst>
          </p:cNvPr>
          <p:cNvSpPr>
            <a:spLocks noGrp="1"/>
          </p:cNvSpPr>
          <p:nvPr>
            <p:ph type="ftr" sz="quarter" idx="13"/>
          </p:nvPr>
        </p:nvSpPr>
        <p:spPr>
          <a:xfrm>
            <a:off x="1118203" y="6395203"/>
            <a:ext cx="6743700" cy="365125"/>
          </a:xfrm>
          <a:prstGeom prst="rect">
            <a:avLst/>
          </a:prstGeom>
        </p:spPr>
        <p:txBody>
          <a:bodyPr/>
          <a:lstStyle>
            <a:lvl1pPr>
              <a:defRPr>
                <a:solidFill>
                  <a:srgbClr val="999999"/>
                </a:solidFill>
              </a:defRPr>
            </a:lvl1pPr>
          </a:lstStyle>
          <a:p>
            <a:endParaRPr lang="en-US"/>
          </a:p>
        </p:txBody>
      </p:sp>
      <p:sp>
        <p:nvSpPr>
          <p:cNvPr id="2" name="Title 1">
            <a:extLst>
              <a:ext uri="{FF2B5EF4-FFF2-40B4-BE49-F238E27FC236}">
                <a16:creationId xmlns:a16="http://schemas.microsoft.com/office/drawing/2014/main" id="{B7C2D28E-8834-9183-4BA7-30DAC0A0EAB3}"/>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spTree>
    <p:extLst>
      <p:ext uri="{BB962C8B-B14F-4D97-AF65-F5344CB8AC3E}">
        <p14:creationId xmlns:p14="http://schemas.microsoft.com/office/powerpoint/2010/main" val="170961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2376" userDrawn="1">
          <p15:clr>
            <a:srgbClr val="FBAE40"/>
          </p15:clr>
        </p15:guide>
        <p15:guide id="3" pos="7464" userDrawn="1">
          <p15:clr>
            <a:srgbClr val="FBAE40"/>
          </p15:clr>
        </p15:guide>
        <p15:guide id="4" orient="horz" pos="1008" userDrawn="1">
          <p15:clr>
            <a:srgbClr val="FBAE40"/>
          </p15:clr>
        </p15:guide>
        <p15:guide id="5" orient="horz" pos="2208" userDrawn="1">
          <p15:clr>
            <a:srgbClr val="FBAE40"/>
          </p15:clr>
        </p15:guide>
        <p15:guide id="6" orient="horz" pos="2568" userDrawn="1">
          <p15:clr>
            <a:srgbClr val="FBAE40"/>
          </p15:clr>
        </p15:guide>
        <p15:guide id="7" orient="horz" pos="4176" userDrawn="1">
          <p15:clr>
            <a:srgbClr val="FBAE40"/>
          </p15:clr>
        </p15:guide>
        <p15:guide id="8" pos="4056" userDrawn="1">
          <p15:clr>
            <a:srgbClr val="FBAE40"/>
          </p15:clr>
        </p15:guide>
        <p15:guide id="9" pos="3912" userDrawn="1">
          <p15:clr>
            <a:srgbClr val="FBAE40"/>
          </p15:clr>
        </p15:guide>
        <p15:guide id="10" pos="216" userDrawn="1">
          <p15:clr>
            <a:srgbClr val="FBAE40"/>
          </p15:clr>
        </p15:guide>
        <p15:guide id="11" orient="horz" pos="379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a:p>
        </p:txBody>
      </p:sp>
      <p:sp>
        <p:nvSpPr>
          <p:cNvPr id="7" name="Footer Placeholder 6">
            <a:extLst>
              <a:ext uri="{FF2B5EF4-FFF2-40B4-BE49-F238E27FC236}">
                <a16:creationId xmlns:a16="http://schemas.microsoft.com/office/drawing/2014/main" id="{FBB873B5-21A9-D842-BD7F-6D15957C257F}"/>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a:p>
        </p:txBody>
      </p:sp>
      <p:sp>
        <p:nvSpPr>
          <p:cNvPr id="6" name="Title 5">
            <a:extLst>
              <a:ext uri="{FF2B5EF4-FFF2-40B4-BE49-F238E27FC236}">
                <a16:creationId xmlns:a16="http://schemas.microsoft.com/office/drawing/2014/main" id="{CF9ED658-7518-FA9A-4030-FCD0D646E0B3}"/>
              </a:ext>
            </a:extLst>
          </p:cNvPr>
          <p:cNvSpPr>
            <a:spLocks noGrp="1"/>
          </p:cNvSpPr>
          <p:nvPr>
            <p:ph type="title" hasCustomPrompt="1"/>
          </p:nvPr>
        </p:nvSpPr>
        <p:spPr/>
        <p:txBody>
          <a:bodyPr/>
          <a:lstStyle>
            <a:lvl1pPr>
              <a:defRPr>
                <a:solidFill>
                  <a:srgbClr val="FFFFFF"/>
                </a:solidFill>
              </a:defRPr>
            </a:lvl1pPr>
          </a:lstStyle>
          <a:p>
            <a:r>
              <a:rPr lang="en-US"/>
              <a:t>TITLE — avenir NEXT LT PRO, DEMI, 28 PT, white, caps</a:t>
            </a:r>
          </a:p>
        </p:txBody>
      </p:sp>
    </p:spTree>
    <p:extLst>
      <p:ext uri="{BB962C8B-B14F-4D97-AF65-F5344CB8AC3E}">
        <p14:creationId xmlns:p14="http://schemas.microsoft.com/office/powerpoint/2010/main" val="76005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7464" userDrawn="1">
          <p15:clr>
            <a:srgbClr val="FBAE40"/>
          </p15:clr>
        </p15:guide>
        <p15:guide id="5" pos="216" userDrawn="1">
          <p15:clr>
            <a:srgbClr val="FBAE40"/>
          </p15:clr>
        </p15:guide>
        <p15:guide id="8" orient="horz" pos="3888" userDrawn="1">
          <p15:clr>
            <a:srgbClr val="FBAE40"/>
          </p15:clr>
        </p15:guide>
        <p15:guide id="9" orient="horz" pos="4272"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a:p>
        </p:txBody>
      </p:sp>
      <p:sp>
        <p:nvSpPr>
          <p:cNvPr id="14" name="Footer Placeholder 6">
            <a:extLst>
              <a:ext uri="{FF2B5EF4-FFF2-40B4-BE49-F238E27FC236}">
                <a16:creationId xmlns:a16="http://schemas.microsoft.com/office/drawing/2014/main" id="{BEA7F822-B616-3D4B-820A-AAC364B9D982}"/>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a:p>
        </p:txBody>
      </p:sp>
      <p:sp>
        <p:nvSpPr>
          <p:cNvPr id="2" name="Title 1">
            <a:extLst>
              <a:ext uri="{FF2B5EF4-FFF2-40B4-BE49-F238E27FC236}">
                <a16:creationId xmlns:a16="http://schemas.microsoft.com/office/drawing/2014/main" id="{D1F1C435-283E-EC56-5C84-218C941F74B2}"/>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sp>
        <p:nvSpPr>
          <p:cNvPr id="3" name="Content Placeholder 2">
            <a:extLst>
              <a:ext uri="{FF2B5EF4-FFF2-40B4-BE49-F238E27FC236}">
                <a16:creationId xmlns:a16="http://schemas.microsoft.com/office/drawing/2014/main" id="{8111E8F7-C390-9F2F-8159-70E5095B4FE4}"/>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chemeClr val="bg1"/>
              </a:buClr>
              <a:buFont typeface="Wingdings" pitchFamily="2" charset="2"/>
              <a:buChar char="§"/>
              <a:tabLst/>
              <a:defRPr sz="1800">
                <a:solidFill>
                  <a:schemeClr val="bg1"/>
                </a:solidFill>
              </a:defRPr>
            </a:lvl1pPr>
            <a:lvl2pPr marL="685800" indent="-228600">
              <a:spcAft>
                <a:spcPts val="1200"/>
              </a:spcAft>
              <a:buClr>
                <a:schemeClr val="bg1"/>
              </a:buClr>
              <a:buFont typeface="System Font Regular"/>
              <a:buChar char="–"/>
              <a:defRPr sz="1600">
                <a:solidFill>
                  <a:schemeClr val="bg1"/>
                </a:solidFill>
              </a:defRPr>
            </a:lvl2pPr>
            <a:lvl3pPr>
              <a:spcAft>
                <a:spcPts val="1200"/>
              </a:spcAft>
              <a:buClrTx/>
              <a:defRPr sz="1400">
                <a:solidFill>
                  <a:schemeClr val="bg1"/>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chemeClr val="bg1"/>
                </a:solidFill>
              </a:defRPr>
            </a:lvl5pPr>
          </a:lstStyle>
          <a:p>
            <a:r>
              <a:rPr lang="en-US"/>
              <a:t>First level - white square bullets, Avenir Next LT Pro, Regular, 18 </a:t>
            </a:r>
            <a:r>
              <a:rPr lang="en-US" err="1"/>
              <a:t>pt</a:t>
            </a:r>
            <a:r>
              <a:rPr lang="en-US"/>
              <a:t>, dark blue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319408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0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Full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857999"/>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FFFFFF"/>
                </a:solidFill>
              </a:defRPr>
            </a:lvl1pPr>
          </a:lstStyle>
          <a:p>
            <a:fld id="{9564885F-477D-A14D-B2C1-5ECAF755F313}" type="slidenum">
              <a:rPr lang="en-LT" smtClean="0"/>
              <a:pPr/>
              <a:t>‹#›</a:t>
            </a:fld>
            <a:endParaRPr lang="en-LT" spc="400"/>
          </a:p>
        </p:txBody>
      </p:sp>
      <p:pic>
        <p:nvPicPr>
          <p:cNvPr id="6" name="Picture 5">
            <a:extLst>
              <a:ext uri="{FF2B5EF4-FFF2-40B4-BE49-F238E27FC236}">
                <a16:creationId xmlns:a16="http://schemas.microsoft.com/office/drawing/2014/main" id="{F65EE4A9-B904-344F-B48D-CC2525260B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98" t="1813" b="-11538"/>
          <a:stretch/>
        </p:blipFill>
        <p:spPr>
          <a:xfrm>
            <a:off x="11236960" y="6197533"/>
            <a:ext cx="600461" cy="562795"/>
          </a:xfrm>
          <a:prstGeom prst="rect">
            <a:avLst/>
          </a:prstGeom>
        </p:spPr>
      </p:pic>
      <p:sp>
        <p:nvSpPr>
          <p:cNvPr id="11" name="Footer Placeholder 6">
            <a:extLst>
              <a:ext uri="{FF2B5EF4-FFF2-40B4-BE49-F238E27FC236}">
                <a16:creationId xmlns:a16="http://schemas.microsoft.com/office/drawing/2014/main" id="{64D5BE1B-B83E-2449-B4A9-4CA84373DB0F}"/>
              </a:ext>
            </a:extLst>
          </p:cNvPr>
          <p:cNvSpPr>
            <a:spLocks noGrp="1"/>
          </p:cNvSpPr>
          <p:nvPr>
            <p:ph type="ftr" sz="quarter" idx="13"/>
          </p:nvPr>
        </p:nvSpPr>
        <p:spPr>
          <a:xfrm>
            <a:off x="661002" y="6395203"/>
            <a:ext cx="6743700" cy="365125"/>
          </a:xfrm>
          <a:prstGeom prst="rect">
            <a:avLst/>
          </a:prstGeom>
        </p:spPr>
        <p:txBody>
          <a:bodyPr/>
          <a:lstStyle>
            <a:lvl1pPr>
              <a:defRPr>
                <a:solidFill>
                  <a:srgbClr val="FFFFFF"/>
                </a:solidFill>
              </a:defRPr>
            </a:lvl1pPr>
          </a:lstStyle>
          <a:p>
            <a:endParaRPr lang="en-US"/>
          </a:p>
        </p:txBody>
      </p:sp>
      <p:sp>
        <p:nvSpPr>
          <p:cNvPr id="2" name="Title 1">
            <a:extLst>
              <a:ext uri="{FF2B5EF4-FFF2-40B4-BE49-F238E27FC236}">
                <a16:creationId xmlns:a16="http://schemas.microsoft.com/office/drawing/2014/main" id="{866EA023-30A8-EAD6-6284-D4D578BCC0AF}"/>
              </a:ext>
            </a:extLst>
          </p:cNvPr>
          <p:cNvSpPr>
            <a:spLocks noGrp="1"/>
          </p:cNvSpPr>
          <p:nvPr>
            <p:ph type="title" hasCustomPrompt="1"/>
          </p:nvPr>
        </p:nvSpPr>
        <p:spPr/>
        <p:txBody>
          <a:bodyPr/>
          <a:lstStyle>
            <a:lvl1pPr>
              <a:defRPr>
                <a:solidFill>
                  <a:srgbClr val="FFFFFF"/>
                </a:solidFill>
              </a:defRPr>
            </a:lvl1pPr>
          </a:lstStyle>
          <a:p>
            <a:r>
              <a:rPr lang="en-US"/>
              <a:t>TITLE — avenir NEXT LT PRO, DEMI, 28 PT, white, caps</a:t>
            </a:r>
          </a:p>
        </p:txBody>
      </p:sp>
      <p:sp>
        <p:nvSpPr>
          <p:cNvPr id="3" name="Content Placeholder 2">
            <a:extLst>
              <a:ext uri="{FF2B5EF4-FFF2-40B4-BE49-F238E27FC236}">
                <a16:creationId xmlns:a16="http://schemas.microsoft.com/office/drawing/2014/main" id="{98B416E2-F9AB-E2B7-99B8-A367FB2A521C}"/>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350686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118B86-D6FE-1E4C-B019-27D99F3393F7}"/>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3" name="Footer Placeholder 2">
            <a:extLst>
              <a:ext uri="{FF2B5EF4-FFF2-40B4-BE49-F238E27FC236}">
                <a16:creationId xmlns:a16="http://schemas.microsoft.com/office/drawing/2014/main" id="{F49CC5BD-BC74-FF42-A01E-5C226F511CA2}"/>
              </a:ext>
            </a:extLst>
          </p:cNvPr>
          <p:cNvSpPr>
            <a:spLocks noGrp="1"/>
          </p:cNvSpPr>
          <p:nvPr>
            <p:ph type="ftr" sz="quarter" idx="13"/>
          </p:nvPr>
        </p:nvSpPr>
        <p:spPr/>
        <p:txBody>
          <a:bodyPr/>
          <a:lstStyle/>
          <a:p>
            <a:endParaRPr lang="en-US"/>
          </a:p>
        </p:txBody>
      </p:sp>
      <p:sp>
        <p:nvSpPr>
          <p:cNvPr id="4" name="Title 3">
            <a:extLst>
              <a:ext uri="{FF2B5EF4-FFF2-40B4-BE49-F238E27FC236}">
                <a16:creationId xmlns:a16="http://schemas.microsoft.com/office/drawing/2014/main" id="{8F5E04D9-491F-F216-3A3C-6BEEF9C90716}"/>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13677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Chevron)">
    <p:spTree>
      <p:nvGrpSpPr>
        <p:cNvPr id="1" name=""/>
        <p:cNvGrpSpPr/>
        <p:nvPr/>
      </p:nvGrpSpPr>
      <p:grpSpPr>
        <a:xfrm>
          <a:off x="0" y="0"/>
          <a:ext cx="0" cy="0"/>
          <a:chOff x="0" y="0"/>
          <a:chExt cx="0" cy="0"/>
        </a:xfrm>
      </p:grpSpPr>
      <p:pic>
        <p:nvPicPr>
          <p:cNvPr id="7" name="Picture 6" descr="A picture containing building&#10;&#10;Description automatically generated">
            <a:extLst>
              <a:ext uri="{FF2B5EF4-FFF2-40B4-BE49-F238E27FC236}">
                <a16:creationId xmlns:a16="http://schemas.microsoft.com/office/drawing/2014/main" id="{571B09A9-C323-0F40-BD65-3E8EEDC89956}"/>
              </a:ext>
            </a:extLst>
          </p:cNvPr>
          <p:cNvPicPr>
            <a:picLocks noChangeAspect="1"/>
          </p:cNvPicPr>
          <p:nvPr userDrawn="1"/>
        </p:nvPicPr>
        <p:blipFill>
          <a:blip r:embed="rId2"/>
          <a:stretch>
            <a:fillRect/>
          </a:stretch>
        </p:blipFill>
        <p:spPr>
          <a:xfrm>
            <a:off x="-14087" y="0"/>
            <a:ext cx="12192000" cy="6858000"/>
          </a:xfrm>
          <a:prstGeom prst="rect">
            <a:avLst/>
          </a:prstGeom>
        </p:spPr>
      </p:pic>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3"/>
          <a:stretch>
            <a:fillRect/>
          </a:stretch>
        </p:blipFill>
        <p:spPr>
          <a:xfrm>
            <a:off x="10815870" y="5639233"/>
            <a:ext cx="1104467" cy="1104467"/>
          </a:xfrm>
          <a:prstGeom prst="rect">
            <a:avLst/>
          </a:prstGeom>
        </p:spPr>
      </p:pic>
      <p:sp>
        <p:nvSpPr>
          <p:cNvPr id="8" name="Title 7">
            <a:extLst>
              <a:ext uri="{FF2B5EF4-FFF2-40B4-BE49-F238E27FC236}">
                <a16:creationId xmlns:a16="http://schemas.microsoft.com/office/drawing/2014/main" id="{D93DF7CD-9853-E840-8CD8-C1FB53A2562F}"/>
              </a:ext>
            </a:extLst>
          </p:cNvPr>
          <p:cNvSpPr>
            <a:spLocks noGrp="1"/>
          </p:cNvSpPr>
          <p:nvPr>
            <p:ph type="title" hasCustomPrompt="1"/>
          </p:nvPr>
        </p:nvSpPr>
        <p:spPr>
          <a:xfrm>
            <a:off x="2098556" y="1896641"/>
            <a:ext cx="8016406" cy="869909"/>
          </a:xfrm>
        </p:spPr>
        <p:txBody>
          <a:bodyPr anchor="b"/>
          <a:lstStyle>
            <a:lvl1pPr algn="ctr">
              <a:lnSpc>
                <a:spcPct val="100000"/>
              </a:lnSpc>
              <a:defRPr sz="3600">
                <a:solidFill>
                  <a:schemeClr val="bg1"/>
                </a:solidFill>
              </a:defRPr>
            </a:lvl1pPr>
          </a:lstStyle>
          <a:p>
            <a:r>
              <a:rPr lang="en-US"/>
              <a:t>TITLE — avenir NEXT LT PRO, DEMI, 36 PT, dark BLUE, CAPS</a:t>
            </a:r>
          </a:p>
        </p:txBody>
      </p:sp>
      <p:sp>
        <p:nvSpPr>
          <p:cNvPr id="23" name="Text Placeholder 22">
            <a:extLst>
              <a:ext uri="{FF2B5EF4-FFF2-40B4-BE49-F238E27FC236}">
                <a16:creationId xmlns:a16="http://schemas.microsoft.com/office/drawing/2014/main" id="{7DE7A83B-ACBA-6D46-8A75-44B1AE6D72F1}"/>
              </a:ext>
            </a:extLst>
          </p:cNvPr>
          <p:cNvSpPr>
            <a:spLocks noGrp="1"/>
          </p:cNvSpPr>
          <p:nvPr>
            <p:ph type="body" sz="quarter" idx="10" hasCustomPrompt="1"/>
          </p:nvPr>
        </p:nvSpPr>
        <p:spPr>
          <a:xfrm>
            <a:off x="4795838" y="3098800"/>
            <a:ext cx="2630487" cy="330200"/>
          </a:xfrm>
        </p:spPr>
        <p:txBody>
          <a:bodyPr/>
          <a:lstStyle>
            <a:lvl1pPr marL="0" indent="0" algn="ctr">
              <a:buNone/>
              <a:defRPr b="1" i="0">
                <a:solidFill>
                  <a:schemeClr val="accent2"/>
                </a:solidFill>
                <a:latin typeface="Avenir Next LT Pro Demi" panose="020B0504020202020204" pitchFamily="34" charset="77"/>
              </a:defRPr>
            </a:lvl1pPr>
          </a:lstStyle>
          <a:p>
            <a:pPr lvl="0"/>
            <a:r>
              <a:rPr lang="en-US"/>
              <a:t>01.01.23</a:t>
            </a:r>
          </a:p>
        </p:txBody>
      </p:sp>
      <p:cxnSp>
        <p:nvCxnSpPr>
          <p:cNvPr id="9" name="Straight Connector 8">
            <a:extLst>
              <a:ext uri="{FF2B5EF4-FFF2-40B4-BE49-F238E27FC236}">
                <a16:creationId xmlns:a16="http://schemas.microsoft.com/office/drawing/2014/main" id="{C3B0A18C-8C0D-FD43-B530-4E09E19288CF}"/>
              </a:ext>
            </a:extLst>
          </p:cNvPr>
          <p:cNvCxnSpPr>
            <a:cxnSpLocks/>
          </p:cNvCxnSpPr>
          <p:nvPr userDrawn="1"/>
        </p:nvCxnSpPr>
        <p:spPr>
          <a:xfrm>
            <a:off x="3475318" y="2851076"/>
            <a:ext cx="5262880" cy="0"/>
          </a:xfrm>
          <a:prstGeom prst="line">
            <a:avLst/>
          </a:prstGeom>
          <a:ln>
            <a:solidFill>
              <a:srgbClr val="E86100"/>
            </a:solidFill>
          </a:ln>
        </p:spPr>
        <p:style>
          <a:lnRef idx="3">
            <a:schemeClr val="accent1"/>
          </a:lnRef>
          <a:fillRef idx="0">
            <a:schemeClr val="accent1"/>
          </a:fillRef>
          <a:effectRef idx="2">
            <a:schemeClr val="accent1"/>
          </a:effectRef>
          <a:fontRef idx="minor">
            <a:schemeClr val="tx1"/>
          </a:fontRef>
        </p:style>
      </p:cxnSp>
      <p:grpSp>
        <p:nvGrpSpPr>
          <p:cNvPr id="3" name="Group 2">
            <a:extLst>
              <a:ext uri="{FF2B5EF4-FFF2-40B4-BE49-F238E27FC236}">
                <a16:creationId xmlns:a16="http://schemas.microsoft.com/office/drawing/2014/main" id="{25C214D9-3B75-CB61-9C8D-F8B7A3358C42}"/>
              </a:ext>
            </a:extLst>
          </p:cNvPr>
          <p:cNvGrpSpPr/>
          <p:nvPr userDrawn="1"/>
        </p:nvGrpSpPr>
        <p:grpSpPr>
          <a:xfrm>
            <a:off x="5683065" y="5489999"/>
            <a:ext cx="821437" cy="706204"/>
            <a:chOff x="5683065" y="5489999"/>
            <a:chExt cx="821437" cy="706204"/>
          </a:xfrm>
        </p:grpSpPr>
        <p:sp>
          <p:nvSpPr>
            <p:cNvPr id="2" name="Triangle 1">
              <a:extLst>
                <a:ext uri="{FF2B5EF4-FFF2-40B4-BE49-F238E27FC236}">
                  <a16:creationId xmlns:a16="http://schemas.microsoft.com/office/drawing/2014/main" id="{BCA55C20-93AD-2815-92CF-95A1F4E8E264}"/>
                </a:ext>
              </a:extLst>
            </p:cNvPr>
            <p:cNvSpPr/>
            <p:nvPr userDrawn="1"/>
          </p:nvSpPr>
          <p:spPr>
            <a:xfrm>
              <a:off x="5793762" y="5577761"/>
              <a:ext cx="576302" cy="5079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2B29FA34-7599-7C4E-9348-0672AAEA11A1}"/>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83065" y="5489999"/>
              <a:ext cx="821437" cy="706204"/>
            </a:xfrm>
            <a:prstGeom prst="rect">
              <a:avLst/>
            </a:prstGeom>
          </p:spPr>
        </p:pic>
      </p:grpSp>
    </p:spTree>
    <p:extLst>
      <p:ext uri="{BB962C8B-B14F-4D97-AF65-F5344CB8AC3E}">
        <p14:creationId xmlns:p14="http://schemas.microsoft.com/office/powerpoint/2010/main" val="3648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5472" userDrawn="1">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208"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Vertical Logo + Image">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6BD2F76-8CE3-16B2-687E-F1538928DDA6}"/>
              </a:ext>
            </a:extLst>
          </p:cNvPr>
          <p:cNvSpPr>
            <a:spLocks noGrp="1"/>
          </p:cNvSpPr>
          <p:nvPr>
            <p:ph type="pic" sz="quarter" idx="12"/>
          </p:nvPr>
        </p:nvSpPr>
        <p:spPr>
          <a:xfrm>
            <a:off x="0" y="0"/>
            <a:ext cx="12192000" cy="6858000"/>
          </a:xfrm>
        </p:spPr>
        <p:txBody>
          <a:bodyPr/>
          <a:lstStyle/>
          <a:p>
            <a:endParaRPr lang="en-US"/>
          </a:p>
        </p:txBody>
      </p:sp>
      <p:pic>
        <p:nvPicPr>
          <p:cNvPr id="7" name="Picture 6">
            <a:extLst>
              <a:ext uri="{FF2B5EF4-FFF2-40B4-BE49-F238E27FC236}">
                <a16:creationId xmlns:a16="http://schemas.microsoft.com/office/drawing/2014/main" id="{E5CB8221-7BEF-6DC6-E2A5-C7BE056A76D4}"/>
              </a:ext>
            </a:extLst>
          </p:cNvPr>
          <p:cNvPicPr>
            <a:picLocks noChangeAspect="1"/>
          </p:cNvPicPr>
          <p:nvPr userDrawn="1"/>
        </p:nvPicPr>
        <p:blipFill>
          <a:blip r:embed="rId2">
            <a:alphaModFix amt="67000"/>
          </a:blip>
          <a:stretch>
            <a:fillRect/>
          </a:stretch>
        </p:blipFill>
        <p:spPr>
          <a:xfrm>
            <a:off x="228600" y="3116749"/>
            <a:ext cx="4267657" cy="3755538"/>
          </a:xfrm>
          <a:prstGeom prst="rect">
            <a:avLst/>
          </a:prstGeom>
        </p:spPr>
      </p:pic>
      <p:pic>
        <p:nvPicPr>
          <p:cNvPr id="4" name="Picture 3" descr="Logo&#10;&#10;Description automatically generated">
            <a:extLst>
              <a:ext uri="{FF2B5EF4-FFF2-40B4-BE49-F238E27FC236}">
                <a16:creationId xmlns:a16="http://schemas.microsoft.com/office/drawing/2014/main" id="{8060FA48-531C-D88B-964C-F00206558AF6}"/>
              </a:ext>
            </a:extLst>
          </p:cNvPr>
          <p:cNvPicPr>
            <a:picLocks noChangeAspect="1"/>
          </p:cNvPicPr>
          <p:nvPr userDrawn="1"/>
        </p:nvPicPr>
        <p:blipFill>
          <a:blip r:embed="rId3"/>
          <a:stretch>
            <a:fillRect/>
          </a:stretch>
        </p:blipFill>
        <p:spPr>
          <a:xfrm>
            <a:off x="1332233" y="876300"/>
            <a:ext cx="2060389" cy="1375830"/>
          </a:xfrm>
          <a:prstGeom prst="rect">
            <a:avLst/>
          </a:prstGeom>
        </p:spPr>
      </p:pic>
    </p:spTree>
    <p:extLst>
      <p:ext uri="{BB962C8B-B14F-4D97-AF65-F5344CB8AC3E}">
        <p14:creationId xmlns:p14="http://schemas.microsoft.com/office/powerpoint/2010/main" val="139394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Slide +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2900B3-EEDC-5C68-3ED7-B67F078BE520}"/>
              </a:ext>
            </a:extLst>
          </p:cNvPr>
          <p:cNvSpPr>
            <a:spLocks noGrp="1"/>
          </p:cNvSpPr>
          <p:nvPr>
            <p:ph type="pic" sz="quarter" idx="12"/>
          </p:nvPr>
        </p:nvSpPr>
        <p:spPr>
          <a:xfrm>
            <a:off x="0" y="0"/>
            <a:ext cx="12192000" cy="6858000"/>
          </a:xfrm>
        </p:spPr>
        <p:txBody>
          <a:bodyPr/>
          <a:lstStyle/>
          <a:p>
            <a:endParaRPr lang="en-US"/>
          </a:p>
        </p:txBody>
      </p:sp>
      <p:sp>
        <p:nvSpPr>
          <p:cNvPr id="5" name="Rectangle 4">
            <a:extLst>
              <a:ext uri="{FF2B5EF4-FFF2-40B4-BE49-F238E27FC236}">
                <a16:creationId xmlns:a16="http://schemas.microsoft.com/office/drawing/2014/main" id="{DF1EA582-DEA5-504F-89C0-2462E41ACC9B}"/>
              </a:ext>
            </a:extLst>
          </p:cNvPr>
          <p:cNvSpPr/>
          <p:nvPr userDrawn="1"/>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54290" y="304800"/>
            <a:ext cx="3484170" cy="1945207"/>
          </a:xfrm>
          <a:noFill/>
        </p:spPr>
        <p:txBody>
          <a:bodyPr wrap="square" lIns="0" rtlCol="0" anchor="b">
            <a:noAutofit/>
          </a:bodyPr>
          <a:lstStyle>
            <a:lvl1pPr algn="r">
              <a:defRPr lang="en-US" sz="3600" dirty="0">
                <a:solidFill>
                  <a:schemeClr val="bg1"/>
                </a:solidFill>
                <a:ea typeface="+mn-ea"/>
                <a:cs typeface="+mn-cs"/>
              </a:defRPr>
            </a:lvl1pPr>
          </a:lstStyle>
          <a:p>
            <a:pPr marL="0" lvl="0" algn="r"/>
            <a:r>
              <a:rPr lang="en-US"/>
              <a:t>avenir next </a:t>
            </a:r>
            <a:r>
              <a:rPr lang="en-US" err="1"/>
              <a:t>lt</a:t>
            </a:r>
            <a:r>
              <a:rPr lang="en-US"/>
              <a:t> pro, demi, 36 </a:t>
            </a:r>
            <a:r>
              <a:rPr lang="en-US" err="1"/>
              <a:t>pt</a:t>
            </a:r>
            <a:r>
              <a:rPr lang="en-US"/>
              <a:t>, dark blue, ALL CAPS</a:t>
            </a:r>
          </a:p>
        </p:txBody>
      </p:sp>
      <p:sp>
        <p:nvSpPr>
          <p:cNvPr id="11" name="Text Placeholder 10">
            <a:extLst>
              <a:ext uri="{FF2B5EF4-FFF2-40B4-BE49-F238E27FC236}">
                <a16:creationId xmlns:a16="http://schemas.microsoft.com/office/drawing/2014/main" id="{2D6ABA3E-175D-F845-860A-5D0839809EC8}"/>
              </a:ext>
            </a:extLst>
          </p:cNvPr>
          <p:cNvSpPr>
            <a:spLocks noGrp="1"/>
          </p:cNvSpPr>
          <p:nvPr>
            <p:ph type="body" sz="quarter" idx="10" hasCustomPrompt="1"/>
          </p:nvPr>
        </p:nvSpPr>
        <p:spPr>
          <a:xfrm>
            <a:off x="8354290" y="2376246"/>
            <a:ext cx="3484169" cy="866684"/>
          </a:xfrm>
        </p:spPr>
        <p:txBody>
          <a:bodyPr/>
          <a:lstStyle>
            <a:lvl1pPr marL="0" indent="0" algn="r">
              <a:buNone/>
              <a:defRPr lang="en-US" sz="1800" b="1" i="0" cap="all" baseline="0" dirty="0">
                <a:solidFill>
                  <a:schemeClr val="accent2"/>
                </a:solidFill>
                <a:latin typeface="Avenir Next LT Pro Demi" panose="020B0504020202020204" pitchFamily="34" charset="77"/>
                <a:ea typeface="Avenir Next LT Pro Demi" panose="020B0504020202020204" pitchFamily="34" charset="77"/>
              </a:defRPr>
            </a:lvl1pPr>
          </a:lstStyle>
          <a:p>
            <a:pPr marL="228600" marR="0" lvl="0" indent="-228600" algn="r"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a:t>Subtitle — avenir next </a:t>
            </a:r>
            <a:r>
              <a:rPr lang="en-US" err="1"/>
              <a:t>lt</a:t>
            </a:r>
            <a:r>
              <a:rPr lang="en-US"/>
              <a:t> pro, demi, 18 </a:t>
            </a:r>
            <a:r>
              <a:rPr lang="en-US" err="1"/>
              <a:t>pt</a:t>
            </a:r>
            <a:r>
              <a:rPr lang="en-US"/>
              <a:t>, orange, all caps</a:t>
            </a:r>
          </a:p>
        </p:txBody>
      </p:sp>
      <p:sp>
        <p:nvSpPr>
          <p:cNvPr id="12" name="Text Placeholder 10">
            <a:extLst>
              <a:ext uri="{FF2B5EF4-FFF2-40B4-BE49-F238E27FC236}">
                <a16:creationId xmlns:a16="http://schemas.microsoft.com/office/drawing/2014/main" id="{735FB8E0-2482-B049-8CF0-3F3759460F34}"/>
              </a:ext>
            </a:extLst>
          </p:cNvPr>
          <p:cNvSpPr>
            <a:spLocks noGrp="1"/>
          </p:cNvSpPr>
          <p:nvPr>
            <p:ph type="body" sz="quarter" idx="11" hasCustomPrompt="1"/>
          </p:nvPr>
        </p:nvSpPr>
        <p:spPr>
          <a:xfrm>
            <a:off x="8354289" y="3841000"/>
            <a:ext cx="3484169" cy="560603"/>
          </a:xfrm>
        </p:spPr>
        <p:txBody>
          <a:bodyPr/>
          <a:lstStyle>
            <a:lvl1pPr marL="0" indent="0" algn="r">
              <a:buNone/>
              <a:defRPr lang="en-US" b="0" i="0" dirty="0">
                <a:solidFill>
                  <a:schemeClr val="bg1"/>
                </a:solidFill>
                <a:latin typeface="Avenir Next LT Pro Demi" panose="020B0504020202020204" pitchFamily="34" charset="77"/>
                <a:ea typeface="Avenir Next LT Pro Demi" panose="020B0504020202020204" pitchFamily="34" charset="77"/>
              </a:defRPr>
            </a:lvl1pPr>
          </a:lstStyle>
          <a:p>
            <a:pPr marL="228600" lvl="0" indent="-228600" algn="r"/>
            <a:r>
              <a:rPr lang="en-GB"/>
              <a:t>Presenter name or other additional text — </a:t>
            </a:r>
            <a:br>
              <a:rPr lang="en-GB"/>
            </a:br>
            <a:r>
              <a:rPr lang="en-GB"/>
              <a:t>Avenir Next LT Pro, 18 PT, demi, sentence case</a:t>
            </a:r>
          </a:p>
        </p:txBody>
      </p:sp>
      <p:pic>
        <p:nvPicPr>
          <p:cNvPr id="6" name="Picture 5" descr="Icon&#10;&#10;Description automatically generated">
            <a:extLst>
              <a:ext uri="{FF2B5EF4-FFF2-40B4-BE49-F238E27FC236}">
                <a16:creationId xmlns:a16="http://schemas.microsoft.com/office/drawing/2014/main" id="{EBB25409-7616-D79E-8496-0C6E805D6D1E}"/>
              </a:ext>
            </a:extLst>
          </p:cNvPr>
          <p:cNvPicPr>
            <a:picLocks noChangeAspect="1"/>
          </p:cNvPicPr>
          <p:nvPr userDrawn="1"/>
        </p:nvPicPr>
        <p:blipFill>
          <a:blip r:embed="rId2"/>
          <a:stretch>
            <a:fillRect/>
          </a:stretch>
        </p:blipFill>
        <p:spPr>
          <a:xfrm>
            <a:off x="9006295" y="5840197"/>
            <a:ext cx="2727545" cy="560603"/>
          </a:xfrm>
          <a:prstGeom prst="rect">
            <a:avLst/>
          </a:prstGeom>
        </p:spPr>
      </p:pic>
    </p:spTree>
    <p:extLst>
      <p:ext uri="{BB962C8B-B14F-4D97-AF65-F5344CB8AC3E}">
        <p14:creationId xmlns:p14="http://schemas.microsoft.com/office/powerpoint/2010/main" val="12453883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a:t>avenir next </a:t>
            </a:r>
            <a:r>
              <a:rPr lang="en-US" err="1"/>
              <a:t>lt</a:t>
            </a:r>
            <a:r>
              <a:rPr lang="en-US"/>
              <a:t> pro, demi, 36 </a:t>
            </a:r>
            <a:r>
              <a:rPr lang="en-US" err="1"/>
              <a:t>pt</a:t>
            </a:r>
            <a:r>
              <a:rPr lang="en-US"/>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Subtitle — Avenir Next LT Pro, Demi, 18 PT, Orange, all caps</a:t>
            </a:r>
          </a:p>
        </p:txBody>
      </p:sp>
    </p:spTree>
    <p:extLst>
      <p:ext uri="{BB962C8B-B14F-4D97-AF65-F5344CB8AC3E}">
        <p14:creationId xmlns:p14="http://schemas.microsoft.com/office/powerpoint/2010/main" val="17264796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49345"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7" name="Picture 6" descr="Logo&#10;&#10;Description automatically generated">
            <a:extLst>
              <a:ext uri="{FF2B5EF4-FFF2-40B4-BE49-F238E27FC236}">
                <a16:creationId xmlns:a16="http://schemas.microsoft.com/office/drawing/2014/main" id="{CFA185E6-7431-CC25-31E0-8CC78EDDE5CA}"/>
              </a:ext>
            </a:extLst>
          </p:cNvPr>
          <p:cNvPicPr>
            <a:picLocks noChangeAspect="1"/>
          </p:cNvPicPr>
          <p:nvPr userDrawn="1"/>
        </p:nvPicPr>
        <p:blipFill>
          <a:blip r:embed="rId3"/>
          <a:stretch>
            <a:fillRect/>
          </a:stretch>
        </p:blipFill>
        <p:spPr>
          <a:xfrm>
            <a:off x="834710" y="4956201"/>
            <a:ext cx="2107825" cy="1400639"/>
          </a:xfrm>
          <a:prstGeom prst="rect">
            <a:avLst/>
          </a:prstGeom>
        </p:spPr>
      </p:pic>
      <p:sp>
        <p:nvSpPr>
          <p:cNvPr id="3" name="Title 1">
            <a:extLst>
              <a:ext uri="{FF2B5EF4-FFF2-40B4-BE49-F238E27FC236}">
                <a16:creationId xmlns:a16="http://schemas.microsoft.com/office/drawing/2014/main" id="{83C14C5C-CBFA-E351-42CF-FB01FC36D708}"/>
              </a:ext>
            </a:extLst>
          </p:cNvPr>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rgbClr val="FFFFFF"/>
                </a:solidFill>
                <a:ea typeface="+mn-ea"/>
                <a:cs typeface="+mn-cs"/>
              </a:defRPr>
            </a:lvl1pPr>
          </a:lstStyle>
          <a:p>
            <a:pPr marL="0" lvl="0"/>
            <a:r>
              <a:rPr lang="en-US"/>
              <a:t>avenir next </a:t>
            </a:r>
            <a:r>
              <a:rPr lang="en-US" err="1"/>
              <a:t>lt</a:t>
            </a:r>
            <a:r>
              <a:rPr lang="en-US"/>
              <a:t> pro, demi, 36 </a:t>
            </a:r>
            <a:r>
              <a:rPr lang="en-US" err="1"/>
              <a:t>pt</a:t>
            </a:r>
            <a:r>
              <a:rPr lang="en-US"/>
              <a:t>, white, ALL CAPS</a:t>
            </a:r>
          </a:p>
        </p:txBody>
      </p:sp>
      <p:sp>
        <p:nvSpPr>
          <p:cNvPr id="5" name="Text Placeholder 8">
            <a:extLst>
              <a:ext uri="{FF2B5EF4-FFF2-40B4-BE49-F238E27FC236}">
                <a16:creationId xmlns:a16="http://schemas.microsoft.com/office/drawing/2014/main" id="{6383EAD1-A341-C552-D4D8-6B35B2779C56}"/>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Subtitle — Avenir Next LT Pro, Demi, 18 PT, Orange, all caps</a:t>
            </a:r>
          </a:p>
        </p:txBody>
      </p:sp>
    </p:spTree>
    <p:extLst>
      <p:ext uri="{BB962C8B-B14F-4D97-AF65-F5344CB8AC3E}">
        <p14:creationId xmlns:p14="http://schemas.microsoft.com/office/powerpoint/2010/main" val="997794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Content + Corner Graph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D9781-1CE4-FD50-9B69-D325BA5C5C1C}"/>
              </a:ext>
            </a:extLst>
          </p:cNvPr>
          <p:cNvSpPr>
            <a:spLocks noGrp="1"/>
          </p:cNvSpPr>
          <p:nvPr>
            <p:ph idx="1" hasCustomPrompt="1"/>
          </p:nvPr>
        </p:nvSpPr>
        <p:spPr>
          <a:xfrm>
            <a:off x="417340" y="1316645"/>
            <a:ext cx="11361867" cy="4811871"/>
          </a:xfrm>
          <a:prstGeom prst="rect">
            <a:avLst/>
          </a:prstGeom>
        </p:spPr>
        <p:txBody>
          <a:bodyPr vert="horz" lIns="91440" tIns="45720" rIns="91440" bIns="45720" rtlCol="0">
            <a:noAutofit/>
          </a:bodyPr>
          <a:lstStyle>
            <a:lvl3pPr marL="1143000" indent="-228600">
              <a:buFont typeface="Arial" panose="020B0604020202020204" pitchFamily="34" charset="0"/>
              <a:buChar char="•"/>
              <a:defRPr/>
            </a:lvl3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a:p>
            <a:pPr lvl="2"/>
            <a:endParaRPr lang="en-US"/>
          </a:p>
        </p:txBody>
      </p:sp>
      <p:pic>
        <p:nvPicPr>
          <p:cNvPr id="2" name="Picture 1" descr="A picture containing shape&#10;&#10;Description automatically generated">
            <a:extLst>
              <a:ext uri="{FF2B5EF4-FFF2-40B4-BE49-F238E27FC236}">
                <a16:creationId xmlns:a16="http://schemas.microsoft.com/office/drawing/2014/main" id="{57A71E21-4AE2-CF88-7F58-B7751346D097}"/>
              </a:ext>
            </a:extLst>
          </p:cNvPr>
          <p:cNvPicPr>
            <a:picLocks noChangeAspect="1"/>
          </p:cNvPicPr>
          <p:nvPr userDrawn="1"/>
        </p:nvPicPr>
        <p:blipFill rotWithShape="1">
          <a:blip r:embed="rId2">
            <a:alphaModFix/>
          </a:blip>
          <a:srcRect l="75049" t="22411"/>
          <a:stretch/>
        </p:blipFill>
        <p:spPr>
          <a:xfrm>
            <a:off x="9150396" y="1537588"/>
            <a:ext cx="3041604" cy="5320412"/>
          </a:xfrm>
          <a:prstGeom prst="rect">
            <a:avLst/>
          </a:prstGeom>
        </p:spPr>
      </p:pic>
      <p:sp>
        <p:nvSpPr>
          <p:cNvPr id="6" name="Title 5">
            <a:extLst>
              <a:ext uri="{FF2B5EF4-FFF2-40B4-BE49-F238E27FC236}">
                <a16:creationId xmlns:a16="http://schemas.microsoft.com/office/drawing/2014/main" id="{737B019D-09F3-0F11-E18F-0907142759A5}"/>
              </a:ext>
            </a:extLst>
          </p:cNvPr>
          <p:cNvSpPr>
            <a:spLocks noGrp="1"/>
          </p:cNvSpPr>
          <p:nvPr>
            <p:ph type="title" hasCustomPrompt="1"/>
          </p:nvPr>
        </p:nvSpPr>
        <p:spPr/>
        <p:txBody>
          <a:bodyPr/>
          <a:lstStyle/>
          <a:p>
            <a:r>
              <a:rPr lang="en-US"/>
              <a:t>TITLE — avenir NEXT LT PRO, DEMI, 28 PT, DARK BLUE, caps</a:t>
            </a:r>
          </a:p>
        </p:txBody>
      </p:sp>
      <p:sp>
        <p:nvSpPr>
          <p:cNvPr id="8" name="Footer Placeholder 7">
            <a:extLst>
              <a:ext uri="{FF2B5EF4-FFF2-40B4-BE49-F238E27FC236}">
                <a16:creationId xmlns:a16="http://schemas.microsoft.com/office/drawing/2014/main" id="{ACDC8089-B67C-F3C5-2637-F2ECBA7FE7D1}"/>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7854B60C-0290-782A-8B86-B9F2CA7122F5}"/>
              </a:ext>
            </a:extLst>
          </p:cNvPr>
          <p:cNvSpPr>
            <a:spLocks noGrp="1"/>
          </p:cNvSpPr>
          <p:nvPr>
            <p:ph type="sldNum" sz="quarter" idx="11"/>
          </p:nvPr>
        </p:nvSpPr>
        <p:spPr/>
        <p:txBody>
          <a:bodyPr/>
          <a:lstStyle/>
          <a:p>
            <a:fld id="{9564885F-477D-A14D-B2C1-5ECAF755F313}" type="slidenum">
              <a:rPr lang="en-US" smtClean="0"/>
              <a:pPr/>
              <a:t>‹#›</a:t>
            </a:fld>
            <a:endParaRPr lang="en-US" spc="400"/>
          </a:p>
        </p:txBody>
      </p:sp>
    </p:spTree>
    <p:extLst>
      <p:ext uri="{BB962C8B-B14F-4D97-AF65-F5344CB8AC3E}">
        <p14:creationId xmlns:p14="http://schemas.microsoft.com/office/powerpoint/2010/main" val="214762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
        <p:nvSpPr>
          <p:cNvPr id="3" name="Title 2">
            <a:extLst>
              <a:ext uri="{FF2B5EF4-FFF2-40B4-BE49-F238E27FC236}">
                <a16:creationId xmlns:a16="http://schemas.microsoft.com/office/drawing/2014/main" id="{9363D29E-7455-6821-DE4E-F310FF90204A}"/>
              </a:ext>
            </a:extLst>
          </p:cNvPr>
          <p:cNvSpPr>
            <a:spLocks noGrp="1"/>
          </p:cNvSpPr>
          <p:nvPr>
            <p:ph type="title" hasCustomPrompt="1"/>
          </p:nvPr>
        </p:nvSpPr>
        <p:spPr>
          <a:xfrm>
            <a:off x="417342" y="338458"/>
            <a:ext cx="6453016" cy="869909"/>
          </a:xfrm>
        </p:spPr>
        <p:txBody>
          <a:bodyPr/>
          <a:lstStyle>
            <a:lvl1pPr>
              <a:defRPr>
                <a:solidFill>
                  <a:srgbClr val="FFFFFF"/>
                </a:solidFill>
              </a:defRPr>
            </a:lvl1pPr>
          </a:lstStyle>
          <a:p>
            <a:r>
              <a:rPr lang="en-US"/>
              <a:t>TITLE — avenir NEXT LT PRO, DEMI, 28 PT, DARK BLUE, caps</a:t>
            </a:r>
          </a:p>
        </p:txBody>
      </p:sp>
      <p:sp>
        <p:nvSpPr>
          <p:cNvPr id="4" name="Text Placeholder 8">
            <a:extLst>
              <a:ext uri="{FF2B5EF4-FFF2-40B4-BE49-F238E27FC236}">
                <a16:creationId xmlns:a16="http://schemas.microsoft.com/office/drawing/2014/main" id="{6091561E-B278-FDB2-B4E9-67147CBFB54F}"/>
              </a:ext>
            </a:extLst>
          </p:cNvPr>
          <p:cNvSpPr>
            <a:spLocks noGrp="1"/>
          </p:cNvSpPr>
          <p:nvPr>
            <p:ph type="body" sz="quarter" idx="13" hasCustomPrompt="1"/>
          </p:nvPr>
        </p:nvSpPr>
        <p:spPr>
          <a:xfrm>
            <a:off x="417341" y="1078437"/>
            <a:ext cx="6453016" cy="350772"/>
          </a:xfrm>
        </p:spPr>
        <p:txBody>
          <a:bodyPr anchor="t">
            <a:noAutofit/>
          </a:bodyPr>
          <a:lstStyle>
            <a:lvl1pPr marL="0" indent="0">
              <a:buNone/>
              <a:defRPr sz="1800" b="1" i="0" cap="all" baseline="0">
                <a:solidFill>
                  <a:srgbClr val="E86100"/>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CAPS</a:t>
            </a:r>
          </a:p>
        </p:txBody>
      </p:sp>
      <p:sp>
        <p:nvSpPr>
          <p:cNvPr id="10" name="Content Placeholder 9">
            <a:extLst>
              <a:ext uri="{FF2B5EF4-FFF2-40B4-BE49-F238E27FC236}">
                <a16:creationId xmlns:a16="http://schemas.microsoft.com/office/drawing/2014/main" id="{E1AF9206-0960-5940-6714-008FF318D97C}"/>
              </a:ext>
            </a:extLst>
          </p:cNvPr>
          <p:cNvSpPr>
            <a:spLocks noGrp="1"/>
          </p:cNvSpPr>
          <p:nvPr>
            <p:ph sz="quarter" idx="14" hasCustomPrompt="1"/>
          </p:nvPr>
        </p:nvSpPr>
        <p:spPr>
          <a:xfrm>
            <a:off x="417513" y="2016331"/>
            <a:ext cx="5002984" cy="2824892"/>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defRPr>
                <a:solidFill>
                  <a:schemeClr val="bg1"/>
                </a:solidFill>
              </a:defRPr>
            </a:lvl4pPr>
            <a:lvl5pPr>
              <a:defRPr>
                <a:solidFill>
                  <a:schemeClr val="bg1"/>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endParaRPr lang="en-US"/>
          </a:p>
        </p:txBody>
      </p:sp>
    </p:spTree>
    <p:extLst>
      <p:ext uri="{BB962C8B-B14F-4D97-AF65-F5344CB8AC3E}">
        <p14:creationId xmlns:p14="http://schemas.microsoft.com/office/powerpoint/2010/main" val="30661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Tree>
    <p:extLst>
      <p:ext uri="{BB962C8B-B14F-4D97-AF65-F5344CB8AC3E}">
        <p14:creationId xmlns:p14="http://schemas.microsoft.com/office/powerpoint/2010/main" val="31718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background w/ corner graphic">
    <p:bg>
      <p:bgPr>
        <a:solidFill>
          <a:srgbClr val="FFFFFF"/>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09687A9A-8C44-4E3B-F722-83255EE96850}"/>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4" name="Picture 3">
            <a:extLst>
              <a:ext uri="{FF2B5EF4-FFF2-40B4-BE49-F238E27FC236}">
                <a16:creationId xmlns:a16="http://schemas.microsoft.com/office/drawing/2014/main" id="{D40F56A8-7B1A-F404-DA26-16AE9539E703}"/>
              </a:ext>
            </a:extLst>
          </p:cNvPr>
          <p:cNvPicPr>
            <a:picLocks noChangeAspect="1"/>
          </p:cNvPicPr>
          <p:nvPr userDrawn="1"/>
        </p:nvPicPr>
        <p:blipFill rotWithShape="1">
          <a:blip r:embed="rId2">
            <a:alphaModFix amt="67000"/>
          </a:blip>
          <a:srcRect r="50045"/>
          <a:stretch/>
        </p:blipFill>
        <p:spPr>
          <a:xfrm>
            <a:off x="9452119" y="2031447"/>
            <a:ext cx="2739881" cy="4826553"/>
          </a:xfrm>
          <a:prstGeom prst="rect">
            <a:avLst/>
          </a:prstGeom>
        </p:spPr>
      </p:pic>
    </p:spTree>
    <p:extLst>
      <p:ext uri="{BB962C8B-B14F-4D97-AF65-F5344CB8AC3E}">
        <p14:creationId xmlns:p14="http://schemas.microsoft.com/office/powerpoint/2010/main" val="180921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Tree>
    <p:extLst>
      <p:ext uri="{BB962C8B-B14F-4D97-AF65-F5344CB8AC3E}">
        <p14:creationId xmlns:p14="http://schemas.microsoft.com/office/powerpoint/2010/main" val="27766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06F60-ADB0-7A4D-AE29-8FBF8096E847}"/>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CDC8ECD8-22E0-5647-A2D4-B71EF7F03BED}"/>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34719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9" name="Freeform 8">
            <a:extLst>
              <a:ext uri="{FF2B5EF4-FFF2-40B4-BE49-F238E27FC236}">
                <a16:creationId xmlns:a16="http://schemas.microsoft.com/office/drawing/2014/main" id="{14BEC28F-9640-1329-DC1D-FE07AF104D99}"/>
              </a:ext>
            </a:extLst>
          </p:cNvPr>
          <p:cNvSpPr/>
          <p:nvPr userDrawn="1"/>
        </p:nvSpPr>
        <p:spPr>
          <a:xfrm>
            <a:off x="0" y="0"/>
            <a:ext cx="8493210" cy="6858000"/>
          </a:xfrm>
          <a:custGeom>
            <a:avLst/>
            <a:gdLst>
              <a:gd name="connsiteX0" fmla="*/ 0 w 8493210"/>
              <a:gd name="connsiteY0" fmla="*/ 0 h 6858000"/>
              <a:gd name="connsiteX1" fmla="*/ 3970638 w 8493210"/>
              <a:gd name="connsiteY1" fmla="*/ 0 h 6858000"/>
              <a:gd name="connsiteX2" fmla="*/ 3970638 w 8493210"/>
              <a:gd name="connsiteY2" fmla="*/ 1670 h 6858000"/>
              <a:gd name="connsiteX3" fmla="*/ 3971605 w 8493210"/>
              <a:gd name="connsiteY3" fmla="*/ 0 h 6858000"/>
              <a:gd name="connsiteX4" fmla="*/ 8493210 w 8493210"/>
              <a:gd name="connsiteY4" fmla="*/ 0 h 6858000"/>
              <a:gd name="connsiteX5" fmla="*/ 4521605 w 8493210"/>
              <a:gd name="connsiteY5" fmla="*/ 6858000 h 6858000"/>
              <a:gd name="connsiteX6" fmla="*/ 3970638 w 8493210"/>
              <a:gd name="connsiteY6" fmla="*/ 6858000 h 6858000"/>
              <a:gd name="connsiteX7" fmla="*/ 0 w 849321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210" h="6858000">
                <a:moveTo>
                  <a:pt x="0" y="0"/>
                </a:moveTo>
                <a:lnTo>
                  <a:pt x="3970638" y="0"/>
                </a:lnTo>
                <a:lnTo>
                  <a:pt x="3970638" y="1670"/>
                </a:lnTo>
                <a:lnTo>
                  <a:pt x="3971605" y="0"/>
                </a:lnTo>
                <a:lnTo>
                  <a:pt x="8493210" y="0"/>
                </a:lnTo>
                <a:lnTo>
                  <a:pt x="4521605" y="6858000"/>
                </a:lnTo>
                <a:lnTo>
                  <a:pt x="3970638" y="6858000"/>
                </a:lnTo>
                <a:lnTo>
                  <a:pt x="0" y="6858000"/>
                </a:lnTo>
                <a:close/>
              </a:path>
            </a:pathLst>
          </a:cu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
        <p:nvSpPr>
          <p:cNvPr id="8" name="Title 7">
            <a:extLst>
              <a:ext uri="{FF2B5EF4-FFF2-40B4-BE49-F238E27FC236}">
                <a16:creationId xmlns:a16="http://schemas.microsoft.com/office/drawing/2014/main" id="{FB8B284B-BF25-3F29-20DA-648739024569}"/>
              </a:ext>
            </a:extLst>
          </p:cNvPr>
          <p:cNvSpPr>
            <a:spLocks noGrp="1"/>
          </p:cNvSpPr>
          <p:nvPr>
            <p:ph type="title" hasCustomPrompt="1"/>
          </p:nvPr>
        </p:nvSpPr>
        <p:spPr>
          <a:xfrm>
            <a:off x="417341" y="2994046"/>
            <a:ext cx="3825145" cy="869909"/>
          </a:xfrm>
        </p:spPr>
        <p:txBody>
          <a:bodyPr tIns="137160" anchor="ctr"/>
          <a:lstStyle>
            <a:lvl1pPr algn="l">
              <a:defRPr>
                <a:solidFill>
                  <a:srgbClr val="FFFFFF"/>
                </a:solidFill>
              </a:defRPr>
            </a:lvl1pPr>
          </a:lstStyle>
          <a:p>
            <a:r>
              <a:rPr lang="en-US"/>
              <a:t>TITLE — avenir NEXT LT PRO, DEMI, 28 PT, white, caps</a:t>
            </a:r>
          </a:p>
        </p:txBody>
      </p:sp>
    </p:spTree>
    <p:extLst>
      <p:ext uri="{BB962C8B-B14F-4D97-AF65-F5344CB8AC3E}">
        <p14:creationId xmlns:p14="http://schemas.microsoft.com/office/powerpoint/2010/main" val="62463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AC954-6CA7-543F-C5D0-4EAE85B9BA59}"/>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sp>
        <p:nvSpPr>
          <p:cNvPr id="6" name="Title 5">
            <a:extLst>
              <a:ext uri="{FF2B5EF4-FFF2-40B4-BE49-F238E27FC236}">
                <a16:creationId xmlns:a16="http://schemas.microsoft.com/office/drawing/2014/main" id="{9FDF18CD-5E38-6E8C-A903-4B683B1D8A99}"/>
              </a:ext>
            </a:extLst>
          </p:cNvPr>
          <p:cNvSpPr>
            <a:spLocks noGrp="1"/>
          </p:cNvSpPr>
          <p:nvPr>
            <p:ph type="title" hasCustomPrompt="1"/>
          </p:nvPr>
        </p:nvSpPr>
        <p:spPr/>
        <p:txBody>
          <a:bodyPr/>
          <a:lstStyle/>
          <a:p>
            <a:r>
              <a:rPr lang="en-US"/>
              <a:t>TITLE — avenir NEXT LT PRO, DEMI, 28 PT, DARK BLUE, caps</a:t>
            </a:r>
          </a:p>
        </p:txBody>
      </p:sp>
      <p:sp>
        <p:nvSpPr>
          <p:cNvPr id="15" name="Content Placeholder 24">
            <a:extLst>
              <a:ext uri="{FF2B5EF4-FFF2-40B4-BE49-F238E27FC236}">
                <a16:creationId xmlns:a16="http://schemas.microsoft.com/office/drawing/2014/main" id="{62B92C90-35F0-9B96-E5A1-B637E53F587A}"/>
              </a:ext>
            </a:extLst>
          </p:cNvPr>
          <p:cNvSpPr>
            <a:spLocks noGrp="1"/>
          </p:cNvSpPr>
          <p:nvPr>
            <p:ph sz="quarter" idx="13" hasCustomPrompt="1"/>
          </p:nvPr>
        </p:nvSpPr>
        <p:spPr>
          <a:xfrm>
            <a:off x="714374" y="1800713"/>
            <a:ext cx="2528845"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6" name="Content Placeholder 24">
            <a:extLst>
              <a:ext uri="{FF2B5EF4-FFF2-40B4-BE49-F238E27FC236}">
                <a16:creationId xmlns:a16="http://schemas.microsoft.com/office/drawing/2014/main" id="{CCC44B6A-BD53-199B-6C3F-BA941179D59C}"/>
              </a:ext>
            </a:extLst>
          </p:cNvPr>
          <p:cNvSpPr>
            <a:spLocks noGrp="1"/>
          </p:cNvSpPr>
          <p:nvPr>
            <p:ph sz="quarter" idx="14" hasCustomPrompt="1"/>
          </p:nvPr>
        </p:nvSpPr>
        <p:spPr>
          <a:xfrm>
            <a:off x="6199709"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7" name="Content Placeholder 24">
            <a:extLst>
              <a:ext uri="{FF2B5EF4-FFF2-40B4-BE49-F238E27FC236}">
                <a16:creationId xmlns:a16="http://schemas.microsoft.com/office/drawing/2014/main" id="{2FB39DA2-11E2-1CB2-8A99-7017F88BB120}"/>
              </a:ext>
            </a:extLst>
          </p:cNvPr>
          <p:cNvSpPr>
            <a:spLocks noGrp="1"/>
          </p:cNvSpPr>
          <p:nvPr>
            <p:ph sz="quarter" idx="15" hasCustomPrompt="1"/>
          </p:nvPr>
        </p:nvSpPr>
        <p:spPr>
          <a:xfrm>
            <a:off x="3457043"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8" name="Content Placeholder 24">
            <a:extLst>
              <a:ext uri="{FF2B5EF4-FFF2-40B4-BE49-F238E27FC236}">
                <a16:creationId xmlns:a16="http://schemas.microsoft.com/office/drawing/2014/main" id="{A8E3D096-23D2-2CF2-7054-7DAA81FA0213}"/>
              </a:ext>
            </a:extLst>
          </p:cNvPr>
          <p:cNvSpPr>
            <a:spLocks noGrp="1"/>
          </p:cNvSpPr>
          <p:nvPr>
            <p:ph sz="quarter" idx="16" hasCustomPrompt="1"/>
          </p:nvPr>
        </p:nvSpPr>
        <p:spPr>
          <a:xfrm>
            <a:off x="8948777" y="3972527"/>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9" name="Content Placeholder 24">
            <a:extLst>
              <a:ext uri="{FF2B5EF4-FFF2-40B4-BE49-F238E27FC236}">
                <a16:creationId xmlns:a16="http://schemas.microsoft.com/office/drawing/2014/main" id="{3E88AF7F-7697-30D4-C70F-94E55E745EB7}"/>
              </a:ext>
            </a:extLst>
          </p:cNvPr>
          <p:cNvSpPr>
            <a:spLocks noGrp="1"/>
          </p:cNvSpPr>
          <p:nvPr>
            <p:ph sz="quarter" idx="17" hasCustomPrompt="1"/>
          </p:nvPr>
        </p:nvSpPr>
        <p:spPr>
          <a:xfrm>
            <a:off x="8948777" y="1800713"/>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20" name="Content Placeholder 24">
            <a:extLst>
              <a:ext uri="{FF2B5EF4-FFF2-40B4-BE49-F238E27FC236}">
                <a16:creationId xmlns:a16="http://schemas.microsoft.com/office/drawing/2014/main" id="{B0E1B67B-9B45-F320-BE2E-A3F1E466E52B}"/>
              </a:ext>
            </a:extLst>
          </p:cNvPr>
          <p:cNvSpPr>
            <a:spLocks noGrp="1"/>
          </p:cNvSpPr>
          <p:nvPr>
            <p:ph sz="quarter" idx="18" hasCustomPrompt="1"/>
          </p:nvPr>
        </p:nvSpPr>
        <p:spPr>
          <a:xfrm>
            <a:off x="3457043"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21" name="Content Placeholder 24">
            <a:extLst>
              <a:ext uri="{FF2B5EF4-FFF2-40B4-BE49-F238E27FC236}">
                <a16:creationId xmlns:a16="http://schemas.microsoft.com/office/drawing/2014/main" id="{53F76D3E-DB54-3304-07DF-5F5091F60935}"/>
              </a:ext>
            </a:extLst>
          </p:cNvPr>
          <p:cNvSpPr>
            <a:spLocks noGrp="1"/>
          </p:cNvSpPr>
          <p:nvPr>
            <p:ph sz="quarter" idx="19" hasCustomPrompt="1"/>
          </p:nvPr>
        </p:nvSpPr>
        <p:spPr>
          <a:xfrm>
            <a:off x="714375"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22" name="Content Placeholder 24">
            <a:extLst>
              <a:ext uri="{FF2B5EF4-FFF2-40B4-BE49-F238E27FC236}">
                <a16:creationId xmlns:a16="http://schemas.microsoft.com/office/drawing/2014/main" id="{A4788FE8-3589-909A-5200-FFB04D1185C8}"/>
              </a:ext>
            </a:extLst>
          </p:cNvPr>
          <p:cNvSpPr>
            <a:spLocks noGrp="1"/>
          </p:cNvSpPr>
          <p:nvPr>
            <p:ph sz="quarter" idx="20" hasCustomPrompt="1"/>
          </p:nvPr>
        </p:nvSpPr>
        <p:spPr>
          <a:xfrm>
            <a:off x="6199709"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Tree>
    <p:extLst>
      <p:ext uri="{BB962C8B-B14F-4D97-AF65-F5344CB8AC3E}">
        <p14:creationId xmlns:p14="http://schemas.microsoft.com/office/powerpoint/2010/main" val="38073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Image background w/ arrow graphic">
    <p:bg>
      <p:bgPr>
        <a:solidFill>
          <a:schemeClr val="bg1"/>
        </a:solidFill>
        <a:effectLst/>
      </p:bgPr>
    </p:bg>
    <p:spTree>
      <p:nvGrpSpPr>
        <p:cNvPr id="1" name=""/>
        <p:cNvGrpSpPr/>
        <p:nvPr/>
      </p:nvGrpSpPr>
      <p:grpSpPr>
        <a:xfrm>
          <a:off x="0" y="0"/>
          <a:ext cx="0" cy="0"/>
          <a:chOff x="0" y="0"/>
          <a:chExt cx="0" cy="0"/>
        </a:xfrm>
      </p:grpSpPr>
      <p:pic>
        <p:nvPicPr>
          <p:cNvPr id="4" name="Picture Placeholder 7" descr="A brick walkway leading to a church&#10;&#10;Description automatically generated with low confidence">
            <a:extLst>
              <a:ext uri="{FF2B5EF4-FFF2-40B4-BE49-F238E27FC236}">
                <a16:creationId xmlns:a16="http://schemas.microsoft.com/office/drawing/2014/main" id="{D1E39196-2E7E-9F11-E104-CE524C1E0E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 r="61"/>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a:extLst>
              <a:ext uri="{FF2B5EF4-FFF2-40B4-BE49-F238E27FC236}">
                <a16:creationId xmlns:a16="http://schemas.microsoft.com/office/drawing/2014/main" id="{573751B3-810A-B01E-E623-0E630DB6B117}"/>
              </a:ext>
            </a:extLst>
          </p:cNvPr>
          <p:cNvPicPr>
            <a:picLocks noChangeAspect="1"/>
          </p:cNvPicPr>
          <p:nvPr userDrawn="1"/>
        </p:nvPicPr>
        <p:blipFill>
          <a:blip r:embed="rId3">
            <a:alphaModFix amt="67000"/>
          </a:blip>
          <a:stretch>
            <a:fillRect/>
          </a:stretch>
        </p:blipFill>
        <p:spPr>
          <a:xfrm>
            <a:off x="401427" y="3629865"/>
            <a:ext cx="3667828" cy="3227689"/>
          </a:xfrm>
          <a:prstGeom prst="rect">
            <a:avLst/>
          </a:prstGeom>
        </p:spPr>
      </p:pic>
      <p:pic>
        <p:nvPicPr>
          <p:cNvPr id="6" name="Picture 5" descr="Logo&#10;&#10;Description automatically generated">
            <a:extLst>
              <a:ext uri="{FF2B5EF4-FFF2-40B4-BE49-F238E27FC236}">
                <a16:creationId xmlns:a16="http://schemas.microsoft.com/office/drawing/2014/main" id="{F047E3BB-37B4-0F74-BE2E-0C761F8F67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756" y="612807"/>
            <a:ext cx="1949196" cy="1301581"/>
          </a:xfrm>
          <a:prstGeom prst="rect">
            <a:avLst/>
          </a:prstGeom>
        </p:spPr>
      </p:pic>
    </p:spTree>
    <p:extLst>
      <p:ext uri="{BB962C8B-B14F-4D97-AF65-F5344CB8AC3E}">
        <p14:creationId xmlns:p14="http://schemas.microsoft.com/office/powerpoint/2010/main" val="55295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Image background w/ image arrow">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34043820-A54E-B884-ED4D-7DD579FAA3B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46"/>
            <a:ext cx="12190413" cy="6857108"/>
          </a:xfrm>
          <a:prstGeom prst="rect">
            <a:avLst/>
          </a:prstGeom>
        </p:spPr>
      </p:pic>
      <p:sp>
        <p:nvSpPr>
          <p:cNvPr id="48" name="Rectangle 47">
            <a:extLst>
              <a:ext uri="{FF2B5EF4-FFF2-40B4-BE49-F238E27FC236}">
                <a16:creationId xmlns:a16="http://schemas.microsoft.com/office/drawing/2014/main" id="{CF4DA55C-84CC-DC13-0DBA-E1C26DC457C0}"/>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 name="Picture 3" descr="Logo&#10;&#10;Description automatically generated">
            <a:extLst>
              <a:ext uri="{FF2B5EF4-FFF2-40B4-BE49-F238E27FC236}">
                <a16:creationId xmlns:a16="http://schemas.microsoft.com/office/drawing/2014/main" id="{984EAAAE-FB18-33AE-59C7-F9A65BFB08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2351" y="5651854"/>
            <a:ext cx="761901" cy="660314"/>
          </a:xfrm>
          <a:prstGeom prst="rect">
            <a:avLst/>
          </a:prstGeom>
        </p:spPr>
      </p:pic>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640DB1-243D-164F-BD31-C408540BA241}" type="slidenum">
              <a:rPr lang="en-US" smtClean="0"/>
              <a:t>‹#›</a:t>
            </a:fld>
            <a:endParaRPr lang="en-US"/>
          </a:p>
        </p:txBody>
      </p:sp>
      <p:sp>
        <p:nvSpPr>
          <p:cNvPr id="47" name="Picture Placeholder 46">
            <a:extLst>
              <a:ext uri="{FF2B5EF4-FFF2-40B4-BE49-F238E27FC236}">
                <a16:creationId xmlns:a16="http://schemas.microsoft.com/office/drawing/2014/main" id="{1F3FA01E-1E9F-CEFF-858F-1CFCE8537731}"/>
              </a:ext>
            </a:extLst>
          </p:cNvPr>
          <p:cNvSpPr>
            <a:spLocks noGrp="1"/>
          </p:cNvSpPr>
          <p:nvPr>
            <p:ph type="pic" sz="quarter" idx="13"/>
          </p:nvPr>
        </p:nvSpPr>
        <p:spPr>
          <a:xfrm>
            <a:off x="493348" y="883394"/>
            <a:ext cx="6917590" cy="6105235"/>
          </a:xfrm>
          <a:custGeom>
            <a:avLst/>
            <a:gdLst>
              <a:gd name="connsiteX0" fmla="*/ 3458795 w 6917590"/>
              <a:gd name="connsiteY0" fmla="*/ 3947748 h 6105235"/>
              <a:gd name="connsiteX1" fmla="*/ 2296135 w 6917590"/>
              <a:gd name="connsiteY1" fmla="*/ 5974606 h 6105235"/>
              <a:gd name="connsiteX2" fmla="*/ 4621455 w 6917590"/>
              <a:gd name="connsiteY2" fmla="*/ 5974606 h 6105235"/>
              <a:gd name="connsiteX3" fmla="*/ 3458795 w 6917590"/>
              <a:gd name="connsiteY3" fmla="*/ 571500 h 6105235"/>
              <a:gd name="connsiteX4" fmla="*/ 359429 w 6917590"/>
              <a:gd name="connsiteY4" fmla="*/ 5974606 h 6105235"/>
              <a:gd name="connsiteX5" fmla="*/ 974737 w 6917590"/>
              <a:gd name="connsiteY5" fmla="*/ 5974606 h 6105235"/>
              <a:gd name="connsiteX6" fmla="*/ 3458795 w 6917590"/>
              <a:gd name="connsiteY6" fmla="*/ 1644163 h 6105235"/>
              <a:gd name="connsiteX7" fmla="*/ 5942853 w 6917590"/>
              <a:gd name="connsiteY7" fmla="*/ 5974606 h 6105235"/>
              <a:gd name="connsiteX8" fmla="*/ 6558162 w 6917590"/>
              <a:gd name="connsiteY8" fmla="*/ 5974606 h 6105235"/>
              <a:gd name="connsiteX9" fmla="*/ 3458795 w 6917590"/>
              <a:gd name="connsiteY9" fmla="*/ 0 h 6105235"/>
              <a:gd name="connsiteX10" fmla="*/ 6917590 w 6917590"/>
              <a:gd name="connsiteY10" fmla="*/ 6105235 h 6105235"/>
              <a:gd name="connsiteX11" fmla="*/ 6633094 w 6917590"/>
              <a:gd name="connsiteY11" fmla="*/ 6105235 h 6105235"/>
              <a:gd name="connsiteX12" fmla="*/ 6629688 w 6917590"/>
              <a:gd name="connsiteY12" fmla="*/ 6099297 h 6105235"/>
              <a:gd name="connsiteX13" fmla="*/ 6014379 w 6917590"/>
              <a:gd name="connsiteY13" fmla="*/ 6099297 h 6105235"/>
              <a:gd name="connsiteX14" fmla="*/ 6017785 w 6917590"/>
              <a:gd name="connsiteY14" fmla="*/ 6105235 h 6105235"/>
              <a:gd name="connsiteX15" fmla="*/ 4696387 w 6917590"/>
              <a:gd name="connsiteY15" fmla="*/ 6105235 h 6105235"/>
              <a:gd name="connsiteX16" fmla="*/ 4692981 w 6917590"/>
              <a:gd name="connsiteY16" fmla="*/ 6099297 h 6105235"/>
              <a:gd name="connsiteX17" fmla="*/ 2224609 w 6917590"/>
              <a:gd name="connsiteY17" fmla="*/ 6099297 h 6105235"/>
              <a:gd name="connsiteX18" fmla="*/ 2221203 w 6917590"/>
              <a:gd name="connsiteY18" fmla="*/ 6105235 h 6105235"/>
              <a:gd name="connsiteX19" fmla="*/ 899805 w 6917590"/>
              <a:gd name="connsiteY19" fmla="*/ 6105235 h 6105235"/>
              <a:gd name="connsiteX20" fmla="*/ 903211 w 6917590"/>
              <a:gd name="connsiteY20" fmla="*/ 6099297 h 6105235"/>
              <a:gd name="connsiteX21" fmla="*/ 287903 w 6917590"/>
              <a:gd name="connsiteY21" fmla="*/ 6099297 h 6105235"/>
              <a:gd name="connsiteX22" fmla="*/ 284497 w 6917590"/>
              <a:gd name="connsiteY22" fmla="*/ 6105235 h 6105235"/>
              <a:gd name="connsiteX23" fmla="*/ 0 w 6917590"/>
              <a:gd name="connsiteY23" fmla="*/ 6105235 h 6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590" h="6105235">
                <a:moveTo>
                  <a:pt x="3458795" y="3947748"/>
                </a:moveTo>
                <a:lnTo>
                  <a:pt x="2296135" y="5974606"/>
                </a:lnTo>
                <a:lnTo>
                  <a:pt x="4621455" y="5974606"/>
                </a:lnTo>
                <a:close/>
                <a:moveTo>
                  <a:pt x="3458795" y="571500"/>
                </a:moveTo>
                <a:lnTo>
                  <a:pt x="359429" y="5974606"/>
                </a:lnTo>
                <a:lnTo>
                  <a:pt x="974737" y="5974606"/>
                </a:lnTo>
                <a:lnTo>
                  <a:pt x="3458795" y="1644163"/>
                </a:lnTo>
                <a:lnTo>
                  <a:pt x="5942853" y="5974606"/>
                </a:lnTo>
                <a:lnTo>
                  <a:pt x="6558162" y="5974606"/>
                </a:lnTo>
                <a:close/>
                <a:moveTo>
                  <a:pt x="3458795" y="0"/>
                </a:moveTo>
                <a:lnTo>
                  <a:pt x="6917590" y="6105235"/>
                </a:lnTo>
                <a:lnTo>
                  <a:pt x="6633094" y="6105235"/>
                </a:lnTo>
                <a:lnTo>
                  <a:pt x="6629688" y="6099297"/>
                </a:lnTo>
                <a:lnTo>
                  <a:pt x="6014379" y="6099297"/>
                </a:lnTo>
                <a:lnTo>
                  <a:pt x="6017785" y="6105235"/>
                </a:lnTo>
                <a:lnTo>
                  <a:pt x="4696387" y="6105235"/>
                </a:lnTo>
                <a:lnTo>
                  <a:pt x="4692981" y="6099297"/>
                </a:lnTo>
                <a:lnTo>
                  <a:pt x="2224609" y="6099297"/>
                </a:lnTo>
                <a:lnTo>
                  <a:pt x="2221203" y="6105235"/>
                </a:lnTo>
                <a:lnTo>
                  <a:pt x="899805" y="6105235"/>
                </a:lnTo>
                <a:lnTo>
                  <a:pt x="903211" y="6099297"/>
                </a:lnTo>
                <a:lnTo>
                  <a:pt x="287903" y="6099297"/>
                </a:lnTo>
                <a:lnTo>
                  <a:pt x="284497" y="6105235"/>
                </a:lnTo>
                <a:lnTo>
                  <a:pt x="0" y="6105235"/>
                </a:lnTo>
                <a:close/>
              </a:path>
            </a:pathLst>
          </a:custGeom>
          <a:effectLst>
            <a:outerShdw blurRad="344949" dir="21540000" sx="102325" sy="102325" algn="ctr" rotWithShape="0">
              <a:prstClr val="black">
                <a:alpha val="25000"/>
              </a:prstClr>
            </a:outerShdw>
          </a:effectLst>
        </p:spPr>
        <p:txBody>
          <a:bodyPr wrap="square">
            <a:noAutofit/>
          </a:bodyPr>
          <a:lstStyle/>
          <a:p>
            <a:endParaRPr lang="en-US"/>
          </a:p>
        </p:txBody>
      </p:sp>
    </p:spTree>
    <p:extLst>
      <p:ext uri="{BB962C8B-B14F-4D97-AF65-F5344CB8AC3E}">
        <p14:creationId xmlns:p14="http://schemas.microsoft.com/office/powerpoint/2010/main" val="27149965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Content Placeholder 2"/>
          <p:cNvSpPr>
            <a:spLocks noGrp="1"/>
          </p:cNvSpPr>
          <p:nvPr>
            <p:ph idx="1" hasCustomPrompt="1"/>
          </p:nvPr>
        </p:nvSpPr>
        <p:spPr/>
        <p:txBody>
          <a:bodyPr/>
          <a:lstStyle>
            <a:lvl1pPr>
              <a:defRPr>
                <a:solidFill>
                  <a:srgbClr val="404040"/>
                </a:solidFill>
              </a:defRPr>
            </a:lvl1pPr>
            <a:lvl2pPr>
              <a:defRPr>
                <a:solidFill>
                  <a:srgbClr val="404040"/>
                </a:solidFill>
              </a:defRPr>
            </a:lvl2pPr>
            <a:lvl3pPr>
              <a:defRPr>
                <a:solidFill>
                  <a:srgbClr val="404040"/>
                </a:solidFill>
              </a:defRPr>
            </a:lvl3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5" name="Footer Placeholder 4"/>
          <p:cNvSpPr>
            <a:spLocks noGrp="1"/>
          </p:cNvSpPr>
          <p:nvPr>
            <p:ph type="ftr" sz="quarter" idx="11"/>
          </p:nvPr>
        </p:nvSpPr>
        <p:spPr>
          <a:xfrm>
            <a:off x="753446" y="6459579"/>
            <a:ext cx="7617506" cy="385538"/>
          </a:xfrm>
          <a:prstGeom prst="rect">
            <a:avLst/>
          </a:prstGeom>
        </p:spPr>
        <p:txBody>
          <a:bodyPr/>
          <a:lstStyle>
            <a:lvl1pPr>
              <a:defRPr>
                <a:solidFill>
                  <a:srgbClr val="999999"/>
                </a:solidFill>
              </a:defRPr>
            </a:lvl1p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lvl1pPr>
              <a:defRPr>
                <a:solidFill>
                  <a:srgbClr val="999999"/>
                </a:solidFill>
              </a:defRPr>
            </a:lvl1pPr>
          </a:lstStyle>
          <a:p>
            <a:fld id="{5A640DB1-243D-164F-BD31-C408540BA241}" type="slidenum">
              <a:rPr lang="en-US" smtClean="0"/>
              <a:pPr/>
              <a:t>‹#›</a:t>
            </a:fld>
            <a:endParaRPr lang="en-US"/>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2250464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 Bucke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p>
            <a:r>
              <a:rPr lang="en-US"/>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5" name="Content Placeholder 24">
            <a:extLst>
              <a:ext uri="{FF2B5EF4-FFF2-40B4-BE49-F238E27FC236}">
                <a16:creationId xmlns:a16="http://schemas.microsoft.com/office/drawing/2014/main" id="{FC062BB8-023A-081D-CE57-2A17EBEB05FC}"/>
              </a:ext>
            </a:extLst>
          </p:cNvPr>
          <p:cNvSpPr>
            <a:spLocks noGrp="1"/>
          </p:cNvSpPr>
          <p:nvPr>
            <p:ph sz="quarter" idx="13" hasCustomPrompt="1"/>
          </p:nvPr>
        </p:nvSpPr>
        <p:spPr>
          <a:xfrm>
            <a:off x="714374" y="1968527"/>
            <a:ext cx="2528845"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26" name="Content Placeholder 24">
            <a:extLst>
              <a:ext uri="{FF2B5EF4-FFF2-40B4-BE49-F238E27FC236}">
                <a16:creationId xmlns:a16="http://schemas.microsoft.com/office/drawing/2014/main" id="{49249564-E340-1DC7-2A78-608F5533642B}"/>
              </a:ext>
            </a:extLst>
          </p:cNvPr>
          <p:cNvSpPr>
            <a:spLocks noGrp="1"/>
          </p:cNvSpPr>
          <p:nvPr>
            <p:ph sz="quarter" idx="14" hasCustomPrompt="1"/>
          </p:nvPr>
        </p:nvSpPr>
        <p:spPr>
          <a:xfrm>
            <a:off x="6199709"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27" name="Content Placeholder 24">
            <a:extLst>
              <a:ext uri="{FF2B5EF4-FFF2-40B4-BE49-F238E27FC236}">
                <a16:creationId xmlns:a16="http://schemas.microsoft.com/office/drawing/2014/main" id="{5844A590-D5FA-3121-ED08-B93CF36DE064}"/>
              </a:ext>
            </a:extLst>
          </p:cNvPr>
          <p:cNvSpPr>
            <a:spLocks noGrp="1"/>
          </p:cNvSpPr>
          <p:nvPr>
            <p:ph sz="quarter" idx="15" hasCustomPrompt="1"/>
          </p:nvPr>
        </p:nvSpPr>
        <p:spPr>
          <a:xfrm>
            <a:off x="3457043"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28" name="Content Placeholder 24">
            <a:extLst>
              <a:ext uri="{FF2B5EF4-FFF2-40B4-BE49-F238E27FC236}">
                <a16:creationId xmlns:a16="http://schemas.microsoft.com/office/drawing/2014/main" id="{1FC2C082-C8FE-C9B8-70FB-27E6E31C0D43}"/>
              </a:ext>
            </a:extLst>
          </p:cNvPr>
          <p:cNvSpPr>
            <a:spLocks noGrp="1"/>
          </p:cNvSpPr>
          <p:nvPr>
            <p:ph sz="quarter" idx="16" hasCustomPrompt="1"/>
          </p:nvPr>
        </p:nvSpPr>
        <p:spPr>
          <a:xfrm>
            <a:off x="8948777" y="4067849"/>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5" name="Content Placeholder 24">
            <a:extLst>
              <a:ext uri="{FF2B5EF4-FFF2-40B4-BE49-F238E27FC236}">
                <a16:creationId xmlns:a16="http://schemas.microsoft.com/office/drawing/2014/main" id="{C36B5D71-82B5-F956-04BE-8C3DCFE24D6D}"/>
              </a:ext>
            </a:extLst>
          </p:cNvPr>
          <p:cNvSpPr>
            <a:spLocks noGrp="1"/>
          </p:cNvSpPr>
          <p:nvPr>
            <p:ph sz="quarter" idx="17" hasCustomPrompt="1"/>
          </p:nvPr>
        </p:nvSpPr>
        <p:spPr>
          <a:xfrm>
            <a:off x="8948777" y="1968527"/>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6" name="Content Placeholder 24">
            <a:extLst>
              <a:ext uri="{FF2B5EF4-FFF2-40B4-BE49-F238E27FC236}">
                <a16:creationId xmlns:a16="http://schemas.microsoft.com/office/drawing/2014/main" id="{2AA4B72F-E957-ECE7-C4A8-A4B7664394EA}"/>
              </a:ext>
            </a:extLst>
          </p:cNvPr>
          <p:cNvSpPr>
            <a:spLocks noGrp="1"/>
          </p:cNvSpPr>
          <p:nvPr>
            <p:ph sz="quarter" idx="18" hasCustomPrompt="1"/>
          </p:nvPr>
        </p:nvSpPr>
        <p:spPr>
          <a:xfrm>
            <a:off x="3457043"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7" name="Content Placeholder 24">
            <a:extLst>
              <a:ext uri="{FF2B5EF4-FFF2-40B4-BE49-F238E27FC236}">
                <a16:creationId xmlns:a16="http://schemas.microsoft.com/office/drawing/2014/main" id="{A60BC61B-3C72-74CE-B32F-6F3AB0D2C372}"/>
              </a:ext>
            </a:extLst>
          </p:cNvPr>
          <p:cNvSpPr>
            <a:spLocks noGrp="1"/>
          </p:cNvSpPr>
          <p:nvPr>
            <p:ph sz="quarter" idx="19" hasCustomPrompt="1"/>
          </p:nvPr>
        </p:nvSpPr>
        <p:spPr>
          <a:xfrm>
            <a:off x="714375"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8" name="Content Placeholder 24">
            <a:extLst>
              <a:ext uri="{FF2B5EF4-FFF2-40B4-BE49-F238E27FC236}">
                <a16:creationId xmlns:a16="http://schemas.microsoft.com/office/drawing/2014/main" id="{C8668597-37D1-9224-1213-DB8E9D2BDDBC}"/>
              </a:ext>
            </a:extLst>
          </p:cNvPr>
          <p:cNvSpPr>
            <a:spLocks noGrp="1"/>
          </p:cNvSpPr>
          <p:nvPr>
            <p:ph sz="quarter" idx="20" hasCustomPrompt="1"/>
          </p:nvPr>
        </p:nvSpPr>
        <p:spPr>
          <a:xfrm>
            <a:off x="6199709"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Tree>
    <p:extLst>
      <p:ext uri="{BB962C8B-B14F-4D97-AF65-F5344CB8AC3E}">
        <p14:creationId xmlns:p14="http://schemas.microsoft.com/office/powerpoint/2010/main" val="3296202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Picture Placeholder 11">
            <a:extLst>
              <a:ext uri="{FF2B5EF4-FFF2-40B4-BE49-F238E27FC236}">
                <a16:creationId xmlns:a16="http://schemas.microsoft.com/office/drawing/2014/main" id="{658EC727-29A9-99CD-7145-556BC96EDCD6}"/>
              </a:ext>
            </a:extLst>
          </p:cNvPr>
          <p:cNvSpPr>
            <a:spLocks noGrp="1"/>
          </p:cNvSpPr>
          <p:nvPr>
            <p:ph type="pic" sz="quarter" idx="13"/>
          </p:nvPr>
        </p:nvSpPr>
        <p:spPr>
          <a:xfrm>
            <a:off x="364109" y="1451799"/>
            <a:ext cx="5493766" cy="4619391"/>
          </a:xfrm>
        </p:spPr>
        <p:txBody>
          <a:bodyPr/>
          <a:lstStyle/>
          <a:p>
            <a:endParaRPr lang="en-US"/>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 name="TextBox 1">
            <a:extLst>
              <a:ext uri="{FF2B5EF4-FFF2-40B4-BE49-F238E27FC236}">
                <a16:creationId xmlns:a16="http://schemas.microsoft.com/office/drawing/2014/main" id="{AFBAA0B7-7990-3A9A-4269-A0BCB807AC78}"/>
              </a:ext>
            </a:extLst>
          </p:cNvPr>
          <p:cNvSpPr txBox="1"/>
          <p:nvPr userDrawn="1"/>
        </p:nvSpPr>
        <p:spPr>
          <a:xfrm>
            <a:off x="6096000" y="841950"/>
            <a:ext cx="1034581" cy="2738763"/>
          </a:xfrm>
          <a:prstGeom prst="rect">
            <a:avLst/>
          </a:prstGeom>
          <a:noFill/>
        </p:spPr>
        <p:txBody>
          <a:bodyPr wrap="square" rtlCol="0">
            <a:spAutoFit/>
          </a:bodyPr>
          <a:lstStyle/>
          <a:p>
            <a:r>
              <a:rPr lang="en-US" sz="17197">
                <a:solidFill>
                  <a:schemeClr val="tx1">
                    <a:alpha val="8000"/>
                  </a:schemeClr>
                </a:solidFill>
                <a:latin typeface="KazimirText Medium" panose="02070503070706040303" pitchFamily="18" charset="77"/>
              </a:rPr>
              <a:t>“</a:t>
            </a:r>
          </a:p>
        </p:txBody>
      </p:sp>
      <p:sp>
        <p:nvSpPr>
          <p:cNvPr id="14" name="Text Placeholder 13">
            <a:extLst>
              <a:ext uri="{FF2B5EF4-FFF2-40B4-BE49-F238E27FC236}">
                <a16:creationId xmlns:a16="http://schemas.microsoft.com/office/drawing/2014/main" id="{058DA57B-4F9E-B602-C98C-AF1464DD9FFB}"/>
              </a:ext>
            </a:extLst>
          </p:cNvPr>
          <p:cNvSpPr>
            <a:spLocks noGrp="1"/>
          </p:cNvSpPr>
          <p:nvPr>
            <p:ph type="body" sz="quarter" idx="14"/>
          </p:nvPr>
        </p:nvSpPr>
        <p:spPr>
          <a:xfrm>
            <a:off x="7131049" y="1575260"/>
            <a:ext cx="4643607" cy="3508375"/>
          </a:xfrm>
        </p:spPr>
        <p:txBody>
          <a:bodyPr>
            <a:normAutofit/>
          </a:bodyPr>
          <a:lstStyle>
            <a:lvl1pPr marL="0" indent="0">
              <a:buNone/>
              <a:defRPr sz="2800" b="0" i="1">
                <a:solidFill>
                  <a:schemeClr val="bg1"/>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3">
            <a:extLst>
              <a:ext uri="{FF2B5EF4-FFF2-40B4-BE49-F238E27FC236}">
                <a16:creationId xmlns:a16="http://schemas.microsoft.com/office/drawing/2014/main" id="{E427A4A9-26C4-B3E8-955C-C145F2141DD2}"/>
              </a:ext>
            </a:extLst>
          </p:cNvPr>
          <p:cNvSpPr>
            <a:spLocks noGrp="1"/>
          </p:cNvSpPr>
          <p:nvPr>
            <p:ph type="body" sz="quarter" idx="15" hasCustomPrompt="1"/>
          </p:nvPr>
        </p:nvSpPr>
        <p:spPr>
          <a:xfrm>
            <a:off x="7131049" y="5224172"/>
            <a:ext cx="4643607" cy="847018"/>
          </a:xfrm>
        </p:spPr>
        <p:txBody>
          <a:bodyPr anchor="b">
            <a:normAutofit/>
          </a:bodyPr>
          <a:lstStyle>
            <a:lvl1pPr marL="0" indent="0">
              <a:buNone/>
              <a:defRPr sz="1800" b="1" i="0" cap="all" baseline="0">
                <a:solidFill>
                  <a:schemeClr val="bg1"/>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Quote Attribution Goes Here</a:t>
            </a:r>
          </a:p>
        </p:txBody>
      </p:sp>
      <p:sp>
        <p:nvSpPr>
          <p:cNvPr id="3" name="Title 2">
            <a:extLst>
              <a:ext uri="{FF2B5EF4-FFF2-40B4-BE49-F238E27FC236}">
                <a16:creationId xmlns:a16="http://schemas.microsoft.com/office/drawing/2014/main" id="{143A0AD2-FB9F-421F-EEDF-2076A9AD265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1034784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EDBB2C4-C519-E26E-9278-803335E043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3429000"/>
            <a:ext cx="5485685" cy="457647"/>
          </a:xfrm>
          <a:prstGeom prst="rect">
            <a:avLst/>
          </a:prstGeom>
        </p:spPr>
      </p:pic>
      <p:sp>
        <p:nvSpPr>
          <p:cNvPr id="2" name="Title 1">
            <a:extLst>
              <a:ext uri="{FF2B5EF4-FFF2-40B4-BE49-F238E27FC236}">
                <a16:creationId xmlns:a16="http://schemas.microsoft.com/office/drawing/2014/main" id="{51D3EE3E-9E1C-9C07-1FFF-F9B599197F63}"/>
              </a:ext>
            </a:extLst>
          </p:cNvPr>
          <p:cNvSpPr>
            <a:spLocks noGrp="1"/>
          </p:cNvSpPr>
          <p:nvPr>
            <p:ph type="title" hasCustomPrompt="1"/>
          </p:nvPr>
        </p:nvSpPr>
        <p:spPr>
          <a:xfrm>
            <a:off x="7586133" y="338457"/>
            <a:ext cx="4188524" cy="821475"/>
          </a:xfrm>
        </p:spPr>
        <p:txBody>
          <a:bodyPr/>
          <a:lstStyle>
            <a:lvl1pPr>
              <a:defRPr>
                <a:solidFill>
                  <a:schemeClr val="bg1"/>
                </a:solidFill>
              </a:defRPr>
            </a:lvl1pPr>
          </a:lstStyle>
          <a:p>
            <a:r>
              <a:rPr lang="en-US"/>
              <a:t>TITLE — avenir NEXT LT PRO, DEMI, 28 PT, DARK BLUE, caps</a:t>
            </a:r>
          </a:p>
        </p:txBody>
      </p:sp>
      <p:sp>
        <p:nvSpPr>
          <p:cNvPr id="3" name="Slide Number Placeholder 2">
            <a:extLst>
              <a:ext uri="{FF2B5EF4-FFF2-40B4-BE49-F238E27FC236}">
                <a16:creationId xmlns:a16="http://schemas.microsoft.com/office/drawing/2014/main" id="{70669466-EE8F-FEEE-6355-DA5EC8DD0FCD}"/>
              </a:ext>
            </a:extLst>
          </p:cNvPr>
          <p:cNvSpPr>
            <a:spLocks noGrp="1"/>
          </p:cNvSpPr>
          <p:nvPr>
            <p:ph type="sldNum" sz="quarter" idx="10"/>
          </p:nvPr>
        </p:nvSpPr>
        <p:spPr/>
        <p:txBody>
          <a:bodyPr/>
          <a:lstStyle/>
          <a:p>
            <a:fld id="{9564885F-477D-A14D-B2C1-5ECAF755F313}" type="slidenum">
              <a:rPr lang="en-US" smtClean="0"/>
              <a:pPr/>
              <a:t>‹#›</a:t>
            </a:fld>
            <a:endParaRPr lang="en-US" spc="400"/>
          </a:p>
        </p:txBody>
      </p:sp>
      <p:sp>
        <p:nvSpPr>
          <p:cNvPr id="4" name="Footer Placeholder 3">
            <a:extLst>
              <a:ext uri="{FF2B5EF4-FFF2-40B4-BE49-F238E27FC236}">
                <a16:creationId xmlns:a16="http://schemas.microsoft.com/office/drawing/2014/main" id="{6EDF3F91-9431-8B7E-F1F8-12ED3CE1E12A}"/>
              </a:ext>
            </a:extLst>
          </p:cNvPr>
          <p:cNvSpPr>
            <a:spLocks noGrp="1"/>
          </p:cNvSpPr>
          <p:nvPr>
            <p:ph type="ftr" sz="quarter" idx="11"/>
          </p:nvPr>
        </p:nvSpPr>
        <p:spPr/>
        <p:txBody>
          <a:bodyPr/>
          <a:lstStyle/>
          <a:p>
            <a:endParaRPr lang="en-US"/>
          </a:p>
        </p:txBody>
      </p:sp>
      <p:sp>
        <p:nvSpPr>
          <p:cNvPr id="26" name="Picture Placeholder 25">
            <a:extLst>
              <a:ext uri="{FF2B5EF4-FFF2-40B4-BE49-F238E27FC236}">
                <a16:creationId xmlns:a16="http://schemas.microsoft.com/office/drawing/2014/main" id="{477D8352-FDA0-ABBE-4665-F896488A01A6}"/>
              </a:ext>
            </a:extLst>
          </p:cNvPr>
          <p:cNvSpPr>
            <a:spLocks noGrp="1"/>
          </p:cNvSpPr>
          <p:nvPr>
            <p:ph type="pic" sz="quarter" idx="12"/>
          </p:nvPr>
        </p:nvSpPr>
        <p:spPr>
          <a:xfrm>
            <a:off x="1" y="0"/>
            <a:ext cx="7470043" cy="3166532"/>
          </a:xfrm>
          <a:custGeom>
            <a:avLst/>
            <a:gdLst>
              <a:gd name="connsiteX0" fmla="*/ 0 w 7470043"/>
              <a:gd name="connsiteY0" fmla="*/ 0 h 3166532"/>
              <a:gd name="connsiteX1" fmla="*/ 7470043 w 7470043"/>
              <a:gd name="connsiteY1" fmla="*/ 0 h 3166532"/>
              <a:gd name="connsiteX2" fmla="*/ 5658122 w 7470043"/>
              <a:gd name="connsiteY2" fmla="*/ 3166532 h 3166532"/>
              <a:gd name="connsiteX3" fmla="*/ 0 w 7470043"/>
              <a:gd name="connsiteY3" fmla="*/ 3166532 h 3166532"/>
            </a:gdLst>
            <a:ahLst/>
            <a:cxnLst>
              <a:cxn ang="0">
                <a:pos x="connsiteX0" y="connsiteY0"/>
              </a:cxn>
              <a:cxn ang="0">
                <a:pos x="connsiteX1" y="connsiteY1"/>
              </a:cxn>
              <a:cxn ang="0">
                <a:pos x="connsiteX2" y="connsiteY2"/>
              </a:cxn>
              <a:cxn ang="0">
                <a:pos x="connsiteX3" y="connsiteY3"/>
              </a:cxn>
            </a:cxnLst>
            <a:rect l="l" t="t" r="r" b="b"/>
            <a:pathLst>
              <a:path w="7470043" h="3166532">
                <a:moveTo>
                  <a:pt x="0" y="0"/>
                </a:moveTo>
                <a:lnTo>
                  <a:pt x="7470043" y="0"/>
                </a:lnTo>
                <a:lnTo>
                  <a:pt x="5658122" y="3166532"/>
                </a:lnTo>
                <a:lnTo>
                  <a:pt x="0" y="3166532"/>
                </a:lnTo>
                <a:close/>
              </a:path>
            </a:pathLst>
          </a:custGeom>
        </p:spPr>
        <p:txBody>
          <a:bodyPr wrap="square">
            <a:noAutofit/>
          </a:bodyPr>
          <a:lstStyle/>
          <a:p>
            <a:endParaRPr lang="en-US"/>
          </a:p>
        </p:txBody>
      </p:sp>
      <p:sp>
        <p:nvSpPr>
          <p:cNvPr id="29" name="Picture Placeholder 28">
            <a:extLst>
              <a:ext uri="{FF2B5EF4-FFF2-40B4-BE49-F238E27FC236}">
                <a16:creationId xmlns:a16="http://schemas.microsoft.com/office/drawing/2014/main" id="{83FAFA0B-64AF-1F62-805D-43F67CFEE686}"/>
              </a:ext>
            </a:extLst>
          </p:cNvPr>
          <p:cNvSpPr>
            <a:spLocks noGrp="1"/>
          </p:cNvSpPr>
          <p:nvPr>
            <p:ph type="pic" sz="quarter" idx="13"/>
          </p:nvPr>
        </p:nvSpPr>
        <p:spPr>
          <a:xfrm>
            <a:off x="0" y="4171951"/>
            <a:ext cx="5082812" cy="2686051"/>
          </a:xfrm>
          <a:custGeom>
            <a:avLst/>
            <a:gdLst>
              <a:gd name="connsiteX0" fmla="*/ 0 w 5082812"/>
              <a:gd name="connsiteY0" fmla="*/ 0 h 2686051"/>
              <a:gd name="connsiteX1" fmla="*/ 5082812 w 5082812"/>
              <a:gd name="connsiteY1" fmla="*/ 0 h 2686051"/>
              <a:gd name="connsiteX2" fmla="*/ 3545827 w 5082812"/>
              <a:gd name="connsiteY2" fmla="*/ 2686051 h 2686051"/>
              <a:gd name="connsiteX3" fmla="*/ 0 w 5082812"/>
              <a:gd name="connsiteY3" fmla="*/ 2686051 h 2686051"/>
            </a:gdLst>
            <a:ahLst/>
            <a:cxnLst>
              <a:cxn ang="0">
                <a:pos x="connsiteX0" y="connsiteY0"/>
              </a:cxn>
              <a:cxn ang="0">
                <a:pos x="connsiteX1" y="connsiteY1"/>
              </a:cxn>
              <a:cxn ang="0">
                <a:pos x="connsiteX2" y="connsiteY2"/>
              </a:cxn>
              <a:cxn ang="0">
                <a:pos x="connsiteX3" y="connsiteY3"/>
              </a:cxn>
            </a:cxnLst>
            <a:rect l="l" t="t" r="r" b="b"/>
            <a:pathLst>
              <a:path w="5082812" h="2686051">
                <a:moveTo>
                  <a:pt x="0" y="0"/>
                </a:moveTo>
                <a:lnTo>
                  <a:pt x="5082812" y="0"/>
                </a:lnTo>
                <a:lnTo>
                  <a:pt x="3545827" y="2686051"/>
                </a:lnTo>
                <a:lnTo>
                  <a:pt x="0" y="2686051"/>
                </a:lnTo>
                <a:close/>
              </a:path>
            </a:pathLst>
          </a:custGeom>
        </p:spPr>
        <p:txBody>
          <a:bodyPr wrap="square">
            <a:noAutofit/>
          </a:bodyPr>
          <a:lstStyle/>
          <a:p>
            <a:endParaRPr lang="en-US"/>
          </a:p>
        </p:txBody>
      </p:sp>
    </p:spTree>
    <p:extLst>
      <p:ext uri="{BB962C8B-B14F-4D97-AF65-F5344CB8AC3E}">
        <p14:creationId xmlns:p14="http://schemas.microsoft.com/office/powerpoint/2010/main" val="288975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4036235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26CDB-2B4E-C514-6F13-F2A8051DBFA7}"/>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4" name="Picture 3">
            <a:extLst>
              <a:ext uri="{FF2B5EF4-FFF2-40B4-BE49-F238E27FC236}">
                <a16:creationId xmlns:a16="http://schemas.microsoft.com/office/drawing/2014/main" id="{45B55D06-16AC-E425-A685-8456067A2A0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6279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 Column 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5861" y="1188721"/>
            <a:ext cx="4809177" cy="4989486"/>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7" name="Content Placeholder 2">
            <a:extLst>
              <a:ext uri="{FF2B5EF4-FFF2-40B4-BE49-F238E27FC236}">
                <a16:creationId xmlns:a16="http://schemas.microsoft.com/office/drawing/2014/main" id="{6A2A5731-E302-9249-8DE6-49886BFD0CC4}"/>
              </a:ext>
            </a:extLst>
          </p:cNvPr>
          <p:cNvSpPr>
            <a:spLocks noGrp="1"/>
          </p:cNvSpPr>
          <p:nvPr>
            <p:ph idx="14" hasCustomPrompt="1"/>
          </p:nvPr>
        </p:nvSpPr>
        <p:spPr>
          <a:xfrm>
            <a:off x="6965482" y="1188721"/>
            <a:ext cx="4809177" cy="4989486"/>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5" name="Title 4">
            <a:extLst>
              <a:ext uri="{FF2B5EF4-FFF2-40B4-BE49-F238E27FC236}">
                <a16:creationId xmlns:a16="http://schemas.microsoft.com/office/drawing/2014/main" id="{8EB3BEAD-25EF-4CDC-9926-C540D6AF85FD}"/>
              </a:ext>
            </a:extLst>
          </p:cNvPr>
          <p:cNvSpPr>
            <a:spLocks noGrp="1"/>
          </p:cNvSpPr>
          <p:nvPr>
            <p:ph type="title" hasCustomPrompt="1"/>
          </p:nvPr>
        </p:nvSpPr>
        <p:spPr/>
        <p:txBody>
          <a:bodyPr/>
          <a:lstStyle/>
          <a:p>
            <a:r>
              <a:rPr lang="en-US"/>
              <a:t>TITLE — avenir NEXT LT PRO, DEMI, 28 PT, dark BLUE, all caps, up to 2 lines</a:t>
            </a:r>
          </a:p>
        </p:txBody>
      </p:sp>
      <p:sp>
        <p:nvSpPr>
          <p:cNvPr id="2" name="Footer Placeholder 4">
            <a:extLst>
              <a:ext uri="{FF2B5EF4-FFF2-40B4-BE49-F238E27FC236}">
                <a16:creationId xmlns:a16="http://schemas.microsoft.com/office/drawing/2014/main" id="{1FC7784B-A5EA-42B4-AFCC-B411540F66F2}"/>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4" name="Slide Number Placeholder 5">
            <a:extLst>
              <a:ext uri="{FF2B5EF4-FFF2-40B4-BE49-F238E27FC236}">
                <a16:creationId xmlns:a16="http://schemas.microsoft.com/office/drawing/2014/main" id="{80D2A47E-45B4-4004-90FD-742F496F031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7919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guide id="9" pos="2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a:extLst>
              <a:ext uri="{FF2B5EF4-FFF2-40B4-BE49-F238E27FC236}">
                <a16:creationId xmlns:a16="http://schemas.microsoft.com/office/drawing/2014/main" id="{F3C8C599-03C8-99E9-6F9B-7C8FCFDC75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128286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title + Content + One Photo">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9C47DA44-3DE1-054E-8E91-2F6AB98D22B1}"/>
              </a:ext>
            </a:extLst>
          </p:cNvPr>
          <p:cNvSpPr>
            <a:spLocks noGrp="1"/>
          </p:cNvSpPr>
          <p:nvPr>
            <p:ph type="body" sz="quarter" idx="14" hasCustomPrompt="1"/>
          </p:nvPr>
        </p:nvSpPr>
        <p:spPr>
          <a:xfrm>
            <a:off x="417341" y="1785013"/>
            <a:ext cx="6701376" cy="4122275"/>
          </a:xfrm>
        </p:spPr>
        <p:txBody>
          <a:bodyPr>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a:solidFill>
                  <a:srgbClr val="63656A"/>
                </a:solidFill>
              </a:defRPr>
            </a:lvl1pPr>
            <a:lvl2pPr marL="685800" indent="-228600">
              <a:lnSpc>
                <a:spcPct val="90000"/>
              </a:lnSpc>
              <a:spcAft>
                <a:spcPts val="400"/>
              </a:spcAft>
              <a:buClr>
                <a:srgbClr val="0C2340"/>
              </a:buClr>
              <a:buFont typeface="System Font Regular"/>
              <a:buChar char="–"/>
              <a:defRPr sz="1400">
                <a:solidFill>
                  <a:srgbClr val="63656A"/>
                </a:solidFill>
              </a:defRPr>
            </a:lvl2pPr>
            <a:lvl3pPr marL="1143000" indent="-228600">
              <a:lnSpc>
                <a:spcPct val="90000"/>
              </a:lnSpc>
              <a:spcAft>
                <a:spcPts val="400"/>
              </a:spcAft>
              <a:buClr>
                <a:srgbClr val="0C2340"/>
              </a:buClr>
              <a:buFont typeface="Arial" panose="020B0604020202020204" pitchFamily="34" charset="0"/>
              <a:buChar char="•"/>
              <a:defRPr sz="12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Content – Avenir Next LT Pro, Regular, 16 </a:t>
            </a:r>
            <a:r>
              <a:rPr lang="en-US" err="1"/>
              <a:t>pt</a:t>
            </a:r>
            <a:r>
              <a:rPr lang="en-US"/>
              <a:t>, gray font, sentence case</a:t>
            </a:r>
          </a:p>
          <a:p>
            <a:r>
              <a:rPr lang="en-US"/>
              <a:t>To change the photo</a:t>
            </a:r>
          </a:p>
          <a:p>
            <a:pPr lvl="1"/>
            <a:r>
              <a:rPr lang="en-US"/>
              <a:t>Delete existing photo</a:t>
            </a:r>
          </a:p>
          <a:p>
            <a:pPr lvl="1"/>
            <a:r>
              <a:rPr lang="en-US"/>
              <a:t>Click picture icon in center of placeholder</a:t>
            </a:r>
          </a:p>
          <a:p>
            <a:pPr lvl="1"/>
            <a:r>
              <a:rPr lang="en-US"/>
              <a:t>Locate and select photo from your computer’s file options</a:t>
            </a:r>
          </a:p>
          <a:p>
            <a:pPr lvl="1"/>
            <a:r>
              <a:rPr lang="en-US"/>
              <a:t>Click Insert</a:t>
            </a:r>
          </a:p>
          <a:p>
            <a:pPr lvl="1"/>
            <a:r>
              <a:rPr lang="en-US"/>
              <a:t>PPT will size photo to fit</a:t>
            </a:r>
          </a:p>
          <a:p>
            <a:r>
              <a:rPr lang="en-US"/>
              <a:t>To reposition the image within the graphic container:</a:t>
            </a:r>
          </a:p>
          <a:p>
            <a:pPr lvl="1"/>
            <a:r>
              <a:rPr lang="en-US"/>
              <a:t>Click Crop in the Picture Format tab</a:t>
            </a:r>
          </a:p>
          <a:p>
            <a:pPr lvl="1"/>
            <a:r>
              <a:rPr lang="en-US"/>
              <a:t>Click middle of image and drag to reposition</a:t>
            </a:r>
          </a:p>
          <a:p>
            <a:pPr lvl="1"/>
            <a:r>
              <a:rPr lang="en-US"/>
              <a:t>To adjust image size, click and drag corners of image (not corners of graphic container)</a:t>
            </a:r>
          </a:p>
          <a:p>
            <a:pPr marL="285750" indent="-285750">
              <a:spcAft>
                <a:spcPts val="0"/>
              </a:spcAft>
              <a:buFont typeface="Arial" panose="020B0604020202020204" pitchFamily="34" charset="0"/>
              <a:buChar char="•"/>
            </a:pPr>
            <a:endParaRPr lang="en-US"/>
          </a:p>
          <a:p>
            <a:pPr marL="285750" indent="-285750">
              <a:spcAft>
                <a:spcPts val="0"/>
              </a:spcAft>
              <a:buFont typeface="Arial" panose="020B0604020202020204" pitchFamily="34" charset="0"/>
              <a:buChar char="•"/>
            </a:pPr>
            <a:endParaRPr lang="en-US"/>
          </a:p>
        </p:txBody>
      </p:sp>
      <p:sp>
        <p:nvSpPr>
          <p:cNvPr id="11" name="Text Placeholder 24">
            <a:extLst>
              <a:ext uri="{FF2B5EF4-FFF2-40B4-BE49-F238E27FC236}">
                <a16:creationId xmlns:a16="http://schemas.microsoft.com/office/drawing/2014/main" id="{5B5ABDF0-F3ED-C245-9D0C-39E133980F7A}"/>
              </a:ext>
            </a:extLst>
          </p:cNvPr>
          <p:cNvSpPr>
            <a:spLocks noGrp="1"/>
          </p:cNvSpPr>
          <p:nvPr>
            <p:ph type="body" sz="quarter" idx="16" hasCustomPrompt="1"/>
          </p:nvPr>
        </p:nvSpPr>
        <p:spPr>
          <a:xfrm>
            <a:off x="1775859" y="950712"/>
            <a:ext cx="5342858" cy="548640"/>
          </a:xfrm>
        </p:spPr>
        <p:txBody>
          <a:bodyPr>
            <a:noAutofit/>
          </a:bodyPr>
          <a:lstStyle>
            <a:lvl1pPr marL="0" indent="0" algn="l">
              <a:buNone/>
              <a:defRPr sz="1800" b="1" i="0" cap="all" baseline="0">
                <a:solidFill>
                  <a:schemeClr val="tx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subTITLE – AVENIR NEXT LT PRO, DEMI, 18 </a:t>
            </a:r>
            <a:r>
              <a:rPr lang="en-US" err="1"/>
              <a:t>pt</a:t>
            </a:r>
            <a:r>
              <a:rPr lang="en-US"/>
              <a:t>, ORANGE , caps</a:t>
            </a:r>
          </a:p>
        </p:txBody>
      </p:sp>
      <p:sp>
        <p:nvSpPr>
          <p:cNvPr id="8" name="Picture Placeholder 7">
            <a:extLst>
              <a:ext uri="{FF2B5EF4-FFF2-40B4-BE49-F238E27FC236}">
                <a16:creationId xmlns:a16="http://schemas.microsoft.com/office/drawing/2014/main" id="{C0A8442C-C506-D548-B49D-D6C32C802F47}"/>
              </a:ext>
            </a:extLst>
          </p:cNvPr>
          <p:cNvSpPr>
            <a:spLocks noGrp="1"/>
          </p:cNvSpPr>
          <p:nvPr>
            <p:ph type="pic" sz="quarter" idx="17" hasCustomPrompt="1"/>
          </p:nvPr>
        </p:nvSpPr>
        <p:spPr>
          <a:xfrm>
            <a:off x="7426916" y="0"/>
            <a:ext cx="4765083" cy="5912601"/>
          </a:xfrm>
        </p:spPr>
        <p:txBody>
          <a:bodyPr anchor="ctr"/>
          <a:lstStyle>
            <a:lvl1pPr marL="0" indent="0" algn="ctr">
              <a:buNone/>
              <a:defRPr/>
            </a:lvl1pPr>
          </a:lstStyle>
          <a:p>
            <a:r>
              <a:rPr lang="en-US"/>
              <a:t>Insert Photo Here</a:t>
            </a:r>
          </a:p>
        </p:txBody>
      </p:sp>
      <p:sp>
        <p:nvSpPr>
          <p:cNvPr id="5" name="Title 4">
            <a:extLst>
              <a:ext uri="{FF2B5EF4-FFF2-40B4-BE49-F238E27FC236}">
                <a16:creationId xmlns:a16="http://schemas.microsoft.com/office/drawing/2014/main" id="{C10D9159-DD0C-DA37-3CD3-AF3FF38144EF}"/>
              </a:ext>
            </a:extLst>
          </p:cNvPr>
          <p:cNvSpPr>
            <a:spLocks noGrp="1"/>
          </p:cNvSpPr>
          <p:nvPr>
            <p:ph type="title" hasCustomPrompt="1"/>
          </p:nvPr>
        </p:nvSpPr>
        <p:spPr>
          <a:xfrm>
            <a:off x="1775860" y="230876"/>
            <a:ext cx="5342858" cy="666736"/>
          </a:xfrm>
        </p:spPr>
        <p:txBody>
          <a:bodyPr/>
          <a:lstStyle/>
          <a:p>
            <a:r>
              <a:rPr lang="en-US"/>
              <a:t>TITLE — avenir NEXT LT PRO, DEMI, 28 PT, dark BLUE, caps</a:t>
            </a:r>
          </a:p>
        </p:txBody>
      </p:sp>
      <p:sp>
        <p:nvSpPr>
          <p:cNvPr id="2" name="Footer Placeholder 4">
            <a:extLst>
              <a:ext uri="{FF2B5EF4-FFF2-40B4-BE49-F238E27FC236}">
                <a16:creationId xmlns:a16="http://schemas.microsoft.com/office/drawing/2014/main" id="{4CDDD68E-EA8B-1F4B-5426-2EAFD1635F6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04BBD494-7C14-CBC2-C1FC-49861B51926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70033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840" userDrawn="1">
          <p15:clr>
            <a:srgbClr val="FBAE40"/>
          </p15:clr>
        </p15:guide>
        <p15:guide id="3" pos="216" userDrawn="1">
          <p15:clr>
            <a:srgbClr val="FBAE40"/>
          </p15:clr>
        </p15:guide>
        <p15:guide id="4" pos="7464" userDrawn="1">
          <p15:clr>
            <a:srgbClr val="FBAE40"/>
          </p15:clr>
        </p15:guide>
        <p15:guide id="5" pos="3624" userDrawn="1">
          <p15:clr>
            <a:srgbClr val="FBAE40"/>
          </p15:clr>
        </p15:guide>
        <p15:guide id="6" orient="horz" pos="1128" userDrawn="1">
          <p15:clr>
            <a:srgbClr val="FBAE40"/>
          </p15:clr>
        </p15:guide>
        <p15:guide id="7"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5E0565-FE34-F64B-ADC4-B0ADC919081E}"/>
              </a:ext>
            </a:extLst>
          </p:cNvPr>
          <p:cNvSpPr/>
          <p:nvPr userDrawn="1"/>
        </p:nvSpPr>
        <p:spPr>
          <a:xfrm>
            <a:off x="6194678" y="2009864"/>
            <a:ext cx="5997321" cy="39974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DD11C5B5-95FC-2849-A9BF-2F7A149B538C}"/>
              </a:ext>
            </a:extLst>
          </p:cNvPr>
          <p:cNvSpPr>
            <a:spLocks noGrp="1"/>
          </p:cNvSpPr>
          <p:nvPr>
            <p:ph sz="quarter" idx="17" hasCustomPrompt="1"/>
          </p:nvPr>
        </p:nvSpPr>
        <p:spPr>
          <a:xfrm>
            <a:off x="6318898" y="2083979"/>
            <a:ext cx="5530202" cy="3578948"/>
          </a:xfrm>
        </p:spPr>
        <p:txBody>
          <a:bodyPr/>
          <a:lstStyle>
            <a:lvl1pPr marL="0" indent="0">
              <a:buNone/>
              <a:defRPr/>
            </a:lvl1pPr>
          </a:lstStyle>
          <a:p>
            <a:pPr lvl="0"/>
            <a:r>
              <a:rPr lang="en-US"/>
              <a:t>Insert table, chart, graph</a:t>
            </a:r>
          </a:p>
        </p:txBody>
      </p:sp>
      <p:cxnSp>
        <p:nvCxnSpPr>
          <p:cNvPr id="18" name="Straight Connector 17">
            <a:extLst>
              <a:ext uri="{FF2B5EF4-FFF2-40B4-BE49-F238E27FC236}">
                <a16:creationId xmlns:a16="http://schemas.microsoft.com/office/drawing/2014/main" id="{B26A2B42-F807-4B97-AC03-9EC30BBFD82D}"/>
              </a:ext>
            </a:extLst>
          </p:cNvPr>
          <p:cNvCxnSpPr>
            <a:cxnSpLocks/>
          </p:cNvCxnSpPr>
          <p:nvPr userDrawn="1"/>
        </p:nvCxnSpPr>
        <p:spPr>
          <a:xfrm>
            <a:off x="415044" y="1235887"/>
            <a:ext cx="541249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4">
            <a:extLst>
              <a:ext uri="{FF2B5EF4-FFF2-40B4-BE49-F238E27FC236}">
                <a16:creationId xmlns:a16="http://schemas.microsoft.com/office/drawing/2014/main" id="{CE2E4D19-23A0-4B07-8D29-276516BF132F}"/>
              </a:ext>
            </a:extLst>
          </p:cNvPr>
          <p:cNvSpPr>
            <a:spLocks noGrp="1"/>
          </p:cNvSpPr>
          <p:nvPr>
            <p:ph type="body" sz="quarter" idx="14" hasCustomPrompt="1"/>
          </p:nvPr>
        </p:nvSpPr>
        <p:spPr>
          <a:xfrm>
            <a:off x="417341" y="2009865"/>
            <a:ext cx="5410200" cy="3997401"/>
          </a:xfrm>
        </p:spPr>
        <p:txBody>
          <a:bodyPr>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63656A"/>
                </a:solidFill>
              </a:defRPr>
            </a:lvl1pPr>
            <a:lvl2pPr marL="685800" indent="-228600">
              <a:lnSpc>
                <a:spcPct val="90000"/>
              </a:lnSpc>
              <a:spcAft>
                <a:spcPts val="600"/>
              </a:spcAft>
              <a:buClr>
                <a:srgbClr val="0C2340"/>
              </a:buClr>
              <a:buFont typeface="System Font Regular"/>
              <a:buChar char="–"/>
              <a:defRPr sz="1400">
                <a:solidFill>
                  <a:srgbClr val="63656A"/>
                </a:solidFill>
              </a:defRPr>
            </a:lvl2pPr>
            <a:lvl3pPr marL="1143000" indent="-228600">
              <a:lnSpc>
                <a:spcPct val="90000"/>
              </a:lnSpc>
              <a:spcAft>
                <a:spcPts val="600"/>
              </a:spcAft>
              <a:buClr>
                <a:srgbClr val="0C2340"/>
              </a:buClr>
              <a:buFont typeface="Arial" panose="020B0604020202020204" pitchFamily="34" charset="0"/>
              <a:buChar char="•"/>
              <a:defRPr sz="1200">
                <a:solidFill>
                  <a:srgbClr val="63656A"/>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a:lnSpc>
                <a:spcPct val="87000"/>
              </a:lnSpc>
            </a:pPr>
            <a:r>
              <a:rPr lang="en-US"/>
              <a:t>First level bullet, square, orange</a:t>
            </a:r>
          </a:p>
          <a:p>
            <a:pPr lvl="1">
              <a:lnSpc>
                <a:spcPct val="87000"/>
              </a:lnSpc>
            </a:pPr>
            <a:r>
              <a:rPr lang="en-US"/>
              <a:t>Second level bullet, dash, dark blue</a:t>
            </a:r>
          </a:p>
          <a:p>
            <a:pPr lvl="2">
              <a:lnSpc>
                <a:spcPct val="87000"/>
              </a:lnSpc>
            </a:pPr>
            <a:r>
              <a:rPr lang="en-US"/>
              <a:t>Third level bullet, circle, dark blue</a:t>
            </a:r>
          </a:p>
          <a:p>
            <a:pPr>
              <a:lnSpc>
                <a:spcPct val="87000"/>
              </a:lnSpc>
            </a:pPr>
            <a:r>
              <a:rPr lang="en-US"/>
              <a:t>Text is Avenir Next LT Pro, Regular, 16 </a:t>
            </a:r>
            <a:r>
              <a:rPr lang="en-US" err="1"/>
              <a:t>pt</a:t>
            </a:r>
            <a:r>
              <a:rPr lang="en-US"/>
              <a:t>, gray font, sentence case</a:t>
            </a:r>
          </a:p>
          <a:p>
            <a:pPr lvl="1">
              <a:lnSpc>
                <a:spcPct val="87000"/>
              </a:lnSpc>
            </a:pPr>
            <a:r>
              <a:rPr lang="en-US"/>
              <a:t>Sentence case is capitalizing only the first letter of the first word and any proper names/titles. </a:t>
            </a:r>
          </a:p>
          <a:p>
            <a:pPr lvl="2">
              <a:lnSpc>
                <a:spcPct val="87000"/>
              </a:lnSpc>
            </a:pPr>
            <a:r>
              <a:rPr lang="en-US"/>
              <a:t>Use a period if the bullet is a complete sentence. </a:t>
            </a:r>
          </a:p>
          <a:p>
            <a:pPr>
              <a:lnSpc>
                <a:spcPct val="87000"/>
              </a:lnSpc>
            </a:pPr>
            <a:r>
              <a:rPr lang="en-US"/>
              <a:t>To add a second level bullet after this first level bullet, press enter, then tab.  </a:t>
            </a:r>
          </a:p>
          <a:p>
            <a:pPr lvl="1">
              <a:lnSpc>
                <a:spcPct val="87000"/>
              </a:lnSpc>
            </a:pPr>
            <a:r>
              <a:rPr lang="en-US"/>
              <a:t>To add a third level bullet after this second level bullet, press enter, then tab. </a:t>
            </a:r>
          </a:p>
          <a:p>
            <a:pPr lvl="2">
              <a:lnSpc>
                <a:spcPct val="87000"/>
              </a:lnSpc>
            </a:pPr>
            <a:r>
              <a:rPr lang="en-US"/>
              <a:t>To go back to a second level bullet from here, press enter, then shift + tab.  </a:t>
            </a:r>
          </a:p>
          <a:p>
            <a:pPr lvl="1">
              <a:lnSpc>
                <a:spcPct val="87000"/>
              </a:lnSpc>
            </a:pPr>
            <a:r>
              <a:rPr lang="en-US"/>
              <a:t>Using shift + tab takes you back one level at a time.</a:t>
            </a:r>
          </a:p>
          <a:p>
            <a:pPr lvl="2">
              <a:lnSpc>
                <a:spcPct val="87000"/>
              </a:lnSpc>
            </a:pPr>
            <a:r>
              <a:rPr lang="en-US"/>
              <a:t>To go back to a first level bullet from here, press enter, then shift + tab twice.  </a:t>
            </a:r>
          </a:p>
        </p:txBody>
      </p:sp>
      <p:sp>
        <p:nvSpPr>
          <p:cNvPr id="20" name="Text Placeholder 24">
            <a:extLst>
              <a:ext uri="{FF2B5EF4-FFF2-40B4-BE49-F238E27FC236}">
                <a16:creationId xmlns:a16="http://schemas.microsoft.com/office/drawing/2014/main" id="{C6473A8B-D36F-439A-9B85-EFE74FE956B2}"/>
              </a:ext>
            </a:extLst>
          </p:cNvPr>
          <p:cNvSpPr>
            <a:spLocks noGrp="1"/>
          </p:cNvSpPr>
          <p:nvPr>
            <p:ph type="body" sz="quarter" idx="16" hasCustomPrompt="1"/>
          </p:nvPr>
        </p:nvSpPr>
        <p:spPr>
          <a:xfrm>
            <a:off x="417341" y="1418365"/>
            <a:ext cx="5410200" cy="548640"/>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subTITLE – AVENIR NEXT LT PRO, DEMI, 18 </a:t>
            </a:r>
            <a:r>
              <a:rPr lang="en-US" err="1"/>
              <a:t>pt</a:t>
            </a:r>
            <a:r>
              <a:rPr lang="en-US"/>
              <a:t>, orange, CAPS</a:t>
            </a:r>
          </a:p>
        </p:txBody>
      </p:sp>
      <p:sp>
        <p:nvSpPr>
          <p:cNvPr id="12" name="Text Placeholder 16">
            <a:extLst>
              <a:ext uri="{FF2B5EF4-FFF2-40B4-BE49-F238E27FC236}">
                <a16:creationId xmlns:a16="http://schemas.microsoft.com/office/drawing/2014/main" id="{325679FD-09AB-454E-9FC7-CB284AEAB5C9}"/>
              </a:ext>
            </a:extLst>
          </p:cNvPr>
          <p:cNvSpPr>
            <a:spLocks noGrp="1"/>
          </p:cNvSpPr>
          <p:nvPr>
            <p:ph type="body" sz="quarter" idx="20" hasCustomPrompt="1"/>
          </p:nvPr>
        </p:nvSpPr>
        <p:spPr>
          <a:xfrm>
            <a:off x="6194679" y="1418366"/>
            <a:ext cx="5498304" cy="548640"/>
          </a:xfrm>
        </p:spPr>
        <p:txBody>
          <a:bodyPr tIns="45720">
            <a:noAutofit/>
          </a:bodyPr>
          <a:lstStyle>
            <a:lvl1pPr marL="0" marR="0" indent="0" algn="l" defTabSz="914400" rtl="0" eaLnBrk="1" fontAlgn="auto" latinLnBrk="0" hangingPunct="1">
              <a:lnSpc>
                <a:spcPct val="90000"/>
              </a:lnSpc>
              <a:spcBef>
                <a:spcPts val="0"/>
              </a:spcBef>
              <a:spcAft>
                <a:spcPts val="0"/>
              </a:spcAft>
              <a:buClrTx/>
              <a:buSzTx/>
              <a:buFontTx/>
              <a:buNone/>
              <a:tabLst/>
              <a:defRPr sz="1800" b="1" i="0" cap="all" baseline="0">
                <a:solidFill>
                  <a:schemeClr val="accent2"/>
                </a:solidFill>
                <a:latin typeface="Avenir Next LT Pro Demi" panose="020B0504020202020204" pitchFamily="34" charset="77"/>
              </a:defRPr>
            </a:lvl1pPr>
          </a:lstStyle>
          <a:p>
            <a:r>
              <a:rPr lang="en-US"/>
              <a:t>SUBTITLE – AVENIR NEXT LT PRO, DEMI, 18 </a:t>
            </a:r>
            <a:r>
              <a:rPr lang="en-US" err="1"/>
              <a:t>pt</a:t>
            </a:r>
            <a:r>
              <a:rPr lang="en-US"/>
              <a:t>, orange, CAPS</a:t>
            </a:r>
          </a:p>
        </p:txBody>
      </p:sp>
      <p:sp>
        <p:nvSpPr>
          <p:cNvPr id="2" name="Slide Number Placeholder 1">
            <a:extLst>
              <a:ext uri="{FF2B5EF4-FFF2-40B4-BE49-F238E27FC236}">
                <a16:creationId xmlns:a16="http://schemas.microsoft.com/office/drawing/2014/main" id="{2409C4C5-DD58-F143-87AE-1F3AC0B60101}"/>
              </a:ext>
            </a:extLst>
          </p:cNvPr>
          <p:cNvSpPr>
            <a:spLocks noGrp="1"/>
          </p:cNvSpPr>
          <p:nvPr>
            <p:ph type="sldNum" sz="quarter" idx="21"/>
          </p:nvPr>
        </p:nvSpPr>
        <p:spPr/>
        <p:txBody>
          <a:bodyPr/>
          <a:lstStyle/>
          <a:p>
            <a:fld id="{9564885F-477D-A14D-B2C1-5ECAF755F313}" type="slidenum">
              <a:rPr lang="en-US" smtClean="0"/>
              <a:pPr/>
              <a:t>‹#›</a:t>
            </a:fld>
            <a:endParaRPr lang="en-US" spc="400"/>
          </a:p>
        </p:txBody>
      </p:sp>
      <p:sp>
        <p:nvSpPr>
          <p:cNvPr id="3" name="Footer Placeholder 2">
            <a:extLst>
              <a:ext uri="{FF2B5EF4-FFF2-40B4-BE49-F238E27FC236}">
                <a16:creationId xmlns:a16="http://schemas.microsoft.com/office/drawing/2014/main" id="{A43A7B8C-8BA0-814A-B195-A077C11F620D}"/>
              </a:ext>
            </a:extLst>
          </p:cNvPr>
          <p:cNvSpPr>
            <a:spLocks noGrp="1"/>
          </p:cNvSpPr>
          <p:nvPr>
            <p:ph type="ftr" sz="quarter" idx="22"/>
          </p:nvPr>
        </p:nvSpPr>
        <p:spPr/>
        <p:txBody>
          <a:bodyPr/>
          <a:lstStyle/>
          <a:p>
            <a:endParaRPr lang="en-US"/>
          </a:p>
        </p:txBody>
      </p:sp>
      <p:sp>
        <p:nvSpPr>
          <p:cNvPr id="4" name="Title 3">
            <a:extLst>
              <a:ext uri="{FF2B5EF4-FFF2-40B4-BE49-F238E27FC236}">
                <a16:creationId xmlns:a16="http://schemas.microsoft.com/office/drawing/2014/main" id="{60734D29-EB78-1C27-210C-5766D9D26E62}"/>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89324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216" userDrawn="1">
          <p15:clr>
            <a:srgbClr val="FBAE40"/>
          </p15:clr>
        </p15:guide>
        <p15:guide id="4" orient="horz" pos="3960" userDrawn="1">
          <p15:clr>
            <a:srgbClr val="FBAE40"/>
          </p15:clr>
        </p15:guide>
        <p15:guide id="5" pos="3624" userDrawn="1">
          <p15:clr>
            <a:srgbClr val="FBAE40"/>
          </p15:clr>
        </p15:guide>
        <p15:guide id="6" orient="horz" pos="408" userDrawn="1">
          <p15:clr>
            <a:srgbClr val="FBAE40"/>
          </p15:clr>
        </p15:guide>
        <p15:guide id="7" orient="horz" pos="1056" userDrawn="1">
          <p15:clr>
            <a:srgbClr val="FBAE40"/>
          </p15:clr>
        </p15:guide>
        <p15:guide id="8" orient="horz" pos="4224" userDrawn="1">
          <p15:clr>
            <a:srgbClr val="FBAE40"/>
          </p15:clr>
        </p15:guide>
        <p15:guide id="10" pos="74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679700"/>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94B951B9-413F-E748-B8A8-3C296BD78D0B}"/>
              </a:ext>
            </a:extLst>
          </p:cNvPr>
          <p:cNvSpPr>
            <a:spLocks noGrp="1"/>
          </p:cNvSpPr>
          <p:nvPr>
            <p:ph type="sldNum" sz="quarter" idx="20"/>
          </p:nvPr>
        </p:nvSpPr>
        <p:spPr/>
        <p:txBody>
          <a:body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4AEE57CC-1897-CF47-AD81-D183691F30DC}"/>
              </a:ext>
            </a:extLst>
          </p:cNvPr>
          <p:cNvSpPr>
            <a:spLocks noGrp="1"/>
          </p:cNvSpPr>
          <p:nvPr>
            <p:ph type="ftr" sz="quarter" idx="21"/>
          </p:nvPr>
        </p:nvSpPr>
        <p:spPr/>
        <p:txBody>
          <a:bodyPr/>
          <a:lstStyle/>
          <a:p>
            <a:endParaRPr lang="en-US"/>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85900"/>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668042"/>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16A246F7-1E5D-19FE-71BF-1307690E6C3F}"/>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89175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912" userDrawn="1">
          <p15:clr>
            <a:srgbClr val="FBAE40"/>
          </p15:clr>
        </p15:guide>
        <p15:guide id="3" pos="504" userDrawn="1">
          <p15:clr>
            <a:srgbClr val="FBAE40"/>
          </p15:clr>
        </p15:guide>
        <p15:guide id="4" pos="216" userDrawn="1">
          <p15:clr>
            <a:srgbClr val="FBAE40"/>
          </p15:clr>
        </p15:guide>
        <p15:guide id="5" pos="7464" userDrawn="1">
          <p15:clr>
            <a:srgbClr val="FBAE40"/>
          </p15:clr>
        </p15:guide>
        <p15:guide id="6" pos="7176" userDrawn="1">
          <p15:clr>
            <a:srgbClr val="FBAE40"/>
          </p15:clr>
        </p15:guide>
        <p15:guide id="7" orient="horz" pos="3888" userDrawn="1">
          <p15:clr>
            <a:srgbClr val="FBAE40"/>
          </p15:clr>
        </p15:guide>
        <p15:guide id="8" pos="3768" userDrawn="1">
          <p15:clr>
            <a:srgbClr val="FBAE40"/>
          </p15:clr>
        </p15:guide>
        <p15:guide id="9" orient="horz" pos="936" userDrawn="1">
          <p15:clr>
            <a:srgbClr val="FBAE40"/>
          </p15:clr>
        </p15:guide>
        <p15:guide id="10" orient="horz" pos="1224" userDrawn="1">
          <p15:clr>
            <a:srgbClr val="FBAE40"/>
          </p15:clr>
        </p15:guide>
        <p15:guide id="11" orient="horz" pos="4224" userDrawn="1">
          <p15:clr>
            <a:srgbClr val="FBAE40"/>
          </p15:clr>
        </p15:guide>
        <p15:guide id="12" orient="horz" pos="36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6.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7.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8.sv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theme" Target="../theme/theme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29.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1775861" y="230876"/>
            <a:ext cx="9998798" cy="666736"/>
          </a:xfrm>
          <a:prstGeom prst="rect">
            <a:avLst/>
          </a:prstGeom>
        </p:spPr>
        <p:txBody>
          <a:bodyPr vert="horz" lIns="91440" tIns="45720" rIns="91440" bIns="45720" rtlCol="0" anchor="t" anchorCtr="0">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3" y="1316646"/>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pic>
        <p:nvPicPr>
          <p:cNvPr id="20" name="Picture 19">
            <a:extLst>
              <a:ext uri="{FF2B5EF4-FFF2-40B4-BE49-F238E27FC236}">
                <a16:creationId xmlns:a16="http://schemas.microsoft.com/office/drawing/2014/main" id="{6414F18D-9838-884F-89A1-A3F795E9032F}"/>
              </a:ext>
            </a:extLst>
          </p:cNvPr>
          <p:cNvPicPr>
            <a:picLocks noChangeAspect="1"/>
          </p:cNvPicPr>
          <p:nvPr userDrawn="1"/>
        </p:nvPicPr>
        <p:blipFill rotWithShape="1">
          <a:blip r:embed="rId19"/>
          <a:srcRect l="80233"/>
          <a:stretch/>
        </p:blipFill>
        <p:spPr>
          <a:xfrm>
            <a:off x="0" y="171121"/>
            <a:ext cx="1536405" cy="952500"/>
          </a:xfrm>
          <a:prstGeom prst="rect">
            <a:avLst/>
          </a:prstGeom>
        </p:spPr>
      </p:pic>
      <p:pic>
        <p:nvPicPr>
          <p:cNvPr id="7" name="Picture 6">
            <a:extLst>
              <a:ext uri="{FF2B5EF4-FFF2-40B4-BE49-F238E27FC236}">
                <a16:creationId xmlns:a16="http://schemas.microsoft.com/office/drawing/2014/main" id="{F9F376C0-00E3-A94E-9D2F-168DDAF221A6}"/>
              </a:ext>
            </a:extLst>
          </p:cNvPr>
          <p:cNvPicPr>
            <a:picLocks noChangeAspect="1"/>
          </p:cNvPicPr>
          <p:nvPr userDrawn="1"/>
        </p:nvPicPr>
        <p:blipFill>
          <a:blip r:embed="rId20"/>
          <a:stretch>
            <a:fillRect/>
          </a:stretch>
        </p:blipFill>
        <p:spPr>
          <a:xfrm>
            <a:off x="-339634" y="6183236"/>
            <a:ext cx="12897394" cy="368300"/>
          </a:xfrm>
          <a:prstGeom prst="rect">
            <a:avLst/>
          </a:prstGeom>
        </p:spPr>
      </p:pic>
    </p:spTree>
    <p:extLst>
      <p:ext uri="{BB962C8B-B14F-4D97-AF65-F5344CB8AC3E}">
        <p14:creationId xmlns:p14="http://schemas.microsoft.com/office/powerpoint/2010/main" val="1101178340"/>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869" r:id="rId3"/>
    <p:sldLayoutId id="2147483714" r:id="rId4"/>
    <p:sldLayoutId id="2147483655" r:id="rId5"/>
    <p:sldLayoutId id="2147483872" r:id="rId6"/>
    <p:sldLayoutId id="2147483722" r:id="rId7"/>
    <p:sldLayoutId id="2147483728" r:id="rId8"/>
    <p:sldLayoutId id="2147483727" r:id="rId9"/>
    <p:sldLayoutId id="2147483724" r:id="rId10"/>
    <p:sldLayoutId id="2147483731" r:id="rId11"/>
    <p:sldLayoutId id="2147483725" r:id="rId12"/>
    <p:sldLayoutId id="2147483751" r:id="rId13"/>
    <p:sldLayoutId id="2147483721" r:id="rId14"/>
    <p:sldLayoutId id="2147483878" r:id="rId15"/>
    <p:sldLayoutId id="2147483870" r:id="rId16"/>
    <p:sldLayoutId id="214748386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F16E82-0C31-F1D7-67C9-067E8E21435A}"/>
              </a:ext>
            </a:extLst>
          </p:cNvPr>
          <p:cNvPicPr>
            <a:picLocks noChangeAspect="1"/>
          </p:cNvPicPr>
          <p:nvPr userDrawn="1"/>
        </p:nvPicPr>
        <p:blipFill rotWithShape="1">
          <a:blip r:embed="rId13"/>
          <a:srcRect l="46457" t="1" r="-46457" b="21862"/>
          <a:stretch/>
        </p:blipFill>
        <p:spPr>
          <a:xfrm>
            <a:off x="0" y="6455833"/>
            <a:ext cx="22553713" cy="414670"/>
          </a:xfrm>
          <a:prstGeom prst="rect">
            <a:avLst/>
          </a:prstGeom>
        </p:spPr>
      </p:pic>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57316" cy="869909"/>
          </a:xfrm>
          <a:prstGeom prst="rect">
            <a:avLst/>
          </a:prstGeom>
        </p:spPr>
        <p:txBody>
          <a:bodyPr vert="horz" lIns="91440" tIns="45720" rIns="91440" bIns="45720" rtlCol="0" anchor="t">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367915184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43" r:id="rId3"/>
    <p:sldLayoutId id="2147483830" r:id="rId4"/>
    <p:sldLayoutId id="2147483831" r:id="rId5"/>
    <p:sldLayoutId id="2147483832" r:id="rId6"/>
    <p:sldLayoutId id="2147483833" r:id="rId7"/>
    <p:sldLayoutId id="2147483844" r:id="rId8"/>
    <p:sldLayoutId id="2147483834" r:id="rId9"/>
    <p:sldLayoutId id="2147483835" r:id="rId10"/>
    <p:sldLayoutId id="214748383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7035"/>
            <a:ext cx="11357316" cy="939109"/>
          </a:xfrm>
          <a:prstGeom prst="rect">
            <a:avLst/>
          </a:prstGeom>
        </p:spPr>
        <p:txBody>
          <a:bodyPr vert="horz" lIns="91440" tIns="45720" rIns="91440" bIns="45720" rtlCol="0" anchor="t" anchorCtr="0">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6"/>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pic>
        <p:nvPicPr>
          <p:cNvPr id="10" name="Picture 9">
            <a:extLst>
              <a:ext uri="{FF2B5EF4-FFF2-40B4-BE49-F238E27FC236}">
                <a16:creationId xmlns:a16="http://schemas.microsoft.com/office/drawing/2014/main" id="{5584AA60-9EC7-C229-7B0D-637A9CC364C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t="401" b="401"/>
          <a:stretch/>
        </p:blipFill>
        <p:spPr>
          <a:xfrm>
            <a:off x="11326500" y="6311041"/>
            <a:ext cx="522600" cy="449288"/>
          </a:xfrm>
          <a:prstGeom prst="rect">
            <a:avLst/>
          </a:prstGeom>
        </p:spPr>
      </p:pic>
      <p:sp>
        <p:nvSpPr>
          <p:cNvPr id="13" name="Footer Placeholder 4">
            <a:extLst>
              <a:ext uri="{FF2B5EF4-FFF2-40B4-BE49-F238E27FC236}">
                <a16:creationId xmlns:a16="http://schemas.microsoft.com/office/drawing/2014/main" id="{68F8E9F5-C013-8A12-AF55-D232E33DD814}"/>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14" name="Slide Number Placeholder 5">
            <a:extLst>
              <a:ext uri="{FF2B5EF4-FFF2-40B4-BE49-F238E27FC236}">
                <a16:creationId xmlns:a16="http://schemas.microsoft.com/office/drawing/2014/main" id="{C6AB9BA4-9CF3-ACA9-B33F-6F0BEDBD60D5}"/>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94098301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1" r:id="rId3"/>
    <p:sldLayoutId id="2147483912" r:id="rId4"/>
    <p:sldLayoutId id="2147483915" r:id="rId5"/>
    <p:sldLayoutId id="2147483913" r:id="rId6"/>
    <p:sldLayoutId id="2147483914" r:id="rId7"/>
    <p:sldLayoutId id="2147483916" r:id="rId8"/>
    <p:sldLayoutId id="2147483917" r:id="rId9"/>
    <p:sldLayoutId id="2147483918" r:id="rId10"/>
    <p:sldLayoutId id="2147483919" r:id="rId11"/>
    <p:sldLayoutId id="2147483910" r:id="rId12"/>
    <p:sldLayoutId id="2147483936" r:id="rId13"/>
    <p:sldLayoutId id="2147483937" r:id="rId14"/>
    <p:sldLayoutId id="2147483938" r:id="rId15"/>
    <p:sldLayoutId id="214748393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61867" cy="869909"/>
          </a:xfrm>
          <a:prstGeom prst="rect">
            <a:avLst/>
          </a:prstGeom>
        </p:spPr>
        <p:txBody>
          <a:bodyPr vert="horz" lIns="91440" tIns="45720" rIns="91440" bIns="45720" rtlCol="0" anchor="t">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1187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3800523274"/>
      </p:ext>
    </p:extLst>
  </p:cSld>
  <p:clrMap bg1="lt1" tx1="dk1" bg2="lt2" tx2="dk2" accent1="accent1" accent2="accent2" accent3="accent3" accent4="accent4" accent5="accent5" accent6="accent6" hlink="hlink" folHlink="folHlink"/>
  <p:sldLayoutIdLst>
    <p:sldLayoutId id="2147483886" r:id="rId1"/>
    <p:sldLayoutId id="2147483946" r:id="rId2"/>
    <p:sldLayoutId id="2147483905" r:id="rId3"/>
    <p:sldLayoutId id="2147483940" r:id="rId4"/>
    <p:sldLayoutId id="2147483944" r:id="rId5"/>
    <p:sldLayoutId id="2147483950" r:id="rId6"/>
    <p:sldLayoutId id="2147483945" r:id="rId7"/>
    <p:sldLayoutId id="2147483941" r:id="rId8"/>
    <p:sldLayoutId id="214748389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3773011" y="245990"/>
            <a:ext cx="8001646" cy="336692"/>
          </a:xfrm>
          <a:prstGeom prst="rect">
            <a:avLst/>
          </a:prstGeom>
        </p:spPr>
        <p:txBody>
          <a:bodyPr vert="horz" lIns="91440" tIns="45720" rIns="91440" bIns="45720" rtlCol="0" anchor="t">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0" y="1316645"/>
            <a:ext cx="11357317" cy="481187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a:p>
        </p:txBody>
      </p:sp>
      <p:pic>
        <p:nvPicPr>
          <p:cNvPr id="10" name="Picture 9">
            <a:extLst>
              <a:ext uri="{FF2B5EF4-FFF2-40B4-BE49-F238E27FC236}">
                <a16:creationId xmlns:a16="http://schemas.microsoft.com/office/drawing/2014/main" id="{728580DD-A52A-C7B3-5157-BCAF2C7D7E03}"/>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1542675660"/>
      </p:ext>
    </p:extLst>
  </p:cSld>
  <p:clrMap bg1="lt1" tx1="dk1" bg2="lt2" tx2="dk2" accent1="accent1" accent2="accent2" accent3="accent3" accent4="accent4" accent5="accent5" accent6="accent6" hlink="hlink" folHlink="folHlink"/>
  <p:sldLayoutIdLst>
    <p:sldLayoutId id="2147483904" r:id="rId1"/>
    <p:sldLayoutId id="2147483949" r:id="rId2"/>
    <p:sldLayoutId id="2147483947" r:id="rId3"/>
    <p:sldLayoutId id="2147483942" r:id="rId4"/>
    <p:sldLayoutId id="2147483948" r:id="rId5"/>
    <p:sldLayoutId id="2147483896" r:id="rId6"/>
    <p:sldLayoutId id="214748394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rgbClr val="0C2340"/>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7.xml"/><Relationship Id="rId7" Type="http://schemas.openxmlformats.org/officeDocument/2006/relationships/image" Target="../media/image36.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13.xml"/><Relationship Id="rId5" Type="http://schemas.openxmlformats.org/officeDocument/2006/relationships/slideLayout" Target="../slideLayouts/slideLayout6.xml"/><Relationship Id="rId10" Type="http://schemas.openxmlformats.org/officeDocument/2006/relationships/image" Target="../media/image39.svg"/><Relationship Id="rId4" Type="http://schemas.openxmlformats.org/officeDocument/2006/relationships/tags" Target="../tags/tag8.xml"/><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3.xml"/><Relationship Id="rId7" Type="http://schemas.openxmlformats.org/officeDocument/2006/relationships/image" Target="../media/image3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xml"/><Relationship Id="rId5" Type="http://schemas.openxmlformats.org/officeDocument/2006/relationships/slideLayout" Target="../slideLayouts/slideLayout6.xml"/><Relationship Id="rId10" Type="http://schemas.openxmlformats.org/officeDocument/2006/relationships/image" Target="../media/image39.svg"/><Relationship Id="rId4" Type="http://schemas.openxmlformats.org/officeDocument/2006/relationships/tags" Target="../tags/tag4.xml"/><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37DECEB-0636-DE7B-2E54-CB9493AE7680}"/>
              </a:ext>
            </a:extLst>
          </p:cNvPr>
          <p:cNvSpPr>
            <a:spLocks noGrp="1"/>
          </p:cNvSpPr>
          <p:nvPr>
            <p:ph type="ctrTitle"/>
          </p:nvPr>
        </p:nvSpPr>
        <p:spPr>
          <a:xfrm>
            <a:off x="5815220" y="1069712"/>
            <a:ext cx="6013188" cy="2387600"/>
          </a:xfrm>
        </p:spPr>
        <p:txBody>
          <a:bodyPr/>
          <a:lstStyle/>
          <a:p>
            <a:pPr algn="ctr"/>
            <a:r>
              <a:rPr lang="en-US" b="0">
                <a:solidFill>
                  <a:srgbClr val="000000"/>
                </a:solidFill>
                <a:latin typeface="Times New Roman"/>
                <a:cs typeface="Arial"/>
              </a:rPr>
              <a:t>Pay: </a:t>
            </a:r>
            <a:br>
              <a:rPr lang="en-US" b="0">
                <a:latin typeface="Times New Roman"/>
                <a:cs typeface="Arial"/>
              </a:rPr>
            </a:br>
            <a:r>
              <a:rPr lang="en-US" b="0">
                <a:solidFill>
                  <a:srgbClr val="000000"/>
                </a:solidFill>
                <a:latin typeface="Times New Roman"/>
                <a:cs typeface="Arial"/>
              </a:rPr>
              <a:t>Transparency</a:t>
            </a:r>
            <a:r>
              <a:rPr lang="en-US" b="0" i="0">
                <a:solidFill>
                  <a:srgbClr val="000000"/>
                </a:solidFill>
                <a:effectLst/>
                <a:latin typeface="Times New Roman"/>
                <a:cs typeface="Arial"/>
              </a:rPr>
              <a:t>, Equity &amp; Communication</a:t>
            </a:r>
            <a:endParaRPr lang="en-US">
              <a:latin typeface="Times New Roman"/>
              <a:cs typeface="Arial"/>
            </a:endParaRPr>
          </a:p>
        </p:txBody>
      </p:sp>
      <p:sp>
        <p:nvSpPr>
          <p:cNvPr id="13" name="Subtitle 12">
            <a:extLst>
              <a:ext uri="{FF2B5EF4-FFF2-40B4-BE49-F238E27FC236}">
                <a16:creationId xmlns:a16="http://schemas.microsoft.com/office/drawing/2014/main" id="{78E07490-0AD1-9059-CD7A-2DF8A88D2EB2}"/>
              </a:ext>
            </a:extLst>
          </p:cNvPr>
          <p:cNvSpPr>
            <a:spLocks noGrp="1"/>
          </p:cNvSpPr>
          <p:nvPr>
            <p:ph type="subTitle" idx="1"/>
          </p:nvPr>
        </p:nvSpPr>
        <p:spPr>
          <a:xfrm>
            <a:off x="5460676" y="4035937"/>
            <a:ext cx="6539660" cy="653325"/>
          </a:xfrm>
        </p:spPr>
        <p:txBody>
          <a:bodyPr vert="horz" lIns="91440" tIns="45720" rIns="91440" bIns="45720" rtlCol="0" anchor="t">
            <a:noAutofit/>
          </a:bodyPr>
          <a:lstStyle/>
          <a:p>
            <a:r>
              <a:rPr lang="en-US" dirty="0">
                <a:latin typeface="Avenir Next LT Pro Demi"/>
                <a:cs typeface="Arial"/>
              </a:rPr>
              <a:t>Shelly Murray,  Lindsey Johnson &amp; Bailey Ward</a:t>
            </a:r>
            <a:endParaRPr lang="en-US" dirty="0"/>
          </a:p>
        </p:txBody>
      </p:sp>
      <p:pic>
        <p:nvPicPr>
          <p:cNvPr id="19" name="Picture Placeholder 18">
            <a:extLst>
              <a:ext uri="{FF2B5EF4-FFF2-40B4-BE49-F238E27FC236}">
                <a16:creationId xmlns:a16="http://schemas.microsoft.com/office/drawing/2014/main" id="{D882EC06-A8AB-935F-DEFA-9BBD90935110}"/>
              </a:ext>
            </a:extLst>
          </p:cNvPr>
          <p:cNvPicPr>
            <a:picLocks noGrp="1" noChangeAspect="1"/>
          </p:cNvPicPr>
          <p:nvPr>
            <p:ph type="pic" sz="quarter" idx="10"/>
          </p:nvPr>
        </p:nvPicPr>
        <p:blipFill rotWithShape="1">
          <a:blip r:embed="rId2"/>
          <a:srcRect l="608" t="10698" r="36429" b="2534"/>
          <a:stretch/>
        </p:blipFill>
        <p:spPr>
          <a:xfrm>
            <a:off x="-26040" y="0"/>
            <a:ext cx="6013188" cy="6282114"/>
          </a:xfrm>
        </p:spPr>
      </p:pic>
    </p:spTree>
    <p:extLst>
      <p:ext uri="{BB962C8B-B14F-4D97-AF65-F5344CB8AC3E}">
        <p14:creationId xmlns:p14="http://schemas.microsoft.com/office/powerpoint/2010/main" val="127512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EEB434-51D5-7817-489B-8CB9BD5B7E5B}"/>
              </a:ext>
            </a:extLst>
          </p:cNvPr>
          <p:cNvSpPr>
            <a:spLocks noGrp="1"/>
          </p:cNvSpPr>
          <p:nvPr>
            <p:ph idx="1"/>
          </p:nvPr>
        </p:nvSpPr>
        <p:spPr/>
        <p:txBody>
          <a:bodyPr vert="horz" lIns="91440" tIns="45720" rIns="91440" bIns="45720" rtlCol="0" anchor="t">
            <a:noAutofit/>
          </a:bodyPr>
          <a:lstStyle/>
          <a:p>
            <a:pPr>
              <a:spcBef>
                <a:spcPts val="1000"/>
              </a:spcBef>
              <a:spcAft>
                <a:spcPts val="0"/>
              </a:spcAft>
            </a:pPr>
            <a:r>
              <a:rPr lang="en-US" sz="2000" b="1" dirty="0">
                <a:solidFill>
                  <a:srgbClr val="000000"/>
                </a:solidFill>
                <a:latin typeface="Avenir Next LT Pro"/>
                <a:ea typeface="Calibri"/>
                <a:cs typeface="Calibri"/>
              </a:rPr>
              <a:t>Goal: </a:t>
            </a:r>
            <a:r>
              <a:rPr lang="en-US" sz="2000" dirty="0">
                <a:solidFill>
                  <a:srgbClr val="000000"/>
                </a:solidFill>
                <a:latin typeface="Avenir Next LT Pro"/>
                <a:ea typeface="Calibri"/>
                <a:cs typeface="Calibri"/>
              </a:rPr>
              <a:t>The aim of pay transparency is to foster increased understanding, collaboration, and </a:t>
            </a:r>
            <a:r>
              <a:rPr lang="en-US" sz="2000" u="sng" dirty="0">
                <a:solidFill>
                  <a:srgbClr val="000000"/>
                </a:solidFill>
                <a:latin typeface="Avenir Next LT Pro"/>
                <a:ea typeface="Calibri"/>
                <a:cs typeface="Calibri"/>
              </a:rPr>
              <a:t>communication</a:t>
            </a:r>
            <a:r>
              <a:rPr lang="en-US" sz="2000" dirty="0">
                <a:solidFill>
                  <a:srgbClr val="000000"/>
                </a:solidFill>
                <a:latin typeface="Avenir Next LT Pro"/>
                <a:ea typeface="Calibri"/>
                <a:cs typeface="Calibri"/>
              </a:rPr>
              <a:t>.</a:t>
            </a:r>
          </a:p>
          <a:p>
            <a:pPr>
              <a:spcBef>
                <a:spcPts val="1000"/>
              </a:spcBef>
              <a:spcAft>
                <a:spcPts val="0"/>
              </a:spcAft>
            </a:pPr>
            <a:r>
              <a:rPr lang="en-US" sz="2000" b="1" dirty="0">
                <a:solidFill>
                  <a:srgbClr val="000000"/>
                </a:solidFill>
                <a:latin typeface="Avenir Next LT Pro"/>
                <a:ea typeface="Calibri"/>
                <a:cs typeface="Calibri"/>
              </a:rPr>
              <a:t>Examples: </a:t>
            </a:r>
            <a:r>
              <a:rPr lang="en-US" sz="2000" dirty="0">
                <a:solidFill>
                  <a:srgbClr val="000000"/>
                </a:solidFill>
                <a:latin typeface="Avenir Next LT Pro"/>
                <a:ea typeface="Calibri"/>
                <a:cs typeface="Calibri"/>
              </a:rPr>
              <a:t>Auburn University exemplifies pay transparency by:</a:t>
            </a:r>
          </a:p>
          <a:p>
            <a:pPr lvl="1">
              <a:spcBef>
                <a:spcPts val="1000"/>
              </a:spcBef>
              <a:spcAft>
                <a:spcPts val="0"/>
              </a:spcAft>
              <a:buFont typeface="Courier New" pitchFamily="2" charset="2"/>
              <a:buChar char="o"/>
            </a:pPr>
            <a:r>
              <a:rPr lang="en-US" sz="2000" dirty="0">
                <a:solidFill>
                  <a:srgbClr val="000000"/>
                </a:solidFill>
                <a:latin typeface="Avenir Next LT Pro"/>
                <a:ea typeface="Calibri"/>
                <a:cs typeface="Calibri"/>
              </a:rPr>
              <a:t>Publishing salaries, </a:t>
            </a:r>
            <a:endParaRPr lang="en-US" sz="2000">
              <a:latin typeface="Avenir Next LT Pro"/>
              <a:ea typeface="Calibri"/>
            </a:endParaRPr>
          </a:p>
          <a:p>
            <a:pPr lvl="1">
              <a:spcBef>
                <a:spcPts val="1000"/>
              </a:spcBef>
              <a:spcAft>
                <a:spcPts val="0"/>
              </a:spcAft>
              <a:buFont typeface="Courier New" pitchFamily="2" charset="2"/>
              <a:buChar char="o"/>
            </a:pPr>
            <a:r>
              <a:rPr lang="en-US" sz="2000" dirty="0">
                <a:solidFill>
                  <a:srgbClr val="000000"/>
                </a:solidFill>
                <a:latin typeface="Avenir Next LT Pro"/>
                <a:ea typeface="Calibri"/>
                <a:cs typeface="Calibri"/>
              </a:rPr>
              <a:t>Assigning pay grades with specified ranges, </a:t>
            </a:r>
          </a:p>
          <a:p>
            <a:pPr lvl="1">
              <a:spcBef>
                <a:spcPts val="1000"/>
              </a:spcBef>
              <a:spcAft>
                <a:spcPts val="0"/>
              </a:spcAft>
              <a:buFont typeface="Courier New" pitchFamily="2" charset="2"/>
              <a:buChar char="o"/>
            </a:pPr>
            <a:r>
              <a:rPr lang="en-US" sz="2000" dirty="0">
                <a:solidFill>
                  <a:srgbClr val="000000"/>
                </a:solidFill>
                <a:latin typeface="Avenir Next LT Pro"/>
                <a:ea typeface="Calibri"/>
                <a:cs typeface="Calibri"/>
              </a:rPr>
              <a:t>And implementing a performance development process.</a:t>
            </a:r>
            <a:endParaRPr lang="en-US" sz="2000">
              <a:latin typeface="Avenir Next LT Pro"/>
            </a:endParaRPr>
          </a:p>
          <a:p>
            <a:pPr>
              <a:spcBef>
                <a:spcPts val="1000"/>
              </a:spcBef>
              <a:spcAft>
                <a:spcPts val="0"/>
              </a:spcAft>
            </a:pPr>
            <a:r>
              <a:rPr lang="en-US" sz="2000" b="1" dirty="0">
                <a:solidFill>
                  <a:srgbClr val="000000"/>
                </a:solidFill>
                <a:latin typeface="Avenir Next LT Pro"/>
                <a:ea typeface="Calibri"/>
                <a:cs typeface="Calibri"/>
              </a:rPr>
              <a:t>Communication: </a:t>
            </a:r>
            <a:r>
              <a:rPr lang="en-US" sz="2000" dirty="0">
                <a:solidFill>
                  <a:srgbClr val="000000"/>
                </a:solidFill>
                <a:latin typeface="Avenir Next LT Pro"/>
                <a:ea typeface="Calibri"/>
                <a:cs typeface="Calibri"/>
              </a:rPr>
              <a:t>It's crucial to maintain open lines of communication with employees about how their performance influences their compensation and to regularly update them on their progress.</a:t>
            </a:r>
          </a:p>
          <a:p>
            <a:endParaRPr lang="en-US" sz="2000" dirty="0">
              <a:latin typeface="Avenir Next LT Pro"/>
            </a:endParaRPr>
          </a:p>
          <a:p>
            <a:pPr marL="0" indent="0">
              <a:buNone/>
            </a:pPr>
            <a:r>
              <a:rPr lang="en-US" sz="2000" dirty="0">
                <a:solidFill>
                  <a:schemeClr val="bg1"/>
                </a:solidFill>
                <a:latin typeface="Avenir Next LT Pro"/>
                <a:cs typeface="Arial"/>
              </a:rPr>
              <a:t>Where do you see opportunities for improving transparency, and what can you do to encourage your department and your supervisor?</a:t>
            </a:r>
            <a:endParaRPr lang="en-US" sz="2000">
              <a:solidFill>
                <a:schemeClr val="bg1"/>
              </a:solidFill>
              <a:latin typeface="Avenir Next LT Pro"/>
            </a:endParaRPr>
          </a:p>
        </p:txBody>
      </p:sp>
      <p:sp>
        <p:nvSpPr>
          <p:cNvPr id="4" name="Slide Number Placeholder 3">
            <a:extLst>
              <a:ext uri="{FF2B5EF4-FFF2-40B4-BE49-F238E27FC236}">
                <a16:creationId xmlns:a16="http://schemas.microsoft.com/office/drawing/2014/main" id="{79525E23-5DA4-DC26-20A4-D74584839330}"/>
              </a:ext>
            </a:extLst>
          </p:cNvPr>
          <p:cNvSpPr>
            <a:spLocks noGrp="1"/>
          </p:cNvSpPr>
          <p:nvPr>
            <p:ph type="sldNum" sz="quarter" idx="12"/>
          </p:nvPr>
        </p:nvSpPr>
        <p:spPr/>
        <p:txBody>
          <a:bodyPr/>
          <a:lstStyle/>
          <a:p>
            <a:fld id="{9564885F-477D-A14D-B2C1-5ECAF755F313}" type="slidenum">
              <a:rPr lang="en-US" smtClean="0"/>
              <a:pPr/>
              <a:t>10</a:t>
            </a:fld>
            <a:endParaRPr lang="en-US"/>
          </a:p>
        </p:txBody>
      </p:sp>
      <p:sp>
        <p:nvSpPr>
          <p:cNvPr id="9" name="Title 8">
            <a:extLst>
              <a:ext uri="{FF2B5EF4-FFF2-40B4-BE49-F238E27FC236}">
                <a16:creationId xmlns:a16="http://schemas.microsoft.com/office/drawing/2014/main" id="{CDC581E3-BC90-3EDF-526C-31E036BCA883}"/>
              </a:ext>
            </a:extLst>
          </p:cNvPr>
          <p:cNvSpPr>
            <a:spLocks noGrp="1"/>
          </p:cNvSpPr>
          <p:nvPr>
            <p:ph type="title"/>
          </p:nvPr>
        </p:nvSpPr>
        <p:spPr>
          <a:xfrm>
            <a:off x="1550083" y="343765"/>
            <a:ext cx="9998798" cy="666736"/>
          </a:xfrm>
        </p:spPr>
        <p:txBody>
          <a:bodyPr/>
          <a:lstStyle/>
          <a:p>
            <a:r>
              <a:rPr lang="en-US">
                <a:latin typeface="Avenir Next LT Pro Demi"/>
                <a:cs typeface="Arial"/>
              </a:rPr>
              <a:t>pay transparency in action</a:t>
            </a:r>
            <a:endParaRPr lang="en-US"/>
          </a:p>
        </p:txBody>
      </p:sp>
    </p:spTree>
    <p:extLst>
      <p:ext uri="{BB962C8B-B14F-4D97-AF65-F5344CB8AC3E}">
        <p14:creationId xmlns:p14="http://schemas.microsoft.com/office/powerpoint/2010/main" val="384802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525E23-5DA4-DC26-20A4-D74584839330}"/>
              </a:ext>
            </a:extLst>
          </p:cNvPr>
          <p:cNvSpPr>
            <a:spLocks noGrp="1"/>
          </p:cNvSpPr>
          <p:nvPr>
            <p:ph type="sldNum" sz="quarter" idx="14"/>
          </p:nvPr>
        </p:nvSpPr>
        <p:spPr>
          <a:xfrm>
            <a:off x="300359" y="6366854"/>
            <a:ext cx="318761" cy="365125"/>
          </a:xfrm>
        </p:spPr>
        <p:txBody>
          <a:bodyPr/>
          <a:lstStyle/>
          <a:p>
            <a:fld id="{9564885F-477D-A14D-B2C1-5ECAF755F313}" type="slidenum">
              <a:rPr lang="en-US" smtClean="0"/>
              <a:pPr/>
              <a:t>11</a:t>
            </a:fld>
            <a:endParaRPr lang="en-US"/>
          </a:p>
        </p:txBody>
      </p:sp>
      <p:sp>
        <p:nvSpPr>
          <p:cNvPr id="9" name="Title 8">
            <a:extLst>
              <a:ext uri="{FF2B5EF4-FFF2-40B4-BE49-F238E27FC236}">
                <a16:creationId xmlns:a16="http://schemas.microsoft.com/office/drawing/2014/main" id="{CDC581E3-BC90-3EDF-526C-31E036BCA883}"/>
              </a:ext>
            </a:extLst>
          </p:cNvPr>
          <p:cNvSpPr>
            <a:spLocks noGrp="1"/>
          </p:cNvSpPr>
          <p:nvPr>
            <p:ph type="title"/>
          </p:nvPr>
        </p:nvSpPr>
        <p:spPr>
          <a:xfrm>
            <a:off x="1444556" y="383207"/>
            <a:ext cx="9998798" cy="666736"/>
          </a:xfrm>
        </p:spPr>
        <p:txBody>
          <a:bodyPr/>
          <a:lstStyle/>
          <a:p>
            <a:r>
              <a:rPr lang="en-US">
                <a:latin typeface="Avenir Next LT Pro Demi"/>
                <a:cs typeface="Arial"/>
              </a:rPr>
              <a:t>Pay Equity vs pay equality</a:t>
            </a:r>
            <a:endParaRPr lang="en-US"/>
          </a:p>
        </p:txBody>
      </p:sp>
      <p:sp>
        <p:nvSpPr>
          <p:cNvPr id="5" name="Content Placeholder 8">
            <a:extLst>
              <a:ext uri="{FF2B5EF4-FFF2-40B4-BE49-F238E27FC236}">
                <a16:creationId xmlns:a16="http://schemas.microsoft.com/office/drawing/2014/main" id="{2AA3E9AB-3DBF-426E-07F8-8B67B69683C9}"/>
              </a:ext>
            </a:extLst>
          </p:cNvPr>
          <p:cNvSpPr txBox="1">
            <a:spLocks/>
          </p:cNvSpPr>
          <p:nvPr/>
        </p:nvSpPr>
        <p:spPr>
          <a:xfrm>
            <a:off x="1141" y="1377805"/>
            <a:ext cx="5271492" cy="4628962"/>
          </a:xfrm>
          <a:prstGeom prst="rect">
            <a:avLst/>
          </a:prstGeom>
        </p:spPr>
        <p:txBody>
          <a:bodyPr lIns="91440" tIns="45720" rIns="91440" bIns="45720" anchor="t"/>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None/>
            </a:pPr>
            <a:r>
              <a:rPr lang="en-US" sz="1800" b="1" dirty="0">
                <a:latin typeface="Avenir Next LT Pro"/>
                <a:cs typeface="Arial"/>
              </a:rPr>
              <a:t>Pay Equality</a:t>
            </a:r>
            <a:r>
              <a:rPr lang="en-US" sz="1800" dirty="0">
                <a:latin typeface="Avenir Next LT Pro"/>
                <a:cs typeface="Arial"/>
              </a:rPr>
              <a:t> refers to providing the </a:t>
            </a:r>
            <a:r>
              <a:rPr lang="en-US" sz="1800" b="1" dirty="0">
                <a:latin typeface="Avenir Next LT Pro"/>
                <a:cs typeface="Arial"/>
              </a:rPr>
              <a:t>same </a:t>
            </a:r>
            <a:r>
              <a:rPr lang="en-US" sz="1800" dirty="0">
                <a:latin typeface="Avenir Next LT Pro"/>
                <a:cs typeface="Arial"/>
              </a:rPr>
              <a:t>compensation to all employees, regardless of their roles, responsibilities, or individual credentials. </a:t>
            </a:r>
            <a:endParaRPr lang="en-US" sz="1800" dirty="0">
              <a:cs typeface="Arial"/>
            </a:endParaRPr>
          </a:p>
          <a:p>
            <a:pPr marL="742950" lvl="1" indent="-285750">
              <a:lnSpc>
                <a:spcPct val="100000"/>
              </a:lnSpc>
              <a:spcAft>
                <a:spcPts val="1000"/>
              </a:spcAft>
            </a:pPr>
            <a:r>
              <a:rPr lang="en-US" sz="1800" dirty="0">
                <a:latin typeface="Avenir Next LT Pro"/>
                <a:cs typeface="Arial"/>
              </a:rPr>
              <a:t>Emphasizes uniformity and equal treatment.</a:t>
            </a:r>
            <a:endParaRPr lang="en-US" sz="1800" dirty="0">
              <a:cs typeface="Arial"/>
            </a:endParaRPr>
          </a:p>
          <a:p>
            <a:pPr marL="742950" lvl="1" indent="-285750">
              <a:lnSpc>
                <a:spcPct val="100000"/>
              </a:lnSpc>
              <a:spcAft>
                <a:spcPts val="1000"/>
              </a:spcAft>
            </a:pPr>
            <a:r>
              <a:rPr lang="en-US" sz="1800" dirty="0">
                <a:latin typeface="Avenir Next LT Pro"/>
                <a:cs typeface="Arial"/>
              </a:rPr>
              <a:t>If 2 employees have identical job titles and perform identical tasks, they would receive the same pay.</a:t>
            </a:r>
            <a:endParaRPr lang="en-US" sz="1800" dirty="0">
              <a:cs typeface="Arial"/>
            </a:endParaRPr>
          </a:p>
          <a:p>
            <a:pPr marL="742950" lvl="1" indent="-285750">
              <a:lnSpc>
                <a:spcPct val="150000"/>
              </a:lnSpc>
            </a:pPr>
            <a:r>
              <a:rPr lang="en-US" sz="1800" dirty="0">
                <a:latin typeface="Avenir Next LT Pro"/>
                <a:cs typeface="Arial"/>
              </a:rPr>
              <a:t>Does Auburn practice Pay Equality?</a:t>
            </a:r>
          </a:p>
          <a:p>
            <a:pPr marL="742950" lvl="1" indent="-285750">
              <a:lnSpc>
                <a:spcPct val="150000"/>
              </a:lnSpc>
            </a:pPr>
            <a:endParaRPr lang="en-US" sz="1800">
              <a:cs typeface="Arial"/>
            </a:endParaRPr>
          </a:p>
          <a:p>
            <a:pPr marL="457200" lvl="1" indent="0">
              <a:lnSpc>
                <a:spcPct val="150000"/>
              </a:lnSpc>
              <a:buNone/>
            </a:pPr>
            <a:endParaRPr lang="en-US" sz="1800" b="1">
              <a:solidFill>
                <a:srgbClr val="E86100"/>
              </a:solidFill>
            </a:endParaRPr>
          </a:p>
          <a:p>
            <a:pPr marL="457200" lvl="1" indent="0">
              <a:lnSpc>
                <a:spcPct val="150000"/>
              </a:lnSpc>
              <a:buNone/>
            </a:pPr>
            <a:endParaRPr lang="en-US" sz="1800"/>
          </a:p>
          <a:p>
            <a:pPr marL="457200" lvl="1" indent="0">
              <a:buNone/>
            </a:pPr>
            <a:endParaRPr lang="en-US" sz="1800"/>
          </a:p>
          <a:p>
            <a:pPr lvl="1"/>
            <a:endParaRPr lang="en-US" sz="1800"/>
          </a:p>
          <a:p>
            <a:pPr lvl="1"/>
            <a:endParaRPr lang="en-US" sz="1800"/>
          </a:p>
          <a:p>
            <a:pPr lvl="1"/>
            <a:endParaRPr lang="en-US" sz="1800"/>
          </a:p>
        </p:txBody>
      </p:sp>
      <p:pic>
        <p:nvPicPr>
          <p:cNvPr id="2" name="Picture 1" descr="A yellow and blue text&#10;&#10;Description automatically generated">
            <a:extLst>
              <a:ext uri="{FF2B5EF4-FFF2-40B4-BE49-F238E27FC236}">
                <a16:creationId xmlns:a16="http://schemas.microsoft.com/office/drawing/2014/main" id="{DE1B12AB-4589-94BF-C2AD-0F2A08524D56}"/>
              </a:ext>
            </a:extLst>
          </p:cNvPr>
          <p:cNvPicPr>
            <a:picLocks noChangeAspect="1"/>
          </p:cNvPicPr>
          <p:nvPr/>
        </p:nvPicPr>
        <p:blipFill>
          <a:blip r:embed="rId2"/>
          <a:stretch>
            <a:fillRect/>
          </a:stretch>
        </p:blipFill>
        <p:spPr>
          <a:xfrm>
            <a:off x="5864305" y="1378003"/>
            <a:ext cx="5486400" cy="4114800"/>
          </a:xfrm>
          <a:prstGeom prst="rect">
            <a:avLst/>
          </a:prstGeom>
        </p:spPr>
      </p:pic>
    </p:spTree>
    <p:extLst>
      <p:ext uri="{BB962C8B-B14F-4D97-AF65-F5344CB8AC3E}">
        <p14:creationId xmlns:p14="http://schemas.microsoft.com/office/powerpoint/2010/main" val="406478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525E23-5DA4-DC26-20A4-D74584839330}"/>
              </a:ext>
            </a:extLst>
          </p:cNvPr>
          <p:cNvSpPr>
            <a:spLocks noGrp="1"/>
          </p:cNvSpPr>
          <p:nvPr>
            <p:ph type="sldNum" sz="quarter" idx="14"/>
          </p:nvPr>
        </p:nvSpPr>
        <p:spPr>
          <a:xfrm>
            <a:off x="300359" y="6366854"/>
            <a:ext cx="318761" cy="365125"/>
          </a:xfrm>
        </p:spPr>
        <p:txBody>
          <a:bodyPr/>
          <a:lstStyle/>
          <a:p>
            <a:fld id="{9564885F-477D-A14D-B2C1-5ECAF755F313}" type="slidenum">
              <a:rPr lang="en-US" smtClean="0"/>
              <a:pPr/>
              <a:t>12</a:t>
            </a:fld>
            <a:endParaRPr lang="en-US"/>
          </a:p>
        </p:txBody>
      </p:sp>
      <p:sp>
        <p:nvSpPr>
          <p:cNvPr id="9" name="Title 8">
            <a:extLst>
              <a:ext uri="{FF2B5EF4-FFF2-40B4-BE49-F238E27FC236}">
                <a16:creationId xmlns:a16="http://schemas.microsoft.com/office/drawing/2014/main" id="{CDC581E3-BC90-3EDF-526C-31E036BCA883}"/>
              </a:ext>
            </a:extLst>
          </p:cNvPr>
          <p:cNvSpPr>
            <a:spLocks noGrp="1"/>
          </p:cNvSpPr>
          <p:nvPr>
            <p:ph type="title"/>
          </p:nvPr>
        </p:nvSpPr>
        <p:spPr>
          <a:xfrm>
            <a:off x="1444556" y="354985"/>
            <a:ext cx="9998798" cy="666736"/>
          </a:xfrm>
        </p:spPr>
        <p:txBody>
          <a:bodyPr/>
          <a:lstStyle/>
          <a:p>
            <a:r>
              <a:rPr lang="en-US">
                <a:latin typeface="Avenir Next LT Pro Demi"/>
                <a:cs typeface="Arial"/>
              </a:rPr>
              <a:t>PAY EQUITY VS PAY EQUALITY</a:t>
            </a:r>
            <a:endParaRPr lang="en-US" b="0">
              <a:solidFill>
                <a:srgbClr val="000000"/>
              </a:solidFill>
              <a:latin typeface="Avenir Next LT Pro Demi"/>
              <a:cs typeface="Arial"/>
            </a:endParaRPr>
          </a:p>
          <a:p>
            <a:endParaRPr lang="en-US"/>
          </a:p>
        </p:txBody>
      </p:sp>
      <p:sp>
        <p:nvSpPr>
          <p:cNvPr id="5" name="Content Placeholder 8">
            <a:extLst>
              <a:ext uri="{FF2B5EF4-FFF2-40B4-BE49-F238E27FC236}">
                <a16:creationId xmlns:a16="http://schemas.microsoft.com/office/drawing/2014/main" id="{2AA3E9AB-3DBF-426E-07F8-8B67B69683C9}"/>
              </a:ext>
            </a:extLst>
          </p:cNvPr>
          <p:cNvSpPr txBox="1">
            <a:spLocks/>
          </p:cNvSpPr>
          <p:nvPr/>
        </p:nvSpPr>
        <p:spPr>
          <a:xfrm>
            <a:off x="297729" y="893537"/>
            <a:ext cx="8169698" cy="5468178"/>
          </a:xfrm>
          <a:prstGeom prst="rect">
            <a:avLst/>
          </a:prstGeom>
        </p:spPr>
        <p:txBody>
          <a:bodyPr lIns="91440" tIns="45720" rIns="91440" bIns="45720" anchor="t"/>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
              </a:lnSpc>
              <a:buClr>
                <a:srgbClr val="E86100"/>
              </a:buClr>
              <a:buNone/>
            </a:pPr>
            <a:endParaRPr lang="en-US">
              <a:latin typeface="Avenir Next LT Pro"/>
              <a:cs typeface="Arial"/>
            </a:endParaRPr>
          </a:p>
          <a:p>
            <a:pPr marL="0" indent="0">
              <a:lnSpc>
                <a:spcPct val="100000"/>
              </a:lnSpc>
              <a:buNone/>
            </a:pPr>
            <a:r>
              <a:rPr lang="en-US" b="1" dirty="0">
                <a:latin typeface="Avenir Next LT Pro"/>
                <a:cs typeface="Arial"/>
              </a:rPr>
              <a:t>Pay Equity </a:t>
            </a:r>
            <a:r>
              <a:rPr lang="en-US" dirty="0">
                <a:latin typeface="Avenir Next LT Pro"/>
                <a:cs typeface="Arial"/>
              </a:rPr>
              <a:t>aims to ensure fairness by considering factors beyond equality. It acknowledges that different roles may have varying levels of value and impact.  </a:t>
            </a:r>
            <a:endParaRPr lang="en-US"/>
          </a:p>
          <a:p>
            <a:pPr marL="0" indent="0">
              <a:lnSpc>
                <a:spcPct val="100000"/>
              </a:lnSpc>
              <a:buNone/>
            </a:pPr>
            <a:endParaRPr lang="en-US" dirty="0">
              <a:latin typeface="Avenir Next LT Pro"/>
              <a:cs typeface="Arial"/>
            </a:endParaRPr>
          </a:p>
          <a:p>
            <a:pPr marL="285750" indent="-285750">
              <a:lnSpc>
                <a:spcPct val="100000"/>
              </a:lnSpc>
              <a:spcAft>
                <a:spcPts val="1000"/>
              </a:spcAft>
            </a:pPr>
            <a:r>
              <a:rPr lang="en-US" dirty="0">
                <a:latin typeface="Avenir Next LT Pro"/>
                <a:cs typeface="Arial"/>
              </a:rPr>
              <a:t>Examines comparable work, accounting for differences in skill requirements, responsibilities, and the employee’s contribution level. </a:t>
            </a:r>
            <a:endParaRPr lang="en-US"/>
          </a:p>
          <a:p>
            <a:pPr marL="285750" indent="-285750">
              <a:lnSpc>
                <a:spcPct val="100000"/>
              </a:lnSpc>
              <a:spcAft>
                <a:spcPts val="1000"/>
              </a:spcAft>
            </a:pPr>
            <a:r>
              <a:rPr lang="en-US" dirty="0">
                <a:latin typeface="Avenir Next LT Pro"/>
                <a:cs typeface="Arial"/>
              </a:rPr>
              <a:t>Two employees in different roles (Accountant and Communications/ Marketing Specialist) may receive equitable pay if their contributions are similarly valued by the organization.</a:t>
            </a:r>
            <a:endParaRPr lang="en-US"/>
          </a:p>
          <a:p>
            <a:pPr marL="285750" indent="-285750">
              <a:lnSpc>
                <a:spcPct val="100000"/>
              </a:lnSpc>
            </a:pPr>
            <a:r>
              <a:rPr lang="en-US" dirty="0">
                <a:latin typeface="Avenir Next LT Pro"/>
                <a:cs typeface="Arial"/>
              </a:rPr>
              <a:t>Does Auburn practice Pay Equity?</a:t>
            </a:r>
            <a:endParaRPr lang="en-US" dirty="0">
              <a:cs typeface="Arial"/>
            </a:endParaRPr>
          </a:p>
          <a:p>
            <a:pPr marL="0" indent="0">
              <a:lnSpc>
                <a:spcPct val="100000"/>
              </a:lnSpc>
              <a:buNone/>
            </a:pPr>
            <a:endParaRPr lang="en-US" dirty="0">
              <a:latin typeface="Avenir Next LT Pro"/>
              <a:cs typeface="Segoe UI"/>
            </a:endParaRPr>
          </a:p>
          <a:p>
            <a:pPr marL="0" indent="0">
              <a:lnSpc>
                <a:spcPct val="100000"/>
              </a:lnSpc>
              <a:buNone/>
            </a:pPr>
            <a:r>
              <a:rPr lang="en-US" dirty="0">
                <a:latin typeface="Avenir Next LT Pro"/>
                <a:cs typeface="Segoe UI"/>
              </a:rPr>
              <a:t>In summary, </a:t>
            </a:r>
            <a:r>
              <a:rPr lang="en-US" b="1" dirty="0">
                <a:latin typeface="Avenir Next LT Pro"/>
                <a:cs typeface="Segoe UI"/>
              </a:rPr>
              <a:t>pay equality</a:t>
            </a:r>
            <a:r>
              <a:rPr lang="en-US" dirty="0">
                <a:latin typeface="Avenir Next LT Pro"/>
                <a:cs typeface="Segoe UI"/>
              </a:rPr>
              <a:t> treats everyone the same, while </a:t>
            </a:r>
            <a:r>
              <a:rPr lang="en-US" b="1" dirty="0">
                <a:latin typeface="Avenir Next LT Pro"/>
                <a:cs typeface="Segoe UI"/>
              </a:rPr>
              <a:t>pay equity</a:t>
            </a:r>
            <a:r>
              <a:rPr lang="en-US" dirty="0">
                <a:latin typeface="Avenir Next LT Pro"/>
                <a:cs typeface="Segoe UI"/>
              </a:rPr>
              <a:t> recognizes and addresses relevant differences (credentials, experience, etc.) to achieve fairness.</a:t>
            </a:r>
            <a:endParaRPr lang="en-US">
              <a:solidFill>
                <a:srgbClr val="485970"/>
              </a:solidFill>
              <a:cs typeface="Segoe UI"/>
            </a:endParaRPr>
          </a:p>
          <a:p>
            <a:pPr marL="457200" lvl="1" indent="0">
              <a:lnSpc>
                <a:spcPct val="10000"/>
              </a:lnSpc>
              <a:buNone/>
            </a:pPr>
            <a:endParaRPr lang="en-US">
              <a:solidFill>
                <a:srgbClr val="485970"/>
              </a:solidFill>
              <a:latin typeface="Segoe UI"/>
              <a:cs typeface="Segoe UI"/>
            </a:endParaRPr>
          </a:p>
          <a:p>
            <a:pPr marL="0" indent="0">
              <a:lnSpc>
                <a:spcPct val="150000"/>
              </a:lnSpc>
              <a:buNone/>
            </a:pPr>
            <a:endParaRPr lang="en-US"/>
          </a:p>
          <a:p>
            <a:pPr lvl="1">
              <a:lnSpc>
                <a:spcPct val="150000"/>
              </a:lnSpc>
            </a:pPr>
            <a:endParaRPr lang="en-US"/>
          </a:p>
          <a:p>
            <a:pPr lvl="1">
              <a:lnSpc>
                <a:spcPct val="150000"/>
              </a:lnSpc>
            </a:pPr>
            <a:endParaRPr lang="en-US"/>
          </a:p>
          <a:p>
            <a:pPr lvl="1">
              <a:lnSpc>
                <a:spcPct val="150000"/>
              </a:lnSpc>
            </a:pPr>
            <a:endParaRPr lang="en-US" sz="1400"/>
          </a:p>
        </p:txBody>
      </p:sp>
      <p:pic>
        <p:nvPicPr>
          <p:cNvPr id="7" name="Picture 6" descr="A close-up of a scale&#10;&#10;Description automatically generated">
            <a:extLst>
              <a:ext uri="{FF2B5EF4-FFF2-40B4-BE49-F238E27FC236}">
                <a16:creationId xmlns:a16="http://schemas.microsoft.com/office/drawing/2014/main" id="{052CC2BC-4AB6-9373-C9F4-41F0BF4E4366}"/>
              </a:ext>
            </a:extLst>
          </p:cNvPr>
          <p:cNvPicPr>
            <a:picLocks noChangeAspect="1"/>
          </p:cNvPicPr>
          <p:nvPr/>
        </p:nvPicPr>
        <p:blipFill>
          <a:blip r:embed="rId2"/>
          <a:stretch>
            <a:fillRect/>
          </a:stretch>
        </p:blipFill>
        <p:spPr>
          <a:xfrm>
            <a:off x="8509659" y="1217006"/>
            <a:ext cx="3423355" cy="4728191"/>
          </a:xfrm>
          <a:prstGeom prst="rect">
            <a:avLst/>
          </a:prstGeom>
        </p:spPr>
      </p:pic>
    </p:spTree>
    <p:extLst>
      <p:ext uri="{BB962C8B-B14F-4D97-AF65-F5344CB8AC3E}">
        <p14:creationId xmlns:p14="http://schemas.microsoft.com/office/powerpoint/2010/main" val="60695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525E23-5DA4-DC26-20A4-D74584839330}"/>
              </a:ext>
            </a:extLst>
          </p:cNvPr>
          <p:cNvSpPr>
            <a:spLocks noGrp="1"/>
          </p:cNvSpPr>
          <p:nvPr>
            <p:ph type="sldNum" sz="quarter" idx="14"/>
          </p:nvPr>
        </p:nvSpPr>
        <p:spPr>
          <a:xfrm>
            <a:off x="300359" y="6366854"/>
            <a:ext cx="318761" cy="365125"/>
          </a:xfrm>
        </p:spPr>
        <p:txBody>
          <a:bodyPr/>
          <a:lstStyle/>
          <a:p>
            <a:fld id="{9564885F-477D-A14D-B2C1-5ECAF755F313}" type="slidenum">
              <a:rPr lang="en-US" smtClean="0"/>
              <a:pPr/>
              <a:t>13</a:t>
            </a:fld>
            <a:endParaRPr lang="en-US"/>
          </a:p>
        </p:txBody>
      </p:sp>
      <p:sp>
        <p:nvSpPr>
          <p:cNvPr id="9" name="Title 8">
            <a:extLst>
              <a:ext uri="{FF2B5EF4-FFF2-40B4-BE49-F238E27FC236}">
                <a16:creationId xmlns:a16="http://schemas.microsoft.com/office/drawing/2014/main" id="{CDC581E3-BC90-3EDF-526C-31E036BCA883}"/>
              </a:ext>
            </a:extLst>
          </p:cNvPr>
          <p:cNvSpPr>
            <a:spLocks noGrp="1"/>
          </p:cNvSpPr>
          <p:nvPr>
            <p:ph type="title"/>
          </p:nvPr>
        </p:nvSpPr>
        <p:spPr>
          <a:xfrm>
            <a:off x="1444556" y="383207"/>
            <a:ext cx="9998798" cy="666736"/>
          </a:xfrm>
        </p:spPr>
        <p:txBody>
          <a:bodyPr/>
          <a:lstStyle/>
          <a:p>
            <a:r>
              <a:rPr lang="en-US">
                <a:latin typeface="Avenir Next LT Pro Demi"/>
                <a:cs typeface="Arial"/>
              </a:rPr>
              <a:t>Pay Equity</a:t>
            </a:r>
            <a:endParaRPr lang="en-US"/>
          </a:p>
        </p:txBody>
      </p:sp>
      <p:sp>
        <p:nvSpPr>
          <p:cNvPr id="5" name="Content Placeholder 8">
            <a:extLst>
              <a:ext uri="{FF2B5EF4-FFF2-40B4-BE49-F238E27FC236}">
                <a16:creationId xmlns:a16="http://schemas.microsoft.com/office/drawing/2014/main" id="{2AA3E9AB-3DBF-426E-07F8-8B67B69683C9}"/>
              </a:ext>
            </a:extLst>
          </p:cNvPr>
          <p:cNvSpPr txBox="1">
            <a:spLocks/>
          </p:cNvSpPr>
          <p:nvPr/>
        </p:nvSpPr>
        <p:spPr>
          <a:xfrm>
            <a:off x="460295" y="1271589"/>
            <a:ext cx="5475179" cy="3456092"/>
          </a:xfrm>
          <a:prstGeom prst="rect">
            <a:avLst/>
          </a:prstGeom>
        </p:spPr>
        <p:txBody>
          <a:bodyPr lIns="91440" tIns="45720" rIns="91440" bIns="45720" anchor="t"/>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a:latin typeface="Arial"/>
              <a:cs typeface="Arial"/>
            </a:endParaRPr>
          </a:p>
          <a:p>
            <a:pPr marL="0" indent="0">
              <a:spcAft>
                <a:spcPts val="700"/>
              </a:spcAft>
              <a:buNone/>
            </a:pPr>
            <a:endParaRPr lang="en-US" sz="2400" b="1" i="1" dirty="0">
              <a:solidFill>
                <a:schemeClr val="bg1"/>
              </a:solidFill>
              <a:latin typeface="Avenir Next LT Pro Demi"/>
              <a:cs typeface="Arial"/>
            </a:endParaRPr>
          </a:p>
          <a:p>
            <a:pPr marL="0" indent="0">
              <a:spcAft>
                <a:spcPts val="700"/>
              </a:spcAft>
              <a:buNone/>
            </a:pPr>
            <a:r>
              <a:rPr lang="en-US" sz="2400" b="1" i="1" dirty="0">
                <a:solidFill>
                  <a:schemeClr val="bg1"/>
                </a:solidFill>
                <a:latin typeface="Avenir Next LT Pro Demi"/>
                <a:cs typeface="Arial"/>
              </a:rPr>
              <a:t>Employees who believe they are paid fairly are: </a:t>
            </a:r>
            <a:endParaRPr lang="en-US" sz="2400" b="1" i="1" dirty="0">
              <a:solidFill>
                <a:schemeClr val="bg1"/>
              </a:solidFill>
              <a:latin typeface="Avenir Next LT Pro Demi"/>
            </a:endParaRPr>
          </a:p>
          <a:p>
            <a:pPr marL="0" indent="0">
              <a:spcAft>
                <a:spcPts val="700"/>
              </a:spcAft>
              <a:buNone/>
            </a:pPr>
            <a:endParaRPr lang="en-US" sz="2400" b="1" i="1" dirty="0">
              <a:solidFill>
                <a:srgbClr val="E86100"/>
              </a:solidFill>
              <a:latin typeface="Avenir Next LT Pro Demi"/>
              <a:cs typeface="Arial"/>
            </a:endParaRPr>
          </a:p>
          <a:p>
            <a:r>
              <a:rPr lang="en-US" sz="3200" b="1" i="1" dirty="0">
                <a:solidFill>
                  <a:schemeClr val="bg1"/>
                </a:solidFill>
                <a:latin typeface="Avenir Next LT Pro Demi"/>
                <a:cs typeface="Arial"/>
              </a:rPr>
              <a:t> </a:t>
            </a:r>
            <a:r>
              <a:rPr lang="en-US" sz="3200" b="1" i="1" dirty="0">
                <a:solidFill>
                  <a:schemeClr val="accent2"/>
                </a:solidFill>
                <a:latin typeface="Avenir Next LT Pro Demi"/>
                <a:cs typeface="Arial"/>
              </a:rPr>
              <a:t>85%</a:t>
            </a:r>
            <a:r>
              <a:rPr lang="en-US" sz="2400" b="1" i="1" dirty="0">
                <a:solidFill>
                  <a:schemeClr val="bg1"/>
                </a:solidFill>
                <a:latin typeface="Avenir Next LT Pro Demi"/>
                <a:cs typeface="Arial"/>
              </a:rPr>
              <a:t> more engaged, and </a:t>
            </a:r>
            <a:endParaRPr lang="en-US" sz="2400" b="1" i="1">
              <a:solidFill>
                <a:schemeClr val="bg1"/>
              </a:solidFill>
              <a:latin typeface="Avenir Next LT Pro Demi"/>
            </a:endParaRPr>
          </a:p>
          <a:p>
            <a:r>
              <a:rPr lang="en-US" sz="3200" b="1" i="1" dirty="0">
                <a:solidFill>
                  <a:schemeClr val="bg1"/>
                </a:solidFill>
                <a:latin typeface="Avenir Next LT Pro Demi"/>
                <a:cs typeface="Arial"/>
              </a:rPr>
              <a:t> </a:t>
            </a:r>
            <a:r>
              <a:rPr lang="en-US" sz="3200" b="1" i="1" dirty="0">
                <a:solidFill>
                  <a:schemeClr val="accent2"/>
                </a:solidFill>
                <a:latin typeface="Avenir Next LT Pro Demi"/>
                <a:cs typeface="Arial"/>
              </a:rPr>
              <a:t>60%</a:t>
            </a:r>
            <a:r>
              <a:rPr lang="en-US" sz="2400" b="1" i="1" dirty="0">
                <a:solidFill>
                  <a:schemeClr val="bg1"/>
                </a:solidFill>
                <a:latin typeface="Avenir Next LT Pro Demi"/>
                <a:cs typeface="Arial"/>
              </a:rPr>
              <a:t> more committed to their organization.</a:t>
            </a:r>
            <a:endParaRPr lang="en-US" sz="2400" b="1" i="1">
              <a:solidFill>
                <a:schemeClr val="bg1"/>
              </a:solidFill>
              <a:latin typeface="Avenir Next LT Pro Demi"/>
            </a:endParaRPr>
          </a:p>
          <a:p>
            <a:pPr lvl="1">
              <a:buClr>
                <a:srgbClr val="0B2341"/>
              </a:buClr>
            </a:pPr>
            <a:endParaRPr lang="en-US"/>
          </a:p>
          <a:p>
            <a:pPr lvl="1"/>
            <a:endParaRPr lang="en-US" sz="1400"/>
          </a:p>
        </p:txBody>
      </p:sp>
      <p:sp>
        <p:nvSpPr>
          <p:cNvPr id="2" name="TextBox 1">
            <a:extLst>
              <a:ext uri="{FF2B5EF4-FFF2-40B4-BE49-F238E27FC236}">
                <a16:creationId xmlns:a16="http://schemas.microsoft.com/office/drawing/2014/main" id="{28EAA0B9-1EA8-2138-8D5E-01D8A24ACC27}"/>
              </a:ext>
            </a:extLst>
          </p:cNvPr>
          <p:cNvSpPr txBox="1"/>
          <p:nvPr/>
        </p:nvSpPr>
        <p:spPr>
          <a:xfrm>
            <a:off x="567446" y="5982510"/>
            <a:ext cx="78145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*2023-2024 </a:t>
            </a:r>
            <a:r>
              <a:rPr lang="en-US" b="1" i="1">
                <a:cs typeface="Calibri"/>
              </a:rPr>
              <a:t>Inside Employees' Minds Survey</a:t>
            </a:r>
            <a:r>
              <a:rPr lang="en-US" i="1">
                <a:cs typeface="Calibri"/>
              </a:rPr>
              <a:t> by Mercer</a:t>
            </a:r>
            <a:endParaRPr lang="en-US" i="1"/>
          </a:p>
        </p:txBody>
      </p:sp>
      <p:pic>
        <p:nvPicPr>
          <p:cNvPr id="3" name="Picture 2" descr="A puzzle pieces with words on them&#10;&#10;Description automatically generated">
            <a:extLst>
              <a:ext uri="{FF2B5EF4-FFF2-40B4-BE49-F238E27FC236}">
                <a16:creationId xmlns:a16="http://schemas.microsoft.com/office/drawing/2014/main" id="{8A02438B-A11D-AC54-1C04-788DBA107023}"/>
              </a:ext>
            </a:extLst>
          </p:cNvPr>
          <p:cNvPicPr>
            <a:picLocks noChangeAspect="1"/>
          </p:cNvPicPr>
          <p:nvPr/>
        </p:nvPicPr>
        <p:blipFill>
          <a:blip r:embed="rId3"/>
          <a:stretch>
            <a:fillRect/>
          </a:stretch>
        </p:blipFill>
        <p:spPr>
          <a:xfrm>
            <a:off x="6102495" y="1573789"/>
            <a:ext cx="5639665" cy="3724274"/>
          </a:xfrm>
          <a:prstGeom prst="rect">
            <a:avLst/>
          </a:prstGeom>
        </p:spPr>
      </p:pic>
    </p:spTree>
    <p:extLst>
      <p:ext uri="{BB962C8B-B14F-4D97-AF65-F5344CB8AC3E}">
        <p14:creationId xmlns:p14="http://schemas.microsoft.com/office/powerpoint/2010/main" val="298229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525E23-5DA4-DC26-20A4-D74584839330}"/>
              </a:ext>
            </a:extLst>
          </p:cNvPr>
          <p:cNvSpPr>
            <a:spLocks noGrp="1"/>
          </p:cNvSpPr>
          <p:nvPr>
            <p:ph type="sldNum" sz="quarter" idx="21"/>
          </p:nvPr>
        </p:nvSpPr>
        <p:spPr>
          <a:xfrm>
            <a:off x="300359" y="6366854"/>
            <a:ext cx="318761" cy="365125"/>
          </a:xfrm>
        </p:spPr>
        <p:txBody>
          <a:bodyPr vert="horz" lIns="91440" tIns="45720" rIns="91440" bIns="45720" rtlCol="0" anchor="ctr">
            <a:normAutofit/>
          </a:bodyPr>
          <a:lstStyle/>
          <a:p>
            <a:pPr>
              <a:spcAft>
                <a:spcPts val="600"/>
              </a:spcAft>
            </a:pPr>
            <a:fld id="{9564885F-477D-A14D-B2C1-5ECAF755F313}" type="slidenum">
              <a:rPr lang="en-US" smtClean="0"/>
              <a:pPr>
                <a:spcAft>
                  <a:spcPts val="600"/>
                </a:spcAft>
              </a:pPr>
              <a:t>14</a:t>
            </a:fld>
            <a:endParaRPr lang="en-US"/>
          </a:p>
        </p:txBody>
      </p:sp>
      <p:sp>
        <p:nvSpPr>
          <p:cNvPr id="2129" name="Footer Placeholder 4">
            <a:extLst>
              <a:ext uri="{FF2B5EF4-FFF2-40B4-BE49-F238E27FC236}">
                <a16:creationId xmlns:a16="http://schemas.microsoft.com/office/drawing/2014/main" id="{E0F4A174-DE9C-6146-FB88-17AF3B066D42}"/>
              </a:ext>
            </a:extLst>
          </p:cNvPr>
          <p:cNvSpPr>
            <a:spLocks noGrp="1"/>
          </p:cNvSpPr>
          <p:nvPr>
            <p:ph type="ftr" sz="quarter" idx="22"/>
          </p:nvPr>
        </p:nvSpPr>
        <p:spPr>
          <a:xfrm>
            <a:off x="694574" y="6366854"/>
            <a:ext cx="6743700" cy="365125"/>
          </a:xfrm>
        </p:spPr>
        <p:txBody>
          <a:bodyPr/>
          <a:lstStyle/>
          <a:p>
            <a:endParaRPr lang="en-US"/>
          </a:p>
        </p:txBody>
      </p:sp>
      <p:sp>
        <p:nvSpPr>
          <p:cNvPr id="9" name="Title 8">
            <a:extLst>
              <a:ext uri="{FF2B5EF4-FFF2-40B4-BE49-F238E27FC236}">
                <a16:creationId xmlns:a16="http://schemas.microsoft.com/office/drawing/2014/main" id="{CDC581E3-BC90-3EDF-526C-31E036BCA883}"/>
              </a:ext>
            </a:extLst>
          </p:cNvPr>
          <p:cNvSpPr>
            <a:spLocks noGrp="1"/>
          </p:cNvSpPr>
          <p:nvPr>
            <p:ph type="title"/>
          </p:nvPr>
        </p:nvSpPr>
        <p:spPr>
          <a:xfrm>
            <a:off x="1549320" y="364741"/>
            <a:ext cx="9998798" cy="666736"/>
          </a:xfrm>
        </p:spPr>
        <p:txBody>
          <a:bodyPr vert="horz" lIns="91440" tIns="45720" rIns="91440" bIns="45720" rtlCol="0" anchor="t" anchorCtr="0">
            <a:normAutofit/>
          </a:bodyPr>
          <a:lstStyle/>
          <a:p>
            <a:r>
              <a:rPr lang="en-US" dirty="0">
                <a:latin typeface="Avenir Next LT Pro Demi"/>
                <a:cs typeface="Arial"/>
              </a:rPr>
              <a:t>Pay equity - Why </a:t>
            </a:r>
            <a:r>
              <a:rPr lang="en-US" b="1" i="0" kern="1200" cap="all" baseline="0" dirty="0">
                <a:latin typeface="Avenir Next LT Pro Demi"/>
                <a:cs typeface="Arial"/>
              </a:rPr>
              <a:t>it matters</a:t>
            </a:r>
            <a:r>
              <a:rPr lang="en-US" dirty="0">
                <a:latin typeface="Avenir Next LT Pro Demi"/>
                <a:cs typeface="Arial"/>
              </a:rPr>
              <a:t> </a:t>
            </a:r>
            <a:endParaRPr lang="en-US" b="1" i="0" kern="1200" cap="all" baseline="0" dirty="0"/>
          </a:p>
        </p:txBody>
      </p:sp>
      <p:pic>
        <p:nvPicPr>
          <p:cNvPr id="2125" name="Picture 2124" descr="A black and white chart with text&#10;&#10;Description automatically generated">
            <a:extLst>
              <a:ext uri="{FF2B5EF4-FFF2-40B4-BE49-F238E27FC236}">
                <a16:creationId xmlns:a16="http://schemas.microsoft.com/office/drawing/2014/main" id="{53A55734-A3CE-805E-043E-1C5AFBCC225C}"/>
              </a:ext>
            </a:extLst>
          </p:cNvPr>
          <p:cNvPicPr>
            <a:picLocks noChangeAspect="1"/>
          </p:cNvPicPr>
          <p:nvPr/>
        </p:nvPicPr>
        <p:blipFill>
          <a:blip r:embed="rId2"/>
          <a:stretch>
            <a:fillRect/>
          </a:stretch>
        </p:blipFill>
        <p:spPr>
          <a:xfrm>
            <a:off x="298622" y="1501385"/>
            <a:ext cx="11666838" cy="4788303"/>
          </a:xfrm>
          <a:prstGeom prst="rect">
            <a:avLst/>
          </a:prstGeom>
        </p:spPr>
      </p:pic>
      <p:sp>
        <p:nvSpPr>
          <p:cNvPr id="2" name="TextBox 1">
            <a:extLst>
              <a:ext uri="{FF2B5EF4-FFF2-40B4-BE49-F238E27FC236}">
                <a16:creationId xmlns:a16="http://schemas.microsoft.com/office/drawing/2014/main" id="{E58A64B3-A6B2-22A0-9779-540F4E41515B}"/>
              </a:ext>
            </a:extLst>
          </p:cNvPr>
          <p:cNvSpPr txBox="1"/>
          <p:nvPr/>
        </p:nvSpPr>
        <p:spPr>
          <a:xfrm>
            <a:off x="225136" y="1030432"/>
            <a:ext cx="117417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dirty="0">
                <a:solidFill>
                  <a:srgbClr val="E86100"/>
                </a:solidFill>
                <a:highlight>
                  <a:srgbClr val="FFFFFF"/>
                </a:highlight>
                <a:ea typeface="+mn-lt"/>
                <a:cs typeface="+mn-lt"/>
              </a:rPr>
              <a:t>"I believe in honesty and truthfulness, without which I cannot win the respect and confidence of my fellow men."</a:t>
            </a:r>
            <a:endParaRPr lang="en-US" sz="2000" dirty="0"/>
          </a:p>
        </p:txBody>
      </p:sp>
    </p:spTree>
    <p:extLst>
      <p:ext uri="{BB962C8B-B14F-4D97-AF65-F5344CB8AC3E}">
        <p14:creationId xmlns:p14="http://schemas.microsoft.com/office/powerpoint/2010/main" val="190559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525E23-5DA4-DC26-20A4-D74584839330}"/>
              </a:ext>
            </a:extLst>
          </p:cNvPr>
          <p:cNvSpPr>
            <a:spLocks noGrp="1"/>
          </p:cNvSpPr>
          <p:nvPr>
            <p:ph type="sldNum" sz="quarter" idx="21"/>
          </p:nvPr>
        </p:nvSpPr>
        <p:spPr>
          <a:xfrm>
            <a:off x="300359" y="6366854"/>
            <a:ext cx="318761" cy="365125"/>
          </a:xfrm>
        </p:spPr>
        <p:txBody>
          <a:bodyPr vert="horz" lIns="91440" tIns="45720" rIns="91440" bIns="45720" rtlCol="0" anchor="ctr">
            <a:normAutofit/>
          </a:bodyPr>
          <a:lstStyle/>
          <a:p>
            <a:pPr>
              <a:spcAft>
                <a:spcPts val="600"/>
              </a:spcAft>
            </a:pPr>
            <a:fld id="{9564885F-477D-A14D-B2C1-5ECAF755F313}" type="slidenum">
              <a:rPr lang="en-US" smtClean="0"/>
              <a:pPr>
                <a:spcAft>
                  <a:spcPts val="600"/>
                </a:spcAft>
              </a:pPr>
              <a:t>15</a:t>
            </a:fld>
            <a:endParaRPr lang="en-US"/>
          </a:p>
        </p:txBody>
      </p:sp>
      <p:sp>
        <p:nvSpPr>
          <p:cNvPr id="34" name="Footer Placeholder 4">
            <a:extLst>
              <a:ext uri="{FF2B5EF4-FFF2-40B4-BE49-F238E27FC236}">
                <a16:creationId xmlns:a16="http://schemas.microsoft.com/office/drawing/2014/main" id="{07ED786F-0E69-EB61-1869-9F29B735693C}"/>
              </a:ext>
            </a:extLst>
          </p:cNvPr>
          <p:cNvSpPr>
            <a:spLocks noGrp="1"/>
          </p:cNvSpPr>
          <p:nvPr>
            <p:ph type="ftr" sz="quarter" idx="22"/>
          </p:nvPr>
        </p:nvSpPr>
        <p:spPr>
          <a:xfrm>
            <a:off x="694574" y="6366854"/>
            <a:ext cx="6743700" cy="365125"/>
          </a:xfrm>
        </p:spPr>
        <p:txBody>
          <a:bodyPr/>
          <a:lstStyle/>
          <a:p>
            <a:endParaRPr lang="en-US"/>
          </a:p>
        </p:txBody>
      </p:sp>
      <p:sp>
        <p:nvSpPr>
          <p:cNvPr id="9" name="Title 8">
            <a:extLst>
              <a:ext uri="{FF2B5EF4-FFF2-40B4-BE49-F238E27FC236}">
                <a16:creationId xmlns:a16="http://schemas.microsoft.com/office/drawing/2014/main" id="{CDC581E3-BC90-3EDF-526C-31E036BCA883}"/>
              </a:ext>
            </a:extLst>
          </p:cNvPr>
          <p:cNvSpPr>
            <a:spLocks noGrp="1"/>
          </p:cNvSpPr>
          <p:nvPr>
            <p:ph type="title"/>
          </p:nvPr>
        </p:nvSpPr>
        <p:spPr>
          <a:xfrm>
            <a:off x="1378633" y="429079"/>
            <a:ext cx="9998798" cy="666736"/>
          </a:xfrm>
        </p:spPr>
        <p:txBody>
          <a:bodyPr vert="horz" lIns="91440" tIns="45720" rIns="91440" bIns="45720" rtlCol="0" anchor="t" anchorCtr="0">
            <a:normAutofit/>
          </a:bodyPr>
          <a:lstStyle/>
          <a:p>
            <a:r>
              <a:rPr lang="en-US" sz="2400" b="1" i="0" kern="1200" cap="all" baseline="0"/>
              <a:t>Regulatory landscape and business case for pay equity</a:t>
            </a:r>
          </a:p>
        </p:txBody>
      </p:sp>
      <p:grpSp>
        <p:nvGrpSpPr>
          <p:cNvPr id="26" name="Group 25">
            <a:extLst>
              <a:ext uri="{FF2B5EF4-FFF2-40B4-BE49-F238E27FC236}">
                <a16:creationId xmlns:a16="http://schemas.microsoft.com/office/drawing/2014/main" id="{328D0ABD-B770-310F-F85E-162D47C53DE4}"/>
              </a:ext>
            </a:extLst>
          </p:cNvPr>
          <p:cNvGrpSpPr/>
          <p:nvPr/>
        </p:nvGrpSpPr>
        <p:grpSpPr>
          <a:xfrm>
            <a:off x="532529" y="2064400"/>
            <a:ext cx="11227276" cy="3382462"/>
            <a:chOff x="1066801" y="2044700"/>
            <a:chExt cx="10907272" cy="3382462"/>
          </a:xfrm>
        </p:grpSpPr>
        <p:sp>
          <p:nvSpPr>
            <p:cNvPr id="10" name="Line 8">
              <a:extLst>
                <a:ext uri="{FF2B5EF4-FFF2-40B4-BE49-F238E27FC236}">
                  <a16:creationId xmlns:a16="http://schemas.microsoft.com/office/drawing/2014/main" id="{2A86045C-8393-BC5A-46D8-677729DF9F09}"/>
                </a:ext>
              </a:extLst>
            </p:cNvPr>
            <p:cNvSpPr>
              <a:spLocks noChangeShapeType="1"/>
            </p:cNvSpPr>
            <p:nvPr/>
          </p:nvSpPr>
          <p:spPr bwMode="auto">
            <a:xfrm>
              <a:off x="1066801" y="2044700"/>
              <a:ext cx="10010775" cy="0"/>
            </a:xfrm>
            <a:prstGeom prst="line">
              <a:avLst/>
            </a:prstGeom>
            <a:noFill/>
            <a:ln w="12700" cap="flat">
              <a:solidFill>
                <a:srgbClr val="E861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venir Next LT Pro" panose="020B0504020202020204" pitchFamily="34" charset="0"/>
              </a:endParaRPr>
            </a:p>
          </p:txBody>
        </p:sp>
        <p:sp>
          <p:nvSpPr>
            <p:cNvPr id="12" name="Rectangle 9">
              <a:extLst>
                <a:ext uri="{FF2B5EF4-FFF2-40B4-BE49-F238E27FC236}">
                  <a16:creationId xmlns:a16="http://schemas.microsoft.com/office/drawing/2014/main" id="{AD0B363E-E954-7159-9348-377B249D210D}"/>
                </a:ext>
              </a:extLst>
            </p:cNvPr>
            <p:cNvSpPr>
              <a:spLocks noChangeArrowheads="1"/>
            </p:cNvSpPr>
            <p:nvPr/>
          </p:nvSpPr>
          <p:spPr bwMode="auto">
            <a:xfrm>
              <a:off x="1163638" y="2082521"/>
              <a:ext cx="10810435" cy="33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a:ln>
                    <a:noFill/>
                  </a:ln>
                  <a:solidFill>
                    <a:srgbClr val="485970"/>
                  </a:solidFill>
                  <a:effectLst/>
                  <a:latin typeface="Avenir Next LT Pro" panose="020B0504020202020204" pitchFamily="34" charset="0"/>
                </a:rPr>
                <a:t>Equal Pay Act, enacted in 1963, requires that men and women receive equal </a:t>
              </a:r>
              <a:endParaRPr kumimoji="0" lang="en-US" altLang="en-US" sz="1800" b="0" i="0" u="none" strike="noStrike" cap="none" normalizeH="0" baseline="0">
                <a:ln>
                  <a:noFill/>
                </a:ln>
                <a:solidFill>
                  <a:schemeClr val="tx1"/>
                </a:solidFill>
                <a:effectLst/>
                <a:latin typeface="Avenir Next LT Pro" panose="020B0504020202020204" pitchFamily="34" charset="0"/>
              </a:endParaRPr>
            </a:p>
          </p:txBody>
        </p:sp>
        <p:sp>
          <p:nvSpPr>
            <p:cNvPr id="13" name="Rectangle 10">
              <a:extLst>
                <a:ext uri="{FF2B5EF4-FFF2-40B4-BE49-F238E27FC236}">
                  <a16:creationId xmlns:a16="http://schemas.microsoft.com/office/drawing/2014/main" id="{2BC58C76-D0CB-7681-966A-4928497EE575}"/>
                </a:ext>
              </a:extLst>
            </p:cNvPr>
            <p:cNvSpPr>
              <a:spLocks noChangeArrowheads="1"/>
            </p:cNvSpPr>
            <p:nvPr/>
          </p:nvSpPr>
          <p:spPr bwMode="auto">
            <a:xfrm>
              <a:off x="1163638" y="2449513"/>
              <a:ext cx="9874053" cy="33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a:ln>
                    <a:noFill/>
                  </a:ln>
                  <a:solidFill>
                    <a:srgbClr val="485970"/>
                  </a:solidFill>
                  <a:effectLst/>
                  <a:latin typeface="Avenir Next LT Pro" panose="020B0504020202020204" pitchFamily="34" charset="0"/>
                </a:rPr>
                <a:t>pay for equal work within the same establishment. Specifically targets </a:t>
              </a:r>
              <a:endParaRPr kumimoji="0" lang="en-US" altLang="en-US" sz="1800" b="0" i="0" u="none" strike="noStrike" cap="none" normalizeH="0" baseline="0">
                <a:ln>
                  <a:noFill/>
                </a:ln>
                <a:solidFill>
                  <a:schemeClr val="tx1"/>
                </a:solidFill>
                <a:effectLst/>
                <a:latin typeface="Avenir Next LT Pro" panose="020B0504020202020204" pitchFamily="34" charset="0"/>
              </a:endParaRPr>
            </a:p>
          </p:txBody>
        </p:sp>
        <p:sp>
          <p:nvSpPr>
            <p:cNvPr id="14" name="Rectangle 11">
              <a:extLst>
                <a:ext uri="{FF2B5EF4-FFF2-40B4-BE49-F238E27FC236}">
                  <a16:creationId xmlns:a16="http://schemas.microsoft.com/office/drawing/2014/main" id="{14DC15CD-5BEE-81D0-B7B6-D937644B425E}"/>
                </a:ext>
              </a:extLst>
            </p:cNvPr>
            <p:cNvSpPr>
              <a:spLocks noChangeArrowheads="1"/>
            </p:cNvSpPr>
            <p:nvPr/>
          </p:nvSpPr>
          <p:spPr bwMode="auto">
            <a:xfrm>
              <a:off x="1163638" y="2805113"/>
              <a:ext cx="1041843" cy="33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a:ln>
                    <a:noFill/>
                  </a:ln>
                  <a:solidFill>
                    <a:srgbClr val="485970"/>
                  </a:solidFill>
                  <a:effectLst/>
                  <a:latin typeface="Avenir Next LT Pro" panose="020B0504020202020204" pitchFamily="34" charset="0"/>
                </a:rPr>
                <a:t>gender</a:t>
              </a:r>
              <a:endParaRPr kumimoji="0" lang="en-US" altLang="en-US" sz="1800" b="0" i="0" u="none" strike="noStrike" cap="none" normalizeH="0" baseline="0">
                <a:ln>
                  <a:noFill/>
                </a:ln>
                <a:solidFill>
                  <a:schemeClr val="tx1"/>
                </a:solidFill>
                <a:effectLst/>
                <a:latin typeface="Avenir Next LT Pro" panose="020B0504020202020204" pitchFamily="34" charset="0"/>
              </a:endParaRPr>
            </a:p>
          </p:txBody>
        </p:sp>
        <p:sp>
          <p:nvSpPr>
            <p:cNvPr id="15" name="Rectangle 12">
              <a:extLst>
                <a:ext uri="{FF2B5EF4-FFF2-40B4-BE49-F238E27FC236}">
                  <a16:creationId xmlns:a16="http://schemas.microsoft.com/office/drawing/2014/main" id="{3D122196-E89B-0249-8814-CD737C760E90}"/>
                </a:ext>
              </a:extLst>
            </p:cNvPr>
            <p:cNvSpPr>
              <a:spLocks noChangeArrowheads="1"/>
            </p:cNvSpPr>
            <p:nvPr/>
          </p:nvSpPr>
          <p:spPr bwMode="auto">
            <a:xfrm>
              <a:off x="2060576" y="2805113"/>
              <a:ext cx="99668" cy="33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a:ln>
                    <a:noFill/>
                  </a:ln>
                  <a:solidFill>
                    <a:srgbClr val="485970"/>
                  </a:solidFill>
                  <a:effectLst/>
                  <a:latin typeface="Avenir Next LT Pro" panose="020B0504020202020204" pitchFamily="34" charset="0"/>
                </a:rPr>
                <a:t>-</a:t>
              </a:r>
              <a:endParaRPr kumimoji="0" lang="en-US" altLang="en-US" sz="1800" b="0" i="0" u="none" strike="noStrike" cap="none" normalizeH="0" baseline="0">
                <a:ln>
                  <a:noFill/>
                </a:ln>
                <a:solidFill>
                  <a:schemeClr val="tx1"/>
                </a:solidFill>
                <a:effectLst/>
                <a:latin typeface="Avenir Next LT Pro" panose="020B0504020202020204" pitchFamily="34" charset="0"/>
              </a:endParaRPr>
            </a:p>
          </p:txBody>
        </p:sp>
        <p:sp>
          <p:nvSpPr>
            <p:cNvPr id="16" name="Rectangle 13">
              <a:extLst>
                <a:ext uri="{FF2B5EF4-FFF2-40B4-BE49-F238E27FC236}">
                  <a16:creationId xmlns:a16="http://schemas.microsoft.com/office/drawing/2014/main" id="{2173B4A3-8D4B-603D-CCBF-494439045F4B}"/>
                </a:ext>
              </a:extLst>
            </p:cNvPr>
            <p:cNvSpPr>
              <a:spLocks noChangeArrowheads="1"/>
            </p:cNvSpPr>
            <p:nvPr/>
          </p:nvSpPr>
          <p:spPr bwMode="auto">
            <a:xfrm>
              <a:off x="2155826" y="2805113"/>
              <a:ext cx="3416809" cy="33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a:ln>
                    <a:noFill/>
                  </a:ln>
                  <a:solidFill>
                    <a:srgbClr val="485970"/>
                  </a:solidFill>
                  <a:effectLst/>
                  <a:latin typeface="Avenir Next LT Pro" panose="020B0504020202020204" pitchFamily="34" charset="0"/>
                </a:rPr>
                <a:t>based wage disparities. </a:t>
              </a:r>
              <a:endParaRPr kumimoji="0" lang="en-US" altLang="en-US" sz="1800" b="0" i="0" u="none" strike="noStrike" cap="none" normalizeH="0" baseline="0">
                <a:ln>
                  <a:noFill/>
                </a:ln>
                <a:solidFill>
                  <a:schemeClr val="tx1"/>
                </a:solidFill>
                <a:effectLst/>
                <a:latin typeface="Avenir Next LT Pro" panose="020B0504020202020204" pitchFamily="34" charset="0"/>
              </a:endParaRPr>
            </a:p>
          </p:txBody>
        </p:sp>
        <p:sp>
          <p:nvSpPr>
            <p:cNvPr id="17" name="Line 14">
              <a:extLst>
                <a:ext uri="{FF2B5EF4-FFF2-40B4-BE49-F238E27FC236}">
                  <a16:creationId xmlns:a16="http://schemas.microsoft.com/office/drawing/2014/main" id="{F364F9D9-2C15-6A1D-1183-37195F5B5D44}"/>
                </a:ext>
              </a:extLst>
            </p:cNvPr>
            <p:cNvSpPr>
              <a:spLocks noChangeShapeType="1"/>
            </p:cNvSpPr>
            <p:nvPr/>
          </p:nvSpPr>
          <p:spPr bwMode="auto">
            <a:xfrm>
              <a:off x="1066801" y="3362325"/>
              <a:ext cx="10010775" cy="0"/>
            </a:xfrm>
            <a:prstGeom prst="line">
              <a:avLst/>
            </a:prstGeom>
            <a:noFill/>
            <a:ln w="12700" cap="flat">
              <a:solidFill>
                <a:srgbClr val="E861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venir Next LT Pro" panose="020B0504020202020204" pitchFamily="34" charset="0"/>
              </a:endParaRPr>
            </a:p>
          </p:txBody>
        </p:sp>
        <p:sp>
          <p:nvSpPr>
            <p:cNvPr id="18" name="Rectangle 15">
              <a:extLst>
                <a:ext uri="{FF2B5EF4-FFF2-40B4-BE49-F238E27FC236}">
                  <a16:creationId xmlns:a16="http://schemas.microsoft.com/office/drawing/2014/main" id="{1F1C8B06-AFB1-82FC-A08F-F90BDD1576CF}"/>
                </a:ext>
              </a:extLst>
            </p:cNvPr>
            <p:cNvSpPr>
              <a:spLocks noChangeArrowheads="1"/>
            </p:cNvSpPr>
            <p:nvPr/>
          </p:nvSpPr>
          <p:spPr bwMode="auto">
            <a:xfrm>
              <a:off x="1163638" y="3427413"/>
              <a:ext cx="10402107" cy="33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a:ln>
                    <a:noFill/>
                  </a:ln>
                  <a:solidFill>
                    <a:srgbClr val="485970"/>
                  </a:solidFill>
                  <a:effectLst/>
                  <a:latin typeface="Avenir Next LT Pro" panose="020B0504020202020204" pitchFamily="34" charset="0"/>
                </a:rPr>
                <a:t>Title VII of Civil Rights Act of 1964, prohibits discrimination on race, color, </a:t>
              </a:r>
              <a:endParaRPr kumimoji="0" lang="en-US" altLang="en-US" sz="1800" b="0" i="0" u="none" strike="noStrike" cap="none" normalizeH="0" baseline="0">
                <a:ln>
                  <a:noFill/>
                </a:ln>
                <a:solidFill>
                  <a:schemeClr val="tx1"/>
                </a:solidFill>
                <a:effectLst/>
                <a:latin typeface="Avenir Next LT Pro" panose="020B0504020202020204" pitchFamily="34" charset="0"/>
              </a:endParaRPr>
            </a:p>
          </p:txBody>
        </p:sp>
        <p:sp>
          <p:nvSpPr>
            <p:cNvPr id="19" name="Rectangle 16">
              <a:extLst>
                <a:ext uri="{FF2B5EF4-FFF2-40B4-BE49-F238E27FC236}">
                  <a16:creationId xmlns:a16="http://schemas.microsoft.com/office/drawing/2014/main" id="{97004C11-887A-D5BF-67C8-B335B3E46D46}"/>
                </a:ext>
              </a:extLst>
            </p:cNvPr>
            <p:cNvSpPr>
              <a:spLocks noChangeArrowheads="1"/>
            </p:cNvSpPr>
            <p:nvPr/>
          </p:nvSpPr>
          <p:spPr bwMode="auto">
            <a:xfrm>
              <a:off x="1163638" y="3768725"/>
              <a:ext cx="10761410" cy="33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a:ln>
                    <a:noFill/>
                  </a:ln>
                  <a:solidFill>
                    <a:srgbClr val="485970"/>
                  </a:solidFill>
                  <a:effectLst/>
                  <a:latin typeface="Avenir Next LT Pro" panose="020B0504020202020204" pitchFamily="34" charset="0"/>
                </a:rPr>
                <a:t>religion, sex, or national origin. Includes provisions related to equal pay and </a:t>
              </a:r>
              <a:endParaRPr kumimoji="0" lang="en-US" altLang="en-US" sz="1800" b="0" i="0" u="none" strike="noStrike" cap="none" normalizeH="0" baseline="0">
                <a:ln>
                  <a:noFill/>
                </a:ln>
                <a:solidFill>
                  <a:schemeClr val="tx1"/>
                </a:solidFill>
                <a:effectLst/>
                <a:latin typeface="Avenir Next LT Pro" panose="020B0504020202020204" pitchFamily="34" charset="0"/>
              </a:endParaRPr>
            </a:p>
          </p:txBody>
        </p:sp>
        <p:sp>
          <p:nvSpPr>
            <p:cNvPr id="20" name="Rectangle 17">
              <a:extLst>
                <a:ext uri="{FF2B5EF4-FFF2-40B4-BE49-F238E27FC236}">
                  <a16:creationId xmlns:a16="http://schemas.microsoft.com/office/drawing/2014/main" id="{AA0629EA-2CF9-CDBB-BE88-A4F6F4E5EF26}"/>
                </a:ext>
              </a:extLst>
            </p:cNvPr>
            <p:cNvSpPr>
              <a:spLocks noChangeArrowheads="1"/>
            </p:cNvSpPr>
            <p:nvPr/>
          </p:nvSpPr>
          <p:spPr bwMode="auto">
            <a:xfrm>
              <a:off x="1163638" y="4124325"/>
              <a:ext cx="2175692" cy="33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a:ln>
                    <a:noFill/>
                  </a:ln>
                  <a:solidFill>
                    <a:srgbClr val="485970"/>
                  </a:solidFill>
                  <a:effectLst/>
                  <a:latin typeface="Avenir Next LT Pro" panose="020B0504020202020204" pitchFamily="34" charset="0"/>
                </a:rPr>
                <a:t>compensation. </a:t>
              </a:r>
              <a:endParaRPr kumimoji="0" lang="en-US" altLang="en-US" sz="1800" b="0" i="0" u="none" strike="noStrike" cap="none" normalizeH="0" baseline="0">
                <a:ln>
                  <a:noFill/>
                </a:ln>
                <a:solidFill>
                  <a:schemeClr val="tx1"/>
                </a:solidFill>
                <a:effectLst/>
                <a:latin typeface="Avenir Next LT Pro" panose="020B0504020202020204" pitchFamily="34" charset="0"/>
              </a:endParaRPr>
            </a:p>
          </p:txBody>
        </p:sp>
        <p:sp>
          <p:nvSpPr>
            <p:cNvPr id="21" name="Line 18">
              <a:extLst>
                <a:ext uri="{FF2B5EF4-FFF2-40B4-BE49-F238E27FC236}">
                  <a16:creationId xmlns:a16="http://schemas.microsoft.com/office/drawing/2014/main" id="{8A85123A-53C6-91EC-DE64-860A68186069}"/>
                </a:ext>
              </a:extLst>
            </p:cNvPr>
            <p:cNvSpPr>
              <a:spLocks noChangeShapeType="1"/>
            </p:cNvSpPr>
            <p:nvPr/>
          </p:nvSpPr>
          <p:spPr bwMode="auto">
            <a:xfrm>
              <a:off x="1066801" y="4679950"/>
              <a:ext cx="10010775" cy="0"/>
            </a:xfrm>
            <a:prstGeom prst="line">
              <a:avLst/>
            </a:prstGeom>
            <a:noFill/>
            <a:ln w="12700" cap="flat">
              <a:solidFill>
                <a:srgbClr val="E861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venir Next LT Pro" panose="020B0504020202020204" pitchFamily="34" charset="0"/>
              </a:endParaRPr>
            </a:p>
          </p:txBody>
        </p:sp>
        <p:sp>
          <p:nvSpPr>
            <p:cNvPr id="22" name="Rectangle 19">
              <a:extLst>
                <a:ext uri="{FF2B5EF4-FFF2-40B4-BE49-F238E27FC236}">
                  <a16:creationId xmlns:a16="http://schemas.microsoft.com/office/drawing/2014/main" id="{D85E311A-DAE9-F525-46CF-2765CEC053D1}"/>
                </a:ext>
              </a:extLst>
            </p:cNvPr>
            <p:cNvSpPr>
              <a:spLocks noChangeArrowheads="1"/>
            </p:cNvSpPr>
            <p:nvPr/>
          </p:nvSpPr>
          <p:spPr bwMode="auto">
            <a:xfrm>
              <a:off x="1163638" y="4745038"/>
              <a:ext cx="8107125" cy="33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a:ln>
                    <a:noFill/>
                  </a:ln>
                  <a:solidFill>
                    <a:srgbClr val="485970"/>
                  </a:solidFill>
                  <a:effectLst/>
                  <a:latin typeface="Avenir Next LT Pro" panose="020B0504020202020204" pitchFamily="34" charset="0"/>
                </a:rPr>
                <a:t>These laws aim to promote fairness and eliminate gender</a:t>
              </a:r>
              <a:endParaRPr kumimoji="0" lang="en-US" altLang="en-US" sz="1800" b="0" i="0" u="none" strike="noStrike" cap="none" normalizeH="0" baseline="0">
                <a:ln>
                  <a:noFill/>
                </a:ln>
                <a:solidFill>
                  <a:schemeClr val="tx1"/>
                </a:solidFill>
                <a:effectLst/>
                <a:latin typeface="Avenir Next LT Pro" panose="020B0504020202020204" pitchFamily="34" charset="0"/>
              </a:endParaRPr>
            </a:p>
          </p:txBody>
        </p:sp>
        <p:sp>
          <p:nvSpPr>
            <p:cNvPr id="23" name="Rectangle 20">
              <a:extLst>
                <a:ext uri="{FF2B5EF4-FFF2-40B4-BE49-F238E27FC236}">
                  <a16:creationId xmlns:a16="http://schemas.microsoft.com/office/drawing/2014/main" id="{32B24247-C383-FBA2-EB72-C51C9C8B7CF8}"/>
                </a:ext>
              </a:extLst>
            </p:cNvPr>
            <p:cNvSpPr>
              <a:spLocks noChangeArrowheads="1"/>
            </p:cNvSpPr>
            <p:nvPr/>
          </p:nvSpPr>
          <p:spPr bwMode="auto">
            <a:xfrm>
              <a:off x="8393496" y="4730954"/>
              <a:ext cx="99668" cy="33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a:ln>
                    <a:noFill/>
                  </a:ln>
                  <a:solidFill>
                    <a:srgbClr val="485970"/>
                  </a:solidFill>
                  <a:effectLst/>
                  <a:latin typeface="Avenir Next LT Pro" panose="020B0504020202020204" pitchFamily="34" charset="0"/>
                </a:rPr>
                <a:t>-</a:t>
              </a:r>
              <a:endParaRPr kumimoji="0" lang="en-US" altLang="en-US" sz="1800" b="0" i="0" u="none" strike="noStrike" cap="none" normalizeH="0" baseline="0">
                <a:ln>
                  <a:noFill/>
                </a:ln>
                <a:solidFill>
                  <a:schemeClr val="tx1"/>
                </a:solidFill>
                <a:effectLst/>
                <a:latin typeface="Avenir Next LT Pro" panose="020B0504020202020204" pitchFamily="34" charset="0"/>
              </a:endParaRPr>
            </a:p>
          </p:txBody>
        </p:sp>
        <p:sp>
          <p:nvSpPr>
            <p:cNvPr id="24" name="Rectangle 21">
              <a:extLst>
                <a:ext uri="{FF2B5EF4-FFF2-40B4-BE49-F238E27FC236}">
                  <a16:creationId xmlns:a16="http://schemas.microsoft.com/office/drawing/2014/main" id="{63229FAA-4FF9-43DE-6371-68940273965A}"/>
                </a:ext>
              </a:extLst>
            </p:cNvPr>
            <p:cNvSpPr>
              <a:spLocks noChangeArrowheads="1"/>
            </p:cNvSpPr>
            <p:nvPr/>
          </p:nvSpPr>
          <p:spPr bwMode="auto">
            <a:xfrm>
              <a:off x="9289123" y="4770257"/>
              <a:ext cx="2399883" cy="33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a:ln>
                    <a:noFill/>
                  </a:ln>
                  <a:solidFill>
                    <a:srgbClr val="485970"/>
                  </a:solidFill>
                  <a:effectLst/>
                  <a:latin typeface="Avenir Next LT Pro" panose="020B0504020202020204" pitchFamily="34" charset="0"/>
                </a:rPr>
                <a:t>based pay gaps. </a:t>
              </a:r>
              <a:endParaRPr kumimoji="0" lang="en-US" altLang="en-US" sz="1800" b="0" i="0" u="none" strike="noStrike" cap="none" normalizeH="0" baseline="0">
                <a:ln>
                  <a:noFill/>
                </a:ln>
                <a:solidFill>
                  <a:schemeClr val="tx1"/>
                </a:solidFill>
                <a:effectLst/>
                <a:latin typeface="Avenir Next LT Pro" panose="020B0504020202020204" pitchFamily="34" charset="0"/>
              </a:endParaRPr>
            </a:p>
          </p:txBody>
        </p:sp>
        <p:sp>
          <p:nvSpPr>
            <p:cNvPr id="25" name="Rectangle 22">
              <a:extLst>
                <a:ext uri="{FF2B5EF4-FFF2-40B4-BE49-F238E27FC236}">
                  <a16:creationId xmlns:a16="http://schemas.microsoft.com/office/drawing/2014/main" id="{F5A74043-9C72-9903-64B4-B60A6CF944F9}"/>
                </a:ext>
              </a:extLst>
            </p:cNvPr>
            <p:cNvSpPr>
              <a:spLocks noChangeArrowheads="1"/>
            </p:cNvSpPr>
            <p:nvPr/>
          </p:nvSpPr>
          <p:spPr bwMode="auto">
            <a:xfrm>
              <a:off x="1163638" y="5091113"/>
              <a:ext cx="10564317" cy="33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a:ln>
                    <a:noFill/>
                  </a:ln>
                  <a:solidFill>
                    <a:srgbClr val="485970"/>
                  </a:solidFill>
                  <a:effectLst/>
                  <a:latin typeface="Avenir Next LT Pro" panose="020B0504020202020204" pitchFamily="34" charset="0"/>
                </a:rPr>
                <a:t>Additionally, each state may have its own regulations regarding pay equity.</a:t>
              </a:r>
              <a:endParaRPr kumimoji="0" lang="en-US" altLang="en-US" sz="1800" b="0" i="0" u="none" strike="noStrike" cap="none" normalizeH="0" baseline="0">
                <a:ln>
                  <a:noFill/>
                </a:ln>
                <a:solidFill>
                  <a:schemeClr val="tx1"/>
                </a:solidFill>
                <a:effectLst/>
                <a:latin typeface="Avenir Next LT Pro" panose="020B0504020202020204" pitchFamily="34" charset="0"/>
              </a:endParaRPr>
            </a:p>
          </p:txBody>
        </p:sp>
      </p:grpSp>
      <p:sp>
        <p:nvSpPr>
          <p:cNvPr id="28" name="TextBox 27">
            <a:extLst>
              <a:ext uri="{FF2B5EF4-FFF2-40B4-BE49-F238E27FC236}">
                <a16:creationId xmlns:a16="http://schemas.microsoft.com/office/drawing/2014/main" id="{7C6847F1-4D33-D2C7-041F-2D0B59D61961}"/>
              </a:ext>
            </a:extLst>
          </p:cNvPr>
          <p:cNvSpPr txBox="1"/>
          <p:nvPr/>
        </p:nvSpPr>
        <p:spPr>
          <a:xfrm>
            <a:off x="528267" y="1312224"/>
            <a:ext cx="11127598" cy="754053"/>
          </a:xfrm>
          <a:prstGeom prst="rect">
            <a:avLst/>
          </a:prstGeom>
          <a:noFill/>
        </p:spPr>
        <p:txBody>
          <a:bodyPr wrap="square" rtlCol="0">
            <a:spAutoFit/>
          </a:bodyPr>
          <a:lstStyle/>
          <a:p>
            <a:r>
              <a:rPr lang="en-US" sz="2200" i="1" u="none" strike="noStrike">
                <a:solidFill>
                  <a:srgbClr val="E86100"/>
                </a:solidFill>
                <a:effectLst/>
                <a:highlight>
                  <a:srgbClr val="FFFFFF"/>
                </a:highlight>
                <a:latin typeface="Avenir Next LT Pro" panose="020B0504020202020204" pitchFamily="34" charset="0"/>
              </a:rPr>
              <a:t>"I believe in obedience to law because it protects the rights of all." </a:t>
            </a:r>
            <a:r>
              <a:rPr lang="en-US" sz="2200" i="1" u="none" strike="noStrike">
                <a:solidFill>
                  <a:srgbClr val="444444"/>
                </a:solidFill>
                <a:effectLst/>
                <a:highlight>
                  <a:srgbClr val="FFFFFF"/>
                </a:highlight>
                <a:latin typeface="Avenir Next LT Pro" panose="020B0504020202020204" pitchFamily="34" charset="0"/>
              </a:rPr>
              <a:t>-The Auburn Creed</a:t>
            </a:r>
            <a:r>
              <a:rPr lang="en-US" sz="2200" b="0" i="0">
                <a:solidFill>
                  <a:srgbClr val="444444"/>
                </a:solidFill>
                <a:effectLst/>
                <a:highlight>
                  <a:srgbClr val="FFFFFF"/>
                </a:highlight>
                <a:latin typeface="Avenir Next LT Pro" panose="020B0504020202020204" pitchFamily="34" charset="0"/>
              </a:rPr>
              <a:t>​</a:t>
            </a:r>
          </a:p>
          <a:p>
            <a:endParaRPr lang="en-US" sz="2100">
              <a:latin typeface="Avenir Next LT Pro" panose="020B0504020202020204" pitchFamily="34" charset="0"/>
            </a:endParaRPr>
          </a:p>
        </p:txBody>
      </p:sp>
    </p:spTree>
    <p:extLst>
      <p:ext uri="{BB962C8B-B14F-4D97-AF65-F5344CB8AC3E}">
        <p14:creationId xmlns:p14="http://schemas.microsoft.com/office/powerpoint/2010/main" val="174054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uzzle of a brain with words on it&#10;&#10;Description automatically generated">
            <a:extLst>
              <a:ext uri="{FF2B5EF4-FFF2-40B4-BE49-F238E27FC236}">
                <a16:creationId xmlns:a16="http://schemas.microsoft.com/office/drawing/2014/main" id="{3A02DDAF-8678-0DDF-96CC-0336F90B6EE9}"/>
              </a:ext>
            </a:extLst>
          </p:cNvPr>
          <p:cNvPicPr>
            <a:picLocks noGrp="1" noChangeAspect="1"/>
          </p:cNvPicPr>
          <p:nvPr>
            <p:ph sz="quarter" idx="17"/>
          </p:nvPr>
        </p:nvPicPr>
        <p:blipFill>
          <a:blip r:embed="rId3"/>
          <a:srcRect l="9028" r="4052" b="-3"/>
          <a:stretch/>
        </p:blipFill>
        <p:spPr>
          <a:xfrm>
            <a:off x="6284788" y="1830382"/>
            <a:ext cx="5530202" cy="3578948"/>
          </a:xfrm>
          <a:noFill/>
        </p:spPr>
      </p:pic>
      <p:sp>
        <p:nvSpPr>
          <p:cNvPr id="7" name="Content Placeholder 8">
            <a:extLst>
              <a:ext uri="{FF2B5EF4-FFF2-40B4-BE49-F238E27FC236}">
                <a16:creationId xmlns:a16="http://schemas.microsoft.com/office/drawing/2014/main" id="{BC4FB8B3-3464-C2DF-D469-E0B87C99E21C}"/>
              </a:ext>
            </a:extLst>
          </p:cNvPr>
          <p:cNvSpPr txBox="1">
            <a:spLocks/>
          </p:cNvSpPr>
          <p:nvPr/>
        </p:nvSpPr>
        <p:spPr>
          <a:xfrm>
            <a:off x="459739" y="1477086"/>
            <a:ext cx="5530202" cy="45492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venir Next LT Pro"/>
                <a:cs typeface="Arial"/>
              </a:rPr>
              <a:t>Being biased can play a significant role in perpetuating pay disparities. Much of the time, this bias is unconscious.</a:t>
            </a:r>
            <a:endParaRPr lang="en-US" sz="2000" dirty="0"/>
          </a:p>
          <a:p>
            <a:r>
              <a:rPr lang="en-US" sz="2000" dirty="0">
                <a:latin typeface="Avenir Next LT Pro"/>
                <a:cs typeface="Arial"/>
              </a:rPr>
              <a:t>These biases can be rooted in societal stereotypes and can influence compensation decisions. </a:t>
            </a:r>
            <a:endParaRPr lang="en-US" sz="2000" dirty="0"/>
          </a:p>
          <a:p>
            <a:pPr lvl="1"/>
            <a:r>
              <a:rPr lang="en-US" sz="2000" b="1" dirty="0">
                <a:latin typeface="Avenir Next LT Pro"/>
                <a:cs typeface="Arial"/>
              </a:rPr>
              <a:t>Valuation Bias</a:t>
            </a:r>
            <a:r>
              <a:rPr lang="en-US" sz="2000" dirty="0">
                <a:latin typeface="Avenir Next LT Pro"/>
                <a:cs typeface="Arial"/>
              </a:rPr>
              <a:t> - Decision-makers may unconsciously value certain roles or individuals more than others. </a:t>
            </a:r>
            <a:endParaRPr lang="en-US" sz="2000" dirty="0"/>
          </a:p>
          <a:p>
            <a:pPr lvl="1"/>
            <a:r>
              <a:rPr lang="en-US" sz="2000" b="1" dirty="0">
                <a:latin typeface="Avenir Next LT Pro"/>
                <a:cs typeface="Arial"/>
              </a:rPr>
              <a:t>Gender and Race Bias</a:t>
            </a:r>
            <a:r>
              <a:rPr lang="en-US" sz="2000" dirty="0">
                <a:latin typeface="Avenir Next LT Pro"/>
                <a:cs typeface="Arial"/>
              </a:rPr>
              <a:t> – Assumptions and stereotypes about gender and race can seep into performance evaluations, promotional offers, and career development opportunities.</a:t>
            </a:r>
          </a:p>
        </p:txBody>
      </p:sp>
      <p:sp>
        <p:nvSpPr>
          <p:cNvPr id="44" name="Footer Placeholder 6">
            <a:extLst>
              <a:ext uri="{FF2B5EF4-FFF2-40B4-BE49-F238E27FC236}">
                <a16:creationId xmlns:a16="http://schemas.microsoft.com/office/drawing/2014/main" id="{579E4CFA-1A7C-E0C4-FB89-1AEE3CEDC70A}"/>
              </a:ext>
            </a:extLst>
          </p:cNvPr>
          <p:cNvSpPr>
            <a:spLocks noGrp="1"/>
          </p:cNvSpPr>
          <p:nvPr>
            <p:ph type="ftr" sz="quarter" idx="22"/>
          </p:nvPr>
        </p:nvSpPr>
        <p:spPr>
          <a:xfrm>
            <a:off x="694574" y="6366854"/>
            <a:ext cx="6743700" cy="365125"/>
          </a:xfrm>
        </p:spPr>
        <p:txBody>
          <a:bodyPr/>
          <a:lstStyle/>
          <a:p>
            <a:endParaRPr lang="en-US"/>
          </a:p>
        </p:txBody>
      </p:sp>
      <p:sp>
        <p:nvSpPr>
          <p:cNvPr id="9" name="Title 8">
            <a:extLst>
              <a:ext uri="{FF2B5EF4-FFF2-40B4-BE49-F238E27FC236}">
                <a16:creationId xmlns:a16="http://schemas.microsoft.com/office/drawing/2014/main" id="{CDC581E3-BC90-3EDF-526C-31E036BCA883}"/>
              </a:ext>
            </a:extLst>
          </p:cNvPr>
          <p:cNvSpPr>
            <a:spLocks noGrp="1"/>
          </p:cNvSpPr>
          <p:nvPr>
            <p:ph type="title"/>
          </p:nvPr>
        </p:nvSpPr>
        <p:spPr>
          <a:xfrm>
            <a:off x="1524069" y="395142"/>
            <a:ext cx="9998798" cy="666736"/>
          </a:xfrm>
        </p:spPr>
        <p:txBody>
          <a:bodyPr vert="horz" lIns="91440" tIns="45720" rIns="91440" bIns="45720" rtlCol="0" anchor="t" anchorCtr="0">
            <a:normAutofit/>
          </a:bodyPr>
          <a:lstStyle/>
          <a:p>
            <a:r>
              <a:rPr lang="en-US" b="1" i="0" kern="1200" cap="all" baseline="0">
                <a:latin typeface="Avenir Next LT Pro Demi" panose="020B0504020202020204" pitchFamily="34" charset="77"/>
                <a:ea typeface="Avenir Next LT Pro Demi" panose="020B0504020202020204" pitchFamily="34" charset="77"/>
                <a:cs typeface="Arial" charset="0"/>
              </a:rPr>
              <a:t>Challenges with pay equity </a:t>
            </a:r>
          </a:p>
        </p:txBody>
      </p:sp>
    </p:spTree>
    <p:extLst>
      <p:ext uri="{BB962C8B-B14F-4D97-AF65-F5344CB8AC3E}">
        <p14:creationId xmlns:p14="http://schemas.microsoft.com/office/powerpoint/2010/main" val="273167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525E23-5DA4-DC26-20A4-D74584839330}"/>
              </a:ext>
            </a:extLst>
          </p:cNvPr>
          <p:cNvSpPr>
            <a:spLocks noGrp="1"/>
          </p:cNvSpPr>
          <p:nvPr>
            <p:ph type="sldNum" sz="quarter" idx="21"/>
          </p:nvPr>
        </p:nvSpPr>
        <p:spPr>
          <a:xfrm>
            <a:off x="300359" y="6366854"/>
            <a:ext cx="318761" cy="365125"/>
          </a:xfrm>
        </p:spPr>
        <p:txBody>
          <a:bodyPr vert="horz" lIns="91440" tIns="45720" rIns="91440" bIns="45720" rtlCol="0" anchor="ctr">
            <a:normAutofit/>
          </a:bodyPr>
          <a:lstStyle/>
          <a:p>
            <a:pPr>
              <a:spcAft>
                <a:spcPts val="600"/>
              </a:spcAft>
            </a:pPr>
            <a:fld id="{9564885F-477D-A14D-B2C1-5ECAF755F313}" type="slidenum">
              <a:rPr lang="en-US" smtClean="0"/>
              <a:pPr>
                <a:spcAft>
                  <a:spcPts val="600"/>
                </a:spcAft>
              </a:pPr>
              <a:t>17</a:t>
            </a:fld>
            <a:endParaRPr lang="en-US"/>
          </a:p>
        </p:txBody>
      </p:sp>
      <p:sp>
        <p:nvSpPr>
          <p:cNvPr id="44" name="Footer Placeholder 4">
            <a:extLst>
              <a:ext uri="{FF2B5EF4-FFF2-40B4-BE49-F238E27FC236}">
                <a16:creationId xmlns:a16="http://schemas.microsoft.com/office/drawing/2014/main" id="{93F5BECE-A180-300C-871A-8C9697EEAF98}"/>
              </a:ext>
            </a:extLst>
          </p:cNvPr>
          <p:cNvSpPr>
            <a:spLocks noGrp="1"/>
          </p:cNvSpPr>
          <p:nvPr>
            <p:ph type="ftr" sz="quarter" idx="22"/>
          </p:nvPr>
        </p:nvSpPr>
        <p:spPr>
          <a:xfrm>
            <a:off x="694574" y="6366854"/>
            <a:ext cx="6743700" cy="365125"/>
          </a:xfrm>
        </p:spPr>
        <p:txBody>
          <a:bodyPr/>
          <a:lstStyle/>
          <a:p>
            <a:endParaRPr lang="en-US"/>
          </a:p>
        </p:txBody>
      </p:sp>
      <p:sp>
        <p:nvSpPr>
          <p:cNvPr id="9" name="Title 8">
            <a:extLst>
              <a:ext uri="{FF2B5EF4-FFF2-40B4-BE49-F238E27FC236}">
                <a16:creationId xmlns:a16="http://schemas.microsoft.com/office/drawing/2014/main" id="{CDC581E3-BC90-3EDF-526C-31E036BCA883}"/>
              </a:ext>
            </a:extLst>
          </p:cNvPr>
          <p:cNvSpPr>
            <a:spLocks noGrp="1"/>
          </p:cNvSpPr>
          <p:nvPr>
            <p:ph type="title"/>
          </p:nvPr>
        </p:nvSpPr>
        <p:spPr>
          <a:xfrm>
            <a:off x="1775861" y="331384"/>
            <a:ext cx="9998798" cy="666736"/>
          </a:xfrm>
        </p:spPr>
        <p:txBody>
          <a:bodyPr vert="horz" lIns="91440" tIns="45720" rIns="91440" bIns="45720" rtlCol="0" anchor="t" anchorCtr="0">
            <a:normAutofit/>
          </a:bodyPr>
          <a:lstStyle/>
          <a:p>
            <a:r>
              <a:rPr lang="en-US" b="1" i="0" kern="1200" cap="all" baseline="0"/>
              <a:t>AU Practices re: Pay Equity</a:t>
            </a:r>
          </a:p>
        </p:txBody>
      </p:sp>
      <p:graphicFrame>
        <p:nvGraphicFramePr>
          <p:cNvPr id="24" name="Content Placeholder 8">
            <a:extLst>
              <a:ext uri="{FF2B5EF4-FFF2-40B4-BE49-F238E27FC236}">
                <a16:creationId xmlns:a16="http://schemas.microsoft.com/office/drawing/2014/main" id="{F3DC1F5A-A2A7-6573-D6C7-0193D58AB3BE}"/>
              </a:ext>
            </a:extLst>
          </p:cNvPr>
          <p:cNvGraphicFramePr/>
          <p:nvPr>
            <p:extLst>
              <p:ext uri="{D42A27DB-BD31-4B8C-83A1-F6EECF244321}">
                <p14:modId xmlns:p14="http://schemas.microsoft.com/office/powerpoint/2010/main" val="2910594780"/>
              </p:ext>
            </p:extLst>
          </p:nvPr>
        </p:nvGraphicFramePr>
        <p:xfrm>
          <a:off x="1096601" y="1012370"/>
          <a:ext cx="9998798" cy="4860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429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525E23-5DA4-DC26-20A4-D74584839330}"/>
              </a:ext>
            </a:extLst>
          </p:cNvPr>
          <p:cNvSpPr>
            <a:spLocks noGrp="1"/>
          </p:cNvSpPr>
          <p:nvPr>
            <p:ph type="sldNum" sz="quarter" idx="14"/>
          </p:nvPr>
        </p:nvSpPr>
        <p:spPr>
          <a:xfrm>
            <a:off x="300359" y="6366854"/>
            <a:ext cx="318761" cy="365125"/>
          </a:xfrm>
        </p:spPr>
        <p:txBody>
          <a:bodyPr/>
          <a:lstStyle/>
          <a:p>
            <a:fld id="{9564885F-477D-A14D-B2C1-5ECAF755F313}" type="slidenum">
              <a:rPr lang="en-US" smtClean="0"/>
              <a:pPr/>
              <a:t>18</a:t>
            </a:fld>
            <a:endParaRPr lang="en-US"/>
          </a:p>
        </p:txBody>
      </p:sp>
      <p:sp>
        <p:nvSpPr>
          <p:cNvPr id="9" name="Title 8">
            <a:extLst>
              <a:ext uri="{FF2B5EF4-FFF2-40B4-BE49-F238E27FC236}">
                <a16:creationId xmlns:a16="http://schemas.microsoft.com/office/drawing/2014/main" id="{CDC581E3-BC90-3EDF-526C-31E036BCA883}"/>
              </a:ext>
            </a:extLst>
          </p:cNvPr>
          <p:cNvSpPr>
            <a:spLocks noGrp="1"/>
          </p:cNvSpPr>
          <p:nvPr>
            <p:ph type="title"/>
          </p:nvPr>
        </p:nvSpPr>
        <p:spPr>
          <a:xfrm>
            <a:off x="1444556" y="336756"/>
            <a:ext cx="9998798" cy="666736"/>
          </a:xfrm>
        </p:spPr>
        <p:txBody>
          <a:bodyPr/>
          <a:lstStyle/>
          <a:p>
            <a:r>
              <a:rPr lang="en-US">
                <a:latin typeface="Avenir Next LT Pro Demi"/>
                <a:cs typeface="Arial"/>
              </a:rPr>
              <a:t>pay equity in action</a:t>
            </a:r>
            <a:endParaRPr lang="en-US"/>
          </a:p>
        </p:txBody>
      </p:sp>
      <p:sp>
        <p:nvSpPr>
          <p:cNvPr id="5" name="Content Placeholder 8">
            <a:extLst>
              <a:ext uri="{FF2B5EF4-FFF2-40B4-BE49-F238E27FC236}">
                <a16:creationId xmlns:a16="http://schemas.microsoft.com/office/drawing/2014/main" id="{2AA3E9AB-3DBF-426E-07F8-8B67B69683C9}"/>
              </a:ext>
            </a:extLst>
          </p:cNvPr>
          <p:cNvSpPr txBox="1">
            <a:spLocks/>
          </p:cNvSpPr>
          <p:nvPr/>
        </p:nvSpPr>
        <p:spPr>
          <a:xfrm>
            <a:off x="619120" y="1162085"/>
            <a:ext cx="11034344" cy="4860316"/>
          </a:xfrm>
          <a:prstGeom prst="rect">
            <a:avLst/>
          </a:prstGeom>
        </p:spPr>
        <p:txBody>
          <a:bodyPr lIns="91440" tIns="45720" rIns="91440" bIns="45720" anchor="t"/>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Avenir Next LT Pro"/>
                <a:cs typeface="Arial"/>
              </a:rPr>
              <a:t>What can you do?</a:t>
            </a:r>
            <a:endParaRPr lang="en-US" b="1" dirty="0">
              <a:cs typeface="Arial"/>
            </a:endParaRPr>
          </a:p>
          <a:p>
            <a:endParaRPr lang="en-US" b="1" dirty="0">
              <a:latin typeface="Avenir Next LT Pro"/>
              <a:cs typeface="Arial"/>
            </a:endParaRPr>
          </a:p>
          <a:p>
            <a:r>
              <a:rPr lang="en-US" b="1" dirty="0">
                <a:latin typeface="Avenir Next LT Pro"/>
                <a:cs typeface="Arial"/>
              </a:rPr>
              <a:t>Audits</a:t>
            </a:r>
            <a:r>
              <a:rPr lang="en-US" dirty="0">
                <a:latin typeface="Avenir Next LT Pro"/>
                <a:cs typeface="Arial"/>
              </a:rPr>
              <a:t>: Perform pay equity audits when triggered to identify and rectify any disparities, ensuring similar work is compensated fairly.</a:t>
            </a:r>
            <a:endParaRPr lang="en-US"/>
          </a:p>
          <a:p>
            <a:pPr lvl="1"/>
            <a:r>
              <a:rPr lang="en-US" dirty="0">
                <a:latin typeface="Avenir Next LT Pro"/>
                <a:cs typeface="Arial"/>
              </a:rPr>
              <a:t>New Hires</a:t>
            </a:r>
            <a:endParaRPr lang="en-US" dirty="0">
              <a:cs typeface="Arial"/>
            </a:endParaRPr>
          </a:p>
          <a:p>
            <a:pPr lvl="1"/>
            <a:r>
              <a:rPr lang="en-US" dirty="0">
                <a:latin typeface="Avenir Next LT Pro"/>
                <a:cs typeface="Arial"/>
              </a:rPr>
              <a:t>Department Reorganization</a:t>
            </a:r>
            <a:endParaRPr lang="en-US" dirty="0">
              <a:cs typeface="Arial"/>
            </a:endParaRPr>
          </a:p>
          <a:p>
            <a:pPr lvl="1"/>
            <a:r>
              <a:rPr lang="en-US" dirty="0">
                <a:latin typeface="Avenir Next LT Pro"/>
                <a:cs typeface="Arial"/>
              </a:rPr>
              <a:t>Changes in Processes and Redistribution of Job Duties</a:t>
            </a:r>
          </a:p>
          <a:p>
            <a:pPr>
              <a:buClr>
                <a:srgbClr val="E86100"/>
              </a:buClr>
            </a:pPr>
            <a:r>
              <a:rPr lang="en-US" b="1" dirty="0">
                <a:latin typeface="Avenir Next LT Pro"/>
                <a:cs typeface="Arial"/>
              </a:rPr>
              <a:t>Pay Evaluator</a:t>
            </a:r>
            <a:r>
              <a:rPr lang="en-US" dirty="0">
                <a:latin typeface="Avenir Next LT Pro"/>
                <a:cs typeface="Arial"/>
              </a:rPr>
              <a:t>: Objective and equitable. Not Black and White.  </a:t>
            </a:r>
            <a:endParaRPr lang="en-US" dirty="0"/>
          </a:p>
          <a:p>
            <a:pPr>
              <a:buClr>
                <a:srgbClr val="E86100"/>
              </a:buClr>
            </a:pPr>
            <a:r>
              <a:rPr lang="en-US" b="1" dirty="0">
                <a:latin typeface="Avenir Next LT Pro"/>
                <a:cs typeface="Arial"/>
              </a:rPr>
              <a:t>Diversity and Inclusion</a:t>
            </a:r>
            <a:r>
              <a:rPr lang="en-US" dirty="0">
                <a:latin typeface="Avenir Next LT Pro"/>
                <a:cs typeface="Arial"/>
              </a:rPr>
              <a:t>: </a:t>
            </a:r>
            <a:r>
              <a:rPr lang="en-US">
                <a:latin typeface="Avenir Next LT Pro"/>
                <a:cs typeface="Arial"/>
              </a:rPr>
              <a:t>Help others understand that </a:t>
            </a:r>
            <a:r>
              <a:rPr lang="en-US" dirty="0">
                <a:latin typeface="Avenir Next LT Pro"/>
                <a:cs typeface="Arial"/>
              </a:rPr>
              <a:t>diversity </a:t>
            </a:r>
            <a:r>
              <a:rPr lang="en-US">
                <a:latin typeface="Avenir Next LT Pro"/>
                <a:cs typeface="Arial"/>
              </a:rPr>
              <a:t>goes beyond</a:t>
            </a:r>
            <a:r>
              <a:rPr lang="en-US" dirty="0">
                <a:latin typeface="Avenir Next LT Pro"/>
                <a:cs typeface="Arial"/>
              </a:rPr>
              <a:t> race and gender</a:t>
            </a:r>
            <a:r>
              <a:rPr lang="en-US">
                <a:latin typeface="Avenir Next LT Pro"/>
                <a:cs typeface="Arial"/>
              </a:rPr>
              <a:t>.  It encompasses</a:t>
            </a:r>
            <a:r>
              <a:rPr lang="en-US" dirty="0">
                <a:latin typeface="Avenir Next LT Pro"/>
                <a:cs typeface="Arial"/>
              </a:rPr>
              <a:t> various </a:t>
            </a:r>
            <a:r>
              <a:rPr lang="en-US">
                <a:latin typeface="Avenir Next LT Pro"/>
                <a:cs typeface="Arial"/>
              </a:rPr>
              <a:t>backgrounds, education</a:t>
            </a:r>
            <a:r>
              <a:rPr lang="en-US" dirty="0">
                <a:latin typeface="Avenir Next LT Pro"/>
                <a:cs typeface="Arial"/>
              </a:rPr>
              <a:t>, and </a:t>
            </a:r>
            <a:r>
              <a:rPr lang="en-US">
                <a:latin typeface="Avenir Next LT Pro"/>
                <a:cs typeface="Arial"/>
              </a:rPr>
              <a:t>life experiences which </a:t>
            </a:r>
            <a:r>
              <a:rPr lang="en-US" dirty="0">
                <a:latin typeface="Avenir Next LT Pro"/>
                <a:cs typeface="Arial"/>
              </a:rPr>
              <a:t>promote equitable opportunities.</a:t>
            </a:r>
            <a:endParaRPr lang="en-US" dirty="0"/>
          </a:p>
          <a:p>
            <a:pPr lvl="1"/>
            <a:r>
              <a:rPr lang="en-US" dirty="0">
                <a:latin typeface="Avenir Next LT Pro"/>
                <a:cs typeface="Arial"/>
              </a:rPr>
              <a:t>Search Committees </a:t>
            </a:r>
          </a:p>
          <a:p>
            <a:pPr lvl="1"/>
            <a:r>
              <a:rPr lang="en-US" dirty="0">
                <a:latin typeface="Avenir Next LT Pro"/>
                <a:cs typeface="Arial"/>
              </a:rPr>
              <a:t>Pay Decision Makers</a:t>
            </a:r>
          </a:p>
          <a:p>
            <a:pPr marL="457200" lvl="1" indent="0">
              <a:buClr>
                <a:srgbClr val="0B2341"/>
              </a:buClr>
              <a:buNone/>
            </a:pPr>
            <a:endParaRPr lang="en-US">
              <a:cs typeface="Arial"/>
            </a:endParaRPr>
          </a:p>
          <a:p>
            <a:r>
              <a:rPr lang="en-US" b="1" dirty="0">
                <a:latin typeface="Avenir Next LT Pro"/>
                <a:cs typeface="Arial"/>
              </a:rPr>
              <a:t>If </a:t>
            </a:r>
            <a:r>
              <a:rPr lang="en-US" b="1">
                <a:latin typeface="Avenir Next LT Pro"/>
                <a:cs typeface="Arial"/>
              </a:rPr>
              <a:t>you are </a:t>
            </a:r>
            <a:r>
              <a:rPr lang="en-US" b="1" dirty="0">
                <a:latin typeface="Avenir Next LT Pro"/>
                <a:cs typeface="Arial"/>
              </a:rPr>
              <a:t>not </a:t>
            </a:r>
            <a:r>
              <a:rPr lang="en-US" b="1">
                <a:latin typeface="Avenir Next LT Pro"/>
                <a:cs typeface="Arial"/>
              </a:rPr>
              <a:t>the </a:t>
            </a:r>
            <a:r>
              <a:rPr lang="en-US" b="1" dirty="0">
                <a:latin typeface="Avenir Next LT Pro"/>
                <a:cs typeface="Arial"/>
              </a:rPr>
              <a:t>HR</a:t>
            </a:r>
            <a:r>
              <a:rPr lang="en-US" b="1">
                <a:latin typeface="Avenir Next LT Pro"/>
                <a:cs typeface="Arial"/>
              </a:rPr>
              <a:t> person for your office, what can you do?</a:t>
            </a:r>
            <a:endParaRPr lang="en-US" dirty="0"/>
          </a:p>
          <a:p>
            <a:endParaRPr lang="en-US"/>
          </a:p>
          <a:p>
            <a:pPr lvl="1"/>
            <a:endParaRPr lang="en-US" sz="1400"/>
          </a:p>
          <a:p>
            <a:pPr lvl="1"/>
            <a:endParaRPr lang="en-US" sz="1400"/>
          </a:p>
          <a:p>
            <a:pPr lvl="1"/>
            <a:endParaRPr lang="en-US" sz="1400"/>
          </a:p>
          <a:p>
            <a:pPr lvl="1"/>
            <a:endParaRPr lang="en-US" sz="1400"/>
          </a:p>
        </p:txBody>
      </p:sp>
    </p:spTree>
    <p:extLst>
      <p:ext uri="{BB962C8B-B14F-4D97-AF65-F5344CB8AC3E}">
        <p14:creationId xmlns:p14="http://schemas.microsoft.com/office/powerpoint/2010/main" val="155935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525E23-5DA4-DC26-20A4-D74584839330}"/>
              </a:ext>
            </a:extLst>
          </p:cNvPr>
          <p:cNvSpPr>
            <a:spLocks noGrp="1"/>
          </p:cNvSpPr>
          <p:nvPr>
            <p:ph type="sldNum" sz="quarter" idx="14"/>
          </p:nvPr>
        </p:nvSpPr>
        <p:spPr>
          <a:xfrm>
            <a:off x="300359" y="6366854"/>
            <a:ext cx="318761" cy="365125"/>
          </a:xfrm>
        </p:spPr>
        <p:txBody>
          <a:bodyPr/>
          <a:lstStyle/>
          <a:p>
            <a:fld id="{9564885F-477D-A14D-B2C1-5ECAF755F313}" type="slidenum">
              <a:rPr lang="en-US" smtClean="0"/>
              <a:pPr/>
              <a:t>19</a:t>
            </a:fld>
            <a:endParaRPr lang="en-US"/>
          </a:p>
        </p:txBody>
      </p:sp>
      <p:sp>
        <p:nvSpPr>
          <p:cNvPr id="9" name="Title 8">
            <a:extLst>
              <a:ext uri="{FF2B5EF4-FFF2-40B4-BE49-F238E27FC236}">
                <a16:creationId xmlns:a16="http://schemas.microsoft.com/office/drawing/2014/main" id="{CDC581E3-BC90-3EDF-526C-31E036BCA883}"/>
              </a:ext>
            </a:extLst>
          </p:cNvPr>
          <p:cNvSpPr>
            <a:spLocks noGrp="1"/>
          </p:cNvSpPr>
          <p:nvPr>
            <p:ph type="title"/>
          </p:nvPr>
        </p:nvSpPr>
        <p:spPr>
          <a:xfrm>
            <a:off x="1444556" y="368712"/>
            <a:ext cx="9998798" cy="666736"/>
          </a:xfrm>
        </p:spPr>
        <p:txBody>
          <a:bodyPr/>
          <a:lstStyle/>
          <a:p>
            <a:r>
              <a:rPr lang="en-US">
                <a:latin typeface="Avenir Next LT Pro Demi"/>
                <a:cs typeface="Arial"/>
              </a:rPr>
              <a:t>Effective employee Communication</a:t>
            </a:r>
            <a:endParaRPr lang="en-US"/>
          </a:p>
        </p:txBody>
      </p:sp>
      <p:sp>
        <p:nvSpPr>
          <p:cNvPr id="5" name="Content Placeholder 8">
            <a:extLst>
              <a:ext uri="{FF2B5EF4-FFF2-40B4-BE49-F238E27FC236}">
                <a16:creationId xmlns:a16="http://schemas.microsoft.com/office/drawing/2014/main" id="{2AA3E9AB-3DBF-426E-07F8-8B67B69683C9}"/>
              </a:ext>
            </a:extLst>
          </p:cNvPr>
          <p:cNvSpPr txBox="1">
            <a:spLocks/>
          </p:cNvSpPr>
          <p:nvPr/>
        </p:nvSpPr>
        <p:spPr>
          <a:xfrm>
            <a:off x="609351" y="1926748"/>
            <a:ext cx="6362166" cy="4303471"/>
          </a:xfrm>
          <a:prstGeom prst="rect">
            <a:avLst/>
          </a:prstGeom>
        </p:spPr>
        <p:txBody>
          <a:bodyPr lIns="91440" tIns="45720" rIns="91440" bIns="45720" anchor="t"/>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2000" b="1" dirty="0">
                <a:solidFill>
                  <a:schemeClr val="accent1">
                    <a:lumMod val="10000"/>
                  </a:schemeClr>
                </a:solidFill>
                <a:latin typeface="Avenir Next LT Pro Demi"/>
                <a:cs typeface="Arial"/>
              </a:rPr>
              <a:t>Importance of Clear Communication</a:t>
            </a:r>
          </a:p>
          <a:p>
            <a:r>
              <a:rPr lang="en-US" sz="2000" b="1" dirty="0">
                <a:latin typeface="Avenir Next LT Pro"/>
                <a:cs typeface="Arial"/>
              </a:rPr>
              <a:t>Appropriate transparency</a:t>
            </a:r>
            <a:r>
              <a:rPr lang="en-US" sz="2000" dirty="0">
                <a:latin typeface="Avenir Next LT Pro"/>
                <a:cs typeface="Arial"/>
              </a:rPr>
              <a:t> - Clearly explain the what, why, &amp; how.</a:t>
            </a:r>
            <a:endParaRPr lang="en-US" sz="2000" dirty="0"/>
          </a:p>
          <a:p>
            <a:r>
              <a:rPr lang="en-US" sz="2000" b="1" dirty="0">
                <a:latin typeface="Avenir Next LT Pro"/>
                <a:cs typeface="Arial"/>
              </a:rPr>
              <a:t>Regular updates</a:t>
            </a:r>
            <a:r>
              <a:rPr lang="en-US" sz="2000" dirty="0">
                <a:latin typeface="Avenir Next LT Pro"/>
                <a:cs typeface="Arial"/>
              </a:rPr>
              <a:t> - Provide consistent updates on any changes to compensation. Trust is built on consistency. </a:t>
            </a:r>
          </a:p>
          <a:p>
            <a:r>
              <a:rPr lang="en-US" sz="2000" b="1" dirty="0">
                <a:latin typeface="Avenir Next LT Pro"/>
                <a:cs typeface="Arial"/>
              </a:rPr>
              <a:t>Open dialogue</a:t>
            </a:r>
            <a:r>
              <a:rPr lang="en-US" sz="2000" dirty="0">
                <a:latin typeface="Avenir Next LT Pro"/>
                <a:cs typeface="Arial"/>
              </a:rPr>
              <a:t> - Encourage employees to ask questions and provide feedback.</a:t>
            </a:r>
          </a:p>
          <a:p>
            <a:r>
              <a:rPr lang="en-US" sz="2000" b="1" dirty="0">
                <a:latin typeface="Avenir Next LT Pro"/>
                <a:cs typeface="Arial"/>
              </a:rPr>
              <a:t>Training </a:t>
            </a:r>
            <a:r>
              <a:rPr lang="en-US" sz="2000" dirty="0">
                <a:latin typeface="Avenir Next LT Pro"/>
                <a:cs typeface="Arial"/>
              </a:rPr>
              <a:t>- Equip managers with the skills to effectively discuss compensation; Ensure they are sending the same/ similar message </a:t>
            </a:r>
          </a:p>
          <a:p>
            <a:pPr>
              <a:buClr>
                <a:srgbClr val="E86100"/>
              </a:buClr>
            </a:pPr>
            <a:r>
              <a:rPr lang="en-US" sz="2000" b="1" dirty="0">
                <a:latin typeface="Avenir Next LT Pro"/>
                <a:cs typeface="Arial"/>
              </a:rPr>
              <a:t>Confidentiality </a:t>
            </a:r>
            <a:r>
              <a:rPr lang="en-US" sz="2000" dirty="0">
                <a:latin typeface="Avenir Next LT Pro"/>
                <a:cs typeface="Arial"/>
              </a:rPr>
              <a:t>- Ensure that personal compensation details are kept confidential to maintain trust.</a:t>
            </a:r>
            <a:endParaRPr lang="en-US" sz="2000" dirty="0"/>
          </a:p>
          <a:p>
            <a:pPr lvl="1">
              <a:buClr>
                <a:srgbClr val="0B2341"/>
              </a:buClr>
            </a:pPr>
            <a:endParaRPr lang="en-US" sz="1800" dirty="0"/>
          </a:p>
        </p:txBody>
      </p:sp>
      <p:pic>
        <p:nvPicPr>
          <p:cNvPr id="6" name="Picture 5" descr="Image">
            <a:extLst>
              <a:ext uri="{FF2B5EF4-FFF2-40B4-BE49-F238E27FC236}">
                <a16:creationId xmlns:a16="http://schemas.microsoft.com/office/drawing/2014/main" id="{213DD271-49FE-408A-9051-44DC58126E42}"/>
              </a:ext>
            </a:extLst>
          </p:cNvPr>
          <p:cNvPicPr>
            <a:picLocks noChangeAspect="1"/>
          </p:cNvPicPr>
          <p:nvPr/>
        </p:nvPicPr>
        <p:blipFill>
          <a:blip r:embed="rId2"/>
          <a:stretch>
            <a:fillRect/>
          </a:stretch>
        </p:blipFill>
        <p:spPr>
          <a:xfrm>
            <a:off x="6975230" y="1367691"/>
            <a:ext cx="4591539" cy="4591539"/>
          </a:xfrm>
          <a:prstGeom prst="rect">
            <a:avLst/>
          </a:prstGeom>
        </p:spPr>
      </p:pic>
      <p:sp>
        <p:nvSpPr>
          <p:cNvPr id="2" name="TextBox 1">
            <a:extLst>
              <a:ext uri="{FF2B5EF4-FFF2-40B4-BE49-F238E27FC236}">
                <a16:creationId xmlns:a16="http://schemas.microsoft.com/office/drawing/2014/main" id="{2F1A88D7-DDDA-68E1-780F-C6FF75E95D60}"/>
              </a:ext>
            </a:extLst>
          </p:cNvPr>
          <p:cNvSpPr txBox="1"/>
          <p:nvPr/>
        </p:nvSpPr>
        <p:spPr>
          <a:xfrm>
            <a:off x="433753" y="1043353"/>
            <a:ext cx="64594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solidFill>
                  <a:schemeClr val="accent2"/>
                </a:solidFill>
                <a:ea typeface="Calibri"/>
                <a:cs typeface="Calibri"/>
              </a:rPr>
              <a:t>"The single biggest problem in communication is the illusion that it has taken place."</a:t>
            </a:r>
            <a:r>
              <a:rPr lang="en-US" b="1">
                <a:solidFill>
                  <a:schemeClr val="accent2"/>
                </a:solidFill>
                <a:ea typeface="Calibri"/>
                <a:cs typeface="Calibri"/>
              </a:rPr>
              <a:t>  - George Bernard Shaw</a:t>
            </a:r>
            <a:endParaRPr lang="en-US" b="1">
              <a:solidFill>
                <a:schemeClr val="accent2"/>
              </a:solidFill>
            </a:endParaRPr>
          </a:p>
        </p:txBody>
      </p:sp>
    </p:spTree>
    <p:extLst>
      <p:ext uri="{BB962C8B-B14F-4D97-AF65-F5344CB8AC3E}">
        <p14:creationId xmlns:p14="http://schemas.microsoft.com/office/powerpoint/2010/main" val="150851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3">
            <a:extLst>
              <a:ext uri="{FF2B5EF4-FFF2-40B4-BE49-F238E27FC236}">
                <a16:creationId xmlns:a16="http://schemas.microsoft.com/office/drawing/2014/main" id="{DA80C7F3-221C-05BD-15AA-C9F36876C9C9}"/>
              </a:ext>
            </a:extLst>
          </p:cNvPr>
          <p:cNvSpPr>
            <a:spLocks noGrp="1"/>
          </p:cNvSpPr>
          <p:nvPr>
            <p:ph type="sldNum" sz="quarter" idx="21"/>
          </p:nvPr>
        </p:nvSpPr>
        <p:spPr>
          <a:xfrm>
            <a:off x="300359" y="6366854"/>
            <a:ext cx="318761" cy="365125"/>
          </a:xfrm>
        </p:spPr>
        <p:txBody>
          <a:bodyPr/>
          <a:lstStyle/>
          <a:p>
            <a:pPr>
              <a:spcAft>
                <a:spcPts val="600"/>
              </a:spcAft>
            </a:pPr>
            <a:fld id="{9564885F-477D-A14D-B2C1-5ECAF755F313}" type="slidenum">
              <a:rPr lang="en-US" smtClean="0"/>
              <a:pPr>
                <a:spcAft>
                  <a:spcPts val="600"/>
                </a:spcAft>
              </a:pPr>
              <a:t>2</a:t>
            </a:fld>
            <a:endParaRPr lang="en-US" spc="400"/>
          </a:p>
        </p:txBody>
      </p:sp>
      <p:sp>
        <p:nvSpPr>
          <p:cNvPr id="4" name="Title 3">
            <a:extLst>
              <a:ext uri="{FF2B5EF4-FFF2-40B4-BE49-F238E27FC236}">
                <a16:creationId xmlns:a16="http://schemas.microsoft.com/office/drawing/2014/main" id="{556F2589-20F3-A549-98F4-C0CA7445C8D8}"/>
              </a:ext>
            </a:extLst>
          </p:cNvPr>
          <p:cNvSpPr>
            <a:spLocks noGrp="1"/>
          </p:cNvSpPr>
          <p:nvPr>
            <p:ph type="title"/>
          </p:nvPr>
        </p:nvSpPr>
        <p:spPr>
          <a:xfrm>
            <a:off x="1407295" y="397576"/>
            <a:ext cx="9998798" cy="666736"/>
          </a:xfrm>
        </p:spPr>
        <p:txBody>
          <a:bodyPr anchor="t">
            <a:normAutofit/>
          </a:bodyPr>
          <a:lstStyle/>
          <a:p>
            <a:r>
              <a:rPr lang="en-US">
                <a:latin typeface="Avenir Next LT Pro Demi"/>
                <a:cs typeface="Arial"/>
              </a:rPr>
              <a:t>Your presenters</a:t>
            </a:r>
            <a:endParaRPr lang="en-US"/>
          </a:p>
        </p:txBody>
      </p:sp>
      <p:grpSp>
        <p:nvGrpSpPr>
          <p:cNvPr id="65" name="Group 64">
            <a:extLst>
              <a:ext uri="{FF2B5EF4-FFF2-40B4-BE49-F238E27FC236}">
                <a16:creationId xmlns:a16="http://schemas.microsoft.com/office/drawing/2014/main" id="{9D206651-3821-ED6A-FB33-F067B8D1D86C}"/>
              </a:ext>
            </a:extLst>
          </p:cNvPr>
          <p:cNvGrpSpPr/>
          <p:nvPr/>
        </p:nvGrpSpPr>
        <p:grpSpPr>
          <a:xfrm>
            <a:off x="1105555" y="1267812"/>
            <a:ext cx="2985507" cy="5103600"/>
            <a:chOff x="56008" y="1310944"/>
            <a:chExt cx="2985507" cy="5103600"/>
          </a:xfrm>
        </p:grpSpPr>
        <p:pic>
          <p:nvPicPr>
            <p:cNvPr id="46" name="Picture 45" descr="A person wearing glasses and a blue jacket&#10;&#10;Description automatically generated">
              <a:extLst>
                <a:ext uri="{FF2B5EF4-FFF2-40B4-BE49-F238E27FC236}">
                  <a16:creationId xmlns:a16="http://schemas.microsoft.com/office/drawing/2014/main" id="{22A5956E-DA1E-0DBD-CE6E-525051708C5E}"/>
                </a:ext>
              </a:extLst>
            </p:cNvPr>
            <p:cNvPicPr>
              <a:picLocks noChangeAspect="1"/>
            </p:cNvPicPr>
            <p:nvPr/>
          </p:nvPicPr>
          <p:blipFill>
            <a:blip r:embed="rId3"/>
            <a:stretch>
              <a:fillRect/>
            </a:stretch>
          </p:blipFill>
          <p:spPr>
            <a:xfrm>
              <a:off x="172888" y="1310944"/>
              <a:ext cx="2802867" cy="3732903"/>
            </a:xfrm>
            <a:prstGeom prst="rect">
              <a:avLst/>
            </a:prstGeom>
          </p:spPr>
        </p:pic>
        <p:sp>
          <p:nvSpPr>
            <p:cNvPr id="52" name="Subtitle 12">
              <a:extLst>
                <a:ext uri="{FF2B5EF4-FFF2-40B4-BE49-F238E27FC236}">
                  <a16:creationId xmlns:a16="http://schemas.microsoft.com/office/drawing/2014/main" id="{9ACDC888-0847-0FF4-6A11-3B0EF6CC9822}"/>
                </a:ext>
              </a:extLst>
            </p:cNvPr>
            <p:cNvSpPr txBox="1">
              <a:spLocks/>
            </p:cNvSpPr>
            <p:nvPr/>
          </p:nvSpPr>
          <p:spPr>
            <a:xfrm>
              <a:off x="56008" y="5157370"/>
              <a:ext cx="2985507" cy="1257174"/>
            </a:xfrm>
            <a:prstGeom prst="rect">
              <a:avLst/>
            </a:prstGeom>
          </p:spPr>
          <p:txBody>
            <a:bodyPr vert="horz" lIns="91440" tIns="45720" rIns="91440" bIns="45720" rtlCol="0" anchor="t">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1200"/>
                </a:spcAft>
                <a:buClr>
                  <a:srgbClr val="0C2340"/>
                </a:buClr>
                <a:buFont typeface="System Font Regular"/>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b="0" i="0" kern="1200">
                  <a:solidFill>
                    <a:srgbClr val="63656A"/>
                  </a:solidFill>
                  <a:latin typeface="Avenir Next LT Pro" panose="020B0504020202020204" pitchFamily="34" charset="77"/>
                  <a:ea typeface="Avenir Next LT Pro" panose="020B0504020202020204" pitchFamily="34" charset="77"/>
                  <a:cs typeface="Arial" charset="0"/>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a:solidFill>
                    <a:srgbClr val="0B2341"/>
                  </a:solidFill>
                  <a:latin typeface="Avenir Next LT Pro"/>
                  <a:cs typeface="Arial"/>
                </a:rPr>
                <a:t>Shelly Murray</a:t>
              </a:r>
            </a:p>
            <a:p>
              <a:pPr marL="0" indent="0" algn="ctr">
                <a:buNone/>
              </a:pPr>
              <a:r>
                <a:rPr lang="en-US" sz="2000">
                  <a:solidFill>
                    <a:srgbClr val="0B2341"/>
                  </a:solidFill>
                  <a:latin typeface="Avenir Next LT Pro"/>
                  <a:cs typeface="Arial"/>
                </a:rPr>
                <a:t>Director, Compensation &amp; Classification</a:t>
              </a:r>
              <a:endParaRPr lang="en-US" sz="2000">
                <a:solidFill>
                  <a:srgbClr val="0B2341"/>
                </a:solidFill>
                <a:cs typeface="Arial"/>
              </a:endParaRPr>
            </a:p>
          </p:txBody>
        </p:sp>
      </p:grpSp>
      <p:grpSp>
        <p:nvGrpSpPr>
          <p:cNvPr id="66" name="Group 65">
            <a:extLst>
              <a:ext uri="{FF2B5EF4-FFF2-40B4-BE49-F238E27FC236}">
                <a16:creationId xmlns:a16="http://schemas.microsoft.com/office/drawing/2014/main" id="{C348272D-39F4-792B-97B7-9AF8CF9DC17C}"/>
              </a:ext>
            </a:extLst>
          </p:cNvPr>
          <p:cNvGrpSpPr/>
          <p:nvPr/>
        </p:nvGrpSpPr>
        <p:grpSpPr>
          <a:xfrm>
            <a:off x="4716222" y="1239058"/>
            <a:ext cx="2802688" cy="5232993"/>
            <a:chOff x="3220976" y="1310946"/>
            <a:chExt cx="2802688" cy="5232993"/>
          </a:xfrm>
        </p:grpSpPr>
        <p:pic>
          <p:nvPicPr>
            <p:cNvPr id="48" name="Picture 47" descr="A person smiling at camera&#10;&#10;Description automatically generated">
              <a:extLst>
                <a:ext uri="{FF2B5EF4-FFF2-40B4-BE49-F238E27FC236}">
                  <a16:creationId xmlns:a16="http://schemas.microsoft.com/office/drawing/2014/main" id="{A89CDF47-F3BA-7966-01C3-ED06B3CAC76A}"/>
                </a:ext>
              </a:extLst>
            </p:cNvPr>
            <p:cNvPicPr>
              <a:picLocks noChangeAspect="1"/>
            </p:cNvPicPr>
            <p:nvPr/>
          </p:nvPicPr>
          <p:blipFill>
            <a:blip r:embed="rId4"/>
            <a:stretch>
              <a:fillRect/>
            </a:stretch>
          </p:blipFill>
          <p:spPr>
            <a:xfrm>
              <a:off x="3220976" y="1310946"/>
              <a:ext cx="2802688" cy="3732902"/>
            </a:xfrm>
            <a:prstGeom prst="rect">
              <a:avLst/>
            </a:prstGeom>
          </p:spPr>
        </p:pic>
        <p:sp>
          <p:nvSpPr>
            <p:cNvPr id="62" name="Subtitle 12">
              <a:extLst>
                <a:ext uri="{FF2B5EF4-FFF2-40B4-BE49-F238E27FC236}">
                  <a16:creationId xmlns:a16="http://schemas.microsoft.com/office/drawing/2014/main" id="{C8708BDF-C11F-0ADE-F155-D3629D41B8B7}"/>
                </a:ext>
              </a:extLst>
            </p:cNvPr>
            <p:cNvSpPr txBox="1">
              <a:spLocks/>
            </p:cNvSpPr>
            <p:nvPr/>
          </p:nvSpPr>
          <p:spPr>
            <a:xfrm>
              <a:off x="3442355" y="5157369"/>
              <a:ext cx="2346962" cy="1386570"/>
            </a:xfrm>
            <a:prstGeom prst="rect">
              <a:avLst/>
            </a:prstGeom>
          </p:spPr>
          <p:txBody>
            <a:bodyPr vert="horz" lIns="91440" tIns="45720" rIns="91440" bIns="45720" rtlCol="0" anchor="t">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1200"/>
                </a:spcAft>
                <a:buClr>
                  <a:srgbClr val="0C2340"/>
                </a:buClr>
                <a:buFont typeface="System Font Regular"/>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b="0" i="0" kern="1200">
                  <a:solidFill>
                    <a:srgbClr val="63656A"/>
                  </a:solidFill>
                  <a:latin typeface="Avenir Next LT Pro" panose="020B0504020202020204" pitchFamily="34" charset="77"/>
                  <a:ea typeface="Avenir Next LT Pro" panose="020B0504020202020204" pitchFamily="34" charset="77"/>
                  <a:cs typeface="Arial" charset="0"/>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solidFill>
                    <a:srgbClr val="0B2341"/>
                  </a:solidFill>
                  <a:latin typeface="Avenir Next LT Pro"/>
                  <a:cs typeface="Arial"/>
                </a:rPr>
                <a:t>Lindsey Johnson</a:t>
              </a:r>
            </a:p>
            <a:p>
              <a:pPr marL="0" indent="0" algn="ctr">
                <a:buNone/>
              </a:pPr>
              <a:r>
                <a:rPr lang="en-US" sz="2000">
                  <a:solidFill>
                    <a:srgbClr val="0B2341"/>
                  </a:solidFill>
                  <a:latin typeface="Avenir Next LT Pro"/>
                  <a:cs typeface="Arial"/>
                </a:rPr>
                <a:t>Senior Manager, Human Resources</a:t>
              </a:r>
              <a:endParaRPr lang="en-US" sz="2000"/>
            </a:p>
          </p:txBody>
        </p:sp>
      </p:grpSp>
      <p:grpSp>
        <p:nvGrpSpPr>
          <p:cNvPr id="67" name="Group 66">
            <a:extLst>
              <a:ext uri="{FF2B5EF4-FFF2-40B4-BE49-F238E27FC236}">
                <a16:creationId xmlns:a16="http://schemas.microsoft.com/office/drawing/2014/main" id="{2B835D26-3020-C1D6-5305-48E3010A9EC3}"/>
              </a:ext>
            </a:extLst>
          </p:cNvPr>
          <p:cNvGrpSpPr/>
          <p:nvPr/>
        </p:nvGrpSpPr>
        <p:grpSpPr>
          <a:xfrm>
            <a:off x="8014356" y="1239058"/>
            <a:ext cx="3152093" cy="5491788"/>
            <a:chOff x="6073412" y="1310945"/>
            <a:chExt cx="3152093" cy="5491788"/>
          </a:xfrm>
        </p:grpSpPr>
        <p:pic>
          <p:nvPicPr>
            <p:cNvPr id="47" name="Picture 46" descr="A person smiling at camera&#10;&#10;Description automatically generated">
              <a:extLst>
                <a:ext uri="{FF2B5EF4-FFF2-40B4-BE49-F238E27FC236}">
                  <a16:creationId xmlns:a16="http://schemas.microsoft.com/office/drawing/2014/main" id="{EF2A2E9A-F3B0-0C0F-EE0C-ED0560DF450E}"/>
                </a:ext>
              </a:extLst>
            </p:cNvPr>
            <p:cNvPicPr>
              <a:picLocks noChangeAspect="1"/>
            </p:cNvPicPr>
            <p:nvPr/>
          </p:nvPicPr>
          <p:blipFill>
            <a:blip r:embed="rId5"/>
            <a:stretch>
              <a:fillRect/>
            </a:stretch>
          </p:blipFill>
          <p:spPr>
            <a:xfrm>
              <a:off x="6216320" y="1310945"/>
              <a:ext cx="2792983" cy="3732903"/>
            </a:xfrm>
            <a:prstGeom prst="rect">
              <a:avLst/>
            </a:prstGeom>
          </p:spPr>
        </p:pic>
        <p:sp>
          <p:nvSpPr>
            <p:cNvPr id="63" name="Subtitle 12">
              <a:extLst>
                <a:ext uri="{FF2B5EF4-FFF2-40B4-BE49-F238E27FC236}">
                  <a16:creationId xmlns:a16="http://schemas.microsoft.com/office/drawing/2014/main" id="{62D55DE0-5502-97EB-79AD-3FCB2C9B5B9C}"/>
                </a:ext>
              </a:extLst>
            </p:cNvPr>
            <p:cNvSpPr txBox="1">
              <a:spLocks/>
            </p:cNvSpPr>
            <p:nvPr/>
          </p:nvSpPr>
          <p:spPr>
            <a:xfrm>
              <a:off x="6073412" y="5142993"/>
              <a:ext cx="3152093" cy="1659740"/>
            </a:xfrm>
            <a:prstGeom prst="rect">
              <a:avLst/>
            </a:prstGeom>
          </p:spPr>
          <p:txBody>
            <a:bodyPr vert="horz" lIns="91440" tIns="45720" rIns="91440" bIns="45720" rtlCol="0" anchor="t">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1200"/>
                </a:spcAft>
                <a:buClr>
                  <a:srgbClr val="0C2340"/>
                </a:buClr>
                <a:buFont typeface="System Font Regular"/>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b="0" i="0" kern="1200">
                  <a:solidFill>
                    <a:srgbClr val="63656A"/>
                  </a:solidFill>
                  <a:latin typeface="Avenir Next LT Pro" panose="020B0504020202020204" pitchFamily="34" charset="77"/>
                  <a:ea typeface="Avenir Next LT Pro" panose="020B0504020202020204" pitchFamily="34" charset="77"/>
                  <a:cs typeface="Arial" charset="0"/>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a:solidFill>
                    <a:srgbClr val="0B2341"/>
                  </a:solidFill>
                  <a:latin typeface="Avenir Next LT Pro"/>
                  <a:cs typeface="Arial"/>
                </a:rPr>
                <a:t>Bailey Ward </a:t>
              </a:r>
              <a:endParaRPr lang="en-US" sz="2000">
                <a:solidFill>
                  <a:srgbClr val="0B2341"/>
                </a:solidFill>
                <a:cs typeface="Arial"/>
              </a:endParaRPr>
            </a:p>
            <a:p>
              <a:pPr marL="0" indent="0" algn="ctr">
                <a:buNone/>
              </a:pPr>
              <a:r>
                <a:rPr lang="en-US" sz="2000">
                  <a:solidFill>
                    <a:srgbClr val="0B2341"/>
                  </a:solidFill>
                  <a:latin typeface="Avenir Next LT Pro"/>
                  <a:cs typeface="Arial"/>
                </a:rPr>
                <a:t>Manager, Compensation &amp; Classification Admin</a:t>
              </a:r>
              <a:endParaRPr lang="en-US" sz="2000">
                <a:solidFill>
                  <a:srgbClr val="0B2341"/>
                </a:solidFill>
                <a:cs typeface="Arial"/>
              </a:endParaRPr>
            </a:p>
          </p:txBody>
        </p:sp>
      </p:grpSp>
    </p:spTree>
    <p:extLst>
      <p:ext uri="{BB962C8B-B14F-4D97-AF65-F5344CB8AC3E}">
        <p14:creationId xmlns:p14="http://schemas.microsoft.com/office/powerpoint/2010/main" val="399957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525E23-5DA4-DC26-20A4-D74584839330}"/>
              </a:ext>
            </a:extLst>
          </p:cNvPr>
          <p:cNvSpPr>
            <a:spLocks noGrp="1"/>
          </p:cNvSpPr>
          <p:nvPr>
            <p:ph type="sldNum" sz="quarter" idx="14"/>
          </p:nvPr>
        </p:nvSpPr>
        <p:spPr>
          <a:xfrm>
            <a:off x="300359" y="6366854"/>
            <a:ext cx="318761" cy="365125"/>
          </a:xfrm>
        </p:spPr>
        <p:txBody>
          <a:bodyPr/>
          <a:lstStyle/>
          <a:p>
            <a:fld id="{9564885F-477D-A14D-B2C1-5ECAF755F313}" type="slidenum">
              <a:rPr lang="en-US" smtClean="0"/>
              <a:pPr/>
              <a:t>20</a:t>
            </a:fld>
            <a:endParaRPr lang="en-US"/>
          </a:p>
        </p:txBody>
      </p:sp>
      <p:sp>
        <p:nvSpPr>
          <p:cNvPr id="9" name="Title 8">
            <a:extLst>
              <a:ext uri="{FF2B5EF4-FFF2-40B4-BE49-F238E27FC236}">
                <a16:creationId xmlns:a16="http://schemas.microsoft.com/office/drawing/2014/main" id="{CDC581E3-BC90-3EDF-526C-31E036BCA883}"/>
              </a:ext>
            </a:extLst>
          </p:cNvPr>
          <p:cNvSpPr>
            <a:spLocks noGrp="1"/>
          </p:cNvSpPr>
          <p:nvPr>
            <p:ph type="title"/>
          </p:nvPr>
        </p:nvSpPr>
        <p:spPr>
          <a:xfrm>
            <a:off x="1444556" y="368712"/>
            <a:ext cx="9998798" cy="666736"/>
          </a:xfrm>
        </p:spPr>
        <p:txBody>
          <a:bodyPr/>
          <a:lstStyle/>
          <a:p>
            <a:r>
              <a:rPr lang="en-US">
                <a:latin typeface="Avenir Next LT Pro Demi"/>
                <a:cs typeface="Arial"/>
              </a:rPr>
              <a:t>EFFECTIVE EMPLOYEE COMMUNICATION</a:t>
            </a:r>
            <a:endParaRPr lang="en-US" b="0">
              <a:solidFill>
                <a:srgbClr val="000000"/>
              </a:solidFill>
              <a:latin typeface="Avenir Next LT Pro Demi"/>
              <a:cs typeface="Arial"/>
            </a:endParaRPr>
          </a:p>
          <a:p>
            <a:endParaRPr lang="en-US"/>
          </a:p>
        </p:txBody>
      </p:sp>
      <p:graphicFrame>
        <p:nvGraphicFramePr>
          <p:cNvPr id="2" name="Table 1">
            <a:extLst>
              <a:ext uri="{FF2B5EF4-FFF2-40B4-BE49-F238E27FC236}">
                <a16:creationId xmlns:a16="http://schemas.microsoft.com/office/drawing/2014/main" id="{D6D155C6-1621-8619-5301-45BA8B918E6B}"/>
              </a:ext>
            </a:extLst>
          </p:cNvPr>
          <p:cNvGraphicFramePr>
            <a:graphicFrameLocks noGrp="1"/>
          </p:cNvGraphicFramePr>
          <p:nvPr>
            <p:extLst>
              <p:ext uri="{D42A27DB-BD31-4B8C-83A1-F6EECF244321}">
                <p14:modId xmlns:p14="http://schemas.microsoft.com/office/powerpoint/2010/main" val="1618545435"/>
              </p:ext>
            </p:extLst>
          </p:nvPr>
        </p:nvGraphicFramePr>
        <p:xfrm>
          <a:off x="625230" y="2188307"/>
          <a:ext cx="10947084" cy="3672839"/>
        </p:xfrm>
        <a:graphic>
          <a:graphicData uri="http://schemas.openxmlformats.org/drawingml/2006/table">
            <a:tbl>
              <a:tblPr firstRow="1" bandRow="1">
                <a:tableStyleId>{5C22544A-7EE6-4342-B048-85BDC9FD1C3A}</a:tableStyleId>
              </a:tblPr>
              <a:tblGrid>
                <a:gridCol w="5473542">
                  <a:extLst>
                    <a:ext uri="{9D8B030D-6E8A-4147-A177-3AD203B41FA5}">
                      <a16:colId xmlns:a16="http://schemas.microsoft.com/office/drawing/2014/main" val="1423564969"/>
                    </a:ext>
                  </a:extLst>
                </a:gridCol>
                <a:gridCol w="5473542">
                  <a:extLst>
                    <a:ext uri="{9D8B030D-6E8A-4147-A177-3AD203B41FA5}">
                      <a16:colId xmlns:a16="http://schemas.microsoft.com/office/drawing/2014/main" val="2271146283"/>
                    </a:ext>
                  </a:extLst>
                </a:gridCol>
              </a:tblGrid>
              <a:tr h="370840">
                <a:tc>
                  <a:txBody>
                    <a:bodyPr/>
                    <a:lstStyle/>
                    <a:p>
                      <a:pPr algn="ctr"/>
                      <a:r>
                        <a:rPr lang="en-US" dirty="0">
                          <a:latin typeface="Avenir Next LT Pro"/>
                        </a:rPr>
                        <a:t>Do's</a:t>
                      </a:r>
                    </a:p>
                  </a:txBody>
                  <a:tcPr/>
                </a:tc>
                <a:tc>
                  <a:txBody>
                    <a:bodyPr/>
                    <a:lstStyle/>
                    <a:p>
                      <a:pPr algn="ctr"/>
                      <a:r>
                        <a:rPr lang="en-US" dirty="0">
                          <a:latin typeface="Avenir Next LT Pro"/>
                        </a:rPr>
                        <a:t>Don'ts</a:t>
                      </a:r>
                    </a:p>
                  </a:txBody>
                  <a:tcPr/>
                </a:tc>
                <a:extLst>
                  <a:ext uri="{0D108BD9-81ED-4DB2-BD59-A6C34878D82A}">
                    <a16:rowId xmlns:a16="http://schemas.microsoft.com/office/drawing/2014/main" val="1543191426"/>
                  </a:ext>
                </a:extLst>
              </a:tr>
              <a:tr h="370840">
                <a:tc>
                  <a:txBody>
                    <a:bodyPr/>
                    <a:lstStyle/>
                    <a:p>
                      <a:r>
                        <a:rPr lang="en-US" dirty="0">
                          <a:solidFill>
                            <a:schemeClr val="bg1"/>
                          </a:solidFill>
                          <a:latin typeface="Avenir Next LT Pro"/>
                        </a:rPr>
                        <a:t>Anticipate employees' reactions and prepare accordingly</a:t>
                      </a:r>
                    </a:p>
                  </a:txBody>
                  <a:tcPr/>
                </a:tc>
                <a:tc>
                  <a:txBody>
                    <a:bodyPr/>
                    <a:lstStyle/>
                    <a:p>
                      <a:r>
                        <a:rPr lang="en-US" dirty="0">
                          <a:solidFill>
                            <a:schemeClr val="bg1"/>
                          </a:solidFill>
                          <a:latin typeface="Avenir Next LT Pro"/>
                        </a:rPr>
                        <a:t>Voice personal opinions, but focus on the rationale</a:t>
                      </a:r>
                    </a:p>
                  </a:txBody>
                  <a:tcPr/>
                </a:tc>
                <a:extLst>
                  <a:ext uri="{0D108BD9-81ED-4DB2-BD59-A6C34878D82A}">
                    <a16:rowId xmlns:a16="http://schemas.microsoft.com/office/drawing/2014/main" val="3883208659"/>
                  </a:ext>
                </a:extLst>
              </a:tr>
              <a:tr h="370840">
                <a:tc>
                  <a:txBody>
                    <a:bodyPr/>
                    <a:lstStyle/>
                    <a:p>
                      <a:r>
                        <a:rPr lang="en-US" dirty="0">
                          <a:solidFill>
                            <a:schemeClr val="bg1"/>
                          </a:solidFill>
                          <a:latin typeface="Avenir Next LT Pro"/>
                        </a:rPr>
                        <a:t>Start with appreciation</a:t>
                      </a:r>
                    </a:p>
                  </a:txBody>
                  <a:tcPr anchor="ctr"/>
                </a:tc>
                <a:tc>
                  <a:txBody>
                    <a:bodyPr/>
                    <a:lstStyle/>
                    <a:p>
                      <a:r>
                        <a:rPr lang="en-US" dirty="0">
                          <a:solidFill>
                            <a:schemeClr val="bg1"/>
                          </a:solidFill>
                          <a:latin typeface="Avenir Next LT Pro"/>
                        </a:rPr>
                        <a:t>Express dissatisfaction with the pay or performance decision. </a:t>
                      </a:r>
                    </a:p>
                  </a:txBody>
                  <a:tcPr/>
                </a:tc>
                <a:extLst>
                  <a:ext uri="{0D108BD9-81ED-4DB2-BD59-A6C34878D82A}">
                    <a16:rowId xmlns:a16="http://schemas.microsoft.com/office/drawing/2014/main" val="3875091146"/>
                  </a:ext>
                </a:extLst>
              </a:tr>
              <a:tr h="370840">
                <a:tc>
                  <a:txBody>
                    <a:bodyPr/>
                    <a:lstStyle/>
                    <a:p>
                      <a:r>
                        <a:rPr lang="en-US" dirty="0">
                          <a:solidFill>
                            <a:schemeClr val="bg1"/>
                          </a:solidFill>
                          <a:latin typeface="Avenir Next LT Pro"/>
                        </a:rPr>
                        <a:t>Be ready to explain organizational and individual context</a:t>
                      </a:r>
                    </a:p>
                  </a:txBody>
                  <a:tcPr anchor="ctr"/>
                </a:tc>
                <a:tc>
                  <a:txBody>
                    <a:bodyPr/>
                    <a:lstStyle/>
                    <a:p>
                      <a:r>
                        <a:rPr lang="en-US" dirty="0">
                          <a:solidFill>
                            <a:schemeClr val="bg1"/>
                          </a:solidFill>
                          <a:latin typeface="Avenir Next LT Pro"/>
                        </a:rPr>
                        <a:t>Reveal individual pay or performance of other employees</a:t>
                      </a:r>
                    </a:p>
                  </a:txBody>
                  <a:tcPr/>
                </a:tc>
                <a:extLst>
                  <a:ext uri="{0D108BD9-81ED-4DB2-BD59-A6C34878D82A}">
                    <a16:rowId xmlns:a16="http://schemas.microsoft.com/office/drawing/2014/main" val="3824556385"/>
                  </a:ext>
                </a:extLst>
              </a:tr>
              <a:tr h="370840">
                <a:tc>
                  <a:txBody>
                    <a:bodyPr/>
                    <a:lstStyle/>
                    <a:p>
                      <a:r>
                        <a:rPr lang="en-US" dirty="0">
                          <a:solidFill>
                            <a:schemeClr val="bg1"/>
                          </a:solidFill>
                          <a:latin typeface="Avenir Next LT Pro"/>
                        </a:rPr>
                        <a:t>Keep comments neutral</a:t>
                      </a:r>
                    </a:p>
                  </a:txBody>
                  <a:tcPr/>
                </a:tc>
                <a:tc>
                  <a:txBody>
                    <a:bodyPr/>
                    <a:lstStyle/>
                    <a:p>
                      <a:r>
                        <a:rPr lang="en-US" dirty="0">
                          <a:solidFill>
                            <a:schemeClr val="bg1"/>
                          </a:solidFill>
                          <a:latin typeface="Avenir Next LT Pro"/>
                        </a:rPr>
                        <a:t>Use complicated compensation terms.</a:t>
                      </a:r>
                    </a:p>
                  </a:txBody>
                  <a:tcPr/>
                </a:tc>
                <a:extLst>
                  <a:ext uri="{0D108BD9-81ED-4DB2-BD59-A6C34878D82A}">
                    <a16:rowId xmlns:a16="http://schemas.microsoft.com/office/drawing/2014/main" val="3318583766"/>
                  </a:ext>
                </a:extLst>
              </a:tr>
              <a:tr h="370840">
                <a:tc>
                  <a:txBody>
                    <a:bodyPr/>
                    <a:lstStyle/>
                    <a:p>
                      <a:r>
                        <a:rPr lang="en-US" dirty="0">
                          <a:solidFill>
                            <a:schemeClr val="bg1"/>
                          </a:solidFill>
                          <a:latin typeface="Avenir Next LT Pro"/>
                        </a:rPr>
                        <a:t>Listen attentively to the employee, accept feedback, and answer questions</a:t>
                      </a:r>
                    </a:p>
                  </a:txBody>
                  <a:tcPr/>
                </a:tc>
                <a:tc>
                  <a:txBody>
                    <a:bodyPr/>
                    <a:lstStyle/>
                    <a:p>
                      <a:r>
                        <a:rPr lang="en-US" dirty="0">
                          <a:solidFill>
                            <a:schemeClr val="bg1"/>
                          </a:solidFill>
                          <a:latin typeface="Avenir Next LT Pro"/>
                        </a:rPr>
                        <a:t>Ignore signals that an employee is confused</a:t>
                      </a:r>
                    </a:p>
                  </a:txBody>
                  <a:tcPr anchor="ctr"/>
                </a:tc>
                <a:extLst>
                  <a:ext uri="{0D108BD9-81ED-4DB2-BD59-A6C34878D82A}">
                    <a16:rowId xmlns:a16="http://schemas.microsoft.com/office/drawing/2014/main" val="3200906837"/>
                  </a:ext>
                </a:extLst>
              </a:tr>
              <a:tr h="370839">
                <a:tc>
                  <a:txBody>
                    <a:bodyPr/>
                    <a:lstStyle/>
                    <a:p>
                      <a:pPr lvl="0">
                        <a:buNone/>
                      </a:pPr>
                      <a:r>
                        <a:rPr lang="en-US" dirty="0">
                          <a:solidFill>
                            <a:schemeClr val="bg1"/>
                          </a:solidFill>
                          <a:latin typeface="Avenir Next LT Pro"/>
                        </a:rPr>
                        <a:t>End on a positive note and be ready for feedback</a:t>
                      </a:r>
                    </a:p>
                  </a:txBody>
                  <a:tcPr/>
                </a:tc>
                <a:tc>
                  <a:txBody>
                    <a:bodyPr/>
                    <a:lstStyle/>
                    <a:p>
                      <a:pPr lvl="0">
                        <a:buNone/>
                      </a:pPr>
                      <a:r>
                        <a:rPr lang="en-US" dirty="0">
                          <a:solidFill>
                            <a:schemeClr val="bg1"/>
                          </a:solidFill>
                          <a:latin typeface="Avenir Next LT Pro"/>
                        </a:rPr>
                        <a:t>Not follow up on open issues</a:t>
                      </a:r>
                    </a:p>
                  </a:txBody>
                  <a:tcPr/>
                </a:tc>
                <a:extLst>
                  <a:ext uri="{0D108BD9-81ED-4DB2-BD59-A6C34878D82A}">
                    <a16:rowId xmlns:a16="http://schemas.microsoft.com/office/drawing/2014/main" val="648408604"/>
                  </a:ext>
                </a:extLst>
              </a:tr>
            </a:tbl>
          </a:graphicData>
        </a:graphic>
      </p:graphicFrame>
      <p:sp>
        <p:nvSpPr>
          <p:cNvPr id="5" name="TextBox 4">
            <a:extLst>
              <a:ext uri="{FF2B5EF4-FFF2-40B4-BE49-F238E27FC236}">
                <a16:creationId xmlns:a16="http://schemas.microsoft.com/office/drawing/2014/main" id="{8898C0CE-B50C-F6A9-44A3-B610C2D08C02}"/>
              </a:ext>
            </a:extLst>
          </p:cNvPr>
          <p:cNvSpPr txBox="1"/>
          <p:nvPr/>
        </p:nvSpPr>
        <p:spPr>
          <a:xfrm>
            <a:off x="654104" y="1360094"/>
            <a:ext cx="108907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i="1" dirty="0">
                <a:solidFill>
                  <a:srgbClr val="E86100"/>
                </a:solidFill>
                <a:latin typeface="Avenir Next LT Pro"/>
                <a:ea typeface="Calibri"/>
                <a:cs typeface="Calibri"/>
              </a:rPr>
              <a:t>"In the absence of information, people will make up their own story*."</a:t>
            </a:r>
          </a:p>
        </p:txBody>
      </p:sp>
      <p:sp>
        <p:nvSpPr>
          <p:cNvPr id="6" name="TextBox 5">
            <a:extLst>
              <a:ext uri="{FF2B5EF4-FFF2-40B4-BE49-F238E27FC236}">
                <a16:creationId xmlns:a16="http://schemas.microsoft.com/office/drawing/2014/main" id="{6BCEAF39-E011-1603-7768-AE78A05C2002}"/>
              </a:ext>
            </a:extLst>
          </p:cNvPr>
          <p:cNvSpPr txBox="1"/>
          <p:nvPr/>
        </p:nvSpPr>
        <p:spPr>
          <a:xfrm>
            <a:off x="625229" y="5992446"/>
            <a:ext cx="82882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E86100"/>
                </a:solidFill>
                <a:latin typeface="Avenir Next LT Pro"/>
                <a:ea typeface="Calibri"/>
                <a:cs typeface="Calibri"/>
              </a:rPr>
              <a:t>*</a:t>
            </a:r>
            <a:r>
              <a:rPr lang="en-US" i="1" dirty="0">
                <a:solidFill>
                  <a:srgbClr val="E86100"/>
                </a:solidFill>
                <a:latin typeface="Avenir Next LT Pro"/>
                <a:ea typeface="Calibri"/>
                <a:cs typeface="Calibri"/>
              </a:rPr>
              <a:t>Pay People Right!</a:t>
            </a:r>
            <a:r>
              <a:rPr lang="en-US" dirty="0">
                <a:solidFill>
                  <a:srgbClr val="E86100"/>
                </a:solidFill>
                <a:latin typeface="Avenir Next LT Pro"/>
                <a:ea typeface="Calibri"/>
                <a:cs typeface="Calibri"/>
              </a:rPr>
              <a:t>, by Patricia </a:t>
            </a:r>
            <a:r>
              <a:rPr lang="en-US" err="1">
                <a:solidFill>
                  <a:srgbClr val="E86100"/>
                </a:solidFill>
                <a:latin typeface="Avenir Next LT Pro"/>
                <a:ea typeface="Calibri"/>
                <a:cs typeface="Calibri"/>
              </a:rPr>
              <a:t>Zingheim</a:t>
            </a:r>
            <a:r>
              <a:rPr lang="en-US" dirty="0">
                <a:solidFill>
                  <a:srgbClr val="E86100"/>
                </a:solidFill>
                <a:latin typeface="Avenir Next LT Pro"/>
                <a:ea typeface="Calibri"/>
                <a:cs typeface="Calibri"/>
              </a:rPr>
              <a:t> &amp; Jay Schuster</a:t>
            </a:r>
          </a:p>
        </p:txBody>
      </p:sp>
    </p:spTree>
    <p:extLst>
      <p:ext uri="{BB962C8B-B14F-4D97-AF65-F5344CB8AC3E}">
        <p14:creationId xmlns:p14="http://schemas.microsoft.com/office/powerpoint/2010/main" val="303352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525E23-5DA4-DC26-20A4-D74584839330}"/>
              </a:ext>
            </a:extLst>
          </p:cNvPr>
          <p:cNvSpPr>
            <a:spLocks noGrp="1"/>
          </p:cNvSpPr>
          <p:nvPr>
            <p:ph type="sldNum" sz="quarter" idx="14"/>
          </p:nvPr>
        </p:nvSpPr>
        <p:spPr>
          <a:xfrm>
            <a:off x="300359" y="6366854"/>
            <a:ext cx="318761" cy="365125"/>
          </a:xfrm>
        </p:spPr>
        <p:txBody>
          <a:bodyPr/>
          <a:lstStyle/>
          <a:p>
            <a:fld id="{9564885F-477D-A14D-B2C1-5ECAF755F313}" type="slidenum">
              <a:rPr lang="en-US" smtClean="0"/>
              <a:pPr/>
              <a:t>21</a:t>
            </a:fld>
            <a:endParaRPr lang="en-US"/>
          </a:p>
        </p:txBody>
      </p:sp>
      <p:sp>
        <p:nvSpPr>
          <p:cNvPr id="9" name="Title 8">
            <a:extLst>
              <a:ext uri="{FF2B5EF4-FFF2-40B4-BE49-F238E27FC236}">
                <a16:creationId xmlns:a16="http://schemas.microsoft.com/office/drawing/2014/main" id="{CDC581E3-BC90-3EDF-526C-31E036BCA883}"/>
              </a:ext>
            </a:extLst>
          </p:cNvPr>
          <p:cNvSpPr>
            <a:spLocks noGrp="1"/>
          </p:cNvSpPr>
          <p:nvPr>
            <p:ph type="title"/>
          </p:nvPr>
        </p:nvSpPr>
        <p:spPr>
          <a:xfrm>
            <a:off x="1444556" y="368712"/>
            <a:ext cx="9998798" cy="666736"/>
          </a:xfrm>
        </p:spPr>
        <p:txBody>
          <a:bodyPr/>
          <a:lstStyle/>
          <a:p>
            <a:r>
              <a:rPr lang="en-US">
                <a:latin typeface="Avenir Next LT Pro Demi"/>
                <a:cs typeface="Arial"/>
              </a:rPr>
              <a:t>effective communication in action</a:t>
            </a:r>
          </a:p>
        </p:txBody>
      </p:sp>
      <p:sp>
        <p:nvSpPr>
          <p:cNvPr id="2" name="Content Placeholder 8">
            <a:extLst>
              <a:ext uri="{FF2B5EF4-FFF2-40B4-BE49-F238E27FC236}">
                <a16:creationId xmlns:a16="http://schemas.microsoft.com/office/drawing/2014/main" id="{0B1FD3F9-60CE-D299-73BE-6B8FEAC6C122}"/>
              </a:ext>
            </a:extLst>
          </p:cNvPr>
          <p:cNvSpPr txBox="1">
            <a:spLocks/>
          </p:cNvSpPr>
          <p:nvPr/>
        </p:nvSpPr>
        <p:spPr>
          <a:xfrm>
            <a:off x="459739" y="1039890"/>
            <a:ext cx="6678040" cy="5176839"/>
          </a:xfrm>
          <a:prstGeom prst="rect">
            <a:avLst/>
          </a:prstGeom>
        </p:spPr>
        <p:txBody>
          <a:bodyPr lIns="91440" tIns="45720" rIns="91440" bIns="45720" anchor="t"/>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b="1" dirty="0">
                <a:latin typeface="Avenir Next LT Pro"/>
                <a:cs typeface="Arial"/>
              </a:rPr>
              <a:t>Communicating Performance Development Progress</a:t>
            </a:r>
            <a:r>
              <a:rPr lang="en-US" dirty="0">
                <a:latin typeface="Avenir Next LT Pro"/>
                <a:cs typeface="Arial"/>
              </a:rPr>
              <a:t>: Explain how employees' performance influences their compensation with regular updates.</a:t>
            </a:r>
          </a:p>
          <a:p>
            <a:pPr>
              <a:spcAft>
                <a:spcPts val="1200"/>
              </a:spcAft>
            </a:pPr>
            <a:r>
              <a:rPr lang="en-US" b="1" dirty="0">
                <a:latin typeface="Avenir Next LT Pro"/>
                <a:cs typeface="Arial"/>
              </a:rPr>
              <a:t>Provide Training Sessions</a:t>
            </a:r>
            <a:r>
              <a:rPr lang="en-US" dirty="0">
                <a:latin typeface="Avenir Next LT Pro"/>
                <a:cs typeface="Arial"/>
              </a:rPr>
              <a:t>: Provide opportunities to attend training sessions and workshops focused on upcoming compensation changes.</a:t>
            </a:r>
            <a:endParaRPr lang="en-US" dirty="0">
              <a:cs typeface="Arial"/>
            </a:endParaRPr>
          </a:p>
          <a:p>
            <a:pPr>
              <a:spcAft>
                <a:spcPts val="1200"/>
              </a:spcAft>
            </a:pPr>
            <a:r>
              <a:rPr lang="en-US" b="1" dirty="0">
                <a:latin typeface="Avenir Next LT Pro"/>
                <a:cs typeface="Arial"/>
              </a:rPr>
              <a:t>Feedback Mechanisms</a:t>
            </a:r>
            <a:r>
              <a:rPr lang="en-US" dirty="0">
                <a:latin typeface="Avenir Next LT Pro"/>
                <a:cs typeface="Arial"/>
              </a:rPr>
              <a:t>: Implement feedback mechanisms like anonymous surveys for employees to voice concerns or suggestions regarding pay and communication practices. </a:t>
            </a:r>
          </a:p>
          <a:p>
            <a:pPr lvl="1">
              <a:spcAft>
                <a:spcPts val="1200"/>
              </a:spcAft>
            </a:pPr>
            <a:r>
              <a:rPr lang="en-US" sz="1800" dirty="0">
                <a:latin typeface="Avenir Next LT Pro"/>
                <a:cs typeface="Arial"/>
              </a:rPr>
              <a:t>Establish office hours at different locations for drop-ins specifically related to communication efforts. </a:t>
            </a:r>
          </a:p>
          <a:p>
            <a:pPr>
              <a:spcAft>
                <a:spcPts val="1200"/>
              </a:spcAft>
              <a:buClr>
                <a:srgbClr val="E86100"/>
              </a:buClr>
            </a:pPr>
            <a:r>
              <a:rPr lang="en-US" b="1" dirty="0">
                <a:latin typeface="Avenir Next LT Pro"/>
                <a:cs typeface="Arial"/>
              </a:rPr>
              <a:t>Caution</a:t>
            </a:r>
            <a:r>
              <a:rPr lang="en-US" dirty="0">
                <a:latin typeface="Avenir Next LT Pro"/>
                <a:cs typeface="Arial"/>
              </a:rPr>
              <a:t>: While transparency is important, it's essential to collaborate with your compensation team to set realistic expectations and frame communication appropriately to avoid frustration from unfulfilled promises.</a:t>
            </a:r>
          </a:p>
          <a:p>
            <a:pPr>
              <a:buClr>
                <a:srgbClr val="E86100"/>
              </a:buClr>
            </a:pPr>
            <a:endParaRPr lang="en-US" sz="2000" dirty="0"/>
          </a:p>
          <a:p>
            <a:pPr lvl="1"/>
            <a:endParaRPr lang="en-US" sz="1400" dirty="0"/>
          </a:p>
          <a:p>
            <a:pPr lvl="1"/>
            <a:endParaRPr lang="en-US" sz="1400" dirty="0"/>
          </a:p>
        </p:txBody>
      </p:sp>
      <p:pic>
        <p:nvPicPr>
          <p:cNvPr id="2050" name="Picture 2" descr="Sending Email, send message and business teamwork concepts. Fast moving of digital letters symbol with many person icons appearing while business person using phone and working with laptop computer.">
            <a:extLst>
              <a:ext uri="{FF2B5EF4-FFF2-40B4-BE49-F238E27FC236}">
                <a16:creationId xmlns:a16="http://schemas.microsoft.com/office/drawing/2014/main" id="{5BD4216A-D21D-DBA8-9B13-115AA65255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3439" y="1035448"/>
            <a:ext cx="4595042" cy="5064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4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22</a:t>
            </a:fld>
            <a:endParaRPr lang="en-US"/>
          </a:p>
        </p:txBody>
      </p:sp>
      <p:sp>
        <p:nvSpPr>
          <p:cNvPr id="4" name="Title 3">
            <a:extLst>
              <a:ext uri="{FF2B5EF4-FFF2-40B4-BE49-F238E27FC236}">
                <a16:creationId xmlns:a16="http://schemas.microsoft.com/office/drawing/2014/main" id="{556F2589-20F3-A549-98F4-C0CA7445C8D8}"/>
              </a:ext>
            </a:extLst>
          </p:cNvPr>
          <p:cNvSpPr>
            <a:spLocks noGrp="1"/>
          </p:cNvSpPr>
          <p:nvPr>
            <p:ph type="title"/>
          </p:nvPr>
        </p:nvSpPr>
        <p:spPr>
          <a:xfrm>
            <a:off x="1749509" y="284223"/>
            <a:ext cx="9998798" cy="666736"/>
          </a:xfrm>
        </p:spPr>
        <p:txBody>
          <a:bodyPr/>
          <a:lstStyle/>
          <a:p>
            <a:r>
              <a:rPr lang="en-US" sz="4000" dirty="0">
                <a:latin typeface="Avenir Next LT Pro Demi"/>
                <a:cs typeface="Arial"/>
              </a:rPr>
              <a:t>What we covered</a:t>
            </a:r>
            <a:endParaRPr lang="en-US" sz="4400" dirty="0"/>
          </a:p>
        </p:txBody>
      </p:sp>
      <p:sp>
        <p:nvSpPr>
          <p:cNvPr id="10" name="Oval 9">
            <a:extLst>
              <a:ext uri="{FF2B5EF4-FFF2-40B4-BE49-F238E27FC236}">
                <a16:creationId xmlns:a16="http://schemas.microsoft.com/office/drawing/2014/main" id="{F8E95DCE-A90D-1025-28BE-50A774782E70}"/>
              </a:ext>
            </a:extLst>
          </p:cNvPr>
          <p:cNvSpPr/>
          <p:nvPr/>
        </p:nvSpPr>
        <p:spPr>
          <a:xfrm>
            <a:off x="1215158" y="2058670"/>
            <a:ext cx="1097280" cy="1097280"/>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sz="1351">
              <a:solidFill>
                <a:srgbClr val="E86100"/>
              </a:solidFill>
            </a:endParaRPr>
          </a:p>
        </p:txBody>
      </p:sp>
      <p:pic>
        <p:nvPicPr>
          <p:cNvPr id="11" name="Picture 10">
            <a:extLst>
              <a:ext uri="{FF2B5EF4-FFF2-40B4-BE49-F238E27FC236}">
                <a16:creationId xmlns:a16="http://schemas.microsoft.com/office/drawing/2014/main" id="{F1D076F9-F397-3B67-4813-872EC0D6A1E5}"/>
              </a:ext>
            </a:extLst>
          </p:cNvPr>
          <p:cNvPicPr>
            <a:picLocks/>
          </p:cNvPicPr>
          <p:nvPr/>
        </p:nvPicPr>
        <p:blipFill>
          <a:blip r:embed="rId7"/>
          <a:stretch>
            <a:fillRect/>
          </a:stretch>
        </p:blipFill>
        <p:spPr>
          <a:xfrm>
            <a:off x="1576168" y="2395202"/>
            <a:ext cx="404191" cy="404191"/>
          </a:xfrm>
          <a:prstGeom prst="rect">
            <a:avLst/>
          </a:prstGeom>
        </p:spPr>
      </p:pic>
      <p:sp>
        <p:nvSpPr>
          <p:cNvPr id="13" name="Oval 12">
            <a:extLst>
              <a:ext uri="{FF2B5EF4-FFF2-40B4-BE49-F238E27FC236}">
                <a16:creationId xmlns:a16="http://schemas.microsoft.com/office/drawing/2014/main" id="{A14BE137-A76F-D147-0F60-2D4BA28562C9}"/>
              </a:ext>
            </a:extLst>
          </p:cNvPr>
          <p:cNvSpPr/>
          <p:nvPr/>
        </p:nvSpPr>
        <p:spPr>
          <a:xfrm>
            <a:off x="3861215" y="2042993"/>
            <a:ext cx="1097280" cy="1097280"/>
          </a:xfrm>
          <a:prstGeom prst="ellipse">
            <a:avLst/>
          </a:prstGeom>
          <a:noFill/>
          <a:ln w="28575">
            <a:solidFill>
              <a:srgbClr val="0B23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sz="1351"/>
          </a:p>
        </p:txBody>
      </p:sp>
      <p:sp>
        <p:nvSpPr>
          <p:cNvPr id="17" name="Oval 16">
            <a:extLst>
              <a:ext uri="{FF2B5EF4-FFF2-40B4-BE49-F238E27FC236}">
                <a16:creationId xmlns:a16="http://schemas.microsoft.com/office/drawing/2014/main" id="{07ABCF2F-3016-B256-EFDB-146E21DC51A4}"/>
              </a:ext>
            </a:extLst>
          </p:cNvPr>
          <p:cNvSpPr/>
          <p:nvPr/>
        </p:nvSpPr>
        <p:spPr>
          <a:xfrm>
            <a:off x="6911012" y="1958582"/>
            <a:ext cx="1097280" cy="1097280"/>
          </a:xfrm>
          <a:prstGeom prst="ellipse">
            <a:avLst/>
          </a:prstGeom>
          <a:noFill/>
          <a:ln w="28575">
            <a:solidFill>
              <a:srgbClr val="E86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sz="1351"/>
          </a:p>
        </p:txBody>
      </p:sp>
      <p:pic>
        <p:nvPicPr>
          <p:cNvPr id="18" name="Picture 17">
            <a:extLst>
              <a:ext uri="{FF2B5EF4-FFF2-40B4-BE49-F238E27FC236}">
                <a16:creationId xmlns:a16="http://schemas.microsoft.com/office/drawing/2014/main" id="{0FE42D64-924F-D5C3-1FC8-64F2BD10A594}"/>
              </a:ext>
            </a:extLst>
          </p:cNvPr>
          <p:cNvPicPr>
            <a:picLocks/>
          </p:cNvPicPr>
          <p:nvPr/>
        </p:nvPicPr>
        <p:blipFill>
          <a:blip r:embed="rId8"/>
          <a:stretch>
            <a:fillRect/>
          </a:stretch>
        </p:blipFill>
        <p:spPr>
          <a:xfrm>
            <a:off x="7260524" y="2336288"/>
            <a:ext cx="404191" cy="404191"/>
          </a:xfrm>
          <a:prstGeom prst="rect">
            <a:avLst/>
          </a:prstGeom>
        </p:spPr>
      </p:pic>
      <p:sp>
        <p:nvSpPr>
          <p:cNvPr id="19" name="Oval 18">
            <a:extLst>
              <a:ext uri="{FF2B5EF4-FFF2-40B4-BE49-F238E27FC236}">
                <a16:creationId xmlns:a16="http://schemas.microsoft.com/office/drawing/2014/main" id="{375B5D15-05F1-AAAB-9793-BD3558A86FD3}"/>
              </a:ext>
            </a:extLst>
          </p:cNvPr>
          <p:cNvSpPr/>
          <p:nvPr/>
        </p:nvSpPr>
        <p:spPr>
          <a:xfrm>
            <a:off x="9938892" y="1988656"/>
            <a:ext cx="1097280" cy="1097280"/>
          </a:xfrm>
          <a:prstGeom prst="ellipse">
            <a:avLst/>
          </a:prstGeom>
          <a:noFill/>
          <a:ln w="28575">
            <a:solidFill>
              <a:srgbClr val="0B23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sz="1351"/>
          </a:p>
        </p:txBody>
      </p:sp>
      <p:sp>
        <p:nvSpPr>
          <p:cNvPr id="20" name="Rectangle 19" descr="Help">
            <a:extLst>
              <a:ext uri="{FF2B5EF4-FFF2-40B4-BE49-F238E27FC236}">
                <a16:creationId xmlns:a16="http://schemas.microsoft.com/office/drawing/2014/main" id="{CD4B0B73-B428-D7AA-5E05-8A72AD959E98}"/>
              </a:ext>
            </a:extLst>
          </p:cNvPr>
          <p:cNvSpPr/>
          <p:nvPr/>
        </p:nvSpPr>
        <p:spPr>
          <a:xfrm>
            <a:off x="10251447" y="2250327"/>
            <a:ext cx="476792" cy="560196"/>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lIns="91440" tIns="45720" rIns="91440" bIns="45720" anchor="t"/>
          <a:lstStyle/>
          <a:p>
            <a:pPr algn="ctr"/>
            <a:endParaRPr lang="en-US" sz="2000">
              <a:solidFill>
                <a:schemeClr val="bg1"/>
              </a:solidFill>
              <a:ea typeface="Calibri"/>
              <a:cs typeface="Calibri"/>
            </a:endParaRPr>
          </a:p>
        </p:txBody>
      </p:sp>
      <p:sp>
        <p:nvSpPr>
          <p:cNvPr id="21" name="Text Placeholder 12">
            <a:extLst>
              <a:ext uri="{FF2B5EF4-FFF2-40B4-BE49-F238E27FC236}">
                <a16:creationId xmlns:a16="http://schemas.microsoft.com/office/drawing/2014/main" id="{A14FA87C-4975-BF2B-FD25-8BBC8BDC2363}"/>
              </a:ext>
            </a:extLst>
          </p:cNvPr>
          <p:cNvSpPr txBox="1">
            <a:spLocks/>
          </p:cNvSpPr>
          <p:nvPr>
            <p:custDataLst>
              <p:tags r:id="rId1"/>
            </p:custDataLst>
          </p:nvPr>
        </p:nvSpPr>
        <p:spPr>
          <a:xfrm>
            <a:off x="298672" y="3520805"/>
            <a:ext cx="2642616" cy="640080"/>
          </a:xfrm>
          <a:prstGeom prst="rect">
            <a:avLst/>
          </a:prstGeom>
        </p:spPr>
        <p:txBody>
          <a:bodyPr vert="horz" lIns="91440" tIns="45720" rIns="91440" bIns="45720" rtlCol="0" anchor="ctr">
            <a:normAutofit fontScale="92500"/>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1200"/>
              </a:spcAft>
              <a:buClr>
                <a:srgbClr val="0C2340"/>
              </a:buClr>
              <a:buFont typeface="System Font Regular"/>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latin typeface="Avenir Next LT Pro"/>
                <a:cs typeface="Arial"/>
              </a:rPr>
              <a:t>Pay Transparency</a:t>
            </a:r>
            <a:endParaRPr lang="en-US" sz="2400" b="1"/>
          </a:p>
        </p:txBody>
      </p:sp>
      <p:sp>
        <p:nvSpPr>
          <p:cNvPr id="23" name="Text Placeholder 14">
            <a:extLst>
              <a:ext uri="{FF2B5EF4-FFF2-40B4-BE49-F238E27FC236}">
                <a16:creationId xmlns:a16="http://schemas.microsoft.com/office/drawing/2014/main" id="{29B8A243-DDAA-01BB-7668-7B90F9B98A8A}"/>
              </a:ext>
            </a:extLst>
          </p:cNvPr>
          <p:cNvSpPr txBox="1">
            <a:spLocks/>
          </p:cNvSpPr>
          <p:nvPr>
            <p:custDataLst>
              <p:tags r:id="rId2"/>
            </p:custDataLst>
          </p:nvPr>
        </p:nvSpPr>
        <p:spPr>
          <a:xfrm>
            <a:off x="5849283" y="3521764"/>
            <a:ext cx="3287384" cy="640080"/>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latin typeface="Avenir Next LT Pro"/>
                <a:cs typeface="Arial"/>
              </a:rPr>
              <a:t>Effective Employee  Communication</a:t>
            </a:r>
            <a:endParaRPr lang="en-US" b="1"/>
          </a:p>
        </p:txBody>
      </p:sp>
      <p:sp>
        <p:nvSpPr>
          <p:cNvPr id="26" name="Rectangle 25">
            <a:extLst>
              <a:ext uri="{FF2B5EF4-FFF2-40B4-BE49-F238E27FC236}">
                <a16:creationId xmlns:a16="http://schemas.microsoft.com/office/drawing/2014/main" id="{C9910BE7-FD61-424F-235B-47E921796508}"/>
              </a:ext>
            </a:extLst>
          </p:cNvPr>
          <p:cNvSpPr/>
          <p:nvPr/>
        </p:nvSpPr>
        <p:spPr>
          <a:xfrm>
            <a:off x="9347441" y="3365583"/>
            <a:ext cx="1269140" cy="507656"/>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pPr algn="ctr"/>
            <a:endParaRPr lang="en-US"/>
          </a:p>
        </p:txBody>
      </p:sp>
      <p:sp>
        <p:nvSpPr>
          <p:cNvPr id="28" name="Text Placeholder 14">
            <a:extLst>
              <a:ext uri="{FF2B5EF4-FFF2-40B4-BE49-F238E27FC236}">
                <a16:creationId xmlns:a16="http://schemas.microsoft.com/office/drawing/2014/main" id="{11766048-F12C-3093-4C61-D0FF3363ED28}"/>
              </a:ext>
            </a:extLst>
          </p:cNvPr>
          <p:cNvSpPr txBox="1">
            <a:spLocks/>
          </p:cNvSpPr>
          <p:nvPr>
            <p:custDataLst>
              <p:tags r:id="rId3"/>
            </p:custDataLst>
          </p:nvPr>
        </p:nvSpPr>
        <p:spPr>
          <a:xfrm>
            <a:off x="9132043" y="3521764"/>
            <a:ext cx="2642616" cy="640080"/>
          </a:xfrm>
          <a:prstGeom prst="rect">
            <a:avLst/>
          </a:prstGeom>
        </p:spPr>
        <p:txBody>
          <a:bodyPr anchor="ctr">
            <a:noAutofit/>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t>Q&amp;A and Discussion</a:t>
            </a:r>
          </a:p>
        </p:txBody>
      </p:sp>
      <p:sp>
        <p:nvSpPr>
          <p:cNvPr id="2" name="Text Placeholder 12">
            <a:extLst>
              <a:ext uri="{FF2B5EF4-FFF2-40B4-BE49-F238E27FC236}">
                <a16:creationId xmlns:a16="http://schemas.microsoft.com/office/drawing/2014/main" id="{7BDA033F-4252-2384-B691-A4F04B2AC4FC}"/>
              </a:ext>
            </a:extLst>
          </p:cNvPr>
          <p:cNvSpPr txBox="1">
            <a:spLocks/>
          </p:cNvSpPr>
          <p:nvPr>
            <p:custDataLst>
              <p:tags r:id="rId4"/>
            </p:custDataLst>
          </p:nvPr>
        </p:nvSpPr>
        <p:spPr>
          <a:xfrm>
            <a:off x="3060387" y="3430495"/>
            <a:ext cx="2642616" cy="640080"/>
          </a:xfrm>
          <a:prstGeom prst="rect">
            <a:avLst/>
          </a:prstGeom>
        </p:spPr>
        <p:txBody>
          <a:bodyPr vert="horz" lIns="91440" tIns="45720" rIns="91440" bIns="45720" rtlCol="0" anchor="ctr">
            <a:norm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1200"/>
              </a:spcAft>
              <a:buClr>
                <a:srgbClr val="0C2340"/>
              </a:buClr>
              <a:buFont typeface="System Font Regular"/>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latin typeface="Avenir Next LT Pro"/>
                <a:cs typeface="Arial"/>
              </a:rPr>
              <a:t>Pay Equity</a:t>
            </a:r>
          </a:p>
        </p:txBody>
      </p:sp>
      <p:sp>
        <p:nvSpPr>
          <p:cNvPr id="3" name="TextBox 2">
            <a:extLst>
              <a:ext uri="{FF2B5EF4-FFF2-40B4-BE49-F238E27FC236}">
                <a16:creationId xmlns:a16="http://schemas.microsoft.com/office/drawing/2014/main" id="{FEC7DE63-8CB5-E91B-2AEB-56D883A28F30}"/>
              </a:ext>
            </a:extLst>
          </p:cNvPr>
          <p:cNvSpPr txBox="1"/>
          <p:nvPr/>
        </p:nvSpPr>
        <p:spPr>
          <a:xfrm>
            <a:off x="3867615" y="2121882"/>
            <a:ext cx="61535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algn="ctr"/>
            <a:r>
              <a:rPr lang="en-US" sz="5400">
                <a:solidFill>
                  <a:srgbClr val="000000"/>
                </a:solidFill>
                <a:latin typeface="Avenir Next LT Pro"/>
                <a:cs typeface="Calibri"/>
              </a:rPr>
              <a:t>~</a:t>
            </a:r>
            <a:endParaRPr lang="en-US">
              <a:solidFill>
                <a:srgbClr val="000000"/>
              </a:solidFill>
              <a:ea typeface="Calibri"/>
              <a:cs typeface="Calibri"/>
            </a:endParaRPr>
          </a:p>
        </p:txBody>
      </p:sp>
    </p:spTree>
    <p:extLst>
      <p:ext uri="{BB962C8B-B14F-4D97-AF65-F5344CB8AC3E}">
        <p14:creationId xmlns:p14="http://schemas.microsoft.com/office/powerpoint/2010/main" val="56583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58F356-58C4-EB73-03B8-97AA524AF395}"/>
              </a:ext>
            </a:extLst>
          </p:cNvPr>
          <p:cNvSpPr txBox="1"/>
          <p:nvPr/>
        </p:nvSpPr>
        <p:spPr>
          <a:xfrm>
            <a:off x="3643922" y="4063999"/>
            <a:ext cx="51581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ea typeface="Calibri"/>
                <a:cs typeface="Calibri"/>
              </a:rPr>
              <a:t>Questions &amp; Discussion</a:t>
            </a:r>
          </a:p>
        </p:txBody>
      </p:sp>
    </p:spTree>
    <p:extLst>
      <p:ext uri="{BB962C8B-B14F-4D97-AF65-F5344CB8AC3E}">
        <p14:creationId xmlns:p14="http://schemas.microsoft.com/office/powerpoint/2010/main" val="310816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3</a:t>
            </a:fld>
            <a:endParaRPr lang="en-US"/>
          </a:p>
        </p:txBody>
      </p:sp>
      <p:sp>
        <p:nvSpPr>
          <p:cNvPr id="4" name="Title 3">
            <a:extLst>
              <a:ext uri="{FF2B5EF4-FFF2-40B4-BE49-F238E27FC236}">
                <a16:creationId xmlns:a16="http://schemas.microsoft.com/office/drawing/2014/main" id="{556F2589-20F3-A549-98F4-C0CA7445C8D8}"/>
              </a:ext>
            </a:extLst>
          </p:cNvPr>
          <p:cNvSpPr>
            <a:spLocks noGrp="1"/>
          </p:cNvSpPr>
          <p:nvPr>
            <p:ph type="title"/>
          </p:nvPr>
        </p:nvSpPr>
        <p:spPr>
          <a:xfrm>
            <a:off x="1749509" y="284223"/>
            <a:ext cx="9998798" cy="666736"/>
          </a:xfrm>
        </p:spPr>
        <p:txBody>
          <a:bodyPr/>
          <a:lstStyle/>
          <a:p>
            <a:r>
              <a:rPr lang="en-US" sz="4000">
                <a:latin typeface="Avenir Next LT Pro Demi"/>
                <a:cs typeface="Arial"/>
              </a:rPr>
              <a:t>What we'll cover</a:t>
            </a:r>
            <a:endParaRPr lang="en-US" sz="4400"/>
          </a:p>
        </p:txBody>
      </p:sp>
      <p:sp>
        <p:nvSpPr>
          <p:cNvPr id="10" name="Oval 9">
            <a:extLst>
              <a:ext uri="{FF2B5EF4-FFF2-40B4-BE49-F238E27FC236}">
                <a16:creationId xmlns:a16="http://schemas.microsoft.com/office/drawing/2014/main" id="{F8E95DCE-A90D-1025-28BE-50A774782E70}"/>
              </a:ext>
            </a:extLst>
          </p:cNvPr>
          <p:cNvSpPr/>
          <p:nvPr/>
        </p:nvSpPr>
        <p:spPr>
          <a:xfrm>
            <a:off x="1215158" y="2058670"/>
            <a:ext cx="1097280" cy="1097280"/>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sz="1351">
              <a:solidFill>
                <a:srgbClr val="E86100"/>
              </a:solidFill>
            </a:endParaRPr>
          </a:p>
        </p:txBody>
      </p:sp>
      <p:pic>
        <p:nvPicPr>
          <p:cNvPr id="11" name="Picture 10">
            <a:extLst>
              <a:ext uri="{FF2B5EF4-FFF2-40B4-BE49-F238E27FC236}">
                <a16:creationId xmlns:a16="http://schemas.microsoft.com/office/drawing/2014/main" id="{F1D076F9-F397-3B67-4813-872EC0D6A1E5}"/>
              </a:ext>
            </a:extLst>
          </p:cNvPr>
          <p:cNvPicPr>
            <a:picLocks/>
          </p:cNvPicPr>
          <p:nvPr/>
        </p:nvPicPr>
        <p:blipFill>
          <a:blip r:embed="rId7"/>
          <a:stretch>
            <a:fillRect/>
          </a:stretch>
        </p:blipFill>
        <p:spPr>
          <a:xfrm>
            <a:off x="1576168" y="2395202"/>
            <a:ext cx="404191" cy="404191"/>
          </a:xfrm>
          <a:prstGeom prst="rect">
            <a:avLst/>
          </a:prstGeom>
        </p:spPr>
      </p:pic>
      <p:sp>
        <p:nvSpPr>
          <p:cNvPr id="13" name="Oval 12">
            <a:extLst>
              <a:ext uri="{FF2B5EF4-FFF2-40B4-BE49-F238E27FC236}">
                <a16:creationId xmlns:a16="http://schemas.microsoft.com/office/drawing/2014/main" id="{A14BE137-A76F-D147-0F60-2D4BA28562C9}"/>
              </a:ext>
            </a:extLst>
          </p:cNvPr>
          <p:cNvSpPr/>
          <p:nvPr/>
        </p:nvSpPr>
        <p:spPr>
          <a:xfrm>
            <a:off x="3945882" y="2028882"/>
            <a:ext cx="1097280" cy="1097280"/>
          </a:xfrm>
          <a:prstGeom prst="ellipse">
            <a:avLst/>
          </a:prstGeom>
          <a:noFill/>
          <a:ln w="28575">
            <a:solidFill>
              <a:srgbClr val="0B23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sz="1351"/>
          </a:p>
        </p:txBody>
      </p:sp>
      <p:sp>
        <p:nvSpPr>
          <p:cNvPr id="17" name="Oval 16">
            <a:extLst>
              <a:ext uri="{FF2B5EF4-FFF2-40B4-BE49-F238E27FC236}">
                <a16:creationId xmlns:a16="http://schemas.microsoft.com/office/drawing/2014/main" id="{07ABCF2F-3016-B256-EFDB-146E21DC51A4}"/>
              </a:ext>
            </a:extLst>
          </p:cNvPr>
          <p:cNvSpPr/>
          <p:nvPr/>
        </p:nvSpPr>
        <p:spPr>
          <a:xfrm>
            <a:off x="7108568" y="2029138"/>
            <a:ext cx="1097280" cy="1097280"/>
          </a:xfrm>
          <a:prstGeom prst="ellipse">
            <a:avLst/>
          </a:prstGeom>
          <a:noFill/>
          <a:ln w="28575">
            <a:solidFill>
              <a:srgbClr val="E86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sz="1351"/>
          </a:p>
        </p:txBody>
      </p:sp>
      <p:pic>
        <p:nvPicPr>
          <p:cNvPr id="18" name="Picture 17">
            <a:extLst>
              <a:ext uri="{FF2B5EF4-FFF2-40B4-BE49-F238E27FC236}">
                <a16:creationId xmlns:a16="http://schemas.microsoft.com/office/drawing/2014/main" id="{0FE42D64-924F-D5C3-1FC8-64F2BD10A594}"/>
              </a:ext>
            </a:extLst>
          </p:cNvPr>
          <p:cNvPicPr>
            <a:picLocks/>
          </p:cNvPicPr>
          <p:nvPr/>
        </p:nvPicPr>
        <p:blipFill>
          <a:blip r:embed="rId8"/>
          <a:stretch>
            <a:fillRect/>
          </a:stretch>
        </p:blipFill>
        <p:spPr>
          <a:xfrm>
            <a:off x="7458080" y="2378621"/>
            <a:ext cx="404191" cy="404191"/>
          </a:xfrm>
          <a:prstGeom prst="rect">
            <a:avLst/>
          </a:prstGeom>
        </p:spPr>
      </p:pic>
      <p:sp>
        <p:nvSpPr>
          <p:cNvPr id="19" name="Oval 18">
            <a:extLst>
              <a:ext uri="{FF2B5EF4-FFF2-40B4-BE49-F238E27FC236}">
                <a16:creationId xmlns:a16="http://schemas.microsoft.com/office/drawing/2014/main" id="{375B5D15-05F1-AAAB-9793-BD3558A86FD3}"/>
              </a:ext>
            </a:extLst>
          </p:cNvPr>
          <p:cNvSpPr/>
          <p:nvPr/>
        </p:nvSpPr>
        <p:spPr>
          <a:xfrm>
            <a:off x="9938892" y="1988656"/>
            <a:ext cx="1097280" cy="1097280"/>
          </a:xfrm>
          <a:prstGeom prst="ellipse">
            <a:avLst/>
          </a:prstGeom>
          <a:noFill/>
          <a:ln w="28575">
            <a:solidFill>
              <a:srgbClr val="0B23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sz="1351"/>
          </a:p>
        </p:txBody>
      </p:sp>
      <p:sp>
        <p:nvSpPr>
          <p:cNvPr id="20" name="Rectangle 19" descr="Help">
            <a:extLst>
              <a:ext uri="{FF2B5EF4-FFF2-40B4-BE49-F238E27FC236}">
                <a16:creationId xmlns:a16="http://schemas.microsoft.com/office/drawing/2014/main" id="{CD4B0B73-B428-D7AA-5E05-8A72AD959E98}"/>
              </a:ext>
            </a:extLst>
          </p:cNvPr>
          <p:cNvSpPr/>
          <p:nvPr/>
        </p:nvSpPr>
        <p:spPr>
          <a:xfrm>
            <a:off x="10251447" y="2250327"/>
            <a:ext cx="476792" cy="560196"/>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lIns="91440" tIns="45720" rIns="91440" bIns="45720" anchor="t"/>
          <a:lstStyle/>
          <a:p>
            <a:pPr algn="ctr"/>
            <a:endParaRPr lang="en-US" sz="2000">
              <a:solidFill>
                <a:schemeClr val="bg1"/>
              </a:solidFill>
              <a:ea typeface="Calibri"/>
              <a:cs typeface="Calibri"/>
            </a:endParaRPr>
          </a:p>
        </p:txBody>
      </p:sp>
      <p:sp>
        <p:nvSpPr>
          <p:cNvPr id="21" name="Text Placeholder 12">
            <a:extLst>
              <a:ext uri="{FF2B5EF4-FFF2-40B4-BE49-F238E27FC236}">
                <a16:creationId xmlns:a16="http://schemas.microsoft.com/office/drawing/2014/main" id="{A14FA87C-4975-BF2B-FD25-8BBC8BDC2363}"/>
              </a:ext>
            </a:extLst>
          </p:cNvPr>
          <p:cNvSpPr txBox="1">
            <a:spLocks/>
          </p:cNvSpPr>
          <p:nvPr>
            <p:custDataLst>
              <p:tags r:id="rId1"/>
            </p:custDataLst>
          </p:nvPr>
        </p:nvSpPr>
        <p:spPr>
          <a:xfrm>
            <a:off x="298672" y="3520805"/>
            <a:ext cx="2642616" cy="640080"/>
          </a:xfrm>
          <a:prstGeom prst="rect">
            <a:avLst/>
          </a:prstGeom>
        </p:spPr>
        <p:txBody>
          <a:bodyPr vert="horz" lIns="91440" tIns="45720" rIns="91440" bIns="45720" rtlCol="0" anchor="ctr">
            <a:normAutofit fontScale="92500"/>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1200"/>
              </a:spcAft>
              <a:buClr>
                <a:srgbClr val="0C2340"/>
              </a:buClr>
              <a:buFont typeface="System Font Regular"/>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latin typeface="Avenir Next LT Pro"/>
                <a:cs typeface="Arial"/>
              </a:rPr>
              <a:t>Pay Transparency</a:t>
            </a:r>
            <a:endParaRPr lang="en-US" sz="2400" b="1"/>
          </a:p>
        </p:txBody>
      </p:sp>
      <p:sp>
        <p:nvSpPr>
          <p:cNvPr id="23" name="Text Placeholder 14">
            <a:extLst>
              <a:ext uri="{FF2B5EF4-FFF2-40B4-BE49-F238E27FC236}">
                <a16:creationId xmlns:a16="http://schemas.microsoft.com/office/drawing/2014/main" id="{29B8A243-DDAA-01BB-7668-7B90F9B98A8A}"/>
              </a:ext>
            </a:extLst>
          </p:cNvPr>
          <p:cNvSpPr txBox="1">
            <a:spLocks/>
          </p:cNvSpPr>
          <p:nvPr>
            <p:custDataLst>
              <p:tags r:id="rId2"/>
            </p:custDataLst>
          </p:nvPr>
        </p:nvSpPr>
        <p:spPr>
          <a:xfrm>
            <a:off x="6018616" y="3521764"/>
            <a:ext cx="3287384" cy="640080"/>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latin typeface="Avenir Next LT Pro"/>
                <a:cs typeface="Arial"/>
              </a:rPr>
              <a:t>Effective Employee  Communication</a:t>
            </a:r>
            <a:endParaRPr lang="en-US" b="1"/>
          </a:p>
        </p:txBody>
      </p:sp>
      <p:sp>
        <p:nvSpPr>
          <p:cNvPr id="26" name="Rectangle 25">
            <a:extLst>
              <a:ext uri="{FF2B5EF4-FFF2-40B4-BE49-F238E27FC236}">
                <a16:creationId xmlns:a16="http://schemas.microsoft.com/office/drawing/2014/main" id="{C9910BE7-FD61-424F-235B-47E921796508}"/>
              </a:ext>
            </a:extLst>
          </p:cNvPr>
          <p:cNvSpPr/>
          <p:nvPr/>
        </p:nvSpPr>
        <p:spPr>
          <a:xfrm>
            <a:off x="9347441" y="3365583"/>
            <a:ext cx="1269140" cy="507656"/>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pPr algn="ctr"/>
            <a:endParaRPr lang="en-US"/>
          </a:p>
        </p:txBody>
      </p:sp>
      <p:sp>
        <p:nvSpPr>
          <p:cNvPr id="28" name="Text Placeholder 14">
            <a:extLst>
              <a:ext uri="{FF2B5EF4-FFF2-40B4-BE49-F238E27FC236}">
                <a16:creationId xmlns:a16="http://schemas.microsoft.com/office/drawing/2014/main" id="{11766048-F12C-3093-4C61-D0FF3363ED28}"/>
              </a:ext>
            </a:extLst>
          </p:cNvPr>
          <p:cNvSpPr txBox="1">
            <a:spLocks/>
          </p:cNvSpPr>
          <p:nvPr>
            <p:custDataLst>
              <p:tags r:id="rId3"/>
            </p:custDataLst>
          </p:nvPr>
        </p:nvSpPr>
        <p:spPr>
          <a:xfrm>
            <a:off x="9132043" y="3521764"/>
            <a:ext cx="2642616" cy="640080"/>
          </a:xfrm>
          <a:prstGeom prst="rect">
            <a:avLst/>
          </a:prstGeom>
        </p:spPr>
        <p:txBody>
          <a:bodyPr anchor="ctr">
            <a:noAutofit/>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t>Q&amp;A and Discussion</a:t>
            </a:r>
          </a:p>
        </p:txBody>
      </p:sp>
      <p:sp>
        <p:nvSpPr>
          <p:cNvPr id="2" name="Text Placeholder 12">
            <a:extLst>
              <a:ext uri="{FF2B5EF4-FFF2-40B4-BE49-F238E27FC236}">
                <a16:creationId xmlns:a16="http://schemas.microsoft.com/office/drawing/2014/main" id="{7BDA033F-4252-2384-B691-A4F04B2AC4FC}"/>
              </a:ext>
            </a:extLst>
          </p:cNvPr>
          <p:cNvSpPr txBox="1">
            <a:spLocks/>
          </p:cNvSpPr>
          <p:nvPr>
            <p:custDataLst>
              <p:tags r:id="rId4"/>
            </p:custDataLst>
          </p:nvPr>
        </p:nvSpPr>
        <p:spPr>
          <a:xfrm>
            <a:off x="3173276" y="3359939"/>
            <a:ext cx="2642616" cy="640080"/>
          </a:xfrm>
          <a:prstGeom prst="rect">
            <a:avLst/>
          </a:prstGeom>
        </p:spPr>
        <p:txBody>
          <a:bodyPr vert="horz" lIns="91440" tIns="45720" rIns="91440" bIns="45720" rtlCol="0" anchor="ctr">
            <a:norm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1200"/>
              </a:spcAft>
              <a:buClr>
                <a:srgbClr val="0C2340"/>
              </a:buClr>
              <a:buFont typeface="System Font Regular"/>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latin typeface="Avenir Next LT Pro"/>
                <a:cs typeface="Arial"/>
              </a:rPr>
              <a:t>Pay Equity</a:t>
            </a:r>
          </a:p>
        </p:txBody>
      </p:sp>
      <p:sp>
        <p:nvSpPr>
          <p:cNvPr id="3" name="TextBox 2">
            <a:extLst>
              <a:ext uri="{FF2B5EF4-FFF2-40B4-BE49-F238E27FC236}">
                <a16:creationId xmlns:a16="http://schemas.microsoft.com/office/drawing/2014/main" id="{FEC7DE63-8CB5-E91B-2AEB-56D883A28F30}"/>
              </a:ext>
            </a:extLst>
          </p:cNvPr>
          <p:cNvSpPr txBox="1"/>
          <p:nvPr/>
        </p:nvSpPr>
        <p:spPr>
          <a:xfrm>
            <a:off x="3952282" y="2065437"/>
            <a:ext cx="61535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algn="ctr"/>
            <a:r>
              <a:rPr lang="en-US" sz="5400">
                <a:solidFill>
                  <a:srgbClr val="000000"/>
                </a:solidFill>
                <a:latin typeface="Avenir Next LT Pro"/>
                <a:cs typeface="Calibri"/>
              </a:rPr>
              <a:t>~</a:t>
            </a:r>
            <a:endParaRPr lang="en-US">
              <a:solidFill>
                <a:srgbClr val="000000"/>
              </a:solidFill>
              <a:ea typeface="Calibri"/>
              <a:cs typeface="Calibri"/>
            </a:endParaRPr>
          </a:p>
        </p:txBody>
      </p:sp>
    </p:spTree>
    <p:extLst>
      <p:ext uri="{BB962C8B-B14F-4D97-AF65-F5344CB8AC3E}">
        <p14:creationId xmlns:p14="http://schemas.microsoft.com/office/powerpoint/2010/main" val="240143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a:extLst>
              <a:ext uri="{FF2B5EF4-FFF2-40B4-BE49-F238E27FC236}">
                <a16:creationId xmlns:a16="http://schemas.microsoft.com/office/drawing/2014/main" id="{7F4529DC-F9EB-72EB-EF96-2019C9D8C345}"/>
              </a:ext>
            </a:extLst>
          </p:cNvPr>
          <p:cNvPicPr>
            <a:picLocks noChangeAspect="1"/>
          </p:cNvPicPr>
          <p:nvPr/>
        </p:nvPicPr>
        <p:blipFill>
          <a:blip r:embed="rId3"/>
          <a:srcRect r="3616" b="2"/>
          <a:stretch/>
        </p:blipFill>
        <p:spPr>
          <a:xfrm>
            <a:off x="1281972" y="1188721"/>
            <a:ext cx="4809177" cy="4989486"/>
          </a:xfrm>
          <a:prstGeom prst="rect">
            <a:avLst/>
          </a:prstGeom>
          <a:noFill/>
        </p:spPr>
      </p:pic>
      <p:sp>
        <p:nvSpPr>
          <p:cNvPr id="6" name="TextBox 5">
            <a:extLst>
              <a:ext uri="{FF2B5EF4-FFF2-40B4-BE49-F238E27FC236}">
                <a16:creationId xmlns:a16="http://schemas.microsoft.com/office/drawing/2014/main" id="{A504B5FC-6B99-BA8A-7F61-0DEE1F469873}"/>
              </a:ext>
            </a:extLst>
          </p:cNvPr>
          <p:cNvSpPr txBox="1"/>
          <p:nvPr/>
        </p:nvSpPr>
        <p:spPr>
          <a:xfrm>
            <a:off x="6170845" y="1188721"/>
            <a:ext cx="5603814" cy="498948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tabLst>
                <a:tab pos="222250" algn="l"/>
              </a:tabLst>
            </a:pPr>
            <a:r>
              <a:rPr lang="en-US" sz="2400" b="1" i="1" dirty="0">
                <a:solidFill>
                  <a:srgbClr val="000000"/>
                </a:solidFill>
                <a:latin typeface="Avenir Next LT Pro"/>
                <a:ea typeface="Calibri"/>
                <a:cs typeface="Calibri"/>
              </a:rPr>
              <a:t>Transparency </a:t>
            </a:r>
            <a:r>
              <a:rPr lang="en-US" sz="2000" i="1" dirty="0">
                <a:solidFill>
                  <a:srgbClr val="000000"/>
                </a:solidFill>
                <a:latin typeface="Avenir Next LT Pro"/>
                <a:ea typeface="Calibri"/>
                <a:cs typeface="Calibri"/>
              </a:rPr>
              <a:t>means being open and sharing information about processes, decision-making, and data, with the goal of </a:t>
            </a:r>
            <a:r>
              <a:rPr lang="en-US" sz="2000" b="1" i="1" dirty="0">
                <a:solidFill>
                  <a:schemeClr val="accent2"/>
                </a:solidFill>
                <a:latin typeface="Avenir Next LT Pro"/>
                <a:ea typeface="Calibri"/>
                <a:cs typeface="Calibri"/>
              </a:rPr>
              <a:t>increasing understanding, collaboration, and communication</a:t>
            </a:r>
            <a:r>
              <a:rPr lang="en-US" sz="2000" i="1" dirty="0">
                <a:solidFill>
                  <a:srgbClr val="000000"/>
                </a:solidFill>
                <a:latin typeface="Avenir Next LT Pro"/>
                <a:ea typeface="Calibri"/>
                <a:cs typeface="Calibri"/>
              </a:rPr>
              <a:t> throughout the organization.</a:t>
            </a:r>
            <a:endParaRPr lang="en-US" sz="2000" dirty="0">
              <a:solidFill>
                <a:srgbClr val="000000"/>
              </a:solidFill>
              <a:latin typeface="Avenir Next LT Pro"/>
              <a:ea typeface="Calibri"/>
              <a:cs typeface="Calibri"/>
            </a:endParaRPr>
          </a:p>
          <a:p>
            <a:pPr>
              <a:lnSpc>
                <a:spcPct val="90000"/>
              </a:lnSpc>
              <a:spcAft>
                <a:spcPts val="1200"/>
              </a:spcAft>
              <a:tabLst>
                <a:tab pos="222250" algn="l"/>
              </a:tabLst>
            </a:pPr>
            <a:endParaRPr lang="en-US" sz="1600" dirty="0">
              <a:solidFill>
                <a:srgbClr val="404040"/>
              </a:solidFill>
              <a:latin typeface="Avenir Next LT Pro"/>
              <a:cs typeface="Arial" charset="0"/>
            </a:endParaRPr>
          </a:p>
          <a:p>
            <a:pPr>
              <a:lnSpc>
                <a:spcPct val="90000"/>
              </a:lnSpc>
              <a:spcAft>
                <a:spcPts val="1200"/>
              </a:spcAft>
              <a:tabLst>
                <a:tab pos="222250" algn="l"/>
              </a:tabLst>
            </a:pPr>
            <a:endParaRPr lang="en-US" sz="1600" dirty="0">
              <a:solidFill>
                <a:srgbClr val="404040"/>
              </a:solidFill>
              <a:latin typeface="Avenir Next LT Pro"/>
              <a:cs typeface="Arial" charset="0"/>
            </a:endParaRPr>
          </a:p>
          <a:p>
            <a:pPr>
              <a:lnSpc>
                <a:spcPct val="90000"/>
              </a:lnSpc>
              <a:spcAft>
                <a:spcPts val="1200"/>
              </a:spcAft>
              <a:buClr>
                <a:srgbClr val="E86100"/>
              </a:buClr>
              <a:tabLst>
                <a:tab pos="222250" algn="l"/>
              </a:tabLst>
            </a:pPr>
            <a:r>
              <a:rPr lang="en-US" sz="2000" i="1" dirty="0">
                <a:solidFill>
                  <a:srgbClr val="000000"/>
                </a:solidFill>
                <a:latin typeface="Avenir Next LT Pro"/>
                <a:ea typeface="Calibri"/>
                <a:cs typeface="Calibri"/>
              </a:rPr>
              <a:t>Honest, clear, proactive communication</a:t>
            </a:r>
          </a:p>
          <a:p>
            <a:pPr>
              <a:lnSpc>
                <a:spcPct val="90000"/>
              </a:lnSpc>
              <a:spcAft>
                <a:spcPts val="1200"/>
              </a:spcAft>
              <a:tabLst>
                <a:tab pos="222250" algn="l"/>
              </a:tabLst>
            </a:pPr>
            <a:endParaRPr lang="en-US" sz="2000" i="1" dirty="0">
              <a:solidFill>
                <a:srgbClr val="000000"/>
              </a:solidFill>
              <a:latin typeface="Avenir Next LT Pro"/>
              <a:ea typeface="Calibri"/>
              <a:cs typeface="Calibri"/>
            </a:endParaRPr>
          </a:p>
          <a:p>
            <a:pPr>
              <a:tabLst>
                <a:tab pos="222250" algn="l"/>
              </a:tabLst>
            </a:pPr>
            <a:r>
              <a:rPr lang="en-US" sz="2000" i="1" dirty="0">
                <a:solidFill>
                  <a:srgbClr val="000000"/>
                </a:solidFill>
                <a:latin typeface="Avenir Next LT Pro"/>
                <a:ea typeface="Calibri"/>
                <a:cs typeface="Calibri"/>
              </a:rPr>
              <a:t>Another word for TRUST...</a:t>
            </a:r>
            <a:endParaRPr lang="en-US" sz="2000" dirty="0">
              <a:solidFill>
                <a:srgbClr val="000000"/>
              </a:solidFill>
              <a:latin typeface="Avenir Next LT Pro"/>
              <a:ea typeface="Calibri"/>
              <a:cs typeface="Calibri"/>
            </a:endParaRPr>
          </a:p>
          <a:p>
            <a:pPr>
              <a:lnSpc>
                <a:spcPct val="90000"/>
              </a:lnSpc>
              <a:spcAft>
                <a:spcPts val="1200"/>
              </a:spcAft>
              <a:tabLst>
                <a:tab pos="222250" algn="l"/>
              </a:tabLst>
            </a:pPr>
            <a:endParaRPr lang="en-US" sz="2400" i="1" dirty="0">
              <a:solidFill>
                <a:srgbClr val="000000"/>
              </a:solidFill>
              <a:latin typeface="Avenir Next LT Pro"/>
              <a:ea typeface="Calibri"/>
              <a:cs typeface="Calibri"/>
            </a:endParaRPr>
          </a:p>
        </p:txBody>
      </p:sp>
      <p:sp>
        <p:nvSpPr>
          <p:cNvPr id="13" name="Title 12">
            <a:extLst>
              <a:ext uri="{FF2B5EF4-FFF2-40B4-BE49-F238E27FC236}">
                <a16:creationId xmlns:a16="http://schemas.microsoft.com/office/drawing/2014/main" id="{56730989-9CB3-9D4A-2291-C39D831645DE}"/>
              </a:ext>
            </a:extLst>
          </p:cNvPr>
          <p:cNvSpPr>
            <a:spLocks noGrp="1"/>
          </p:cNvSpPr>
          <p:nvPr>
            <p:ph type="title"/>
          </p:nvPr>
        </p:nvSpPr>
        <p:spPr>
          <a:xfrm>
            <a:off x="1531446" y="345895"/>
            <a:ext cx="9998798" cy="666736"/>
          </a:xfrm>
        </p:spPr>
        <p:txBody>
          <a:bodyPr vert="horz" lIns="91440" tIns="45720" rIns="91440" bIns="45720" rtlCol="0" anchor="t" anchorCtr="0">
            <a:normAutofit/>
          </a:bodyPr>
          <a:lstStyle/>
          <a:p>
            <a:r>
              <a:rPr lang="en-US" b="1" i="0" kern="1200" cap="all" baseline="0">
                <a:latin typeface="Avenir Next LT Pro Demi" panose="020B0504020202020204" pitchFamily="34" charset="77"/>
                <a:ea typeface="Avenir Next LT Pro Demi" panose="020B0504020202020204" pitchFamily="34" charset="77"/>
                <a:cs typeface="Arial" charset="0"/>
              </a:rPr>
              <a:t>Pay Transparency </a:t>
            </a:r>
          </a:p>
        </p:txBody>
      </p:sp>
      <p:sp>
        <p:nvSpPr>
          <p:cNvPr id="35" name="Footer Placeholder 4">
            <a:extLst>
              <a:ext uri="{FF2B5EF4-FFF2-40B4-BE49-F238E27FC236}">
                <a16:creationId xmlns:a16="http://schemas.microsoft.com/office/drawing/2014/main" id="{6056B0CB-893B-EFA8-F6E7-5AD307BF741E}"/>
              </a:ext>
            </a:extLst>
          </p:cNvPr>
          <p:cNvSpPr>
            <a:spLocks noGrp="1"/>
          </p:cNvSpPr>
          <p:nvPr>
            <p:ph type="ftr" sz="quarter" idx="3"/>
          </p:nvPr>
        </p:nvSpPr>
        <p:spPr>
          <a:xfrm>
            <a:off x="694574" y="6366854"/>
            <a:ext cx="6743700" cy="365125"/>
          </a:xfrm>
        </p:spPr>
        <p:txBody>
          <a:bodyPr/>
          <a:lstStyle/>
          <a:p>
            <a:endParaRPr lang="en-US"/>
          </a:p>
        </p:txBody>
      </p:sp>
      <p:sp>
        <p:nvSpPr>
          <p:cNvPr id="5" name="Slide Number Placeholder 4">
            <a:extLst>
              <a:ext uri="{FF2B5EF4-FFF2-40B4-BE49-F238E27FC236}">
                <a16:creationId xmlns:a16="http://schemas.microsoft.com/office/drawing/2014/main" id="{C8AF964D-00EB-C441-89CA-25B69661C1DD}"/>
              </a:ext>
            </a:extLst>
          </p:cNvPr>
          <p:cNvSpPr>
            <a:spLocks noGrp="1"/>
          </p:cNvSpPr>
          <p:nvPr>
            <p:ph type="sldNum" sz="quarter" idx="4"/>
          </p:nvPr>
        </p:nvSpPr>
        <p:spPr>
          <a:xfrm>
            <a:off x="300359" y="6366854"/>
            <a:ext cx="318761" cy="365125"/>
          </a:xfrm>
        </p:spPr>
        <p:txBody>
          <a:bodyPr vert="horz" lIns="91440" tIns="45720" rIns="91440" bIns="45720" rtlCol="0" anchor="ctr">
            <a:normAutofit/>
          </a:bodyPr>
          <a:lstStyle/>
          <a:p>
            <a:pPr>
              <a:spcAft>
                <a:spcPts val="600"/>
              </a:spcAft>
            </a:pPr>
            <a:fld id="{9564885F-477D-A14D-B2C1-5ECAF755F313}" type="slidenum">
              <a:rPr lang="en-LT" smtClean="0"/>
              <a:pPr>
                <a:spcAft>
                  <a:spcPts val="600"/>
                </a:spcAft>
              </a:pPr>
              <a:t>4</a:t>
            </a:fld>
            <a:endParaRPr lang="en-LT"/>
          </a:p>
        </p:txBody>
      </p:sp>
    </p:spTree>
    <p:extLst>
      <p:ext uri="{BB962C8B-B14F-4D97-AF65-F5344CB8AC3E}">
        <p14:creationId xmlns:p14="http://schemas.microsoft.com/office/powerpoint/2010/main" val="1470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7AE6B80-2C3A-50B9-3ECA-87F30D7C74F3}"/>
              </a:ext>
            </a:extLst>
          </p:cNvPr>
          <p:cNvSpPr>
            <a:spLocks noGrp="1"/>
          </p:cNvSpPr>
          <p:nvPr>
            <p:ph idx="1"/>
          </p:nvPr>
        </p:nvSpPr>
        <p:spPr/>
        <p:txBody>
          <a:bodyPr vert="horz" lIns="91440" tIns="45720" rIns="91440" bIns="45720" rtlCol="0" anchor="t">
            <a:noAutofit/>
          </a:bodyPr>
          <a:lstStyle/>
          <a:p>
            <a:pPr marL="0" indent="0">
              <a:buNone/>
            </a:pPr>
            <a:endParaRPr lang="en-US" sz="2800" b="1" i="1" dirty="0">
              <a:solidFill>
                <a:srgbClr val="000000"/>
              </a:solidFill>
              <a:latin typeface="Avenir Next LT Pro"/>
              <a:cs typeface="Calibri"/>
            </a:endParaRPr>
          </a:p>
          <a:p>
            <a:pPr marL="0" indent="0">
              <a:buNone/>
            </a:pPr>
            <a:endParaRPr lang="en-US" sz="2800" i="1">
              <a:solidFill>
                <a:srgbClr val="000000"/>
              </a:solidFill>
              <a:latin typeface="Avenir Next LT Pro"/>
              <a:cs typeface="Calibri"/>
            </a:endParaRPr>
          </a:p>
        </p:txBody>
      </p:sp>
      <p:sp>
        <p:nvSpPr>
          <p:cNvPr id="5" name="Slide Number Placeholder 4">
            <a:extLst>
              <a:ext uri="{FF2B5EF4-FFF2-40B4-BE49-F238E27FC236}">
                <a16:creationId xmlns:a16="http://schemas.microsoft.com/office/drawing/2014/main" id="{C8AF964D-00EB-C441-89CA-25B69661C1DD}"/>
              </a:ext>
            </a:extLst>
          </p:cNvPr>
          <p:cNvSpPr>
            <a:spLocks noGrp="1"/>
          </p:cNvSpPr>
          <p:nvPr>
            <p:ph type="sldNum" sz="quarter" idx="12"/>
          </p:nvPr>
        </p:nvSpPr>
        <p:spPr/>
        <p:txBody>
          <a:bodyPr/>
          <a:lstStyle/>
          <a:p>
            <a:fld id="{9564885F-477D-A14D-B2C1-5ECAF755F313}" type="slidenum">
              <a:rPr lang="en-US" smtClean="0"/>
              <a:pPr/>
              <a:t>5</a:t>
            </a:fld>
            <a:endParaRPr lang="en-US"/>
          </a:p>
        </p:txBody>
      </p:sp>
      <p:sp>
        <p:nvSpPr>
          <p:cNvPr id="13" name="Title 12">
            <a:extLst>
              <a:ext uri="{FF2B5EF4-FFF2-40B4-BE49-F238E27FC236}">
                <a16:creationId xmlns:a16="http://schemas.microsoft.com/office/drawing/2014/main" id="{56730989-9CB3-9D4A-2291-C39D831645DE}"/>
              </a:ext>
            </a:extLst>
          </p:cNvPr>
          <p:cNvSpPr>
            <a:spLocks noGrp="1"/>
          </p:cNvSpPr>
          <p:nvPr>
            <p:ph type="title"/>
          </p:nvPr>
        </p:nvSpPr>
        <p:spPr/>
        <p:txBody>
          <a:bodyPr/>
          <a:lstStyle/>
          <a:p>
            <a:r>
              <a:rPr lang="en-US" dirty="0">
                <a:latin typeface="Avenir Next LT Pro Demi"/>
                <a:cs typeface="Arial"/>
              </a:rPr>
              <a:t>Pay Transparency - Transparent about what?</a:t>
            </a:r>
            <a:endParaRPr lang="en-US" dirty="0"/>
          </a:p>
        </p:txBody>
      </p:sp>
      <p:graphicFrame>
        <p:nvGraphicFramePr>
          <p:cNvPr id="2" name="Table 1">
            <a:extLst>
              <a:ext uri="{FF2B5EF4-FFF2-40B4-BE49-F238E27FC236}">
                <a16:creationId xmlns:a16="http://schemas.microsoft.com/office/drawing/2014/main" id="{C8841815-9257-5023-6F8C-1C65820C3968}"/>
              </a:ext>
            </a:extLst>
          </p:cNvPr>
          <p:cNvGraphicFramePr>
            <a:graphicFrameLocks noGrp="1"/>
          </p:cNvGraphicFramePr>
          <p:nvPr>
            <p:extLst>
              <p:ext uri="{D42A27DB-BD31-4B8C-83A1-F6EECF244321}">
                <p14:modId xmlns:p14="http://schemas.microsoft.com/office/powerpoint/2010/main" val="2731271007"/>
              </p:ext>
            </p:extLst>
          </p:nvPr>
        </p:nvGraphicFramePr>
        <p:xfrm>
          <a:off x="857249" y="1738745"/>
          <a:ext cx="10260696" cy="3716887"/>
        </p:xfrm>
        <a:graphic>
          <a:graphicData uri="http://schemas.openxmlformats.org/drawingml/2006/table">
            <a:tbl>
              <a:tblPr firstRow="1" bandRow="1">
                <a:tableStyleId>{7DF18680-E054-41AD-8BC1-D1AEF772440D}</a:tableStyleId>
              </a:tblPr>
              <a:tblGrid>
                <a:gridCol w="5130348">
                  <a:extLst>
                    <a:ext uri="{9D8B030D-6E8A-4147-A177-3AD203B41FA5}">
                      <a16:colId xmlns:a16="http://schemas.microsoft.com/office/drawing/2014/main" val="3231511372"/>
                    </a:ext>
                  </a:extLst>
                </a:gridCol>
                <a:gridCol w="5130348">
                  <a:extLst>
                    <a:ext uri="{9D8B030D-6E8A-4147-A177-3AD203B41FA5}">
                      <a16:colId xmlns:a16="http://schemas.microsoft.com/office/drawing/2014/main" val="680894651"/>
                    </a:ext>
                  </a:extLst>
                </a:gridCol>
              </a:tblGrid>
              <a:tr h="425237">
                <a:tc>
                  <a:txBody>
                    <a:bodyPr/>
                    <a:lstStyle/>
                    <a:p>
                      <a:pPr algn="ctr"/>
                      <a:r>
                        <a:rPr lang="en-US" dirty="0"/>
                        <a:t>Internal Transparency</a:t>
                      </a:r>
                    </a:p>
                  </a:txBody>
                  <a:tcPr/>
                </a:tc>
                <a:tc>
                  <a:txBody>
                    <a:bodyPr/>
                    <a:lstStyle/>
                    <a:p>
                      <a:pPr algn="ctr"/>
                      <a:r>
                        <a:rPr lang="en-US" dirty="0"/>
                        <a:t>External Transparency</a:t>
                      </a:r>
                    </a:p>
                  </a:txBody>
                  <a:tcPr/>
                </a:tc>
                <a:extLst>
                  <a:ext uri="{0D108BD9-81ED-4DB2-BD59-A6C34878D82A}">
                    <a16:rowId xmlns:a16="http://schemas.microsoft.com/office/drawing/2014/main" val="3354843526"/>
                  </a:ext>
                </a:extLst>
              </a:tr>
              <a:tr h="425237">
                <a:tc>
                  <a:txBody>
                    <a:bodyPr/>
                    <a:lstStyle/>
                    <a:p>
                      <a:r>
                        <a:rPr lang="en-US" dirty="0">
                          <a:latin typeface="Avenir Next LT Pro"/>
                        </a:rPr>
                        <a:t>Performance development processes</a:t>
                      </a:r>
                    </a:p>
                  </a:txBody>
                  <a:tcPr/>
                </a:tc>
                <a:tc>
                  <a:txBody>
                    <a:bodyPr/>
                    <a:lstStyle/>
                    <a:p>
                      <a:r>
                        <a:rPr lang="en-US" dirty="0">
                          <a:latin typeface="Avenir Next LT Pro"/>
                        </a:rPr>
                        <a:t>Posting salary ranges on job postings</a:t>
                      </a:r>
                    </a:p>
                  </a:txBody>
                  <a:tcPr/>
                </a:tc>
                <a:extLst>
                  <a:ext uri="{0D108BD9-81ED-4DB2-BD59-A6C34878D82A}">
                    <a16:rowId xmlns:a16="http://schemas.microsoft.com/office/drawing/2014/main" val="4206064097"/>
                  </a:ext>
                </a:extLst>
              </a:tr>
              <a:tr h="740228">
                <a:tc>
                  <a:txBody>
                    <a:bodyPr/>
                    <a:lstStyle/>
                    <a:p>
                      <a:r>
                        <a:rPr lang="en-US" dirty="0">
                          <a:latin typeface="Avenir Next LT Pro"/>
                        </a:rPr>
                        <a:t>Merit eligibility and processes</a:t>
                      </a:r>
                    </a:p>
                  </a:txBody>
                  <a:tcPr anchor="ctr"/>
                </a:tc>
                <a:tc>
                  <a:txBody>
                    <a:bodyPr/>
                    <a:lstStyle/>
                    <a:p>
                      <a:r>
                        <a:rPr lang="en-US" dirty="0">
                          <a:latin typeface="Avenir Next LT Pro"/>
                        </a:rPr>
                        <a:t>Informing selected and non-selected candidates of hiring decisions</a:t>
                      </a:r>
                    </a:p>
                  </a:txBody>
                  <a:tcPr/>
                </a:tc>
                <a:extLst>
                  <a:ext uri="{0D108BD9-81ED-4DB2-BD59-A6C34878D82A}">
                    <a16:rowId xmlns:a16="http://schemas.microsoft.com/office/drawing/2014/main" val="3004965087"/>
                  </a:ext>
                </a:extLst>
              </a:tr>
              <a:tr h="425237">
                <a:tc>
                  <a:txBody>
                    <a:bodyPr/>
                    <a:lstStyle/>
                    <a:p>
                      <a:pPr lvl="0">
                        <a:buNone/>
                      </a:pPr>
                      <a:r>
                        <a:rPr lang="en-US" dirty="0">
                          <a:latin typeface="Avenir Next LT Pro"/>
                        </a:rPr>
                        <a:t>How base pay is established</a:t>
                      </a:r>
                    </a:p>
                  </a:txBody>
                  <a:tcPr/>
                </a:tc>
                <a:tc>
                  <a:txBody>
                    <a:bodyPr/>
                    <a:lstStyle/>
                    <a:p>
                      <a:r>
                        <a:rPr lang="en-US" dirty="0">
                          <a:latin typeface="Avenir Next LT Pro"/>
                        </a:rPr>
                        <a:t>Posting benefit offerings on job postings</a:t>
                      </a:r>
                    </a:p>
                  </a:txBody>
                  <a:tcPr/>
                </a:tc>
                <a:extLst>
                  <a:ext uri="{0D108BD9-81ED-4DB2-BD59-A6C34878D82A}">
                    <a16:rowId xmlns:a16="http://schemas.microsoft.com/office/drawing/2014/main" val="2005458704"/>
                  </a:ext>
                </a:extLst>
              </a:tr>
              <a:tr h="425237">
                <a:tc>
                  <a:txBody>
                    <a:bodyPr/>
                    <a:lstStyle/>
                    <a:p>
                      <a:r>
                        <a:rPr lang="en-US" dirty="0">
                          <a:latin typeface="Avenir Next LT Pro"/>
                        </a:rPr>
                        <a:t>How promotions are determined</a:t>
                      </a:r>
                    </a:p>
                  </a:txBody>
                  <a:tcPr/>
                </a:tc>
                <a:tc>
                  <a:txBody>
                    <a:bodyPr/>
                    <a:lstStyle/>
                    <a:p>
                      <a:endParaRPr lang="en-US" dirty="0">
                        <a:latin typeface="Avenir Next LT Pro"/>
                      </a:endParaRPr>
                    </a:p>
                  </a:txBody>
                  <a:tcPr/>
                </a:tc>
                <a:extLst>
                  <a:ext uri="{0D108BD9-81ED-4DB2-BD59-A6C34878D82A}">
                    <a16:rowId xmlns:a16="http://schemas.microsoft.com/office/drawing/2014/main" val="1260511974"/>
                  </a:ext>
                </a:extLst>
              </a:tr>
              <a:tr h="425237">
                <a:tc>
                  <a:txBody>
                    <a:bodyPr/>
                    <a:lstStyle/>
                    <a:p>
                      <a:r>
                        <a:rPr lang="en-US" dirty="0">
                          <a:latin typeface="Avenir Next LT Pro"/>
                        </a:rPr>
                        <a:t>Why pay programs are created/ended</a:t>
                      </a:r>
                    </a:p>
                  </a:txBody>
                  <a:tcPr/>
                </a:tc>
                <a:tc>
                  <a:txBody>
                    <a:bodyPr/>
                    <a:lstStyle/>
                    <a:p>
                      <a:endParaRPr lang="en-US" dirty="0">
                        <a:latin typeface="Avenir Next LT Pro"/>
                      </a:endParaRPr>
                    </a:p>
                  </a:txBody>
                  <a:tcPr/>
                </a:tc>
                <a:extLst>
                  <a:ext uri="{0D108BD9-81ED-4DB2-BD59-A6C34878D82A}">
                    <a16:rowId xmlns:a16="http://schemas.microsoft.com/office/drawing/2014/main" val="2852440580"/>
                  </a:ext>
                </a:extLst>
              </a:tr>
              <a:tr h="425237">
                <a:tc>
                  <a:txBody>
                    <a:bodyPr/>
                    <a:lstStyle/>
                    <a:p>
                      <a:r>
                        <a:rPr lang="en-US" dirty="0">
                          <a:latin typeface="Avenir Next LT Pro"/>
                        </a:rPr>
                        <a:t>Restructuring a department or unit</a:t>
                      </a:r>
                    </a:p>
                  </a:txBody>
                  <a:tcPr/>
                </a:tc>
                <a:tc>
                  <a:txBody>
                    <a:bodyPr/>
                    <a:lstStyle/>
                    <a:p>
                      <a:endParaRPr lang="en-US" dirty="0">
                        <a:latin typeface="Avenir Next LT Pro"/>
                      </a:endParaRPr>
                    </a:p>
                  </a:txBody>
                  <a:tcPr/>
                </a:tc>
                <a:extLst>
                  <a:ext uri="{0D108BD9-81ED-4DB2-BD59-A6C34878D82A}">
                    <a16:rowId xmlns:a16="http://schemas.microsoft.com/office/drawing/2014/main" val="2564769338"/>
                  </a:ext>
                </a:extLst>
              </a:tr>
              <a:tr h="425237">
                <a:tc>
                  <a:txBody>
                    <a:bodyPr/>
                    <a:lstStyle/>
                    <a:p>
                      <a:r>
                        <a:rPr lang="en-US" dirty="0">
                          <a:latin typeface="Avenir Next LT Pro"/>
                        </a:rPr>
                        <a:t>Publishing of pay ranges</a:t>
                      </a:r>
                    </a:p>
                  </a:txBody>
                  <a:tcPr/>
                </a:tc>
                <a:tc>
                  <a:txBody>
                    <a:bodyPr/>
                    <a:lstStyle/>
                    <a:p>
                      <a:endParaRPr lang="en-US" dirty="0">
                        <a:latin typeface="Avenir Next LT Pro"/>
                      </a:endParaRPr>
                    </a:p>
                  </a:txBody>
                  <a:tcPr/>
                </a:tc>
                <a:extLst>
                  <a:ext uri="{0D108BD9-81ED-4DB2-BD59-A6C34878D82A}">
                    <a16:rowId xmlns:a16="http://schemas.microsoft.com/office/drawing/2014/main" val="1100552133"/>
                  </a:ext>
                </a:extLst>
              </a:tr>
            </a:tbl>
          </a:graphicData>
        </a:graphic>
      </p:graphicFrame>
    </p:spTree>
    <p:extLst>
      <p:ext uri="{BB962C8B-B14F-4D97-AF65-F5344CB8AC3E}">
        <p14:creationId xmlns:p14="http://schemas.microsoft.com/office/powerpoint/2010/main" val="405833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A diagram of a diagram&#10;&#10;Description automatically generated">
            <a:extLst>
              <a:ext uri="{FF2B5EF4-FFF2-40B4-BE49-F238E27FC236}">
                <a16:creationId xmlns:a16="http://schemas.microsoft.com/office/drawing/2014/main" id="{AAD39E43-BA21-9428-D4CA-B8C52185C418}"/>
              </a:ext>
            </a:extLst>
          </p:cNvPr>
          <p:cNvPicPr>
            <a:picLocks noGrp="1" noChangeAspect="1"/>
          </p:cNvPicPr>
          <p:nvPr>
            <p:ph idx="1"/>
          </p:nvPr>
        </p:nvPicPr>
        <p:blipFill rotWithShape="1">
          <a:blip r:embed="rId3"/>
          <a:srcRect r="1824"/>
          <a:stretch/>
        </p:blipFill>
        <p:spPr>
          <a:xfrm>
            <a:off x="1130567" y="1203754"/>
            <a:ext cx="9817743" cy="4739738"/>
          </a:xfrm>
        </p:spPr>
      </p:pic>
      <p:sp>
        <p:nvSpPr>
          <p:cNvPr id="5" name="Slide Number Placeholder 4">
            <a:extLst>
              <a:ext uri="{FF2B5EF4-FFF2-40B4-BE49-F238E27FC236}">
                <a16:creationId xmlns:a16="http://schemas.microsoft.com/office/drawing/2014/main" id="{C8AF964D-00EB-C441-89CA-25B69661C1DD}"/>
              </a:ext>
            </a:extLst>
          </p:cNvPr>
          <p:cNvSpPr>
            <a:spLocks noGrp="1"/>
          </p:cNvSpPr>
          <p:nvPr>
            <p:ph type="sldNum" sz="quarter" idx="12"/>
          </p:nvPr>
        </p:nvSpPr>
        <p:spPr/>
        <p:txBody>
          <a:bodyPr/>
          <a:lstStyle/>
          <a:p>
            <a:fld id="{9564885F-477D-A14D-B2C1-5ECAF755F313}" type="slidenum">
              <a:rPr lang="en-US" smtClean="0"/>
              <a:pPr/>
              <a:t>6</a:t>
            </a:fld>
            <a:endParaRPr lang="en-US"/>
          </a:p>
        </p:txBody>
      </p:sp>
      <p:sp>
        <p:nvSpPr>
          <p:cNvPr id="13" name="Title 12">
            <a:extLst>
              <a:ext uri="{FF2B5EF4-FFF2-40B4-BE49-F238E27FC236}">
                <a16:creationId xmlns:a16="http://schemas.microsoft.com/office/drawing/2014/main" id="{56730989-9CB3-9D4A-2291-C39D831645DE}"/>
              </a:ext>
            </a:extLst>
          </p:cNvPr>
          <p:cNvSpPr>
            <a:spLocks noGrp="1"/>
          </p:cNvSpPr>
          <p:nvPr>
            <p:ph type="title"/>
          </p:nvPr>
        </p:nvSpPr>
        <p:spPr/>
        <p:txBody>
          <a:bodyPr/>
          <a:lstStyle/>
          <a:p>
            <a:r>
              <a:rPr lang="en-US">
                <a:latin typeface="Avenir Next LT Pro Demi"/>
                <a:cs typeface="Arial"/>
              </a:rPr>
              <a:t>Pay Transparency - A Continuum</a:t>
            </a:r>
            <a:endParaRPr lang="en-US" err="1"/>
          </a:p>
        </p:txBody>
      </p:sp>
      <p:sp>
        <p:nvSpPr>
          <p:cNvPr id="6" name="TextBox 5">
            <a:extLst>
              <a:ext uri="{FF2B5EF4-FFF2-40B4-BE49-F238E27FC236}">
                <a16:creationId xmlns:a16="http://schemas.microsoft.com/office/drawing/2014/main" id="{95182044-2F71-828F-F919-2F64B373544F}"/>
              </a:ext>
            </a:extLst>
          </p:cNvPr>
          <p:cNvSpPr txBox="1"/>
          <p:nvPr/>
        </p:nvSpPr>
        <p:spPr>
          <a:xfrm>
            <a:off x="10944225" y="1104899"/>
            <a:ext cx="209550" cy="4914900"/>
          </a:xfrm>
          <a:prstGeom prst="rect">
            <a:avLst/>
          </a:prstGeom>
          <a:solidFill>
            <a:srgbClr val="000000">
              <a:alpha val="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31809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A9B2E13-248B-B55F-E203-5F101C9AAE7C}"/>
              </a:ext>
            </a:extLst>
          </p:cNvPr>
          <p:cNvSpPr>
            <a:spLocks noGrp="1"/>
          </p:cNvSpPr>
          <p:nvPr>
            <p:ph idx="1"/>
          </p:nvPr>
        </p:nvSpPr>
        <p:spPr>
          <a:xfrm>
            <a:off x="295701" y="1045583"/>
            <a:ext cx="4168106" cy="5125862"/>
          </a:xfrm>
        </p:spPr>
        <p:txBody>
          <a:bodyPr vert="horz" lIns="91440" tIns="45720" rIns="91440" bIns="45720" rtlCol="0" anchor="t">
            <a:noAutofit/>
          </a:bodyPr>
          <a:lstStyle/>
          <a:p>
            <a:r>
              <a:rPr lang="en-US">
                <a:latin typeface="Avenir Next LT Pro"/>
                <a:cs typeface="Arial"/>
              </a:rPr>
              <a:t>Changing regulatory landscape</a:t>
            </a:r>
          </a:p>
          <a:p>
            <a:pPr lvl="1"/>
            <a:r>
              <a:rPr lang="en-US">
                <a:latin typeface="Avenir Next LT Pro"/>
                <a:cs typeface="Arial"/>
              </a:rPr>
              <a:t>California</a:t>
            </a:r>
            <a:endParaRPr lang="en-US"/>
          </a:p>
          <a:p>
            <a:pPr lvl="1"/>
            <a:r>
              <a:rPr lang="en-US">
                <a:latin typeface="Avenir Next LT Pro"/>
                <a:cs typeface="Arial"/>
              </a:rPr>
              <a:t>Washington</a:t>
            </a:r>
          </a:p>
          <a:p>
            <a:pPr lvl="1"/>
            <a:r>
              <a:rPr lang="en-US">
                <a:latin typeface="Avenir Next LT Pro"/>
                <a:cs typeface="Arial"/>
              </a:rPr>
              <a:t>Nevada</a:t>
            </a:r>
          </a:p>
          <a:p>
            <a:pPr lvl="1"/>
            <a:r>
              <a:rPr lang="en-US">
                <a:latin typeface="Avenir Next LT Pro"/>
                <a:cs typeface="Arial"/>
              </a:rPr>
              <a:t>Hawaii</a:t>
            </a:r>
          </a:p>
          <a:p>
            <a:pPr lvl="1"/>
            <a:r>
              <a:rPr lang="en-US">
                <a:latin typeface="Avenir Next LT Pro"/>
                <a:cs typeface="Arial"/>
              </a:rPr>
              <a:t>Colorado</a:t>
            </a:r>
          </a:p>
          <a:p>
            <a:pPr lvl="1"/>
            <a:r>
              <a:rPr lang="en-US">
                <a:solidFill>
                  <a:srgbClr val="0B2341"/>
                </a:solidFill>
                <a:latin typeface="Avenir Next LT Pro"/>
                <a:cs typeface="Arial"/>
              </a:rPr>
              <a:t>Connecticut</a:t>
            </a:r>
            <a:endParaRPr lang="en-US">
              <a:solidFill>
                <a:srgbClr val="0B2341"/>
              </a:solidFill>
            </a:endParaRPr>
          </a:p>
          <a:p>
            <a:pPr lvl="1"/>
            <a:r>
              <a:rPr lang="en-US">
                <a:solidFill>
                  <a:srgbClr val="0B2341"/>
                </a:solidFill>
                <a:latin typeface="Avenir Next LT Pro"/>
                <a:cs typeface="Arial"/>
              </a:rPr>
              <a:t>Rhode Island </a:t>
            </a:r>
          </a:p>
          <a:p>
            <a:pPr lvl="1"/>
            <a:r>
              <a:rPr lang="en-US">
                <a:solidFill>
                  <a:srgbClr val="0B2341"/>
                </a:solidFill>
                <a:latin typeface="Avenir Next LT Pro"/>
                <a:cs typeface="Arial"/>
              </a:rPr>
              <a:t>Maryland</a:t>
            </a:r>
          </a:p>
          <a:p>
            <a:pPr lvl="1"/>
            <a:r>
              <a:rPr lang="en-US">
                <a:solidFill>
                  <a:srgbClr val="0B2341"/>
                </a:solidFill>
                <a:latin typeface="Avenir Next LT Pro"/>
                <a:cs typeface="Arial"/>
              </a:rPr>
              <a:t>New York</a:t>
            </a:r>
          </a:p>
          <a:p>
            <a:pPr lvl="1"/>
            <a:r>
              <a:rPr lang="en-US">
                <a:solidFill>
                  <a:srgbClr val="0B2341"/>
                </a:solidFill>
                <a:latin typeface="Avenir Next LT Pro"/>
                <a:cs typeface="Arial"/>
              </a:rPr>
              <a:t>Washington, D.C</a:t>
            </a:r>
          </a:p>
          <a:p>
            <a:pPr lvl="1"/>
            <a:r>
              <a:rPr lang="en-US">
                <a:solidFill>
                  <a:srgbClr val="0B2341"/>
                </a:solidFill>
                <a:latin typeface="Avenir Next LT Pro"/>
                <a:cs typeface="Arial"/>
              </a:rPr>
              <a:t>Illinois (Effective 2025)</a:t>
            </a:r>
            <a:endParaRPr lang="en-US">
              <a:solidFill>
                <a:srgbClr val="0B2341"/>
              </a:solidFill>
            </a:endParaRPr>
          </a:p>
          <a:p>
            <a:pPr lvl="1"/>
            <a:r>
              <a:rPr lang="en-US">
                <a:solidFill>
                  <a:srgbClr val="0B2341"/>
                </a:solidFill>
                <a:latin typeface="Avenir Next LT Pro"/>
                <a:cs typeface="Arial"/>
              </a:rPr>
              <a:t>Minnesota (Effective 2025)</a:t>
            </a:r>
            <a:endParaRPr lang="en-US" err="1">
              <a:solidFill>
                <a:srgbClr val="0B2341"/>
              </a:solidFill>
            </a:endParaRPr>
          </a:p>
          <a:p>
            <a:pPr lvl="1"/>
            <a:r>
              <a:rPr lang="en-US">
                <a:solidFill>
                  <a:srgbClr val="0B2341"/>
                </a:solidFill>
                <a:latin typeface="Avenir Next LT Pro"/>
                <a:cs typeface="Arial"/>
              </a:rPr>
              <a:t>Vermont (Effective 2025)</a:t>
            </a:r>
            <a:endParaRPr lang="en-US">
              <a:solidFill>
                <a:srgbClr val="0B2341"/>
              </a:solidFill>
            </a:endParaRPr>
          </a:p>
          <a:p>
            <a:pPr lvl="1"/>
            <a:endParaRPr lang="en-US">
              <a:solidFill>
                <a:srgbClr val="0B2341"/>
              </a:solidFill>
            </a:endParaRPr>
          </a:p>
          <a:p>
            <a:pPr lvl="1"/>
            <a:endParaRPr lang="en-US">
              <a:solidFill>
                <a:srgbClr val="0B2341"/>
              </a:solidFill>
            </a:endParaRPr>
          </a:p>
          <a:p>
            <a:pPr marL="457200" lvl="1" indent="0">
              <a:buNone/>
            </a:pPr>
            <a:endParaRPr lang="en-US">
              <a:solidFill>
                <a:srgbClr val="0B2341"/>
              </a:solidFill>
            </a:endParaRPr>
          </a:p>
        </p:txBody>
      </p:sp>
      <p:sp>
        <p:nvSpPr>
          <p:cNvPr id="3" name="Slide Number Placeholder 2">
            <a:extLst>
              <a:ext uri="{FF2B5EF4-FFF2-40B4-BE49-F238E27FC236}">
                <a16:creationId xmlns:a16="http://schemas.microsoft.com/office/drawing/2014/main" id="{7E534743-CADE-F69B-258A-50D472494324}"/>
              </a:ext>
            </a:extLst>
          </p:cNvPr>
          <p:cNvSpPr>
            <a:spLocks noGrp="1"/>
          </p:cNvSpPr>
          <p:nvPr>
            <p:ph type="sldNum" sz="quarter" idx="12"/>
          </p:nvPr>
        </p:nvSpPr>
        <p:spPr>
          <a:xfrm>
            <a:off x="300359" y="6366854"/>
            <a:ext cx="318761" cy="365125"/>
          </a:xfrm>
        </p:spPr>
        <p:txBody>
          <a:bodyPr/>
          <a:lstStyle/>
          <a:p>
            <a:fld id="{9564885F-477D-A14D-B2C1-5ECAF755F313}" type="slidenum">
              <a:rPr lang="en-US" smtClean="0"/>
              <a:pPr/>
              <a:t>7</a:t>
            </a:fld>
            <a:endParaRPr lang="en-US"/>
          </a:p>
        </p:txBody>
      </p:sp>
      <p:sp>
        <p:nvSpPr>
          <p:cNvPr id="9" name="Title 8">
            <a:extLst>
              <a:ext uri="{FF2B5EF4-FFF2-40B4-BE49-F238E27FC236}">
                <a16:creationId xmlns:a16="http://schemas.microsoft.com/office/drawing/2014/main" id="{3F430DE3-A0AD-9161-0E3C-DA8BF40916A3}"/>
              </a:ext>
            </a:extLst>
          </p:cNvPr>
          <p:cNvSpPr>
            <a:spLocks noGrp="1"/>
          </p:cNvSpPr>
          <p:nvPr>
            <p:ph type="title"/>
          </p:nvPr>
        </p:nvSpPr>
        <p:spPr>
          <a:xfrm>
            <a:off x="1444488" y="355240"/>
            <a:ext cx="10840277" cy="666736"/>
          </a:xfrm>
        </p:spPr>
        <p:txBody>
          <a:bodyPr/>
          <a:lstStyle/>
          <a:p>
            <a:r>
              <a:rPr lang="en-US" sz="2300"/>
              <a:t>Regulatory landscape and business case for pay transparency </a:t>
            </a:r>
          </a:p>
        </p:txBody>
      </p:sp>
      <p:pic>
        <p:nvPicPr>
          <p:cNvPr id="2050" name="Picture 2" descr="A map of the united states&#10;&#10;Description automatically generated">
            <a:extLst>
              <a:ext uri="{FF2B5EF4-FFF2-40B4-BE49-F238E27FC236}">
                <a16:creationId xmlns:a16="http://schemas.microsoft.com/office/drawing/2014/main" id="{528C8081-05EA-A60D-623D-777E3AFA1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9187" y="1021976"/>
            <a:ext cx="7029873" cy="52261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7">
            <a:extLst>
              <a:ext uri="{FF2B5EF4-FFF2-40B4-BE49-F238E27FC236}">
                <a16:creationId xmlns:a16="http://schemas.microsoft.com/office/drawing/2014/main" id="{3A862ABE-C830-673A-4EF4-6EE4739470D9}"/>
              </a:ext>
            </a:extLst>
          </p:cNvPr>
          <p:cNvSpPr txBox="1"/>
          <p:nvPr/>
        </p:nvSpPr>
        <p:spPr>
          <a:xfrm>
            <a:off x="6531673" y="2041314"/>
            <a:ext cx="1545169" cy="738664"/>
          </a:xfrm>
          <a:prstGeom prst="rect">
            <a:avLst/>
          </a:prstGeom>
          <a:solidFill>
            <a:schemeClr val="accent2">
              <a:lumMod val="40000"/>
              <a:lumOff val="6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a:solidFill>
                  <a:srgbClr val="292929"/>
                </a:solidFill>
                <a:latin typeface="Corbel"/>
                <a:ea typeface="+mn-lt"/>
                <a:cs typeface="+mn-lt"/>
              </a:rPr>
              <a:t>Nevada:</a:t>
            </a:r>
            <a:endParaRPr lang="en-US" sz="1050" b="1">
              <a:solidFill>
                <a:srgbClr val="000000"/>
              </a:solidFill>
              <a:latin typeface="Corbel"/>
              <a:ea typeface="+mn-lt"/>
              <a:cs typeface="+mn-lt"/>
            </a:endParaRPr>
          </a:p>
          <a:p>
            <a:pPr marL="171450" indent="-171450">
              <a:buFont typeface="Arial"/>
              <a:buChar char="•"/>
            </a:pPr>
            <a:r>
              <a:rPr lang="en-US" sz="1050">
                <a:solidFill>
                  <a:srgbClr val="292929"/>
                </a:solidFill>
                <a:latin typeface="Corbel"/>
                <a:ea typeface="+mn-lt"/>
                <a:cs typeface="+mn-lt"/>
              </a:rPr>
              <a:t>Must disclose salary ranges after job interview.</a:t>
            </a:r>
            <a:endParaRPr lang="en-US" sz="1050">
              <a:solidFill>
                <a:srgbClr val="000000"/>
              </a:solidFill>
              <a:latin typeface="Corbel"/>
              <a:ea typeface="+mn-lt"/>
              <a:cs typeface="+mn-lt"/>
            </a:endParaRPr>
          </a:p>
        </p:txBody>
      </p:sp>
      <p:cxnSp>
        <p:nvCxnSpPr>
          <p:cNvPr id="6" name="Straight Arrow Connector 5">
            <a:extLst>
              <a:ext uri="{FF2B5EF4-FFF2-40B4-BE49-F238E27FC236}">
                <a16:creationId xmlns:a16="http://schemas.microsoft.com/office/drawing/2014/main" id="{B339B273-3295-64A8-77BF-8E43DD7F86A0}"/>
              </a:ext>
            </a:extLst>
          </p:cNvPr>
          <p:cNvCxnSpPr/>
          <p:nvPr/>
        </p:nvCxnSpPr>
        <p:spPr>
          <a:xfrm flipH="1">
            <a:off x="5911489" y="2473378"/>
            <a:ext cx="620184" cy="385233"/>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369C1B3-7950-32B1-E9DD-DA99D7DAE1A2}"/>
              </a:ext>
            </a:extLst>
          </p:cNvPr>
          <p:cNvSpPr txBox="1"/>
          <p:nvPr/>
        </p:nvSpPr>
        <p:spPr>
          <a:xfrm>
            <a:off x="7382620" y="4481817"/>
            <a:ext cx="1619251" cy="1061829"/>
          </a:xfrm>
          <a:prstGeom prst="rect">
            <a:avLst/>
          </a:prstGeom>
          <a:solidFill>
            <a:schemeClr val="accent2">
              <a:lumMod val="40000"/>
              <a:lumOff val="6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a:solidFill>
                  <a:srgbClr val="292929"/>
                </a:solidFill>
                <a:latin typeface="Corbel"/>
                <a:ea typeface="+mn-lt"/>
                <a:cs typeface="+mn-lt"/>
              </a:rPr>
              <a:t>Colorado:</a:t>
            </a:r>
            <a:endParaRPr lang="en-US" sz="1050" b="1">
              <a:solidFill>
                <a:srgbClr val="000000"/>
              </a:solidFill>
              <a:latin typeface="Corbel"/>
              <a:ea typeface="+mn-lt"/>
              <a:cs typeface="+mn-lt"/>
            </a:endParaRPr>
          </a:p>
          <a:p>
            <a:pPr marL="171450" indent="-171450">
              <a:buFont typeface="Arial"/>
              <a:buChar char="•"/>
            </a:pPr>
            <a:r>
              <a:rPr lang="en-US" sz="1050">
                <a:solidFill>
                  <a:srgbClr val="292929"/>
                </a:solidFill>
                <a:latin typeface="Corbel"/>
                <a:ea typeface="+mn-lt"/>
                <a:cs typeface="+mn-lt"/>
              </a:rPr>
              <a:t>Must disclose salary ranges, benefits, and promotional opportunities in job listings.</a:t>
            </a:r>
            <a:endParaRPr lang="en-US" sz="1050">
              <a:solidFill>
                <a:srgbClr val="292929"/>
              </a:solidFill>
              <a:latin typeface="Corbel"/>
              <a:cs typeface="Calibri"/>
            </a:endParaRPr>
          </a:p>
        </p:txBody>
      </p:sp>
      <p:cxnSp>
        <p:nvCxnSpPr>
          <p:cNvPr id="8" name="Straight Arrow Connector 7">
            <a:extLst>
              <a:ext uri="{FF2B5EF4-FFF2-40B4-BE49-F238E27FC236}">
                <a16:creationId xmlns:a16="http://schemas.microsoft.com/office/drawing/2014/main" id="{80693427-A08F-38B3-6D79-217C921BFE45}"/>
              </a:ext>
            </a:extLst>
          </p:cNvPr>
          <p:cNvCxnSpPr/>
          <p:nvPr/>
        </p:nvCxnSpPr>
        <p:spPr>
          <a:xfrm flipH="1" flipV="1">
            <a:off x="7122271" y="4031857"/>
            <a:ext cx="260349" cy="461434"/>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22">
            <a:extLst>
              <a:ext uri="{FF2B5EF4-FFF2-40B4-BE49-F238E27FC236}">
                <a16:creationId xmlns:a16="http://schemas.microsoft.com/office/drawing/2014/main" id="{7A09A5B8-B2C4-7297-C038-BCB4EBD76303}"/>
              </a:ext>
            </a:extLst>
          </p:cNvPr>
          <p:cNvSpPr txBox="1"/>
          <p:nvPr/>
        </p:nvSpPr>
        <p:spPr>
          <a:xfrm>
            <a:off x="9486994" y="4262574"/>
            <a:ext cx="1619251" cy="900246"/>
          </a:xfrm>
          <a:prstGeom prst="rect">
            <a:avLst/>
          </a:prstGeom>
          <a:solidFill>
            <a:schemeClr val="accent2">
              <a:lumMod val="40000"/>
              <a:lumOff val="6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a:solidFill>
                  <a:srgbClr val="292929"/>
                </a:solidFill>
                <a:latin typeface="Corbel"/>
                <a:ea typeface="+mn-lt"/>
                <a:cs typeface="+mn-lt"/>
              </a:rPr>
              <a:t>Toledo, Ohio:</a:t>
            </a:r>
          </a:p>
          <a:p>
            <a:pPr marL="171450" indent="-171450">
              <a:buFont typeface="Arial,Sans-Serif"/>
              <a:buChar char="•"/>
            </a:pPr>
            <a:r>
              <a:rPr lang="en-US" sz="1050">
                <a:solidFill>
                  <a:srgbClr val="292929"/>
                </a:solidFill>
                <a:latin typeface="Corbel"/>
                <a:cs typeface="Calibri"/>
              </a:rPr>
              <a:t>Must disclose salary ranges when requested  after extending job offer.  </a:t>
            </a:r>
            <a:endParaRPr lang="en-US" sz="1050">
              <a:solidFill>
                <a:srgbClr val="000000"/>
              </a:solidFill>
              <a:latin typeface="Corbel"/>
              <a:cs typeface="Calibri"/>
            </a:endParaRPr>
          </a:p>
        </p:txBody>
      </p:sp>
      <p:cxnSp>
        <p:nvCxnSpPr>
          <p:cNvPr id="12" name="Straight Arrow Connector 11">
            <a:extLst>
              <a:ext uri="{FF2B5EF4-FFF2-40B4-BE49-F238E27FC236}">
                <a16:creationId xmlns:a16="http://schemas.microsoft.com/office/drawing/2014/main" id="{82F40931-AEDA-E895-EFC3-DC70B23F3D90}"/>
              </a:ext>
            </a:extLst>
          </p:cNvPr>
          <p:cNvCxnSpPr/>
          <p:nvPr/>
        </p:nvCxnSpPr>
        <p:spPr>
          <a:xfrm flipV="1">
            <a:off x="9980083" y="3695307"/>
            <a:ext cx="4234" cy="567267"/>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81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0646EE8B-EA18-4DAF-FBA1-8EACB742E125}"/>
              </a:ext>
            </a:extLst>
          </p:cNvPr>
          <p:cNvSpPr>
            <a:spLocks noGrp="1"/>
          </p:cNvSpPr>
          <p:nvPr>
            <p:ph type="sldNum" sz="quarter" idx="12"/>
          </p:nvPr>
        </p:nvSpPr>
        <p:spPr>
          <a:xfrm>
            <a:off x="300359" y="6366854"/>
            <a:ext cx="318761" cy="365125"/>
          </a:xfrm>
        </p:spPr>
        <p:txBody>
          <a:bodyPr vert="horz" lIns="91440" tIns="45720" rIns="91440" bIns="45720" rtlCol="0" anchor="ctr">
            <a:normAutofit/>
          </a:bodyPr>
          <a:lstStyle/>
          <a:p>
            <a:pPr>
              <a:spcAft>
                <a:spcPts val="600"/>
              </a:spcAft>
            </a:pPr>
            <a:r>
              <a:rPr lang="en-US"/>
              <a:t>8</a:t>
            </a:r>
          </a:p>
        </p:txBody>
      </p:sp>
      <p:sp>
        <p:nvSpPr>
          <p:cNvPr id="95" name="Footer Placeholder 3">
            <a:extLst>
              <a:ext uri="{FF2B5EF4-FFF2-40B4-BE49-F238E27FC236}">
                <a16:creationId xmlns:a16="http://schemas.microsoft.com/office/drawing/2014/main" id="{CC8C019C-DC0B-415B-DBFB-A5091FE6AD6A}"/>
              </a:ext>
            </a:extLst>
          </p:cNvPr>
          <p:cNvSpPr>
            <a:spLocks noGrp="1"/>
          </p:cNvSpPr>
          <p:nvPr>
            <p:ph type="ftr" sz="quarter" idx="13"/>
          </p:nvPr>
        </p:nvSpPr>
        <p:spPr>
          <a:xfrm>
            <a:off x="694574" y="6366854"/>
            <a:ext cx="6743700" cy="365125"/>
          </a:xfrm>
        </p:spPr>
        <p:txBody>
          <a:bodyPr/>
          <a:lstStyle/>
          <a:p>
            <a:endParaRPr lang="en-US"/>
          </a:p>
        </p:txBody>
      </p:sp>
      <p:sp>
        <p:nvSpPr>
          <p:cNvPr id="19" name="Title 18">
            <a:extLst>
              <a:ext uri="{FF2B5EF4-FFF2-40B4-BE49-F238E27FC236}">
                <a16:creationId xmlns:a16="http://schemas.microsoft.com/office/drawing/2014/main" id="{9E9C0786-D021-1A14-E97E-AC78A441842C}"/>
              </a:ext>
            </a:extLst>
          </p:cNvPr>
          <p:cNvSpPr>
            <a:spLocks noGrp="1"/>
          </p:cNvSpPr>
          <p:nvPr>
            <p:ph type="title"/>
          </p:nvPr>
        </p:nvSpPr>
        <p:spPr>
          <a:xfrm>
            <a:off x="1775861" y="230876"/>
            <a:ext cx="9998798" cy="666736"/>
          </a:xfrm>
        </p:spPr>
        <p:txBody>
          <a:bodyPr vert="horz" lIns="91440" tIns="45720" rIns="91440" bIns="45720" rtlCol="0" anchor="t" anchorCtr="0">
            <a:normAutofit/>
          </a:bodyPr>
          <a:lstStyle/>
          <a:p>
            <a:r>
              <a:rPr lang="en-US" b="1" i="0" kern="1200" cap="all" baseline="0"/>
              <a:t>Challenges with pay transparency</a:t>
            </a:r>
          </a:p>
        </p:txBody>
      </p:sp>
      <p:graphicFrame>
        <p:nvGraphicFramePr>
          <p:cNvPr id="87" name="TextBox 3">
            <a:extLst>
              <a:ext uri="{FF2B5EF4-FFF2-40B4-BE49-F238E27FC236}">
                <a16:creationId xmlns:a16="http://schemas.microsoft.com/office/drawing/2014/main" id="{BAC1204A-28FD-1A91-160C-3BBFCD5AEC52}"/>
              </a:ext>
            </a:extLst>
          </p:cNvPr>
          <p:cNvGraphicFramePr/>
          <p:nvPr/>
        </p:nvGraphicFramePr>
        <p:xfrm>
          <a:off x="128016" y="1106424"/>
          <a:ext cx="11646641" cy="5070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344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398282A-6898-0888-EC4D-5FAEB9A21E90}"/>
              </a:ext>
            </a:extLst>
          </p:cNvPr>
          <p:cNvSpPr>
            <a:spLocks noGrp="1"/>
          </p:cNvSpPr>
          <p:nvPr>
            <p:ph type="sldNum" sz="quarter" idx="12"/>
          </p:nvPr>
        </p:nvSpPr>
        <p:spPr>
          <a:xfrm>
            <a:off x="300359" y="6366854"/>
            <a:ext cx="318761" cy="365125"/>
          </a:xfrm>
        </p:spPr>
        <p:txBody>
          <a:bodyPr anchor="ctr">
            <a:normAutofit/>
          </a:bodyPr>
          <a:lstStyle/>
          <a:p>
            <a:pPr>
              <a:spcAft>
                <a:spcPts val="600"/>
              </a:spcAft>
            </a:pPr>
            <a:fld id="{9564885F-477D-A14D-B2C1-5ECAF755F313}" type="slidenum">
              <a:rPr lang="en-US" smtClean="0"/>
              <a:pPr>
                <a:spcAft>
                  <a:spcPts val="600"/>
                </a:spcAft>
              </a:pPr>
              <a:t>9</a:t>
            </a:fld>
            <a:endParaRPr lang="en-US"/>
          </a:p>
        </p:txBody>
      </p:sp>
      <p:sp>
        <p:nvSpPr>
          <p:cNvPr id="74" name="Footer Placeholder 3">
            <a:extLst>
              <a:ext uri="{FF2B5EF4-FFF2-40B4-BE49-F238E27FC236}">
                <a16:creationId xmlns:a16="http://schemas.microsoft.com/office/drawing/2014/main" id="{0CC41089-7CA6-2FF0-5120-BFE308A0969D}"/>
              </a:ext>
            </a:extLst>
          </p:cNvPr>
          <p:cNvSpPr>
            <a:spLocks noGrp="1"/>
          </p:cNvSpPr>
          <p:nvPr>
            <p:ph type="ftr" sz="quarter" idx="13"/>
          </p:nvPr>
        </p:nvSpPr>
        <p:spPr>
          <a:xfrm>
            <a:off x="694574" y="6366854"/>
            <a:ext cx="6743700" cy="365125"/>
          </a:xfrm>
        </p:spPr>
        <p:txBody>
          <a:bodyPr/>
          <a:lstStyle/>
          <a:p>
            <a:endParaRPr lang="en-US"/>
          </a:p>
        </p:txBody>
      </p:sp>
      <p:sp>
        <p:nvSpPr>
          <p:cNvPr id="7" name="Title 6">
            <a:extLst>
              <a:ext uri="{FF2B5EF4-FFF2-40B4-BE49-F238E27FC236}">
                <a16:creationId xmlns:a16="http://schemas.microsoft.com/office/drawing/2014/main" id="{BF64A64B-1FBA-CA13-8F84-FF8CB95D7068}"/>
              </a:ext>
            </a:extLst>
          </p:cNvPr>
          <p:cNvSpPr>
            <a:spLocks noGrp="1"/>
          </p:cNvSpPr>
          <p:nvPr>
            <p:ph type="title"/>
          </p:nvPr>
        </p:nvSpPr>
        <p:spPr>
          <a:xfrm>
            <a:off x="1378788" y="347669"/>
            <a:ext cx="10230615" cy="666736"/>
          </a:xfrm>
        </p:spPr>
        <p:txBody>
          <a:bodyPr anchor="t">
            <a:noAutofit/>
          </a:bodyPr>
          <a:lstStyle/>
          <a:p>
            <a:pPr algn="ctr"/>
            <a:r>
              <a:rPr lang="en-US" sz="2400"/>
              <a:t>Strategies for implementing pay transparency in your area</a:t>
            </a:r>
          </a:p>
        </p:txBody>
      </p:sp>
      <p:graphicFrame>
        <p:nvGraphicFramePr>
          <p:cNvPr id="18" name="Content Placeholder 7">
            <a:extLst>
              <a:ext uri="{FF2B5EF4-FFF2-40B4-BE49-F238E27FC236}">
                <a16:creationId xmlns:a16="http://schemas.microsoft.com/office/drawing/2014/main" id="{3DFE774B-2E93-ED38-9A54-C4688FA5C18C}"/>
              </a:ext>
            </a:extLst>
          </p:cNvPr>
          <p:cNvGraphicFramePr>
            <a:graphicFrameLocks noGrp="1"/>
          </p:cNvGraphicFramePr>
          <p:nvPr>
            <p:ph idx="1"/>
            <p:extLst>
              <p:ext uri="{D42A27DB-BD31-4B8C-83A1-F6EECF244321}">
                <p14:modId xmlns:p14="http://schemas.microsoft.com/office/powerpoint/2010/main" val="2632252271"/>
              </p:ext>
            </p:extLst>
          </p:nvPr>
        </p:nvGraphicFramePr>
        <p:xfrm>
          <a:off x="417341" y="1014405"/>
          <a:ext cx="11357316" cy="4860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980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LUS_ID" val="header_0"/>
</p:tagLst>
</file>

<file path=ppt/tags/tag2.xml><?xml version="1.0" encoding="utf-8"?>
<p:tagLst xmlns:a="http://schemas.openxmlformats.org/drawingml/2006/main" xmlns:r="http://schemas.openxmlformats.org/officeDocument/2006/relationships" xmlns:p="http://schemas.openxmlformats.org/presentationml/2006/main">
  <p:tag name="PLUS_ID" val="header_2"/>
</p:tagLst>
</file>

<file path=ppt/tags/tag3.xml><?xml version="1.0" encoding="utf-8"?>
<p:tagLst xmlns:a="http://schemas.openxmlformats.org/drawingml/2006/main" xmlns:r="http://schemas.openxmlformats.org/officeDocument/2006/relationships" xmlns:p="http://schemas.openxmlformats.org/presentationml/2006/main">
  <p:tag name="PLUS_ID" val="header_2"/>
</p:tagLst>
</file>

<file path=ppt/tags/tag4.xml><?xml version="1.0" encoding="utf-8"?>
<p:tagLst xmlns:a="http://schemas.openxmlformats.org/drawingml/2006/main" xmlns:r="http://schemas.openxmlformats.org/officeDocument/2006/relationships" xmlns:p="http://schemas.openxmlformats.org/presentationml/2006/main">
  <p:tag name="PLUS_ID" val="header_0"/>
</p:tagLst>
</file>

<file path=ppt/tags/tag5.xml><?xml version="1.0" encoding="utf-8"?>
<p:tagLst xmlns:a="http://schemas.openxmlformats.org/drawingml/2006/main" xmlns:r="http://schemas.openxmlformats.org/officeDocument/2006/relationships" xmlns:p="http://schemas.openxmlformats.org/presentationml/2006/main">
  <p:tag name="PLUS_ID" val="header_0"/>
</p:tagLst>
</file>

<file path=ppt/tags/tag6.xml><?xml version="1.0" encoding="utf-8"?>
<p:tagLst xmlns:a="http://schemas.openxmlformats.org/drawingml/2006/main" xmlns:r="http://schemas.openxmlformats.org/officeDocument/2006/relationships" xmlns:p="http://schemas.openxmlformats.org/presentationml/2006/main">
  <p:tag name="PLUS_ID" val="header_2"/>
</p:tagLst>
</file>

<file path=ppt/tags/tag7.xml><?xml version="1.0" encoding="utf-8"?>
<p:tagLst xmlns:a="http://schemas.openxmlformats.org/drawingml/2006/main" xmlns:r="http://schemas.openxmlformats.org/officeDocument/2006/relationships" xmlns:p="http://schemas.openxmlformats.org/presentationml/2006/main">
  <p:tag name="PLUS_ID" val="header_2"/>
</p:tagLst>
</file>

<file path=ppt/tags/tag8.xml><?xml version="1.0" encoding="utf-8"?>
<p:tagLst xmlns:a="http://schemas.openxmlformats.org/drawingml/2006/main" xmlns:r="http://schemas.openxmlformats.org/officeDocument/2006/relationships" xmlns:p="http://schemas.openxmlformats.org/presentationml/2006/main">
  <p:tag name="PLUS_ID" val="header_0"/>
</p:tagLst>
</file>

<file path=ppt/theme/theme1.xml><?xml version="1.0" encoding="utf-8"?>
<a:theme xmlns:a="http://schemas.openxmlformats.org/drawingml/2006/main" name="1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ppt-template-202307" id="{E19D030C-32D5-4A08-9BFD-A94366B77746}" vid="{467A2A6F-2855-485A-ACD9-2CC40BED92EB}"/>
    </a:ext>
  </a:extLst>
</a:theme>
</file>

<file path=ppt/theme/theme2.xml><?xml version="1.0" encoding="utf-8"?>
<a:theme xmlns:a="http://schemas.openxmlformats.org/drawingml/2006/main" name="2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ppt-template-202307" id="{E19D030C-32D5-4A08-9BFD-A94366B77746}" vid="{C02607EC-E209-49AA-9397-243980C62B04}"/>
    </a:ext>
  </a:extLst>
</a:theme>
</file>

<file path=ppt/theme/theme3.xml><?xml version="1.0" encoding="utf-8"?>
<a:theme xmlns:a="http://schemas.openxmlformats.org/drawingml/2006/main" name="3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ppt-template-202307" id="{E19D030C-32D5-4A08-9BFD-A94366B77746}" vid="{B756BB88-32B3-47CB-8FA3-D76043BDB3E6}"/>
    </a:ext>
  </a:extLst>
</a:theme>
</file>

<file path=ppt/theme/theme4.xml><?xml version="1.0" encoding="utf-8"?>
<a:theme xmlns:a="http://schemas.openxmlformats.org/drawingml/2006/main" name="4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ppt-template-202307" id="{E19D030C-32D5-4A08-9BFD-A94366B77746}" vid="{E4B4E435-1BE8-4D27-B08A-400D1CE1D6C7}"/>
    </a:ext>
  </a:extLst>
</a:theme>
</file>

<file path=ppt/theme/theme5.xml><?xml version="1.0" encoding="utf-8"?>
<a:theme xmlns:a="http://schemas.openxmlformats.org/drawingml/2006/main" name="5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ppt-template-202307" id="{E19D030C-32D5-4A08-9BFD-A94366B77746}" vid="{C407EE41-0818-4363-9D55-66745B1D996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6AA77D1-D2ED-4F3F-A4DB-D847ED2959C3}">
  <we:reference id="wa200007130" version="1.0.0.1" store="en-US" storeType="OMEX"/>
  <we:alternateReferences>
    <we:reference id="wa200007130" version="1.0.0.1" store="WA2000071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4F76E9301313458F19DD4D452F56EC" ma:contentTypeVersion="13" ma:contentTypeDescription="Create a new document." ma:contentTypeScope="" ma:versionID="9d81154add1fd4f75d805480f6d64db3">
  <xsd:schema xmlns:xsd="http://www.w3.org/2001/XMLSchema" xmlns:xs="http://www.w3.org/2001/XMLSchema" xmlns:p="http://schemas.microsoft.com/office/2006/metadata/properties" xmlns:ns3="47faa2a4-73f8-432c-a094-497480f69319" xmlns:ns4="71aba463-9bd0-4bde-b004-aca769530f9c" targetNamespace="http://schemas.microsoft.com/office/2006/metadata/properties" ma:root="true" ma:fieldsID="715fe8dc12c8fd5f1162692daee474f9" ns3:_="" ns4:_="">
    <xsd:import namespace="47faa2a4-73f8-432c-a094-497480f69319"/>
    <xsd:import namespace="71aba463-9bd0-4bde-b004-aca769530f9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aa2a4-73f8-432c-a094-497480f693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aba463-9bd0-4bde-b004-aca769530f9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B7EA70-07D6-4FCA-96A1-C2E40441644D}">
  <ds:schemaRefs>
    <ds:schemaRef ds:uri="47faa2a4-73f8-432c-a094-497480f69319"/>
    <ds:schemaRef ds:uri="71aba463-9bd0-4bde-b004-aca769530f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5A385D6-1B48-432F-B09D-13C6DAFB4878}">
  <ds:schemaRefs>
    <ds:schemaRef ds:uri="47faa2a4-73f8-432c-a094-497480f69319"/>
    <ds:schemaRef ds:uri="71aba463-9bd0-4bde-b004-aca769530f9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ADC454B-2BCB-42DD-9586-84DAABED36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Pay Transparency Draft </Template>
  <TotalTime>0</TotalTime>
  <Words>2368</Words>
  <Application>Microsoft Macintosh PowerPoint</Application>
  <PresentationFormat>Widescreen</PresentationFormat>
  <Paragraphs>257</Paragraphs>
  <Slides>23</Slides>
  <Notes>13</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23</vt:i4>
      </vt:variant>
    </vt:vector>
  </HeadingPairs>
  <TitlesOfParts>
    <vt:vector size="43" baseType="lpstr">
      <vt:lpstr>.AppleSystemUIFont</vt:lpstr>
      <vt:lpstr>Arial</vt:lpstr>
      <vt:lpstr>Arial,Sans-Serif</vt:lpstr>
      <vt:lpstr>Avenir Light</vt:lpstr>
      <vt:lpstr>Avenir Next LT Pro</vt:lpstr>
      <vt:lpstr>Avenir Next LT Pro Demi</vt:lpstr>
      <vt:lpstr>Calibri</vt:lpstr>
      <vt:lpstr>Calibri Light</vt:lpstr>
      <vt:lpstr>Corbel</vt:lpstr>
      <vt:lpstr>Courier New</vt:lpstr>
      <vt:lpstr>KazimirText Medium</vt:lpstr>
      <vt:lpstr>Segoe UI</vt:lpstr>
      <vt:lpstr>System Font Regular</vt:lpstr>
      <vt:lpstr>Times New Roman</vt:lpstr>
      <vt:lpstr>Wingdings</vt:lpstr>
      <vt:lpstr>1_AU_2023</vt:lpstr>
      <vt:lpstr>2_AU_2023</vt:lpstr>
      <vt:lpstr>3_AU_2023</vt:lpstr>
      <vt:lpstr>4_AU_2023</vt:lpstr>
      <vt:lpstr>5_AU_2023</vt:lpstr>
      <vt:lpstr>Pay:  Transparency, Equity &amp; Communication</vt:lpstr>
      <vt:lpstr>Your presenters</vt:lpstr>
      <vt:lpstr>What we'll cover</vt:lpstr>
      <vt:lpstr>Pay Transparency </vt:lpstr>
      <vt:lpstr>Pay Transparency - Transparent about what?</vt:lpstr>
      <vt:lpstr>Pay Transparency - A Continuum</vt:lpstr>
      <vt:lpstr>Regulatory landscape and business case for pay transparency </vt:lpstr>
      <vt:lpstr>Challenges with pay transparency</vt:lpstr>
      <vt:lpstr>Strategies for implementing pay transparency in your area</vt:lpstr>
      <vt:lpstr>pay transparency in action</vt:lpstr>
      <vt:lpstr>Pay Equity vs pay equality</vt:lpstr>
      <vt:lpstr>PAY EQUITY VS PAY EQUALITY </vt:lpstr>
      <vt:lpstr>Pay Equity</vt:lpstr>
      <vt:lpstr>Pay equity - Why it matters </vt:lpstr>
      <vt:lpstr>Regulatory landscape and business case for pay equity</vt:lpstr>
      <vt:lpstr>Challenges with pay equity </vt:lpstr>
      <vt:lpstr>AU Practices re: Pay Equity</vt:lpstr>
      <vt:lpstr>pay equity in action</vt:lpstr>
      <vt:lpstr>Effective employee Communication</vt:lpstr>
      <vt:lpstr>EFFECTIVE EMPLOYEE COMMUNICATION </vt:lpstr>
      <vt:lpstr>effective communication in action</vt:lpstr>
      <vt:lpstr>What we covered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Pay Transparency, Equity &amp; Communication</dc:title>
  <dc:creator>Kevin Engle</dc:creator>
  <cp:lastModifiedBy>Patrick Johnston</cp:lastModifiedBy>
  <cp:revision>444</cp:revision>
  <cp:lastPrinted>2019-08-14T19:32:51Z</cp:lastPrinted>
  <dcterms:created xsi:type="dcterms:W3CDTF">2024-07-17T18:04:05Z</dcterms:created>
  <dcterms:modified xsi:type="dcterms:W3CDTF">2024-07-26T13:54:11Z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0x010100B34F76E9301313458F19DD4D452F56EC</vt:lpwstr>
  </property>
</Properties>
</file>