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6"/>
  </p:notesMasterIdLst>
  <p:handoutMasterIdLst>
    <p:handoutMasterId r:id="rId27"/>
  </p:handoutMasterIdLst>
  <p:sldIdLst>
    <p:sldId id="356" r:id="rId5"/>
    <p:sldId id="294" r:id="rId6"/>
    <p:sldId id="338" r:id="rId7"/>
    <p:sldId id="339" r:id="rId8"/>
    <p:sldId id="292" r:id="rId9"/>
    <p:sldId id="344" r:id="rId10"/>
    <p:sldId id="345" r:id="rId11"/>
    <p:sldId id="346" r:id="rId12"/>
    <p:sldId id="347" r:id="rId13"/>
    <p:sldId id="350" r:id="rId14"/>
    <p:sldId id="276" r:id="rId15"/>
    <p:sldId id="332" r:id="rId16"/>
    <p:sldId id="351" r:id="rId17"/>
    <p:sldId id="355" r:id="rId18"/>
    <p:sldId id="354" r:id="rId19"/>
    <p:sldId id="334" r:id="rId20"/>
    <p:sldId id="335" r:id="rId21"/>
    <p:sldId id="352" r:id="rId22"/>
    <p:sldId id="353" r:id="rId23"/>
    <p:sldId id="333" r:id="rId24"/>
    <p:sldId id="349" r:id="rId25"/>
  </p:sldIdLst>
  <p:sldSz cx="12192000" cy="6858000"/>
  <p:notesSz cx="6858000" cy="9144000"/>
  <p:embeddedFontLst>
    <p:embeddedFont>
      <p:font typeface="Avenir Next LT Pro" panose="020B0504020202020204" pitchFamily="34" charset="77"/>
      <p:regular r:id="rId28"/>
      <p:bold r:id="rId29"/>
      <p:italic r:id="rId30"/>
      <p:boldItalic r:id="rId31"/>
    </p:embeddedFont>
    <p:embeddedFont>
      <p:font typeface="Times" panose="02020603050405020304" pitchFamily="18"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4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9"/>
    <p:restoredTop sz="94719"/>
  </p:normalViewPr>
  <p:slideViewPr>
    <p:cSldViewPr snapToGrid="0">
      <p:cViewPr varScale="1">
        <p:scale>
          <a:sx n="138" d="100"/>
          <a:sy n="138" d="100"/>
        </p:scale>
        <p:origin x="176" y="47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63F604-6E85-1F47-8B96-E4E9DD7DEB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CDA70F8-A836-9447-A516-FE48C0FCC7F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C48016-5BBC-4947-B206-7EEF3566E0C8}" type="datetimeFigureOut">
              <a:rPr lang="en-US" smtClean="0"/>
              <a:t>7/18/24</a:t>
            </a:fld>
            <a:endParaRPr lang="en-US"/>
          </a:p>
        </p:txBody>
      </p:sp>
      <p:sp>
        <p:nvSpPr>
          <p:cNvPr id="4" name="Footer Placeholder 3">
            <a:extLst>
              <a:ext uri="{FF2B5EF4-FFF2-40B4-BE49-F238E27FC236}">
                <a16:creationId xmlns:a16="http://schemas.microsoft.com/office/drawing/2014/main" id="{D3B4061F-60E3-7A45-9662-1E23AF232A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263FE61-F8E6-494F-90A4-32198544D1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536439-F779-134B-A323-9C200C12E3AE}" type="slidenum">
              <a:rPr lang="en-US" smtClean="0"/>
              <a:t>‹#›</a:t>
            </a:fld>
            <a:endParaRPr lang="en-US"/>
          </a:p>
        </p:txBody>
      </p:sp>
    </p:spTree>
    <p:extLst>
      <p:ext uri="{BB962C8B-B14F-4D97-AF65-F5344CB8AC3E}">
        <p14:creationId xmlns:p14="http://schemas.microsoft.com/office/powerpoint/2010/main" val="2190622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1F036D-871B-462F-A003-508F6D380018}" type="datetimeFigureOut">
              <a:rPr lang="en-US" smtClean="0"/>
              <a:t>7/18/24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4752C9-6973-4E49-9CEE-BED3D4E93AE8}" type="slidenum">
              <a:rPr lang="en-US" smtClean="0"/>
              <a:t>‹#›</a:t>
            </a:fld>
            <a:endParaRPr lang="en-US"/>
          </a:p>
        </p:txBody>
      </p:sp>
    </p:spTree>
    <p:extLst>
      <p:ext uri="{BB962C8B-B14F-4D97-AF65-F5344CB8AC3E}">
        <p14:creationId xmlns:p14="http://schemas.microsoft.com/office/powerpoint/2010/main" val="1556149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Approving Timecards</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Important Dates</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Checking for Exceptions</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Checking for Requests</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Deadlines</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Time comparison</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Changes to Kronos after timecards are locked</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Information to send to Payroll</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TES chargebacks</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Banner Scripts</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Questions?</a:t>
            </a:r>
          </a:p>
          <a:p>
            <a:endParaRPr lang="en-US" dirty="0"/>
          </a:p>
        </p:txBody>
      </p:sp>
      <p:sp>
        <p:nvSpPr>
          <p:cNvPr id="4" name="Slide Number Placeholder 3"/>
          <p:cNvSpPr>
            <a:spLocks noGrp="1"/>
          </p:cNvSpPr>
          <p:nvPr>
            <p:ph type="sldNum" sz="quarter" idx="5"/>
          </p:nvPr>
        </p:nvSpPr>
        <p:spPr/>
        <p:txBody>
          <a:bodyPr/>
          <a:lstStyle/>
          <a:p>
            <a:fld id="{A94752C9-6973-4E49-9CEE-BED3D4E93AE8}" type="slidenum">
              <a:rPr lang="en-US" smtClean="0"/>
              <a:t>5</a:t>
            </a:fld>
            <a:endParaRPr lang="en-US"/>
          </a:p>
        </p:txBody>
      </p:sp>
    </p:spTree>
    <p:extLst>
      <p:ext uri="{BB962C8B-B14F-4D97-AF65-F5344CB8AC3E}">
        <p14:creationId xmlns:p14="http://schemas.microsoft.com/office/powerpoint/2010/main" val="2970373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CCEA652-1E2A-CBDA-D45C-3AF09B4E08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58E9B858-D38B-880D-ED92-A3423258FA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Bullet 2:  Regular work hours 7:45 – 11:45, 12:45 – 4:45 but works 8:00 – 12:00, 1:00 – 5:00 time should be recorded as such. Another example  - a </a:t>
            </a:r>
            <a:r>
              <a:rPr lang="en-US" altLang="en-US" err="1"/>
              <a:t>drs.</a:t>
            </a:r>
            <a:r>
              <a:rPr lang="en-US" altLang="en-US"/>
              <a:t> Appt. </a:t>
            </a:r>
          </a:p>
        </p:txBody>
      </p:sp>
      <p:sp>
        <p:nvSpPr>
          <p:cNvPr id="22532" name="Slide Number Placeholder 3">
            <a:extLst>
              <a:ext uri="{FF2B5EF4-FFF2-40B4-BE49-F238E27FC236}">
                <a16:creationId xmlns:a16="http://schemas.microsoft.com/office/drawing/2014/main" id="{4E245A16-F877-6020-5357-0584D5265C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8238" indent="-227013">
              <a:defRPr sz="2400">
                <a:solidFill>
                  <a:schemeClr val="tx1"/>
                </a:solidFill>
                <a:latin typeface="Times" panose="02020603050405020304" pitchFamily="18" charset="0"/>
              </a:defRPr>
            </a:lvl3pPr>
            <a:lvl4pPr marL="1593850" indent="-227013">
              <a:defRPr sz="2400">
                <a:solidFill>
                  <a:schemeClr val="tx1"/>
                </a:solidFill>
                <a:latin typeface="Times" panose="02020603050405020304" pitchFamily="18" charset="0"/>
              </a:defRPr>
            </a:lvl4pPr>
            <a:lvl5pPr marL="2049463" indent="-227013">
              <a:defRPr sz="2400">
                <a:solidFill>
                  <a:schemeClr val="tx1"/>
                </a:solidFill>
                <a:latin typeface="Times" panose="02020603050405020304" pitchFamily="18" charset="0"/>
              </a:defRPr>
            </a:lvl5pPr>
            <a:lvl6pPr marL="2506663" indent="-227013" eaLnBrk="0" fontAlgn="base" hangingPunct="0">
              <a:spcBef>
                <a:spcPct val="0"/>
              </a:spcBef>
              <a:spcAft>
                <a:spcPct val="0"/>
              </a:spcAft>
              <a:defRPr sz="2400">
                <a:solidFill>
                  <a:schemeClr val="tx1"/>
                </a:solidFill>
                <a:latin typeface="Times" panose="02020603050405020304" pitchFamily="18" charset="0"/>
              </a:defRPr>
            </a:lvl6pPr>
            <a:lvl7pPr marL="2963863" indent="-227013" eaLnBrk="0" fontAlgn="base" hangingPunct="0">
              <a:spcBef>
                <a:spcPct val="0"/>
              </a:spcBef>
              <a:spcAft>
                <a:spcPct val="0"/>
              </a:spcAft>
              <a:defRPr sz="2400">
                <a:solidFill>
                  <a:schemeClr val="tx1"/>
                </a:solidFill>
                <a:latin typeface="Times" panose="02020603050405020304" pitchFamily="18" charset="0"/>
              </a:defRPr>
            </a:lvl7pPr>
            <a:lvl8pPr marL="3421063" indent="-227013" eaLnBrk="0" fontAlgn="base" hangingPunct="0">
              <a:spcBef>
                <a:spcPct val="0"/>
              </a:spcBef>
              <a:spcAft>
                <a:spcPct val="0"/>
              </a:spcAft>
              <a:defRPr sz="2400">
                <a:solidFill>
                  <a:schemeClr val="tx1"/>
                </a:solidFill>
                <a:latin typeface="Times" panose="02020603050405020304" pitchFamily="18" charset="0"/>
              </a:defRPr>
            </a:lvl8pPr>
            <a:lvl9pPr marL="3878263" indent="-227013" eaLnBrk="0" fontAlgn="base" hangingPunct="0">
              <a:spcBef>
                <a:spcPct val="0"/>
              </a:spcBef>
              <a:spcAft>
                <a:spcPct val="0"/>
              </a:spcAft>
              <a:defRPr sz="2400">
                <a:solidFill>
                  <a:schemeClr val="tx1"/>
                </a:solidFill>
                <a:latin typeface="Times" panose="02020603050405020304" pitchFamily="18" charset="0"/>
              </a:defRPr>
            </a:lvl9pPr>
          </a:lstStyle>
          <a:p>
            <a:fld id="{C7E65E6D-42AF-4A94-8BB7-7B806CDF2D50}" type="slidenum">
              <a:rPr lang="en-US" altLang="en-US" sz="1200"/>
              <a:pPr/>
              <a:t>11</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CCEA652-1E2A-CBDA-D45C-3AF09B4E08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58E9B858-D38B-880D-ED92-A3423258FA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Bullet 2:  Regular work hours 7:45 – 11:45, 12:45 – 4:45 but works 8:00 – 12:00, 1:00 – 5:00 time should be recorded as such. Another example  - a </a:t>
            </a:r>
            <a:r>
              <a:rPr lang="en-US" altLang="en-US" err="1"/>
              <a:t>drs.</a:t>
            </a:r>
            <a:r>
              <a:rPr lang="en-US" altLang="en-US"/>
              <a:t> Appt. </a:t>
            </a:r>
          </a:p>
        </p:txBody>
      </p:sp>
      <p:sp>
        <p:nvSpPr>
          <p:cNvPr id="22532" name="Slide Number Placeholder 3">
            <a:extLst>
              <a:ext uri="{FF2B5EF4-FFF2-40B4-BE49-F238E27FC236}">
                <a16:creationId xmlns:a16="http://schemas.microsoft.com/office/drawing/2014/main" id="{4E245A16-F877-6020-5357-0584D5265C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8238" indent="-227013">
              <a:defRPr sz="2400">
                <a:solidFill>
                  <a:schemeClr val="tx1"/>
                </a:solidFill>
                <a:latin typeface="Times" panose="02020603050405020304" pitchFamily="18" charset="0"/>
              </a:defRPr>
            </a:lvl3pPr>
            <a:lvl4pPr marL="1593850" indent="-227013">
              <a:defRPr sz="2400">
                <a:solidFill>
                  <a:schemeClr val="tx1"/>
                </a:solidFill>
                <a:latin typeface="Times" panose="02020603050405020304" pitchFamily="18" charset="0"/>
              </a:defRPr>
            </a:lvl4pPr>
            <a:lvl5pPr marL="2049463" indent="-227013">
              <a:defRPr sz="2400">
                <a:solidFill>
                  <a:schemeClr val="tx1"/>
                </a:solidFill>
                <a:latin typeface="Times" panose="02020603050405020304" pitchFamily="18" charset="0"/>
              </a:defRPr>
            </a:lvl5pPr>
            <a:lvl6pPr marL="2506663" indent="-227013" eaLnBrk="0" fontAlgn="base" hangingPunct="0">
              <a:spcBef>
                <a:spcPct val="0"/>
              </a:spcBef>
              <a:spcAft>
                <a:spcPct val="0"/>
              </a:spcAft>
              <a:defRPr sz="2400">
                <a:solidFill>
                  <a:schemeClr val="tx1"/>
                </a:solidFill>
                <a:latin typeface="Times" panose="02020603050405020304" pitchFamily="18" charset="0"/>
              </a:defRPr>
            </a:lvl6pPr>
            <a:lvl7pPr marL="2963863" indent="-227013" eaLnBrk="0" fontAlgn="base" hangingPunct="0">
              <a:spcBef>
                <a:spcPct val="0"/>
              </a:spcBef>
              <a:spcAft>
                <a:spcPct val="0"/>
              </a:spcAft>
              <a:defRPr sz="2400">
                <a:solidFill>
                  <a:schemeClr val="tx1"/>
                </a:solidFill>
                <a:latin typeface="Times" panose="02020603050405020304" pitchFamily="18" charset="0"/>
              </a:defRPr>
            </a:lvl7pPr>
            <a:lvl8pPr marL="3421063" indent="-227013" eaLnBrk="0" fontAlgn="base" hangingPunct="0">
              <a:spcBef>
                <a:spcPct val="0"/>
              </a:spcBef>
              <a:spcAft>
                <a:spcPct val="0"/>
              </a:spcAft>
              <a:defRPr sz="2400">
                <a:solidFill>
                  <a:schemeClr val="tx1"/>
                </a:solidFill>
                <a:latin typeface="Times" panose="02020603050405020304" pitchFamily="18" charset="0"/>
              </a:defRPr>
            </a:lvl8pPr>
            <a:lvl9pPr marL="3878263" indent="-227013" eaLnBrk="0" fontAlgn="base" hangingPunct="0">
              <a:spcBef>
                <a:spcPct val="0"/>
              </a:spcBef>
              <a:spcAft>
                <a:spcPct val="0"/>
              </a:spcAft>
              <a:defRPr sz="2400">
                <a:solidFill>
                  <a:schemeClr val="tx1"/>
                </a:solidFill>
                <a:latin typeface="Times" panose="02020603050405020304" pitchFamily="18" charset="0"/>
              </a:defRPr>
            </a:lvl9pPr>
          </a:lstStyle>
          <a:p>
            <a:fld id="{C7E65E6D-42AF-4A94-8BB7-7B806CDF2D50}" type="slidenum">
              <a:rPr lang="en-US" altLang="en-US" sz="1200"/>
              <a:pPr/>
              <a:t>12</a:t>
            </a:fld>
            <a:endParaRPr lang="en-US" altLang="en-US" sz="1200"/>
          </a:p>
        </p:txBody>
      </p:sp>
    </p:spTree>
    <p:extLst>
      <p:ext uri="{BB962C8B-B14F-4D97-AF65-F5344CB8AC3E}">
        <p14:creationId xmlns:p14="http://schemas.microsoft.com/office/powerpoint/2010/main" val="2395688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CCEA652-1E2A-CBDA-D45C-3AF09B4E08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58E9B858-D38B-880D-ED92-A3423258FA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Bullet 2:  Regular work hours 7:45 – 11:45, 12:45 – 4:45 but works 8:00 – 12:00, 1:00 – 5:00 time should be recorded as such. Another example  - a </a:t>
            </a:r>
            <a:r>
              <a:rPr lang="en-US" altLang="en-US" err="1"/>
              <a:t>drs.</a:t>
            </a:r>
            <a:r>
              <a:rPr lang="en-US" altLang="en-US"/>
              <a:t> Appt. </a:t>
            </a:r>
          </a:p>
        </p:txBody>
      </p:sp>
      <p:sp>
        <p:nvSpPr>
          <p:cNvPr id="22532" name="Slide Number Placeholder 3">
            <a:extLst>
              <a:ext uri="{FF2B5EF4-FFF2-40B4-BE49-F238E27FC236}">
                <a16:creationId xmlns:a16="http://schemas.microsoft.com/office/drawing/2014/main" id="{4E245A16-F877-6020-5357-0584D5265C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8238" indent="-227013">
              <a:defRPr sz="2400">
                <a:solidFill>
                  <a:schemeClr val="tx1"/>
                </a:solidFill>
                <a:latin typeface="Times" panose="02020603050405020304" pitchFamily="18" charset="0"/>
              </a:defRPr>
            </a:lvl3pPr>
            <a:lvl4pPr marL="1593850" indent="-227013">
              <a:defRPr sz="2400">
                <a:solidFill>
                  <a:schemeClr val="tx1"/>
                </a:solidFill>
                <a:latin typeface="Times" panose="02020603050405020304" pitchFamily="18" charset="0"/>
              </a:defRPr>
            </a:lvl4pPr>
            <a:lvl5pPr marL="2049463" indent="-227013">
              <a:defRPr sz="2400">
                <a:solidFill>
                  <a:schemeClr val="tx1"/>
                </a:solidFill>
                <a:latin typeface="Times" panose="02020603050405020304" pitchFamily="18" charset="0"/>
              </a:defRPr>
            </a:lvl5pPr>
            <a:lvl6pPr marL="2506663" indent="-227013" eaLnBrk="0" fontAlgn="base" hangingPunct="0">
              <a:spcBef>
                <a:spcPct val="0"/>
              </a:spcBef>
              <a:spcAft>
                <a:spcPct val="0"/>
              </a:spcAft>
              <a:defRPr sz="2400">
                <a:solidFill>
                  <a:schemeClr val="tx1"/>
                </a:solidFill>
                <a:latin typeface="Times" panose="02020603050405020304" pitchFamily="18" charset="0"/>
              </a:defRPr>
            </a:lvl6pPr>
            <a:lvl7pPr marL="2963863" indent="-227013" eaLnBrk="0" fontAlgn="base" hangingPunct="0">
              <a:spcBef>
                <a:spcPct val="0"/>
              </a:spcBef>
              <a:spcAft>
                <a:spcPct val="0"/>
              </a:spcAft>
              <a:defRPr sz="2400">
                <a:solidFill>
                  <a:schemeClr val="tx1"/>
                </a:solidFill>
                <a:latin typeface="Times" panose="02020603050405020304" pitchFamily="18" charset="0"/>
              </a:defRPr>
            </a:lvl7pPr>
            <a:lvl8pPr marL="3421063" indent="-227013" eaLnBrk="0" fontAlgn="base" hangingPunct="0">
              <a:spcBef>
                <a:spcPct val="0"/>
              </a:spcBef>
              <a:spcAft>
                <a:spcPct val="0"/>
              </a:spcAft>
              <a:defRPr sz="2400">
                <a:solidFill>
                  <a:schemeClr val="tx1"/>
                </a:solidFill>
                <a:latin typeface="Times" panose="02020603050405020304" pitchFamily="18" charset="0"/>
              </a:defRPr>
            </a:lvl8pPr>
            <a:lvl9pPr marL="3878263" indent="-227013" eaLnBrk="0" fontAlgn="base" hangingPunct="0">
              <a:spcBef>
                <a:spcPct val="0"/>
              </a:spcBef>
              <a:spcAft>
                <a:spcPct val="0"/>
              </a:spcAft>
              <a:defRPr sz="2400">
                <a:solidFill>
                  <a:schemeClr val="tx1"/>
                </a:solidFill>
                <a:latin typeface="Times" panose="02020603050405020304" pitchFamily="18" charset="0"/>
              </a:defRPr>
            </a:lvl9pPr>
          </a:lstStyle>
          <a:p>
            <a:fld id="{C7E65E6D-42AF-4A94-8BB7-7B806CDF2D50}" type="slidenum">
              <a:rPr lang="en-US" altLang="en-US" sz="1200"/>
              <a:pPr/>
              <a:t>16</a:t>
            </a:fld>
            <a:endParaRPr lang="en-US" altLang="en-US" sz="1200"/>
          </a:p>
        </p:txBody>
      </p:sp>
    </p:spTree>
    <p:extLst>
      <p:ext uri="{BB962C8B-B14F-4D97-AF65-F5344CB8AC3E}">
        <p14:creationId xmlns:p14="http://schemas.microsoft.com/office/powerpoint/2010/main" val="3929114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CCEA652-1E2A-CBDA-D45C-3AF09B4E08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58E9B858-D38B-880D-ED92-A3423258FA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Bullet 2:  Regular work hours 7:45 – 11:45, 12:45 – 4:45 but works 8:00 – 12:00, 1:00 – 5:00 time should be recorded as such. Another example  - a </a:t>
            </a:r>
            <a:r>
              <a:rPr lang="en-US" altLang="en-US" err="1"/>
              <a:t>drs.</a:t>
            </a:r>
            <a:r>
              <a:rPr lang="en-US" altLang="en-US"/>
              <a:t> Appt. </a:t>
            </a:r>
          </a:p>
        </p:txBody>
      </p:sp>
      <p:sp>
        <p:nvSpPr>
          <p:cNvPr id="22532" name="Slide Number Placeholder 3">
            <a:extLst>
              <a:ext uri="{FF2B5EF4-FFF2-40B4-BE49-F238E27FC236}">
                <a16:creationId xmlns:a16="http://schemas.microsoft.com/office/drawing/2014/main" id="{4E245A16-F877-6020-5357-0584D5265C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8238" indent="-227013">
              <a:defRPr sz="2400">
                <a:solidFill>
                  <a:schemeClr val="tx1"/>
                </a:solidFill>
                <a:latin typeface="Times" panose="02020603050405020304" pitchFamily="18" charset="0"/>
              </a:defRPr>
            </a:lvl3pPr>
            <a:lvl4pPr marL="1593850" indent="-227013">
              <a:defRPr sz="2400">
                <a:solidFill>
                  <a:schemeClr val="tx1"/>
                </a:solidFill>
                <a:latin typeface="Times" panose="02020603050405020304" pitchFamily="18" charset="0"/>
              </a:defRPr>
            </a:lvl4pPr>
            <a:lvl5pPr marL="2049463" indent="-227013">
              <a:defRPr sz="2400">
                <a:solidFill>
                  <a:schemeClr val="tx1"/>
                </a:solidFill>
                <a:latin typeface="Times" panose="02020603050405020304" pitchFamily="18" charset="0"/>
              </a:defRPr>
            </a:lvl5pPr>
            <a:lvl6pPr marL="2506663" indent="-227013" eaLnBrk="0" fontAlgn="base" hangingPunct="0">
              <a:spcBef>
                <a:spcPct val="0"/>
              </a:spcBef>
              <a:spcAft>
                <a:spcPct val="0"/>
              </a:spcAft>
              <a:defRPr sz="2400">
                <a:solidFill>
                  <a:schemeClr val="tx1"/>
                </a:solidFill>
                <a:latin typeface="Times" panose="02020603050405020304" pitchFamily="18" charset="0"/>
              </a:defRPr>
            </a:lvl6pPr>
            <a:lvl7pPr marL="2963863" indent="-227013" eaLnBrk="0" fontAlgn="base" hangingPunct="0">
              <a:spcBef>
                <a:spcPct val="0"/>
              </a:spcBef>
              <a:spcAft>
                <a:spcPct val="0"/>
              </a:spcAft>
              <a:defRPr sz="2400">
                <a:solidFill>
                  <a:schemeClr val="tx1"/>
                </a:solidFill>
                <a:latin typeface="Times" panose="02020603050405020304" pitchFamily="18" charset="0"/>
              </a:defRPr>
            </a:lvl7pPr>
            <a:lvl8pPr marL="3421063" indent="-227013" eaLnBrk="0" fontAlgn="base" hangingPunct="0">
              <a:spcBef>
                <a:spcPct val="0"/>
              </a:spcBef>
              <a:spcAft>
                <a:spcPct val="0"/>
              </a:spcAft>
              <a:defRPr sz="2400">
                <a:solidFill>
                  <a:schemeClr val="tx1"/>
                </a:solidFill>
                <a:latin typeface="Times" panose="02020603050405020304" pitchFamily="18" charset="0"/>
              </a:defRPr>
            </a:lvl8pPr>
            <a:lvl9pPr marL="3878263" indent="-227013" eaLnBrk="0" fontAlgn="base" hangingPunct="0">
              <a:spcBef>
                <a:spcPct val="0"/>
              </a:spcBef>
              <a:spcAft>
                <a:spcPct val="0"/>
              </a:spcAft>
              <a:defRPr sz="2400">
                <a:solidFill>
                  <a:schemeClr val="tx1"/>
                </a:solidFill>
                <a:latin typeface="Times" panose="02020603050405020304" pitchFamily="18" charset="0"/>
              </a:defRPr>
            </a:lvl9pPr>
          </a:lstStyle>
          <a:p>
            <a:fld id="{C7E65E6D-42AF-4A94-8BB7-7B806CDF2D50}" type="slidenum">
              <a:rPr lang="en-US" altLang="en-US" sz="1200"/>
              <a:pPr/>
              <a:t>17</a:t>
            </a:fld>
            <a:endParaRPr lang="en-US" altLang="en-US" sz="1200"/>
          </a:p>
        </p:txBody>
      </p:sp>
    </p:spTree>
    <p:extLst>
      <p:ext uri="{BB962C8B-B14F-4D97-AF65-F5344CB8AC3E}">
        <p14:creationId xmlns:p14="http://schemas.microsoft.com/office/powerpoint/2010/main" val="2269762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CCEA652-1E2A-CBDA-D45C-3AF09B4E08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58E9B858-D38B-880D-ED92-A3423258FA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Bullet 2:  Regular work hours 7:45 – 11:45, 12:45 – 4:45 but works 8:00 – 12:00, 1:00 – 5:00 time should be recorded as such. Another example  - a </a:t>
            </a:r>
            <a:r>
              <a:rPr lang="en-US" altLang="en-US" err="1"/>
              <a:t>drs.</a:t>
            </a:r>
            <a:r>
              <a:rPr lang="en-US" altLang="en-US"/>
              <a:t> Appt. </a:t>
            </a:r>
          </a:p>
        </p:txBody>
      </p:sp>
      <p:sp>
        <p:nvSpPr>
          <p:cNvPr id="22532" name="Slide Number Placeholder 3">
            <a:extLst>
              <a:ext uri="{FF2B5EF4-FFF2-40B4-BE49-F238E27FC236}">
                <a16:creationId xmlns:a16="http://schemas.microsoft.com/office/drawing/2014/main" id="{4E245A16-F877-6020-5357-0584D5265C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39775" indent="-284163">
              <a:defRPr sz="2400">
                <a:solidFill>
                  <a:schemeClr val="tx1"/>
                </a:solidFill>
                <a:latin typeface="Times" panose="02020603050405020304" pitchFamily="18" charset="0"/>
              </a:defRPr>
            </a:lvl2pPr>
            <a:lvl3pPr marL="1138238" indent="-227013">
              <a:defRPr sz="2400">
                <a:solidFill>
                  <a:schemeClr val="tx1"/>
                </a:solidFill>
                <a:latin typeface="Times" panose="02020603050405020304" pitchFamily="18" charset="0"/>
              </a:defRPr>
            </a:lvl3pPr>
            <a:lvl4pPr marL="1593850" indent="-227013">
              <a:defRPr sz="2400">
                <a:solidFill>
                  <a:schemeClr val="tx1"/>
                </a:solidFill>
                <a:latin typeface="Times" panose="02020603050405020304" pitchFamily="18" charset="0"/>
              </a:defRPr>
            </a:lvl4pPr>
            <a:lvl5pPr marL="2049463" indent="-227013">
              <a:defRPr sz="2400">
                <a:solidFill>
                  <a:schemeClr val="tx1"/>
                </a:solidFill>
                <a:latin typeface="Times" panose="02020603050405020304" pitchFamily="18" charset="0"/>
              </a:defRPr>
            </a:lvl5pPr>
            <a:lvl6pPr marL="2506663" indent="-227013" eaLnBrk="0" fontAlgn="base" hangingPunct="0">
              <a:spcBef>
                <a:spcPct val="0"/>
              </a:spcBef>
              <a:spcAft>
                <a:spcPct val="0"/>
              </a:spcAft>
              <a:defRPr sz="2400">
                <a:solidFill>
                  <a:schemeClr val="tx1"/>
                </a:solidFill>
                <a:latin typeface="Times" panose="02020603050405020304" pitchFamily="18" charset="0"/>
              </a:defRPr>
            </a:lvl6pPr>
            <a:lvl7pPr marL="2963863" indent="-227013" eaLnBrk="0" fontAlgn="base" hangingPunct="0">
              <a:spcBef>
                <a:spcPct val="0"/>
              </a:spcBef>
              <a:spcAft>
                <a:spcPct val="0"/>
              </a:spcAft>
              <a:defRPr sz="2400">
                <a:solidFill>
                  <a:schemeClr val="tx1"/>
                </a:solidFill>
                <a:latin typeface="Times" panose="02020603050405020304" pitchFamily="18" charset="0"/>
              </a:defRPr>
            </a:lvl7pPr>
            <a:lvl8pPr marL="3421063" indent="-227013" eaLnBrk="0" fontAlgn="base" hangingPunct="0">
              <a:spcBef>
                <a:spcPct val="0"/>
              </a:spcBef>
              <a:spcAft>
                <a:spcPct val="0"/>
              </a:spcAft>
              <a:defRPr sz="2400">
                <a:solidFill>
                  <a:schemeClr val="tx1"/>
                </a:solidFill>
                <a:latin typeface="Times" panose="02020603050405020304" pitchFamily="18" charset="0"/>
              </a:defRPr>
            </a:lvl8pPr>
            <a:lvl9pPr marL="3878263" indent="-227013" eaLnBrk="0" fontAlgn="base" hangingPunct="0">
              <a:spcBef>
                <a:spcPct val="0"/>
              </a:spcBef>
              <a:spcAft>
                <a:spcPct val="0"/>
              </a:spcAft>
              <a:defRPr sz="2400">
                <a:solidFill>
                  <a:schemeClr val="tx1"/>
                </a:solidFill>
                <a:latin typeface="Times" panose="02020603050405020304" pitchFamily="18" charset="0"/>
              </a:defRPr>
            </a:lvl9pPr>
          </a:lstStyle>
          <a:p>
            <a:fld id="{C7E65E6D-42AF-4A94-8BB7-7B806CDF2D50}" type="slidenum">
              <a:rPr lang="en-US" altLang="en-US" sz="1200"/>
              <a:pPr/>
              <a:t>20</a:t>
            </a:fld>
            <a:endParaRPr lang="en-US" altLang="en-US" sz="1200"/>
          </a:p>
        </p:txBody>
      </p:sp>
    </p:spTree>
    <p:extLst>
      <p:ext uri="{BB962C8B-B14F-4D97-AF65-F5344CB8AC3E}">
        <p14:creationId xmlns:p14="http://schemas.microsoft.com/office/powerpoint/2010/main" val="25814362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2B8EE-8C4C-0C42-A591-B0B536E6BFDB}"/>
              </a:ext>
            </a:extLst>
          </p:cNvPr>
          <p:cNvSpPr>
            <a:spLocks noGrp="1"/>
          </p:cNvSpPr>
          <p:nvPr>
            <p:ph type="ctrTitle" hasCustomPrompt="1"/>
          </p:nvPr>
        </p:nvSpPr>
        <p:spPr>
          <a:xfrm>
            <a:off x="952500" y="2166938"/>
            <a:ext cx="8636000" cy="2387600"/>
          </a:xfrm>
        </p:spPr>
        <p:txBody>
          <a:bodyPr anchor="b"/>
          <a:lstStyle>
            <a:lvl1pPr algn="l">
              <a:defRPr sz="6000" b="0"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BFC40274-FFD5-AD4A-AE9F-3B708ABE95FA}"/>
              </a:ext>
            </a:extLst>
          </p:cNvPr>
          <p:cNvSpPr>
            <a:spLocks noGrp="1"/>
          </p:cNvSpPr>
          <p:nvPr>
            <p:ph type="subTitle" idx="1"/>
          </p:nvPr>
        </p:nvSpPr>
        <p:spPr>
          <a:xfrm>
            <a:off x="952500" y="4554538"/>
            <a:ext cx="9715500" cy="1655762"/>
          </a:xfrm>
        </p:spPr>
        <p:txBody>
          <a:bodyPr/>
          <a:lstStyle>
            <a:lvl1pPr marL="0" indent="0" algn="l">
              <a:buNone/>
              <a:defRPr sz="2400" b="0" i="0">
                <a:solidFill>
                  <a:schemeClr val="accent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descr="Text&#10;&#10;Description automatically generated with low confidence">
            <a:extLst>
              <a:ext uri="{FF2B5EF4-FFF2-40B4-BE49-F238E27FC236}">
                <a16:creationId xmlns:a16="http://schemas.microsoft.com/office/drawing/2014/main" id="{CF76B8A7-2C2C-2748-A7AE-11681A0AFC46}"/>
              </a:ext>
            </a:extLst>
          </p:cNvPr>
          <p:cNvPicPr>
            <a:picLocks noChangeAspect="1"/>
          </p:cNvPicPr>
          <p:nvPr userDrawn="1"/>
        </p:nvPicPr>
        <p:blipFill>
          <a:blip r:embed="rId2"/>
          <a:stretch>
            <a:fillRect/>
          </a:stretch>
        </p:blipFill>
        <p:spPr>
          <a:xfrm>
            <a:off x="952500" y="869828"/>
            <a:ext cx="5867400" cy="821942"/>
          </a:xfrm>
          <a:prstGeom prst="rect">
            <a:avLst/>
          </a:prstGeom>
        </p:spPr>
      </p:pic>
      <p:pic>
        <p:nvPicPr>
          <p:cNvPr id="14" name="Picture 13" descr="A picture containing text, outdoor, building, sign&#10;&#10;Description automatically generated">
            <a:extLst>
              <a:ext uri="{FF2B5EF4-FFF2-40B4-BE49-F238E27FC236}">
                <a16:creationId xmlns:a16="http://schemas.microsoft.com/office/drawing/2014/main" id="{4710E8B0-958E-4C47-B6BC-648496672D81}"/>
              </a:ext>
            </a:extLst>
          </p:cNvPr>
          <p:cNvPicPr>
            <a:picLocks noChangeAspect="1"/>
          </p:cNvPicPr>
          <p:nvPr userDrawn="1"/>
        </p:nvPicPr>
        <p:blipFill>
          <a:blip r:embed="rId3"/>
          <a:stretch>
            <a:fillRect/>
          </a:stretch>
        </p:blipFill>
        <p:spPr>
          <a:xfrm>
            <a:off x="8227671" y="-68262"/>
            <a:ext cx="3964329" cy="6926262"/>
          </a:xfrm>
          <a:prstGeom prst="rect">
            <a:avLst/>
          </a:prstGeom>
        </p:spPr>
      </p:pic>
    </p:spTree>
    <p:extLst>
      <p:ext uri="{BB962C8B-B14F-4D97-AF65-F5344CB8AC3E}">
        <p14:creationId xmlns:p14="http://schemas.microsoft.com/office/powerpoint/2010/main" val="3341267531"/>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93012-2965-0547-A815-31AD613905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DF3B93-E848-BE41-8A0D-4D2BE7CC17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E7C790-6B48-FA4E-9A0A-C278B437A278}"/>
              </a:ext>
            </a:extLst>
          </p:cNvPr>
          <p:cNvSpPr>
            <a:spLocks noGrp="1"/>
          </p:cNvSpPr>
          <p:nvPr>
            <p:ph type="dt" sz="half" idx="10"/>
          </p:nvPr>
        </p:nvSpPr>
        <p:spPr>
          <a:xfrm>
            <a:off x="838200" y="6356350"/>
            <a:ext cx="2743200" cy="365125"/>
          </a:xfrm>
          <a:prstGeom prst="rect">
            <a:avLst/>
          </a:prstGeom>
        </p:spPr>
        <p:txBody>
          <a:bodyPr/>
          <a:lstStyle/>
          <a:p>
            <a:fld id="{FB895B03-3C88-104C-86D2-45CC5C399535}" type="datetimeFigureOut">
              <a:rPr lang="en-US" smtClean="0"/>
              <a:t>7/18/24</a:t>
            </a:fld>
            <a:endParaRPr lang="en-US"/>
          </a:p>
        </p:txBody>
      </p:sp>
      <p:sp>
        <p:nvSpPr>
          <p:cNvPr id="5" name="Footer Placeholder 4">
            <a:extLst>
              <a:ext uri="{FF2B5EF4-FFF2-40B4-BE49-F238E27FC236}">
                <a16:creationId xmlns:a16="http://schemas.microsoft.com/office/drawing/2014/main" id="{4FD99120-9AEF-0E4F-B56D-9A328CAFB9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6AEEEB4-4A62-684A-BAB0-B2A539761688}"/>
              </a:ext>
            </a:extLst>
          </p:cNvPr>
          <p:cNvSpPr>
            <a:spLocks noGrp="1"/>
          </p:cNvSpPr>
          <p:nvPr>
            <p:ph type="sldNum" sz="quarter" idx="12"/>
          </p:nvPr>
        </p:nvSpPr>
        <p:spPr>
          <a:xfrm>
            <a:off x="8610600" y="6356350"/>
            <a:ext cx="2743200" cy="365125"/>
          </a:xfrm>
          <a:prstGeom prst="rect">
            <a:avLst/>
          </a:prstGeom>
        </p:spPr>
        <p:txBody>
          <a:bodyPr/>
          <a:lstStyle/>
          <a:p>
            <a:fld id="{2F6EC826-79D3-9E46-8E09-BA8FEB1179FB}" type="slidenum">
              <a:rPr lang="en-US" smtClean="0"/>
              <a:t>‹#›</a:t>
            </a:fld>
            <a:endParaRPr lang="en-US"/>
          </a:p>
        </p:txBody>
      </p:sp>
    </p:spTree>
    <p:extLst>
      <p:ext uri="{BB962C8B-B14F-4D97-AF65-F5344CB8AC3E}">
        <p14:creationId xmlns:p14="http://schemas.microsoft.com/office/powerpoint/2010/main" val="117095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5DD08-E58D-B840-BD44-E48A80A782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244108-3B3C-B842-9698-22D43230D8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C0DEC5-5B8A-B147-85E0-E32366CF0920}"/>
              </a:ext>
            </a:extLst>
          </p:cNvPr>
          <p:cNvSpPr>
            <a:spLocks noGrp="1"/>
          </p:cNvSpPr>
          <p:nvPr>
            <p:ph type="dt" sz="half" idx="10"/>
          </p:nvPr>
        </p:nvSpPr>
        <p:spPr>
          <a:xfrm>
            <a:off x="838200" y="6356350"/>
            <a:ext cx="2743200" cy="365125"/>
          </a:xfrm>
          <a:prstGeom prst="rect">
            <a:avLst/>
          </a:prstGeom>
        </p:spPr>
        <p:txBody>
          <a:bodyPr/>
          <a:lstStyle/>
          <a:p>
            <a:fld id="{FB895B03-3C88-104C-86D2-45CC5C399535}" type="datetimeFigureOut">
              <a:rPr lang="en-US" smtClean="0"/>
              <a:t>7/18/24</a:t>
            </a:fld>
            <a:endParaRPr lang="en-US"/>
          </a:p>
        </p:txBody>
      </p:sp>
      <p:sp>
        <p:nvSpPr>
          <p:cNvPr id="5" name="Footer Placeholder 4">
            <a:extLst>
              <a:ext uri="{FF2B5EF4-FFF2-40B4-BE49-F238E27FC236}">
                <a16:creationId xmlns:a16="http://schemas.microsoft.com/office/drawing/2014/main" id="{FD39B977-6ADB-3D46-9DF8-C8A343158A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82AC12-9180-C444-AAB5-8F95E132BB81}"/>
              </a:ext>
            </a:extLst>
          </p:cNvPr>
          <p:cNvSpPr>
            <a:spLocks noGrp="1"/>
          </p:cNvSpPr>
          <p:nvPr>
            <p:ph type="sldNum" sz="quarter" idx="12"/>
          </p:nvPr>
        </p:nvSpPr>
        <p:spPr>
          <a:xfrm>
            <a:off x="8610600" y="6356350"/>
            <a:ext cx="2743200" cy="365125"/>
          </a:xfrm>
          <a:prstGeom prst="rect">
            <a:avLst/>
          </a:prstGeom>
        </p:spPr>
        <p:txBody>
          <a:bodyPr/>
          <a:lstStyle/>
          <a:p>
            <a:fld id="{2F6EC826-79D3-9E46-8E09-BA8FEB1179FB}" type="slidenum">
              <a:rPr lang="en-US" smtClean="0"/>
              <a:t>‹#›</a:t>
            </a:fld>
            <a:endParaRPr lang="en-US"/>
          </a:p>
        </p:txBody>
      </p:sp>
    </p:spTree>
    <p:extLst>
      <p:ext uri="{BB962C8B-B14F-4D97-AF65-F5344CB8AC3E}">
        <p14:creationId xmlns:p14="http://schemas.microsoft.com/office/powerpoint/2010/main" val="1132027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9262F-0A4D-4F40-88AB-348D7C3D79E9}"/>
              </a:ext>
            </a:extLst>
          </p:cNvPr>
          <p:cNvSpPr>
            <a:spLocks noGrp="1"/>
          </p:cNvSpPr>
          <p:nvPr>
            <p:ph type="title" hasCustomPrompt="1"/>
          </p:nvPr>
        </p:nvSpPr>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542E9EE-D03A-C144-ABD4-B7F272825C33}"/>
              </a:ext>
            </a:extLst>
          </p:cNvPr>
          <p:cNvSpPr>
            <a:spLocks noGrp="1"/>
          </p:cNvSpPr>
          <p:nvPr>
            <p:ph idx="1"/>
          </p:nvPr>
        </p:nvSpPr>
        <p:spPr/>
        <p:txBody>
          <a:bodyPr/>
          <a:lstStyle>
            <a:lvl1pPr>
              <a:defRPr b="0" i="0">
                <a:solidFill>
                  <a:schemeClr val="tx1"/>
                </a:solidFill>
                <a:latin typeface="Arial" panose="020B0604020202020204" pitchFamily="34" charset="0"/>
                <a:cs typeface="Arial" panose="020B0604020202020204" pitchFamily="34" charset="0"/>
              </a:defRPr>
            </a:lvl1pPr>
            <a:lvl2pPr>
              <a:defRPr b="0" i="0">
                <a:solidFill>
                  <a:schemeClr val="tx1"/>
                </a:solidFill>
                <a:latin typeface="Arial" panose="020B0604020202020204" pitchFamily="34" charset="0"/>
                <a:cs typeface="Arial" panose="020B0604020202020204" pitchFamily="34" charset="0"/>
              </a:defRPr>
            </a:lvl2pPr>
            <a:lvl3pPr>
              <a:defRPr b="0" i="0">
                <a:solidFill>
                  <a:schemeClr val="tx1"/>
                </a:solidFill>
                <a:latin typeface="Arial" panose="020B0604020202020204" pitchFamily="34" charset="0"/>
                <a:cs typeface="Arial" panose="020B0604020202020204" pitchFamily="34" charset="0"/>
              </a:defRPr>
            </a:lvl3pPr>
            <a:lvl4pPr>
              <a:defRPr b="0" i="0">
                <a:solidFill>
                  <a:schemeClr val="tx1"/>
                </a:solidFill>
                <a:latin typeface="Arial" panose="020B0604020202020204" pitchFamily="34" charset="0"/>
                <a:cs typeface="Arial" panose="020B0604020202020204" pitchFamily="34" charset="0"/>
              </a:defRPr>
            </a:lvl4pPr>
            <a:lvl5pPr>
              <a:defRPr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Icon&#10;&#10;Description automatically generated">
            <a:extLst>
              <a:ext uri="{FF2B5EF4-FFF2-40B4-BE49-F238E27FC236}">
                <a16:creationId xmlns:a16="http://schemas.microsoft.com/office/drawing/2014/main" id="{43AF957D-4A25-0D46-937A-2DB2D091DFC2}"/>
              </a:ext>
            </a:extLst>
          </p:cNvPr>
          <p:cNvPicPr>
            <a:picLocks noChangeAspect="1"/>
          </p:cNvPicPr>
          <p:nvPr userDrawn="1"/>
        </p:nvPicPr>
        <p:blipFill rotWithShape="1">
          <a:blip r:embed="rId2"/>
          <a:srcRect t="50000" r="34511"/>
          <a:stretch/>
        </p:blipFill>
        <p:spPr>
          <a:xfrm>
            <a:off x="7101960" y="1851025"/>
            <a:ext cx="5090040" cy="5029200"/>
          </a:xfrm>
          <a:prstGeom prst="rect">
            <a:avLst/>
          </a:prstGeom>
        </p:spPr>
      </p:pic>
      <p:pic>
        <p:nvPicPr>
          <p:cNvPr id="8" name="Picture 7" descr="Logo&#10;&#10;Description automatically generated">
            <a:extLst>
              <a:ext uri="{FF2B5EF4-FFF2-40B4-BE49-F238E27FC236}">
                <a16:creationId xmlns:a16="http://schemas.microsoft.com/office/drawing/2014/main" id="{ECBB7086-CE5E-174B-A505-D6EE4A049670}"/>
              </a:ext>
            </a:extLst>
          </p:cNvPr>
          <p:cNvPicPr>
            <a:picLocks noChangeAspect="1"/>
          </p:cNvPicPr>
          <p:nvPr userDrawn="1"/>
        </p:nvPicPr>
        <p:blipFill>
          <a:blip r:embed="rId3"/>
          <a:stretch>
            <a:fillRect/>
          </a:stretch>
        </p:blipFill>
        <p:spPr>
          <a:xfrm>
            <a:off x="10330420" y="5256213"/>
            <a:ext cx="1620280" cy="1236662"/>
          </a:xfrm>
          <a:prstGeom prst="rect">
            <a:avLst/>
          </a:prstGeom>
        </p:spPr>
      </p:pic>
    </p:spTree>
    <p:extLst>
      <p:ext uri="{BB962C8B-B14F-4D97-AF65-F5344CB8AC3E}">
        <p14:creationId xmlns:p14="http://schemas.microsoft.com/office/powerpoint/2010/main" val="3649739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F39DC-B493-3D46-90F8-386DBFAE9B25}"/>
              </a:ext>
            </a:extLst>
          </p:cNvPr>
          <p:cNvSpPr>
            <a:spLocks noGrp="1"/>
          </p:cNvSpPr>
          <p:nvPr>
            <p:ph type="title" hasCustomPrompt="1"/>
          </p:nvPr>
        </p:nvSpPr>
        <p:spPr>
          <a:xfrm>
            <a:off x="831850" y="1709738"/>
            <a:ext cx="10515600" cy="2852737"/>
          </a:xfrm>
        </p:spPr>
        <p:txBody>
          <a:bodyPr anchor="b"/>
          <a:lstStyle>
            <a:lvl1pPr>
              <a:defRPr sz="6000" b="0"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5A75E1BB-76CB-0D45-B268-1D5C5D59CC3E}"/>
              </a:ext>
            </a:extLst>
          </p:cNvPr>
          <p:cNvSpPr>
            <a:spLocks noGrp="1"/>
          </p:cNvSpPr>
          <p:nvPr>
            <p:ph type="body" idx="1"/>
          </p:nvPr>
        </p:nvSpPr>
        <p:spPr>
          <a:xfrm>
            <a:off x="831850" y="4589463"/>
            <a:ext cx="10515600" cy="1500187"/>
          </a:xfrm>
        </p:spPr>
        <p:txBody>
          <a:bodyPr/>
          <a:lstStyle>
            <a:lvl1pPr marL="0" indent="0">
              <a:buNone/>
              <a:defRPr sz="2400">
                <a:solidFill>
                  <a:schemeClr val="accent2"/>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descr="Icon&#10;&#10;Description automatically generated">
            <a:extLst>
              <a:ext uri="{FF2B5EF4-FFF2-40B4-BE49-F238E27FC236}">
                <a16:creationId xmlns:a16="http://schemas.microsoft.com/office/drawing/2014/main" id="{10F243E3-0613-9D41-A4F3-DA78739EEC0B}"/>
              </a:ext>
            </a:extLst>
          </p:cNvPr>
          <p:cNvPicPr>
            <a:picLocks noChangeAspect="1"/>
          </p:cNvPicPr>
          <p:nvPr userDrawn="1"/>
        </p:nvPicPr>
        <p:blipFill rotWithShape="1">
          <a:blip r:embed="rId2"/>
          <a:srcRect t="50000" r="34511"/>
          <a:stretch/>
        </p:blipFill>
        <p:spPr>
          <a:xfrm>
            <a:off x="7101960" y="1851025"/>
            <a:ext cx="5090040" cy="5029200"/>
          </a:xfrm>
          <a:prstGeom prst="rect">
            <a:avLst/>
          </a:prstGeom>
        </p:spPr>
      </p:pic>
      <p:pic>
        <p:nvPicPr>
          <p:cNvPr id="8" name="Picture 7" descr="Logo&#10;&#10;Description automatically generated">
            <a:extLst>
              <a:ext uri="{FF2B5EF4-FFF2-40B4-BE49-F238E27FC236}">
                <a16:creationId xmlns:a16="http://schemas.microsoft.com/office/drawing/2014/main" id="{D8493BE6-56F3-EA4C-A934-7AAAE6C9460A}"/>
              </a:ext>
            </a:extLst>
          </p:cNvPr>
          <p:cNvPicPr>
            <a:picLocks noChangeAspect="1"/>
          </p:cNvPicPr>
          <p:nvPr userDrawn="1"/>
        </p:nvPicPr>
        <p:blipFill>
          <a:blip r:embed="rId3"/>
          <a:stretch>
            <a:fillRect/>
          </a:stretch>
        </p:blipFill>
        <p:spPr>
          <a:xfrm>
            <a:off x="10330420" y="5256213"/>
            <a:ext cx="1620280" cy="1236662"/>
          </a:xfrm>
          <a:prstGeom prst="rect">
            <a:avLst/>
          </a:prstGeom>
        </p:spPr>
      </p:pic>
    </p:spTree>
    <p:extLst>
      <p:ext uri="{BB962C8B-B14F-4D97-AF65-F5344CB8AC3E}">
        <p14:creationId xmlns:p14="http://schemas.microsoft.com/office/powerpoint/2010/main" val="3092569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53244-E54B-F04D-B813-7A8F3A1FA516}"/>
              </a:ext>
            </a:extLst>
          </p:cNvPr>
          <p:cNvSpPr>
            <a:spLocks noGrp="1"/>
          </p:cNvSpPr>
          <p:nvPr>
            <p:ph type="title" hasCustomPrompt="1"/>
          </p:nvPr>
        </p:nvSpPr>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ED2DF8B-F55E-7A48-AFCE-309F718AC1C9}"/>
              </a:ext>
            </a:extLst>
          </p:cNvPr>
          <p:cNvSpPr>
            <a:spLocks noGrp="1"/>
          </p:cNvSpPr>
          <p:nvPr>
            <p:ph sz="half" idx="1"/>
          </p:nvPr>
        </p:nvSpPr>
        <p:spPr>
          <a:xfrm>
            <a:off x="838200" y="1825625"/>
            <a:ext cx="5181600" cy="4351338"/>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A997BF-3FAC-4840-B4B1-3EC486B4165A}"/>
              </a:ext>
            </a:extLst>
          </p:cNvPr>
          <p:cNvSpPr>
            <a:spLocks noGrp="1"/>
          </p:cNvSpPr>
          <p:nvPr>
            <p:ph sz="half" idx="2"/>
          </p:nvPr>
        </p:nvSpPr>
        <p:spPr>
          <a:xfrm>
            <a:off x="6172200" y="1825625"/>
            <a:ext cx="5181600" cy="4351338"/>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Icon&#10;&#10;Description automatically generated">
            <a:extLst>
              <a:ext uri="{FF2B5EF4-FFF2-40B4-BE49-F238E27FC236}">
                <a16:creationId xmlns:a16="http://schemas.microsoft.com/office/drawing/2014/main" id="{A2512E70-B813-0348-BE7A-7BCAA7434261}"/>
              </a:ext>
            </a:extLst>
          </p:cNvPr>
          <p:cNvPicPr>
            <a:picLocks noChangeAspect="1"/>
          </p:cNvPicPr>
          <p:nvPr userDrawn="1"/>
        </p:nvPicPr>
        <p:blipFill rotWithShape="1">
          <a:blip r:embed="rId2"/>
          <a:srcRect t="50000" r="34511"/>
          <a:stretch/>
        </p:blipFill>
        <p:spPr>
          <a:xfrm>
            <a:off x="7101960" y="1851025"/>
            <a:ext cx="5090040" cy="5029200"/>
          </a:xfrm>
          <a:prstGeom prst="rect">
            <a:avLst/>
          </a:prstGeom>
        </p:spPr>
      </p:pic>
      <p:pic>
        <p:nvPicPr>
          <p:cNvPr id="9" name="Picture 8" descr="Logo&#10;&#10;Description automatically generated">
            <a:extLst>
              <a:ext uri="{FF2B5EF4-FFF2-40B4-BE49-F238E27FC236}">
                <a16:creationId xmlns:a16="http://schemas.microsoft.com/office/drawing/2014/main" id="{77188429-6351-CD45-82A1-3C6E3D014598}"/>
              </a:ext>
            </a:extLst>
          </p:cNvPr>
          <p:cNvPicPr>
            <a:picLocks noChangeAspect="1"/>
          </p:cNvPicPr>
          <p:nvPr userDrawn="1"/>
        </p:nvPicPr>
        <p:blipFill>
          <a:blip r:embed="rId3"/>
          <a:stretch>
            <a:fillRect/>
          </a:stretch>
        </p:blipFill>
        <p:spPr>
          <a:xfrm>
            <a:off x="10330420" y="5256213"/>
            <a:ext cx="1620280" cy="1236662"/>
          </a:xfrm>
          <a:prstGeom prst="rect">
            <a:avLst/>
          </a:prstGeom>
        </p:spPr>
      </p:pic>
    </p:spTree>
    <p:extLst>
      <p:ext uri="{BB962C8B-B14F-4D97-AF65-F5344CB8AC3E}">
        <p14:creationId xmlns:p14="http://schemas.microsoft.com/office/powerpoint/2010/main" val="1171088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6CE32-FC70-2644-B353-676B452A8C70}"/>
              </a:ext>
            </a:extLst>
          </p:cNvPr>
          <p:cNvSpPr>
            <a:spLocks noGrp="1"/>
          </p:cNvSpPr>
          <p:nvPr>
            <p:ph type="title" hasCustomPrompt="1"/>
          </p:nvPr>
        </p:nvSpPr>
        <p:spPr>
          <a:xfrm>
            <a:off x="839788" y="365125"/>
            <a:ext cx="10515600" cy="1325563"/>
          </a:xfr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CB327840-78A5-EC44-850D-428DF86E08CE}"/>
              </a:ext>
            </a:extLst>
          </p:cNvPr>
          <p:cNvSpPr>
            <a:spLocks noGrp="1"/>
          </p:cNvSpPr>
          <p:nvPr>
            <p:ph type="body" idx="1"/>
          </p:nvPr>
        </p:nvSpPr>
        <p:spPr>
          <a:xfrm>
            <a:off x="839788" y="1681163"/>
            <a:ext cx="5157787" cy="823912"/>
          </a:xfrm>
        </p:spPr>
        <p:txBody>
          <a:bodyPr anchor="b"/>
          <a:lstStyle>
            <a:lvl1pPr marL="0" indent="0">
              <a:buNone/>
              <a:defRPr sz="2400" b="0" i="0">
                <a:solidFill>
                  <a:schemeClr val="accent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5059DE-FE32-6249-971C-9420C4F5D647}"/>
              </a:ext>
            </a:extLst>
          </p:cNvPr>
          <p:cNvSpPr>
            <a:spLocks noGrp="1"/>
          </p:cNvSpPr>
          <p:nvPr>
            <p:ph sz="half" idx="2"/>
          </p:nvPr>
        </p:nvSpPr>
        <p:spPr>
          <a:xfrm>
            <a:off x="839788" y="2505075"/>
            <a:ext cx="5157787" cy="3684588"/>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B83BE7-34CB-1F4D-9C5C-CBEE36FFBB20}"/>
              </a:ext>
            </a:extLst>
          </p:cNvPr>
          <p:cNvSpPr>
            <a:spLocks noGrp="1"/>
          </p:cNvSpPr>
          <p:nvPr>
            <p:ph type="body" sz="quarter" idx="3"/>
          </p:nvPr>
        </p:nvSpPr>
        <p:spPr>
          <a:xfrm>
            <a:off x="6172200" y="1681163"/>
            <a:ext cx="5183188" cy="823912"/>
          </a:xfrm>
        </p:spPr>
        <p:txBody>
          <a:bodyPr anchor="b"/>
          <a:lstStyle>
            <a:lvl1pPr marL="0" indent="0">
              <a:buNone/>
              <a:defRPr sz="2400" b="0" i="0">
                <a:solidFill>
                  <a:schemeClr val="accent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8729E4-6FB4-7B40-BFA6-B429D8A80931}"/>
              </a:ext>
            </a:extLst>
          </p:cNvPr>
          <p:cNvSpPr>
            <a:spLocks noGrp="1"/>
          </p:cNvSpPr>
          <p:nvPr>
            <p:ph sz="quarter" idx="4"/>
          </p:nvPr>
        </p:nvSpPr>
        <p:spPr>
          <a:xfrm>
            <a:off x="6172200" y="2505075"/>
            <a:ext cx="5183188" cy="3684588"/>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Icon&#10;&#10;Description automatically generated">
            <a:extLst>
              <a:ext uri="{FF2B5EF4-FFF2-40B4-BE49-F238E27FC236}">
                <a16:creationId xmlns:a16="http://schemas.microsoft.com/office/drawing/2014/main" id="{93406DDE-B3B2-9446-B9EF-34167A62E693}"/>
              </a:ext>
            </a:extLst>
          </p:cNvPr>
          <p:cNvPicPr>
            <a:picLocks noChangeAspect="1"/>
          </p:cNvPicPr>
          <p:nvPr userDrawn="1"/>
        </p:nvPicPr>
        <p:blipFill rotWithShape="1">
          <a:blip r:embed="rId2"/>
          <a:srcRect t="50000" r="34511"/>
          <a:stretch/>
        </p:blipFill>
        <p:spPr>
          <a:xfrm>
            <a:off x="7101960" y="1851025"/>
            <a:ext cx="5090040" cy="5029200"/>
          </a:xfrm>
          <a:prstGeom prst="rect">
            <a:avLst/>
          </a:prstGeom>
        </p:spPr>
      </p:pic>
      <p:pic>
        <p:nvPicPr>
          <p:cNvPr id="12" name="Picture 11" descr="Logo&#10;&#10;Description automatically generated">
            <a:extLst>
              <a:ext uri="{FF2B5EF4-FFF2-40B4-BE49-F238E27FC236}">
                <a16:creationId xmlns:a16="http://schemas.microsoft.com/office/drawing/2014/main" id="{7B27B3FD-39F6-144C-85C2-6B43E417B975}"/>
              </a:ext>
            </a:extLst>
          </p:cNvPr>
          <p:cNvPicPr>
            <a:picLocks noChangeAspect="1"/>
          </p:cNvPicPr>
          <p:nvPr userDrawn="1"/>
        </p:nvPicPr>
        <p:blipFill>
          <a:blip r:embed="rId3"/>
          <a:stretch>
            <a:fillRect/>
          </a:stretch>
        </p:blipFill>
        <p:spPr>
          <a:xfrm>
            <a:off x="10330420" y="5256213"/>
            <a:ext cx="1620280" cy="1236662"/>
          </a:xfrm>
          <a:prstGeom prst="rect">
            <a:avLst/>
          </a:prstGeom>
        </p:spPr>
      </p:pic>
    </p:spTree>
    <p:extLst>
      <p:ext uri="{BB962C8B-B14F-4D97-AF65-F5344CB8AC3E}">
        <p14:creationId xmlns:p14="http://schemas.microsoft.com/office/powerpoint/2010/main" val="3110682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982E7-6918-7B4A-AEF5-37F46FEF21F3}"/>
              </a:ext>
            </a:extLst>
          </p:cNvPr>
          <p:cNvSpPr>
            <a:spLocks noGrp="1"/>
          </p:cNvSpPr>
          <p:nvPr>
            <p:ph type="title" hasCustomPrompt="1"/>
          </p:nvPr>
        </p:nvSpPr>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pic>
        <p:nvPicPr>
          <p:cNvPr id="6" name="Picture 5" descr="Icon&#10;&#10;Description automatically generated">
            <a:extLst>
              <a:ext uri="{FF2B5EF4-FFF2-40B4-BE49-F238E27FC236}">
                <a16:creationId xmlns:a16="http://schemas.microsoft.com/office/drawing/2014/main" id="{80C243BA-AAB8-2346-BEF3-8D181308411F}"/>
              </a:ext>
            </a:extLst>
          </p:cNvPr>
          <p:cNvPicPr>
            <a:picLocks noChangeAspect="1"/>
          </p:cNvPicPr>
          <p:nvPr userDrawn="1"/>
        </p:nvPicPr>
        <p:blipFill rotWithShape="1">
          <a:blip r:embed="rId2"/>
          <a:srcRect t="50000" r="34511"/>
          <a:stretch/>
        </p:blipFill>
        <p:spPr>
          <a:xfrm>
            <a:off x="7101960" y="1851025"/>
            <a:ext cx="5090040" cy="5029200"/>
          </a:xfrm>
          <a:prstGeom prst="rect">
            <a:avLst/>
          </a:prstGeom>
        </p:spPr>
      </p:pic>
      <p:pic>
        <p:nvPicPr>
          <p:cNvPr id="7" name="Picture 6" descr="Logo&#10;&#10;Description automatically generated">
            <a:extLst>
              <a:ext uri="{FF2B5EF4-FFF2-40B4-BE49-F238E27FC236}">
                <a16:creationId xmlns:a16="http://schemas.microsoft.com/office/drawing/2014/main" id="{C63CC4E8-B43F-3F4C-B79F-61166272AC23}"/>
              </a:ext>
            </a:extLst>
          </p:cNvPr>
          <p:cNvPicPr>
            <a:picLocks noChangeAspect="1"/>
          </p:cNvPicPr>
          <p:nvPr userDrawn="1"/>
        </p:nvPicPr>
        <p:blipFill>
          <a:blip r:embed="rId3"/>
          <a:stretch>
            <a:fillRect/>
          </a:stretch>
        </p:blipFill>
        <p:spPr>
          <a:xfrm>
            <a:off x="10330420" y="5256213"/>
            <a:ext cx="1620280" cy="1236662"/>
          </a:xfrm>
          <a:prstGeom prst="rect">
            <a:avLst/>
          </a:prstGeom>
        </p:spPr>
      </p:pic>
    </p:spTree>
    <p:extLst>
      <p:ext uri="{BB962C8B-B14F-4D97-AF65-F5344CB8AC3E}">
        <p14:creationId xmlns:p14="http://schemas.microsoft.com/office/powerpoint/2010/main" val="1035587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B114ACD-8F3A-834A-8A6C-7A968FA29C5E}"/>
              </a:ext>
            </a:extLst>
          </p:cNvPr>
          <p:cNvPicPr>
            <a:picLocks noChangeAspect="1"/>
          </p:cNvPicPr>
          <p:nvPr userDrawn="1"/>
        </p:nvPicPr>
        <p:blipFill rotWithShape="1">
          <a:blip r:embed="rId2"/>
          <a:srcRect t="50000" r="34511"/>
          <a:stretch/>
        </p:blipFill>
        <p:spPr>
          <a:xfrm>
            <a:off x="7101960" y="1851025"/>
            <a:ext cx="5090040" cy="5029200"/>
          </a:xfrm>
          <a:prstGeom prst="rect">
            <a:avLst/>
          </a:prstGeom>
        </p:spPr>
      </p:pic>
      <p:pic>
        <p:nvPicPr>
          <p:cNvPr id="6" name="Picture 5" descr="Logo&#10;&#10;Description automatically generated">
            <a:extLst>
              <a:ext uri="{FF2B5EF4-FFF2-40B4-BE49-F238E27FC236}">
                <a16:creationId xmlns:a16="http://schemas.microsoft.com/office/drawing/2014/main" id="{E6427F49-7B12-D24A-A42C-58A975104A82}"/>
              </a:ext>
            </a:extLst>
          </p:cNvPr>
          <p:cNvPicPr>
            <a:picLocks noChangeAspect="1"/>
          </p:cNvPicPr>
          <p:nvPr userDrawn="1"/>
        </p:nvPicPr>
        <p:blipFill>
          <a:blip r:embed="rId3"/>
          <a:stretch>
            <a:fillRect/>
          </a:stretch>
        </p:blipFill>
        <p:spPr>
          <a:xfrm>
            <a:off x="10330420" y="5256213"/>
            <a:ext cx="1620280" cy="1236662"/>
          </a:xfrm>
          <a:prstGeom prst="rect">
            <a:avLst/>
          </a:prstGeom>
        </p:spPr>
      </p:pic>
    </p:spTree>
    <p:extLst>
      <p:ext uri="{BB962C8B-B14F-4D97-AF65-F5344CB8AC3E}">
        <p14:creationId xmlns:p14="http://schemas.microsoft.com/office/powerpoint/2010/main" val="327203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C8102-30C2-9949-B9F5-B3521E38057F}"/>
              </a:ext>
            </a:extLst>
          </p:cNvPr>
          <p:cNvSpPr>
            <a:spLocks noGrp="1"/>
          </p:cNvSpPr>
          <p:nvPr>
            <p:ph type="title" hasCustomPrompt="1"/>
          </p:nvPr>
        </p:nvSpPr>
        <p:spPr>
          <a:xfrm>
            <a:off x="839788" y="457200"/>
            <a:ext cx="3932237" cy="1600200"/>
          </a:xfrm>
        </p:spPr>
        <p:txBody>
          <a:bodyPr anchor="b"/>
          <a:lstStyle>
            <a:lvl1pPr>
              <a:defRPr sz="3200" b="0"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766B193-0FD6-BD4C-86E2-810783BA97A3}"/>
              </a:ext>
            </a:extLst>
          </p:cNvPr>
          <p:cNvSpPr>
            <a:spLocks noGrp="1"/>
          </p:cNvSpPr>
          <p:nvPr>
            <p:ph idx="1"/>
          </p:nvPr>
        </p:nvSpPr>
        <p:spPr>
          <a:xfrm>
            <a:off x="5183188" y="987425"/>
            <a:ext cx="6172200" cy="4873625"/>
          </a:xfrm>
        </p:spPr>
        <p:txBody>
          <a:bodyPr/>
          <a:lstStyle>
            <a:lvl1pPr>
              <a:defRPr sz="3200" b="0" i="0">
                <a:latin typeface="Arial" panose="020B0604020202020204" pitchFamily="34" charset="0"/>
                <a:cs typeface="Arial" panose="020B0604020202020204" pitchFamily="34" charset="0"/>
              </a:defRPr>
            </a:lvl1pPr>
            <a:lvl2pPr>
              <a:defRPr sz="2800" b="0" i="0">
                <a:latin typeface="Arial" panose="020B0604020202020204" pitchFamily="34" charset="0"/>
                <a:cs typeface="Arial" panose="020B0604020202020204" pitchFamily="34" charset="0"/>
              </a:defRPr>
            </a:lvl2pPr>
            <a:lvl3pPr>
              <a:defRPr sz="2400" b="0" i="0">
                <a:latin typeface="Arial" panose="020B0604020202020204" pitchFamily="34" charset="0"/>
                <a:cs typeface="Arial" panose="020B0604020202020204" pitchFamily="34" charset="0"/>
              </a:defRPr>
            </a:lvl3pPr>
            <a:lvl4pPr>
              <a:defRPr sz="2000" b="0" i="0">
                <a:latin typeface="Arial" panose="020B0604020202020204" pitchFamily="34" charset="0"/>
                <a:cs typeface="Arial" panose="020B0604020202020204" pitchFamily="34" charset="0"/>
              </a:defRPr>
            </a:lvl4pPr>
            <a:lvl5pPr>
              <a:defRPr sz="2000" b="0"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97A851-D3ED-7340-8943-89275EC300A4}"/>
              </a:ext>
            </a:extLst>
          </p:cNvPr>
          <p:cNvSpPr>
            <a:spLocks noGrp="1"/>
          </p:cNvSpPr>
          <p:nvPr>
            <p:ph type="body" sz="half" idx="2"/>
          </p:nvPr>
        </p:nvSpPr>
        <p:spPr>
          <a:xfrm>
            <a:off x="839788" y="2057400"/>
            <a:ext cx="3932237" cy="3811588"/>
          </a:xfrm>
        </p:spPr>
        <p:txBody>
          <a:bodyPr/>
          <a:lstStyle>
            <a:lvl1pPr marL="0" indent="0">
              <a:buNone/>
              <a:defRPr sz="1600" b="0" i="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1559F93-B948-BE45-B4C2-67780CCC8CD3}"/>
              </a:ext>
            </a:extLst>
          </p:cNvPr>
          <p:cNvSpPr>
            <a:spLocks noGrp="1"/>
          </p:cNvSpPr>
          <p:nvPr>
            <p:ph type="sldNum" sz="quarter" idx="12"/>
          </p:nvPr>
        </p:nvSpPr>
        <p:spPr>
          <a:xfrm>
            <a:off x="8610600" y="6356350"/>
            <a:ext cx="2743200" cy="365125"/>
          </a:xfrm>
          <a:prstGeom prst="rect">
            <a:avLst/>
          </a:prstGeom>
        </p:spPr>
        <p:txBody>
          <a:bodyPr/>
          <a:lstStyle/>
          <a:p>
            <a:fld id="{2F6EC826-79D3-9E46-8E09-BA8FEB1179FB}" type="slidenum">
              <a:rPr lang="en-US" smtClean="0"/>
              <a:t>‹#›</a:t>
            </a:fld>
            <a:endParaRPr lang="en-US"/>
          </a:p>
        </p:txBody>
      </p:sp>
      <p:pic>
        <p:nvPicPr>
          <p:cNvPr id="8" name="Picture 7" descr="Icon&#10;&#10;Description automatically generated">
            <a:extLst>
              <a:ext uri="{FF2B5EF4-FFF2-40B4-BE49-F238E27FC236}">
                <a16:creationId xmlns:a16="http://schemas.microsoft.com/office/drawing/2014/main" id="{B5E0BD8E-F443-6C40-B504-4BF10C695D37}"/>
              </a:ext>
            </a:extLst>
          </p:cNvPr>
          <p:cNvPicPr>
            <a:picLocks noChangeAspect="1"/>
          </p:cNvPicPr>
          <p:nvPr userDrawn="1"/>
        </p:nvPicPr>
        <p:blipFill rotWithShape="1">
          <a:blip r:embed="rId2"/>
          <a:srcRect t="50000" r="34511"/>
          <a:stretch/>
        </p:blipFill>
        <p:spPr>
          <a:xfrm>
            <a:off x="7101960" y="1851025"/>
            <a:ext cx="5090040" cy="5029200"/>
          </a:xfrm>
          <a:prstGeom prst="rect">
            <a:avLst/>
          </a:prstGeom>
        </p:spPr>
      </p:pic>
      <p:pic>
        <p:nvPicPr>
          <p:cNvPr id="9" name="Picture 8" descr="Logo&#10;&#10;Description automatically generated">
            <a:extLst>
              <a:ext uri="{FF2B5EF4-FFF2-40B4-BE49-F238E27FC236}">
                <a16:creationId xmlns:a16="http://schemas.microsoft.com/office/drawing/2014/main" id="{0B43A788-8FA2-3448-84BD-51398EA33A12}"/>
              </a:ext>
            </a:extLst>
          </p:cNvPr>
          <p:cNvPicPr>
            <a:picLocks noChangeAspect="1"/>
          </p:cNvPicPr>
          <p:nvPr userDrawn="1"/>
        </p:nvPicPr>
        <p:blipFill>
          <a:blip r:embed="rId3"/>
          <a:stretch>
            <a:fillRect/>
          </a:stretch>
        </p:blipFill>
        <p:spPr>
          <a:xfrm>
            <a:off x="10330420" y="5256213"/>
            <a:ext cx="1620280" cy="1236662"/>
          </a:xfrm>
          <a:prstGeom prst="rect">
            <a:avLst/>
          </a:prstGeom>
        </p:spPr>
      </p:pic>
    </p:spTree>
    <p:extLst>
      <p:ext uri="{BB962C8B-B14F-4D97-AF65-F5344CB8AC3E}">
        <p14:creationId xmlns:p14="http://schemas.microsoft.com/office/powerpoint/2010/main" val="2343634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86C12-ED7E-2848-95BE-88A94B3E34E5}"/>
              </a:ext>
            </a:extLst>
          </p:cNvPr>
          <p:cNvSpPr>
            <a:spLocks noGrp="1"/>
          </p:cNvSpPr>
          <p:nvPr>
            <p:ph type="title" hasCustomPrompt="1"/>
          </p:nvPr>
        </p:nvSpPr>
        <p:spPr>
          <a:xfrm>
            <a:off x="839788" y="457200"/>
            <a:ext cx="3932237" cy="1600200"/>
          </a:xfrm>
        </p:spPr>
        <p:txBody>
          <a:bodyPr anchor="b"/>
          <a:lstStyle>
            <a:lvl1pPr>
              <a:defRPr sz="3200" b="0" i="0">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9B3165A2-316E-5945-89EE-8CDF7D7E0AD0}"/>
              </a:ext>
            </a:extLst>
          </p:cNvPr>
          <p:cNvSpPr>
            <a:spLocks noGrp="1"/>
          </p:cNvSpPr>
          <p:nvPr>
            <p:ph type="pic" idx="1"/>
          </p:nvPr>
        </p:nvSpPr>
        <p:spPr>
          <a:xfrm>
            <a:off x="5183188" y="987425"/>
            <a:ext cx="6172200" cy="487362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19EBA6-202A-0B4A-B6AC-539D42F335BB}"/>
              </a:ext>
            </a:extLst>
          </p:cNvPr>
          <p:cNvSpPr>
            <a:spLocks noGrp="1"/>
          </p:cNvSpPr>
          <p:nvPr>
            <p:ph type="body" sz="half" idx="2"/>
          </p:nvPr>
        </p:nvSpPr>
        <p:spPr>
          <a:xfrm>
            <a:off x="839788" y="2057400"/>
            <a:ext cx="3932237" cy="3811588"/>
          </a:xfrm>
        </p:spPr>
        <p:txBody>
          <a:bodyPr/>
          <a:lstStyle>
            <a:lvl1pPr marL="0" indent="0">
              <a:buNone/>
              <a:defRPr sz="1600" b="0" i="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F855968B-09FC-944B-8E36-B5F8F8C6809F}"/>
              </a:ext>
            </a:extLst>
          </p:cNvPr>
          <p:cNvSpPr>
            <a:spLocks noGrp="1"/>
          </p:cNvSpPr>
          <p:nvPr>
            <p:ph type="sldNum" sz="quarter" idx="12"/>
          </p:nvPr>
        </p:nvSpPr>
        <p:spPr>
          <a:xfrm>
            <a:off x="8610600" y="6356350"/>
            <a:ext cx="2743200" cy="365125"/>
          </a:xfrm>
          <a:prstGeom prst="rect">
            <a:avLst/>
          </a:prstGeom>
        </p:spPr>
        <p:txBody>
          <a:bodyPr/>
          <a:lstStyle/>
          <a:p>
            <a:fld id="{2F6EC826-79D3-9E46-8E09-BA8FEB1179FB}" type="slidenum">
              <a:rPr lang="en-US" smtClean="0"/>
              <a:t>‹#›</a:t>
            </a:fld>
            <a:endParaRPr lang="en-US"/>
          </a:p>
        </p:txBody>
      </p:sp>
      <p:pic>
        <p:nvPicPr>
          <p:cNvPr id="8" name="Picture 7" descr="Icon&#10;&#10;Description automatically generated">
            <a:extLst>
              <a:ext uri="{FF2B5EF4-FFF2-40B4-BE49-F238E27FC236}">
                <a16:creationId xmlns:a16="http://schemas.microsoft.com/office/drawing/2014/main" id="{F754CA9A-BB25-5B4F-B4FD-0A5137C15B8D}"/>
              </a:ext>
            </a:extLst>
          </p:cNvPr>
          <p:cNvPicPr>
            <a:picLocks noChangeAspect="1"/>
          </p:cNvPicPr>
          <p:nvPr userDrawn="1"/>
        </p:nvPicPr>
        <p:blipFill rotWithShape="1">
          <a:blip r:embed="rId2"/>
          <a:srcRect t="50000" r="34511"/>
          <a:stretch/>
        </p:blipFill>
        <p:spPr>
          <a:xfrm>
            <a:off x="7101960" y="1851025"/>
            <a:ext cx="5090040" cy="5029200"/>
          </a:xfrm>
          <a:prstGeom prst="rect">
            <a:avLst/>
          </a:prstGeom>
        </p:spPr>
      </p:pic>
      <p:pic>
        <p:nvPicPr>
          <p:cNvPr id="9" name="Picture 8" descr="Logo&#10;&#10;Description automatically generated">
            <a:extLst>
              <a:ext uri="{FF2B5EF4-FFF2-40B4-BE49-F238E27FC236}">
                <a16:creationId xmlns:a16="http://schemas.microsoft.com/office/drawing/2014/main" id="{9D24FFB5-E647-CF49-BBB8-C9DC39CE8637}"/>
              </a:ext>
            </a:extLst>
          </p:cNvPr>
          <p:cNvPicPr>
            <a:picLocks noChangeAspect="1"/>
          </p:cNvPicPr>
          <p:nvPr userDrawn="1"/>
        </p:nvPicPr>
        <p:blipFill>
          <a:blip r:embed="rId3"/>
          <a:stretch>
            <a:fillRect/>
          </a:stretch>
        </p:blipFill>
        <p:spPr>
          <a:xfrm>
            <a:off x="10330420" y="5256213"/>
            <a:ext cx="1620280" cy="1236662"/>
          </a:xfrm>
          <a:prstGeom prst="rect">
            <a:avLst/>
          </a:prstGeom>
        </p:spPr>
      </p:pic>
    </p:spTree>
    <p:extLst>
      <p:ext uri="{BB962C8B-B14F-4D97-AF65-F5344CB8AC3E}">
        <p14:creationId xmlns:p14="http://schemas.microsoft.com/office/powerpoint/2010/main" val="3790605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FE450F-BC56-3749-8FAF-1C2760A0BB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B11A44-E41D-6847-9A58-0E791D22CA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1404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payroll@auburn.ed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learningmanager.adobe.com/app/instruc?i_qp_user_id=19460686&amp;accountId=114654#/session/1680093/overview"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aub.ie/kellykronos" TargetMode="External"/><Relationship Id="rId5" Type="http://schemas.openxmlformats.org/officeDocument/2006/relationships/hyperlink" Target="https://learningmanager.adobe.com/app/learner?accountId=114654#/course/9736784" TargetMode="External"/><Relationship Id="rId4" Type="http://schemas.openxmlformats.org/officeDocument/2006/relationships/hyperlink" Target="https://learningmanager.adobe.com/app/instructor?i_qp_user_id=19460686&amp;accountId=114654#/session/1680092/overview"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mailto:payroll@auburn.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auburn.edu/administration/human_resources/payroll/documents/2024-semimonthly.pdf" TargetMode="External"/><Relationship Id="rId2" Type="http://schemas.openxmlformats.org/officeDocument/2006/relationships/hyperlink" Target="https://www.auburn.edu/administration/human_resources/payroll/documents/2024-biweekly.pdf" TargetMode="External"/><Relationship Id="rId1" Type="http://schemas.openxmlformats.org/officeDocument/2006/relationships/slideLayout" Target="../slideLayouts/slideLayout2.xml"/><Relationship Id="rId5" Type="http://schemas.openxmlformats.org/officeDocument/2006/relationships/hyperlink" Target="https://www.auburn.edu/administration/human_resources/payroll/documents/2024-payroll-calendar.pdf" TargetMode="External"/><Relationship Id="rId4" Type="http://schemas.openxmlformats.org/officeDocument/2006/relationships/hyperlink" Target="https://www.auburn.edu/administration/human_resources/payroll/documents/2024-monthly.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mailto:payroll@auburn.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9786C-C32F-C947-9942-FD3000A88CB3}"/>
              </a:ext>
            </a:extLst>
          </p:cNvPr>
          <p:cNvSpPr>
            <a:spLocks noGrp="1"/>
          </p:cNvSpPr>
          <p:nvPr>
            <p:ph type="ctrTitle"/>
          </p:nvPr>
        </p:nvSpPr>
        <p:spPr>
          <a:xfrm>
            <a:off x="863600" y="1862138"/>
            <a:ext cx="8550988" cy="2387600"/>
          </a:xfrm>
        </p:spPr>
        <p:txBody>
          <a:bodyPr>
            <a:normAutofit/>
          </a:bodyPr>
          <a:lstStyle/>
          <a:p>
            <a:pPr algn="ctr">
              <a:lnSpc>
                <a:spcPct val="100000"/>
              </a:lnSpc>
            </a:pPr>
            <a:r>
              <a:rPr lang="en-US"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Payroll Best Practices</a:t>
            </a:r>
          </a:p>
        </p:txBody>
      </p:sp>
    </p:spTree>
    <p:extLst>
      <p:ext uri="{BB962C8B-B14F-4D97-AF65-F5344CB8AC3E}">
        <p14:creationId xmlns:p14="http://schemas.microsoft.com/office/powerpoint/2010/main" val="827293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4F32C-4EB6-A82D-7E0A-7E23846B3DC3}"/>
              </a:ext>
            </a:extLst>
          </p:cNvPr>
          <p:cNvSpPr>
            <a:spLocks noGrp="1"/>
          </p:cNvSpPr>
          <p:nvPr>
            <p:ph type="title"/>
          </p:nvPr>
        </p:nvSpPr>
        <p:spPr>
          <a:xfrm>
            <a:off x="838200" y="365126"/>
            <a:ext cx="10515600" cy="731520"/>
          </a:xfrm>
        </p:spPr>
        <p:txBody>
          <a:bodyPr/>
          <a:lstStyle/>
          <a:p>
            <a:r>
              <a:rPr lang="en-US" b="1" dirty="0">
                <a:latin typeface="+mn-lt"/>
              </a:rPr>
              <a:t>Employees with Exempt Positions </a:t>
            </a:r>
          </a:p>
        </p:txBody>
      </p:sp>
      <p:sp>
        <p:nvSpPr>
          <p:cNvPr id="3" name="Content Placeholder 2">
            <a:extLst>
              <a:ext uri="{FF2B5EF4-FFF2-40B4-BE49-F238E27FC236}">
                <a16:creationId xmlns:a16="http://schemas.microsoft.com/office/drawing/2014/main" id="{CB40DB3A-E481-2488-4A3F-D961026B5678}"/>
              </a:ext>
            </a:extLst>
          </p:cNvPr>
          <p:cNvSpPr>
            <a:spLocks noGrp="1"/>
          </p:cNvSpPr>
          <p:nvPr>
            <p:ph idx="1"/>
          </p:nvPr>
        </p:nvSpPr>
        <p:spPr>
          <a:xfrm>
            <a:off x="838200" y="1280160"/>
            <a:ext cx="10515600" cy="4351338"/>
          </a:xfrm>
        </p:spPr>
        <p:txBody>
          <a:bodyPr/>
          <a:lstStyle/>
          <a:p>
            <a:pPr>
              <a:buFont typeface="Times"/>
              <a:buChar char="•"/>
              <a:defRPr/>
            </a:pPr>
            <a:r>
              <a:rPr lang="en-US" sz="2400" dirty="0">
                <a:latin typeface="+mn-lt"/>
              </a:rPr>
              <a:t>Employees with exempt positions are monthly salaried employees</a:t>
            </a:r>
          </a:p>
          <a:p>
            <a:pPr>
              <a:buFont typeface="Times"/>
              <a:buChar char="•"/>
              <a:defRPr/>
            </a:pPr>
            <a:r>
              <a:rPr lang="en-US" sz="2400" dirty="0">
                <a:latin typeface="+mn-lt"/>
              </a:rPr>
              <a:t>Employees with exempt positions are not eligible for overtime pay or compensatory time off</a:t>
            </a:r>
          </a:p>
          <a:p>
            <a:pPr>
              <a:buFont typeface="Times"/>
              <a:buChar char="•"/>
              <a:defRPr/>
            </a:pPr>
            <a:r>
              <a:rPr lang="en-US" sz="2400" dirty="0">
                <a:latin typeface="+mn-lt"/>
              </a:rPr>
              <a:t>AU requires exempt employees to turn in leave if hours worked in a week are less than 40</a:t>
            </a:r>
          </a:p>
          <a:p>
            <a:pPr>
              <a:buFont typeface="Times"/>
              <a:buChar char="•"/>
              <a:defRPr/>
            </a:pPr>
            <a:r>
              <a:rPr lang="en-US" sz="2400" dirty="0">
                <a:latin typeface="+mn-lt"/>
              </a:rPr>
              <a:t>All leave must be requested, approved, and logged in Kronos. </a:t>
            </a:r>
          </a:p>
          <a:p>
            <a:pPr marL="0" indent="0">
              <a:buNone/>
            </a:pPr>
            <a:endParaRPr lang="en-US" dirty="0"/>
          </a:p>
        </p:txBody>
      </p:sp>
    </p:spTree>
    <p:extLst>
      <p:ext uri="{BB962C8B-B14F-4D97-AF65-F5344CB8AC3E}">
        <p14:creationId xmlns:p14="http://schemas.microsoft.com/office/powerpoint/2010/main" val="2603831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4505E3A-CD75-CBD5-2282-0073CB486996}"/>
              </a:ext>
            </a:extLst>
          </p:cNvPr>
          <p:cNvSpPr>
            <a:spLocks noGrp="1"/>
          </p:cNvSpPr>
          <p:nvPr>
            <p:ph type="title"/>
          </p:nvPr>
        </p:nvSpPr>
        <p:spPr>
          <a:xfrm>
            <a:off x="838200" y="365760"/>
            <a:ext cx="10515600" cy="731520"/>
          </a:xfrm>
        </p:spPr>
        <p:txBody>
          <a:bodyPr/>
          <a:lstStyle/>
          <a:p>
            <a:r>
              <a:rPr lang="en-US" altLang="en-US" b="1" dirty="0">
                <a:latin typeface="Calibri" panose="020F0502020204030204" pitchFamily="34" charset="0"/>
                <a:ea typeface="Calibri" panose="020F0502020204030204" pitchFamily="34" charset="0"/>
                <a:cs typeface="Calibri" panose="020F0502020204030204" pitchFamily="34" charset="0"/>
              </a:rPr>
              <a:t>Employees with Non-Exempt Positions</a:t>
            </a:r>
          </a:p>
        </p:txBody>
      </p:sp>
      <p:sp>
        <p:nvSpPr>
          <p:cNvPr id="3" name="Content Placeholder 2">
            <a:extLst>
              <a:ext uri="{FF2B5EF4-FFF2-40B4-BE49-F238E27FC236}">
                <a16:creationId xmlns:a16="http://schemas.microsoft.com/office/drawing/2014/main" id="{F516CF71-92A5-D6B5-E6AC-7AAA987C2DF7}"/>
              </a:ext>
            </a:extLst>
          </p:cNvPr>
          <p:cNvSpPr>
            <a:spLocks noGrp="1"/>
          </p:cNvSpPr>
          <p:nvPr>
            <p:ph idx="1"/>
          </p:nvPr>
        </p:nvSpPr>
        <p:spPr>
          <a:xfrm>
            <a:off x="838200" y="1280160"/>
            <a:ext cx="10707255" cy="4351338"/>
          </a:xfrm>
        </p:spPr>
        <p:txBody>
          <a:bodyPr>
            <a:noAutofit/>
          </a:bodyPr>
          <a:lstStyle/>
          <a:p>
            <a:pPr algn="l">
              <a:lnSpc>
                <a:spcPct val="100000"/>
              </a:lnSpc>
              <a:buFont typeface="Arial" panose="020B0604020202020204" pitchFamily="34" charset="0"/>
              <a:buChar char="•"/>
            </a:pPr>
            <a:r>
              <a:rPr lang="en-US" sz="2000" dirty="0">
                <a:effectLst/>
                <a:latin typeface="+mn-lt"/>
              </a:rPr>
              <a:t>As of </a:t>
            </a:r>
            <a:r>
              <a:rPr lang="en-US" sz="2000" dirty="0">
                <a:latin typeface="+mn-lt"/>
              </a:rPr>
              <a:t>July 1, 2024, t</a:t>
            </a:r>
            <a:r>
              <a:rPr lang="en-US" sz="2000" dirty="0">
                <a:effectLst/>
                <a:latin typeface="+mn-lt"/>
              </a:rPr>
              <a:t>he minimum salary threshold for an employees </a:t>
            </a:r>
            <a:r>
              <a:rPr lang="en-US" sz="2000" dirty="0">
                <a:latin typeface="+mn-lt"/>
              </a:rPr>
              <a:t>with exempt positions</a:t>
            </a:r>
            <a:r>
              <a:rPr lang="en-US" sz="2000" dirty="0">
                <a:effectLst/>
                <a:latin typeface="+mn-lt"/>
              </a:rPr>
              <a:t> </a:t>
            </a:r>
            <a:r>
              <a:rPr lang="en-US" sz="2000" dirty="0">
                <a:latin typeface="+mn-lt"/>
              </a:rPr>
              <a:t>is</a:t>
            </a:r>
            <a:r>
              <a:rPr lang="en-US" sz="2000" dirty="0">
                <a:effectLst/>
                <a:latin typeface="+mn-lt"/>
              </a:rPr>
              <a:t> $</a:t>
            </a:r>
            <a:r>
              <a:rPr lang="en-US" sz="2000" dirty="0">
                <a:latin typeface="+mn-lt"/>
              </a:rPr>
              <a:t>84</a:t>
            </a:r>
            <a:r>
              <a:rPr lang="en-US" sz="2000" dirty="0">
                <a:effectLst/>
                <a:latin typeface="+mn-lt"/>
              </a:rPr>
              <a:t>4 weekly, or $</a:t>
            </a:r>
            <a:r>
              <a:rPr lang="en-US" sz="2000" dirty="0">
                <a:latin typeface="+mn-lt"/>
              </a:rPr>
              <a:t>43</a:t>
            </a:r>
            <a:r>
              <a:rPr lang="en-US" sz="2000" dirty="0">
                <a:effectLst/>
                <a:latin typeface="+mn-lt"/>
              </a:rPr>
              <a:t>,888 on an annualized basis. </a:t>
            </a:r>
          </a:p>
          <a:p>
            <a:pPr algn="l">
              <a:lnSpc>
                <a:spcPct val="100000"/>
              </a:lnSpc>
              <a:buFont typeface="Arial" panose="020B0604020202020204" pitchFamily="34" charset="0"/>
              <a:buChar char="•"/>
            </a:pPr>
            <a:r>
              <a:rPr lang="en-US" sz="2000" dirty="0">
                <a:effectLst/>
                <a:latin typeface="+mn-lt"/>
              </a:rPr>
              <a:t>Employees whose positions are designated as non-exempt must record actual hours worked as well as paid and unpaid absences.</a:t>
            </a:r>
          </a:p>
          <a:p>
            <a:pPr algn="l">
              <a:lnSpc>
                <a:spcPct val="100000"/>
              </a:lnSpc>
              <a:buFont typeface="Arial" panose="020B0604020202020204" pitchFamily="34" charset="0"/>
              <a:buChar char="•"/>
            </a:pPr>
            <a:r>
              <a:rPr lang="en-US" sz="2000" dirty="0">
                <a:effectLst/>
                <a:latin typeface="+mn-lt"/>
              </a:rPr>
              <a:t>Time should be recorded in Kronos via the time clock or time stamp. Time can be submitted on paper </a:t>
            </a:r>
            <a:r>
              <a:rPr lang="en-US" sz="2000" b="1" dirty="0">
                <a:effectLst/>
                <a:latin typeface="+mn-lt"/>
              </a:rPr>
              <a:t>only when Kronos isn’t an option </a:t>
            </a:r>
            <a:r>
              <a:rPr lang="en-US" sz="2000" dirty="0">
                <a:effectLst/>
                <a:latin typeface="+mn-lt"/>
              </a:rPr>
              <a:t>and must reflect actual starting and stopping times of work as opposed to the established work schedule.</a:t>
            </a:r>
          </a:p>
          <a:p>
            <a:pPr algn="l">
              <a:lnSpc>
                <a:spcPct val="100000"/>
              </a:lnSpc>
              <a:buFont typeface="Arial" panose="020B0604020202020204" pitchFamily="34" charset="0"/>
              <a:buChar char="•"/>
            </a:pPr>
            <a:r>
              <a:rPr lang="en-US" sz="2000" dirty="0">
                <a:effectLst/>
                <a:latin typeface="+mn-lt"/>
              </a:rPr>
              <a:t>Employees whose positions are designated as non-exempt are responsible for punching in and out on the timeclock. While there may be the occasional missed punch, supervisors should not be adjusting timesheets for their employees regularly.</a:t>
            </a:r>
          </a:p>
          <a:p>
            <a:pPr algn="l">
              <a:lnSpc>
                <a:spcPct val="100000"/>
              </a:lnSpc>
              <a:buFont typeface="Arial" panose="020B0604020202020204" pitchFamily="34" charset="0"/>
              <a:buChar char="•"/>
            </a:pPr>
            <a:r>
              <a:rPr lang="en-US" sz="2000" dirty="0">
                <a:effectLst/>
                <a:latin typeface="+mn-lt"/>
              </a:rPr>
              <a:t>Supervisors have the responsibility and obligation to ensure that all working hours and leave hours are properly recorded.</a:t>
            </a:r>
          </a:p>
          <a:p>
            <a:pPr algn="l">
              <a:lnSpc>
                <a:spcPct val="100000"/>
              </a:lnSpc>
              <a:buFont typeface="Arial" panose="020B0604020202020204" pitchFamily="34" charset="0"/>
              <a:buChar char="•"/>
            </a:pPr>
            <a:r>
              <a:rPr lang="en-US" sz="2000" dirty="0">
                <a:effectLst/>
                <a:latin typeface="+mn-lt"/>
              </a:rPr>
              <a:t>All leave must be requested, approved, and logged in Kronos. Please do not allow anyone to log time off on your behalf.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4505E3A-CD75-CBD5-2282-0073CB486996}"/>
              </a:ext>
            </a:extLst>
          </p:cNvPr>
          <p:cNvSpPr>
            <a:spLocks noGrp="1"/>
          </p:cNvSpPr>
          <p:nvPr>
            <p:ph type="title"/>
          </p:nvPr>
        </p:nvSpPr>
        <p:spPr>
          <a:xfrm>
            <a:off x="838200" y="365760"/>
            <a:ext cx="10515600" cy="731520"/>
          </a:xfrm>
        </p:spPr>
        <p:txBody>
          <a:bodyPr/>
          <a:lstStyle/>
          <a:p>
            <a:r>
              <a:rPr lang="en-US" altLang="en-US" b="1" dirty="0">
                <a:latin typeface="+mn-lt"/>
              </a:rPr>
              <a:t>Overtime</a:t>
            </a:r>
          </a:p>
        </p:txBody>
      </p:sp>
      <p:sp>
        <p:nvSpPr>
          <p:cNvPr id="3" name="Content Placeholder 2">
            <a:extLst>
              <a:ext uri="{FF2B5EF4-FFF2-40B4-BE49-F238E27FC236}">
                <a16:creationId xmlns:a16="http://schemas.microsoft.com/office/drawing/2014/main" id="{F516CF71-92A5-D6B5-E6AC-7AAA987C2DF7}"/>
              </a:ext>
            </a:extLst>
          </p:cNvPr>
          <p:cNvSpPr>
            <a:spLocks noGrp="1"/>
          </p:cNvSpPr>
          <p:nvPr>
            <p:ph idx="1"/>
          </p:nvPr>
        </p:nvSpPr>
        <p:spPr>
          <a:xfrm>
            <a:off x="838200" y="1280160"/>
            <a:ext cx="9244913" cy="4351338"/>
          </a:xfrm>
        </p:spPr>
        <p:txBody>
          <a:bodyPr>
            <a:noAutofit/>
          </a:bodyPr>
          <a:lstStyle/>
          <a:p>
            <a:pPr>
              <a:lnSpc>
                <a:spcPct val="100000"/>
              </a:lnSpc>
            </a:pPr>
            <a:r>
              <a:rPr lang="en-US" sz="2400" dirty="0">
                <a:solidFill>
                  <a:srgbClr val="11040D"/>
                </a:solidFill>
                <a:effectLst/>
                <a:latin typeface="+mn-lt"/>
              </a:rPr>
              <a:t>The federal overtime provisions in the Fair Labor Standard Act (FLSA) requires that any hours worked over 40 in a workweek are paid at a rate of not less than 1 1/2 times the regular rate of pay.</a:t>
            </a:r>
          </a:p>
          <a:p>
            <a:pPr>
              <a:lnSpc>
                <a:spcPct val="100000"/>
              </a:lnSpc>
            </a:pPr>
            <a:r>
              <a:rPr lang="en-US" sz="2400" dirty="0">
                <a:solidFill>
                  <a:srgbClr val="11040D"/>
                </a:solidFill>
                <a:effectLst/>
                <a:latin typeface="+mn-lt"/>
              </a:rPr>
              <a:t>Averaging of hours over two or more weeks is not permitted. Normally, overtime pay earned in a particular workweek must be paid on the regular pay day for the pay period in which the wages were earned.</a:t>
            </a:r>
          </a:p>
          <a:p>
            <a:pPr>
              <a:lnSpc>
                <a:spcPct val="100000"/>
              </a:lnSpc>
            </a:pPr>
            <a:r>
              <a:rPr lang="en-US" sz="2400" dirty="0">
                <a:solidFill>
                  <a:srgbClr val="11040D"/>
                </a:solidFill>
                <a:effectLst/>
                <a:latin typeface="+mn-lt"/>
              </a:rPr>
              <a:t>For the purposes of overtime holidays are considered time worked. Leave time is not. </a:t>
            </a:r>
          </a:p>
          <a:p>
            <a:pPr>
              <a:lnSpc>
                <a:spcPct val="100000"/>
              </a:lnSpc>
            </a:pPr>
            <a:r>
              <a:rPr lang="en-US" sz="2400" dirty="0">
                <a:solidFill>
                  <a:srgbClr val="11040D"/>
                </a:solidFill>
                <a:latin typeface="+mn-lt"/>
              </a:rPr>
              <a:t>Overtime is not subject to Alabama State Income Tax. Federal and local taxes do apply. </a:t>
            </a:r>
            <a:endParaRPr lang="en-US" sz="2400" dirty="0">
              <a:solidFill>
                <a:srgbClr val="11040D"/>
              </a:solidFill>
              <a:effectLst/>
              <a:latin typeface="+mn-lt"/>
            </a:endParaRPr>
          </a:p>
          <a:p>
            <a:pPr>
              <a:lnSpc>
                <a:spcPct val="100000"/>
              </a:lnSpc>
            </a:pPr>
            <a:endParaRPr lang="en-US" sz="2000" dirty="0">
              <a:solidFill>
                <a:srgbClr val="11040D"/>
              </a:solidFill>
              <a:effectLst/>
              <a:latin typeface="Avenir Next LT Pro" panose="020B0504020202020204" pitchFamily="34" charset="77"/>
            </a:endParaRPr>
          </a:p>
        </p:txBody>
      </p:sp>
    </p:spTree>
    <p:extLst>
      <p:ext uri="{BB962C8B-B14F-4D97-AF65-F5344CB8AC3E}">
        <p14:creationId xmlns:p14="http://schemas.microsoft.com/office/powerpoint/2010/main" val="2231350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A3974-012C-3207-7457-BD92E35CD18A}"/>
              </a:ext>
            </a:extLst>
          </p:cNvPr>
          <p:cNvSpPr>
            <a:spLocks noGrp="1"/>
          </p:cNvSpPr>
          <p:nvPr>
            <p:ph type="title"/>
          </p:nvPr>
        </p:nvSpPr>
        <p:spPr>
          <a:xfrm>
            <a:off x="838200" y="365124"/>
            <a:ext cx="10515600" cy="1325880"/>
          </a:xfrm>
        </p:spPr>
        <p:txBody>
          <a:bodyPr/>
          <a:lstStyle/>
          <a:p>
            <a:r>
              <a:rPr lang="en-US" b="1" dirty="0">
                <a:latin typeface="+mn-lt"/>
              </a:rPr>
              <a:t>Late Pay Certification for </a:t>
            </a:r>
            <a:br>
              <a:rPr lang="en-US" b="1" dirty="0">
                <a:latin typeface="+mn-lt"/>
              </a:rPr>
            </a:br>
            <a:r>
              <a:rPr lang="en-US" b="1" dirty="0">
                <a:latin typeface="+mn-lt"/>
              </a:rPr>
              <a:t>Monthly &amp; Semimonthly Paid Employees</a:t>
            </a:r>
          </a:p>
        </p:txBody>
      </p:sp>
      <p:sp>
        <p:nvSpPr>
          <p:cNvPr id="3" name="Content Placeholder 2">
            <a:extLst>
              <a:ext uri="{FF2B5EF4-FFF2-40B4-BE49-F238E27FC236}">
                <a16:creationId xmlns:a16="http://schemas.microsoft.com/office/drawing/2014/main" id="{89518C56-A713-24EB-90DE-E96D9C8A39F0}"/>
              </a:ext>
            </a:extLst>
          </p:cNvPr>
          <p:cNvSpPr>
            <a:spLocks noGrp="1"/>
          </p:cNvSpPr>
          <p:nvPr>
            <p:ph idx="1"/>
          </p:nvPr>
        </p:nvSpPr>
        <p:spPr>
          <a:xfrm>
            <a:off x="838199" y="1825625"/>
            <a:ext cx="10975109" cy="4667250"/>
          </a:xfrm>
        </p:spPr>
        <p:txBody>
          <a:bodyPr>
            <a:noAutofit/>
          </a:bodyPr>
          <a:lstStyle/>
          <a:p>
            <a:pPr marL="0" indent="0">
              <a:lnSpc>
                <a:spcPct val="100000"/>
              </a:lnSpc>
              <a:buNone/>
              <a:defRPr/>
            </a:pPr>
            <a:r>
              <a:rPr lang="en-US" sz="1800" dirty="0">
                <a:latin typeface="+mn-lt"/>
              </a:rPr>
              <a:t>When to process a Late Pay (hopefully never) </a:t>
            </a:r>
          </a:p>
          <a:p>
            <a:pPr>
              <a:lnSpc>
                <a:spcPct val="100000"/>
              </a:lnSpc>
              <a:buFont typeface="Times"/>
              <a:buChar char="•"/>
              <a:defRPr/>
            </a:pPr>
            <a:r>
              <a:rPr lang="en-US" sz="1800" dirty="0">
                <a:latin typeface="+mn-lt"/>
              </a:rPr>
              <a:t>Late Pays should be processed when a monthly or semimonthly employee is not paid or not paid correctly during the normal pay cycle.  The Late Pay should be submitted prior to the processing of the next regular scheduled pay cycle and after the job has been corrected. The form may be emailed to </a:t>
            </a:r>
            <a:r>
              <a:rPr lang="en-US" sz="1800" dirty="0">
                <a:latin typeface="+mn-lt"/>
                <a:hlinkClick r:id="rId2">
                  <a:extLst>
                    <a:ext uri="{A12FA001-AC4F-418D-AE19-62706E023703}">
                      <ahyp:hlinkClr xmlns:ahyp="http://schemas.microsoft.com/office/drawing/2018/hyperlinkcolor" val="tx"/>
                    </a:ext>
                  </a:extLst>
                </a:hlinkClick>
              </a:rPr>
              <a:t>payroll@auburn.edu</a:t>
            </a:r>
            <a:r>
              <a:rPr lang="en-US" sz="1800" dirty="0">
                <a:latin typeface="+mn-lt"/>
              </a:rPr>
              <a:t>.</a:t>
            </a:r>
          </a:p>
          <a:p>
            <a:pPr marL="0" indent="0">
              <a:lnSpc>
                <a:spcPct val="100000"/>
              </a:lnSpc>
              <a:buNone/>
              <a:defRPr/>
            </a:pPr>
            <a:r>
              <a:rPr lang="en-US" sz="1800" dirty="0">
                <a:latin typeface="+mn-lt"/>
              </a:rPr>
              <a:t>How to calculate amount to pay if less than a full payment was earned.</a:t>
            </a:r>
          </a:p>
          <a:p>
            <a:pPr>
              <a:lnSpc>
                <a:spcPct val="100000"/>
              </a:lnSpc>
              <a:buFont typeface="Times"/>
              <a:buChar char="•"/>
              <a:defRPr/>
            </a:pPr>
            <a:r>
              <a:rPr lang="en-US" sz="1800" dirty="0">
                <a:latin typeface="+mn-lt"/>
              </a:rPr>
              <a:t>Assigned salary x days worked / total working days in pay period (workdays do not include Saturday or Sunday).</a:t>
            </a:r>
          </a:p>
          <a:p>
            <a:pPr>
              <a:lnSpc>
                <a:spcPct val="100000"/>
              </a:lnSpc>
              <a:buFont typeface="Times"/>
              <a:buChar char="•"/>
              <a:defRPr/>
            </a:pPr>
            <a:r>
              <a:rPr lang="en-US" sz="1800" dirty="0">
                <a:latin typeface="+mn-lt"/>
              </a:rPr>
              <a:t>Off-Cycle Manual Pays are considered exceptions and are processed at our discretion, based on our available time and capacity to process them. At a minimum they require a detailed explanation or demonstrable hardship for the employee in question. Failing to meet established payroll deadlines should not automatically warrant a manual check. It’s essential for the department to take ownership of its processes and effectively manage employee expectations.</a:t>
            </a:r>
          </a:p>
          <a:p>
            <a:pPr marL="0" indent="0">
              <a:lnSpc>
                <a:spcPct val="100000"/>
              </a:lnSpc>
              <a:buNone/>
              <a:defRPr/>
            </a:pPr>
            <a:r>
              <a:rPr lang="en-US" sz="1800" i="1" dirty="0">
                <a:latin typeface="+mn-lt"/>
              </a:rPr>
              <a:t>** Late pays should be an occasional exception, not the norm. </a:t>
            </a:r>
            <a:endParaRPr lang="en-US" sz="1800" dirty="0"/>
          </a:p>
        </p:txBody>
      </p:sp>
    </p:spTree>
    <p:extLst>
      <p:ext uri="{BB962C8B-B14F-4D97-AF65-F5344CB8AC3E}">
        <p14:creationId xmlns:p14="http://schemas.microsoft.com/office/powerpoint/2010/main" val="947790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AE5EC-6C8C-EC82-419D-443FFCB4FD6A}"/>
              </a:ext>
            </a:extLst>
          </p:cNvPr>
          <p:cNvSpPr>
            <a:spLocks noGrp="1"/>
          </p:cNvSpPr>
          <p:nvPr>
            <p:ph type="title"/>
          </p:nvPr>
        </p:nvSpPr>
        <p:spPr/>
        <p:txBody>
          <a:bodyPr/>
          <a:lstStyle/>
          <a:p>
            <a:r>
              <a:rPr lang="en-US" b="1" dirty="0">
                <a:latin typeface="+mn-lt"/>
              </a:rPr>
              <a:t>Late Pay for Employees with Non-Exempt Positions</a:t>
            </a:r>
          </a:p>
        </p:txBody>
      </p:sp>
      <p:sp>
        <p:nvSpPr>
          <p:cNvPr id="3" name="Content Placeholder 2">
            <a:extLst>
              <a:ext uri="{FF2B5EF4-FFF2-40B4-BE49-F238E27FC236}">
                <a16:creationId xmlns:a16="http://schemas.microsoft.com/office/drawing/2014/main" id="{C8C2CA0A-8D53-5FAE-57DB-77D64466E1DB}"/>
              </a:ext>
            </a:extLst>
          </p:cNvPr>
          <p:cNvSpPr>
            <a:spLocks noGrp="1"/>
          </p:cNvSpPr>
          <p:nvPr>
            <p:ph idx="1"/>
          </p:nvPr>
        </p:nvSpPr>
        <p:spPr>
          <a:xfrm>
            <a:off x="838200" y="1828800"/>
            <a:ext cx="10515600" cy="4351338"/>
          </a:xfrm>
        </p:spPr>
        <p:txBody>
          <a:bodyPr/>
          <a:lstStyle/>
          <a:p>
            <a:pPr>
              <a:buFont typeface="Times"/>
              <a:buChar char="•"/>
              <a:defRPr/>
            </a:pPr>
            <a:r>
              <a:rPr lang="en-US" sz="2400" dirty="0">
                <a:latin typeface="+mn-lt"/>
              </a:rPr>
              <a:t>Time worked or leave not paid in the regular scheduled pay cycle should be entered as a historical edit in Kronos and will be paid the next scheduled pay cycle. </a:t>
            </a:r>
          </a:p>
          <a:p>
            <a:pPr>
              <a:buFont typeface="Times"/>
              <a:buChar char="•"/>
              <a:defRPr/>
            </a:pPr>
            <a:r>
              <a:rPr lang="en-US" sz="2400" dirty="0">
                <a:latin typeface="+mn-lt"/>
              </a:rPr>
              <a:t>Late pay forms for biweekly employees should only be submitted when there is a rate change for the previous pay period.</a:t>
            </a:r>
          </a:p>
          <a:p>
            <a:pPr>
              <a:buFont typeface="Times"/>
              <a:buChar char="•"/>
              <a:defRPr/>
            </a:pPr>
            <a:r>
              <a:rPr lang="en-US" sz="2400" dirty="0">
                <a:latin typeface="+mn-lt"/>
              </a:rPr>
              <a:t>Off-cycle manual pays are not typically processed for biweekly employees. Only if the employee or job is terminated. </a:t>
            </a:r>
          </a:p>
          <a:p>
            <a:pPr marL="0" indent="0">
              <a:buNone/>
            </a:pPr>
            <a:endParaRPr lang="en-US" dirty="0"/>
          </a:p>
        </p:txBody>
      </p:sp>
    </p:spTree>
    <p:extLst>
      <p:ext uri="{BB962C8B-B14F-4D97-AF65-F5344CB8AC3E}">
        <p14:creationId xmlns:p14="http://schemas.microsoft.com/office/powerpoint/2010/main" val="2478430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AE5EC-6C8C-EC82-419D-443FFCB4FD6A}"/>
              </a:ext>
            </a:extLst>
          </p:cNvPr>
          <p:cNvSpPr>
            <a:spLocks noGrp="1"/>
          </p:cNvSpPr>
          <p:nvPr>
            <p:ph type="title"/>
          </p:nvPr>
        </p:nvSpPr>
        <p:spPr>
          <a:xfrm>
            <a:off x="838200" y="365126"/>
            <a:ext cx="10515600" cy="731520"/>
          </a:xfrm>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Overpayment Recovery</a:t>
            </a:r>
          </a:p>
        </p:txBody>
      </p:sp>
      <p:sp>
        <p:nvSpPr>
          <p:cNvPr id="3" name="Content Placeholder 2">
            <a:extLst>
              <a:ext uri="{FF2B5EF4-FFF2-40B4-BE49-F238E27FC236}">
                <a16:creationId xmlns:a16="http://schemas.microsoft.com/office/drawing/2014/main" id="{C8C2CA0A-8D53-5FAE-57DB-77D64466E1DB}"/>
              </a:ext>
            </a:extLst>
          </p:cNvPr>
          <p:cNvSpPr>
            <a:spLocks noGrp="1"/>
          </p:cNvSpPr>
          <p:nvPr>
            <p:ph idx="1"/>
          </p:nvPr>
        </p:nvSpPr>
        <p:spPr>
          <a:xfrm>
            <a:off x="838199" y="1280160"/>
            <a:ext cx="10818091" cy="4351338"/>
          </a:xfrm>
        </p:spPr>
        <p:txBody>
          <a:bodyPr>
            <a:normAutofit fontScale="92500" lnSpcReduction="20000"/>
          </a:bodyPr>
          <a:lstStyle/>
          <a:p>
            <a:pPr marL="0" indent="0">
              <a:buNone/>
              <a:defRPr/>
            </a:pPr>
            <a:r>
              <a:rPr lang="en-US" sz="2400" dirty="0">
                <a:latin typeface="+mn-lt"/>
              </a:rPr>
              <a:t>Salary paid to an employee incorrectly is expected to be re-paid to Auburn University by employee</a:t>
            </a:r>
            <a:r>
              <a:rPr lang="en-US" sz="2400" i="1" dirty="0">
                <a:latin typeface="+mn-lt"/>
              </a:rPr>
              <a:t>.</a:t>
            </a:r>
          </a:p>
          <a:p>
            <a:pPr>
              <a:buFont typeface="Times"/>
              <a:buChar char="•"/>
              <a:defRPr/>
            </a:pPr>
            <a:endParaRPr lang="en-US" sz="2400" b="1" u="sng" dirty="0">
              <a:latin typeface="+mn-lt"/>
            </a:endParaRPr>
          </a:p>
          <a:p>
            <a:pPr marL="0" indent="0">
              <a:buNone/>
              <a:defRPr/>
            </a:pPr>
            <a:r>
              <a:rPr lang="en-US" sz="2400" b="1" u="sng" dirty="0">
                <a:latin typeface="+mn-lt"/>
              </a:rPr>
              <a:t>PROCEDURES</a:t>
            </a:r>
            <a:r>
              <a:rPr lang="en-US" sz="2400" b="1" dirty="0">
                <a:latin typeface="+mn-lt"/>
              </a:rPr>
              <a:t> :</a:t>
            </a:r>
            <a:endParaRPr lang="en-US" sz="2400" dirty="0">
              <a:latin typeface="+mn-lt"/>
            </a:endParaRPr>
          </a:p>
          <a:p>
            <a:pPr>
              <a:buFont typeface="Times"/>
              <a:buChar char="•"/>
              <a:defRPr/>
            </a:pPr>
            <a:r>
              <a:rPr lang="en-US" sz="2400" dirty="0">
                <a:latin typeface="+mn-lt"/>
              </a:rPr>
              <a:t>Departments must notify Payroll &amp; Employee Benefits (PEB) of overpayment</a:t>
            </a:r>
          </a:p>
          <a:p>
            <a:pPr>
              <a:buFont typeface="Times"/>
              <a:buChar char="•"/>
              <a:defRPr/>
            </a:pPr>
            <a:r>
              <a:rPr lang="en-US" sz="2400" dirty="0">
                <a:latin typeface="+mn-lt"/>
              </a:rPr>
              <a:t>Department must correct information in payroll system</a:t>
            </a:r>
          </a:p>
          <a:p>
            <a:pPr>
              <a:buFont typeface="Times"/>
              <a:buChar char="•"/>
              <a:defRPr/>
            </a:pPr>
            <a:r>
              <a:rPr lang="en-US" sz="2400" dirty="0">
                <a:latin typeface="+mn-lt"/>
              </a:rPr>
              <a:t>Payroll Office is responsible for calculating and notifying department amount to be re-paid</a:t>
            </a:r>
          </a:p>
          <a:p>
            <a:pPr>
              <a:buFont typeface="Times"/>
              <a:buChar char="•"/>
              <a:defRPr/>
            </a:pPr>
            <a:r>
              <a:rPr lang="en-US" sz="2400" dirty="0">
                <a:latin typeface="+mn-lt"/>
              </a:rPr>
              <a:t>Department will work with employee to establish a reasonable payment arraignment. </a:t>
            </a:r>
          </a:p>
          <a:p>
            <a:pPr>
              <a:buFont typeface="Times"/>
              <a:buChar char="•"/>
              <a:defRPr/>
            </a:pPr>
            <a:r>
              <a:rPr lang="en-US" sz="2400" dirty="0">
                <a:latin typeface="+mn-lt"/>
              </a:rPr>
              <a:t>Department is solely responsible for the timely recovery of overpaid funds </a:t>
            </a:r>
          </a:p>
          <a:p>
            <a:pPr>
              <a:buFont typeface="Times"/>
              <a:buChar char="•"/>
              <a:defRPr/>
            </a:pPr>
            <a:r>
              <a:rPr lang="en-US" sz="2400" dirty="0">
                <a:latin typeface="+mn-lt"/>
              </a:rPr>
              <a:t>Payroll is responsible for adjustments to W2 or W2c when overpaid amount is paid in full</a:t>
            </a:r>
          </a:p>
          <a:p>
            <a:pPr>
              <a:buFont typeface="Times"/>
              <a:buChar char="•"/>
              <a:defRPr/>
            </a:pPr>
            <a:r>
              <a:rPr lang="en-US" sz="2400" dirty="0">
                <a:latin typeface="+mn-lt"/>
              </a:rPr>
              <a:t>Please do not overpay anyone, it’s difficult to get the funds back and it’s a headache to fix for everyone involved</a:t>
            </a:r>
          </a:p>
          <a:p>
            <a:pPr marL="0" indent="0">
              <a:buNone/>
            </a:pPr>
            <a:endParaRPr lang="en-US" sz="1400" dirty="0"/>
          </a:p>
        </p:txBody>
      </p:sp>
    </p:spTree>
    <p:extLst>
      <p:ext uri="{BB962C8B-B14F-4D97-AF65-F5344CB8AC3E}">
        <p14:creationId xmlns:p14="http://schemas.microsoft.com/office/powerpoint/2010/main" val="3703403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4505E3A-CD75-CBD5-2282-0073CB486996}"/>
              </a:ext>
            </a:extLst>
          </p:cNvPr>
          <p:cNvSpPr>
            <a:spLocks noGrp="1"/>
          </p:cNvSpPr>
          <p:nvPr>
            <p:ph type="title"/>
          </p:nvPr>
        </p:nvSpPr>
        <p:spPr>
          <a:xfrm>
            <a:off x="838200" y="365760"/>
            <a:ext cx="10515600" cy="731520"/>
          </a:xfrm>
        </p:spPr>
        <p:txBody>
          <a:bodyPr/>
          <a:lstStyle/>
          <a:p>
            <a:r>
              <a:rPr lang="en-US" altLang="en-US" b="1" dirty="0">
                <a:latin typeface="+mn-lt"/>
              </a:rPr>
              <a:t>Compensatory Time</a:t>
            </a:r>
          </a:p>
        </p:txBody>
      </p:sp>
      <p:sp>
        <p:nvSpPr>
          <p:cNvPr id="3" name="Content Placeholder 2">
            <a:extLst>
              <a:ext uri="{FF2B5EF4-FFF2-40B4-BE49-F238E27FC236}">
                <a16:creationId xmlns:a16="http://schemas.microsoft.com/office/drawing/2014/main" id="{F516CF71-92A5-D6B5-E6AC-7AAA987C2DF7}"/>
              </a:ext>
            </a:extLst>
          </p:cNvPr>
          <p:cNvSpPr>
            <a:spLocks noGrp="1"/>
          </p:cNvSpPr>
          <p:nvPr>
            <p:ph idx="1"/>
          </p:nvPr>
        </p:nvSpPr>
        <p:spPr>
          <a:xfrm>
            <a:off x="838200" y="1280160"/>
            <a:ext cx="9244913" cy="4351338"/>
          </a:xfrm>
        </p:spPr>
        <p:txBody>
          <a:bodyPr>
            <a:noAutofit/>
          </a:bodyPr>
          <a:lstStyle/>
          <a:p>
            <a:pPr>
              <a:lnSpc>
                <a:spcPct val="100000"/>
              </a:lnSpc>
            </a:pPr>
            <a:r>
              <a:rPr lang="en-US" sz="2400" dirty="0">
                <a:solidFill>
                  <a:srgbClr val="11040D"/>
                </a:solidFill>
                <a:effectLst/>
                <a:latin typeface="+mn-lt"/>
              </a:rPr>
              <a:t>As a public employer, the University has the option of providing compensatory time off in lieu of the earned overtime premium pay for hours worked over 40 in a workweek. </a:t>
            </a:r>
          </a:p>
          <a:p>
            <a:pPr>
              <a:lnSpc>
                <a:spcPct val="100000"/>
              </a:lnSpc>
            </a:pPr>
            <a:r>
              <a:rPr lang="en-US" sz="2400" dirty="0">
                <a:solidFill>
                  <a:srgbClr val="11040D"/>
                </a:solidFill>
                <a:effectLst/>
                <a:latin typeface="+mn-lt"/>
              </a:rPr>
              <a:t> Compensatory time off must be at a rate not less than one and one-half hours for each overtime hour worked. </a:t>
            </a:r>
          </a:p>
          <a:p>
            <a:pPr>
              <a:lnSpc>
                <a:spcPct val="100000"/>
              </a:lnSpc>
            </a:pPr>
            <a:r>
              <a:rPr lang="en-US" sz="2400" dirty="0">
                <a:solidFill>
                  <a:srgbClr val="11040D"/>
                </a:solidFill>
                <a:effectLst/>
                <a:latin typeface="+mn-lt"/>
              </a:rPr>
              <a:t> The FLSA regulations allow us to enter into an agreement to offer compensatory time off to individual employees, if an agreement is in place prior to the performance of work.</a:t>
            </a:r>
          </a:p>
          <a:p>
            <a:pPr>
              <a:lnSpc>
                <a:spcPct val="100000"/>
              </a:lnSpc>
            </a:pPr>
            <a:r>
              <a:rPr lang="en-US" sz="2400" dirty="0">
                <a:solidFill>
                  <a:srgbClr val="11040D"/>
                </a:solidFill>
                <a:effectLst/>
                <a:latin typeface="+mn-lt"/>
              </a:rPr>
              <a:t>Overtime and compensatory time cannot be alternated back and forth once the agreement is in place. </a:t>
            </a:r>
          </a:p>
          <a:p>
            <a:pPr marL="0" indent="0">
              <a:lnSpc>
                <a:spcPct val="100000"/>
              </a:lnSpc>
              <a:buNone/>
            </a:pPr>
            <a:endParaRPr lang="en-US" sz="2000" dirty="0">
              <a:solidFill>
                <a:srgbClr val="11040D"/>
              </a:solidFill>
              <a:effectLst/>
              <a:latin typeface="Avenir Next LT Pro" panose="020B0504020202020204" pitchFamily="34" charset="77"/>
            </a:endParaRPr>
          </a:p>
        </p:txBody>
      </p:sp>
    </p:spTree>
    <p:extLst>
      <p:ext uri="{BB962C8B-B14F-4D97-AF65-F5344CB8AC3E}">
        <p14:creationId xmlns:p14="http://schemas.microsoft.com/office/powerpoint/2010/main" val="2975389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4505E3A-CD75-CBD5-2282-0073CB486996}"/>
              </a:ext>
            </a:extLst>
          </p:cNvPr>
          <p:cNvSpPr>
            <a:spLocks noGrp="1"/>
          </p:cNvSpPr>
          <p:nvPr>
            <p:ph type="title"/>
          </p:nvPr>
        </p:nvSpPr>
        <p:spPr>
          <a:xfrm>
            <a:off x="841248" y="365761"/>
            <a:ext cx="10515600" cy="731520"/>
          </a:xfrm>
        </p:spPr>
        <p:txBody>
          <a:bodyPr/>
          <a:lstStyle/>
          <a:p>
            <a:r>
              <a:rPr lang="en-US" altLang="en-US" b="1" dirty="0">
                <a:latin typeface="+mn-lt"/>
              </a:rPr>
              <a:t>Leave Administration</a:t>
            </a:r>
          </a:p>
        </p:txBody>
      </p:sp>
      <p:sp>
        <p:nvSpPr>
          <p:cNvPr id="3" name="Content Placeholder 2">
            <a:extLst>
              <a:ext uri="{FF2B5EF4-FFF2-40B4-BE49-F238E27FC236}">
                <a16:creationId xmlns:a16="http://schemas.microsoft.com/office/drawing/2014/main" id="{F516CF71-92A5-D6B5-E6AC-7AAA987C2DF7}"/>
              </a:ext>
            </a:extLst>
          </p:cNvPr>
          <p:cNvSpPr>
            <a:spLocks noGrp="1"/>
          </p:cNvSpPr>
          <p:nvPr>
            <p:ph idx="1"/>
          </p:nvPr>
        </p:nvSpPr>
        <p:spPr>
          <a:xfrm>
            <a:off x="841248" y="1280160"/>
            <a:ext cx="10972061" cy="4351338"/>
          </a:xfrm>
        </p:spPr>
        <p:txBody>
          <a:bodyPr>
            <a:noAutofit/>
          </a:bodyPr>
          <a:lstStyle/>
          <a:p>
            <a:pPr marL="0" indent="0">
              <a:buNone/>
            </a:pPr>
            <a:r>
              <a:rPr lang="en-US" sz="2000" dirty="0">
                <a:solidFill>
                  <a:srgbClr val="11040D"/>
                </a:solidFill>
                <a:effectLst/>
                <a:latin typeface="+mn-lt"/>
              </a:rPr>
              <a:t>Annual Leave:</a:t>
            </a:r>
          </a:p>
          <a:p>
            <a:r>
              <a:rPr lang="en-US" sz="2000" dirty="0">
                <a:solidFill>
                  <a:srgbClr val="11040D"/>
                </a:solidFill>
                <a:effectLst/>
                <a:latin typeface="+mn-lt"/>
              </a:rPr>
              <a:t>Full-time eligible employees earn annual leave at the accrual rate of 160 hours per year.</a:t>
            </a:r>
          </a:p>
          <a:p>
            <a:r>
              <a:rPr lang="en-US" sz="2000" dirty="0">
                <a:solidFill>
                  <a:srgbClr val="11040D"/>
                </a:solidFill>
                <a:effectLst/>
                <a:latin typeface="+mn-lt"/>
              </a:rPr>
              <a:t>Accrual rates of annual leave for full-time nonexempt and exempt employees are identical. Part-time employees who have an FTE (Full Time Equivalent) will accrue leave at a prorated amount, based on that FTE.</a:t>
            </a:r>
          </a:p>
          <a:p>
            <a:pPr marL="0" indent="0">
              <a:buNone/>
            </a:pPr>
            <a:r>
              <a:rPr lang="en-US" sz="2000" dirty="0">
                <a:solidFill>
                  <a:srgbClr val="11040D"/>
                </a:solidFill>
                <a:effectLst/>
                <a:latin typeface="+mn-lt"/>
              </a:rPr>
              <a:t>Sick Leave:</a:t>
            </a:r>
          </a:p>
          <a:p>
            <a:r>
              <a:rPr lang="en-US" sz="2000" dirty="0">
                <a:solidFill>
                  <a:srgbClr val="11040D"/>
                </a:solidFill>
                <a:effectLst/>
                <a:latin typeface="+mn-lt"/>
              </a:rPr>
              <a:t>Full-time employees will accrue sick leave at the rate of 96 hours per year.</a:t>
            </a:r>
          </a:p>
          <a:p>
            <a:r>
              <a:rPr lang="en-US" sz="2000" dirty="0">
                <a:solidFill>
                  <a:srgbClr val="11040D"/>
                </a:solidFill>
                <a:effectLst/>
                <a:latin typeface="+mn-lt"/>
              </a:rPr>
              <a:t>Can be used for personal or family reasons, must be related to a medical condition. </a:t>
            </a:r>
          </a:p>
          <a:p>
            <a:r>
              <a:rPr lang="en-US" sz="2000" dirty="0">
                <a:solidFill>
                  <a:srgbClr val="11040D"/>
                </a:solidFill>
                <a:effectLst/>
                <a:latin typeface="+mn-lt"/>
              </a:rPr>
              <a:t>Auburn defines immediate family as spouse, son, daughter, parents, stepchild, stepparent, brother, sister, stepbrother, stepsister, half-brother, half-sister, father-in-law, mother-in-law, brother-in-law, sister-in-law, son-in-law, daughter-in-law, grandchild, grandparent, and grandparent-in-law.</a:t>
            </a:r>
          </a:p>
          <a:p>
            <a:r>
              <a:rPr lang="en-US" sz="2000" dirty="0">
                <a:solidFill>
                  <a:srgbClr val="11040D"/>
                </a:solidFill>
                <a:effectLst/>
                <a:latin typeface="+mn-lt"/>
              </a:rPr>
              <a:t>Auburn also offers leave for Community Service, Bereavement, Jury Duty, Military Service, and Poll Workers.</a:t>
            </a:r>
          </a:p>
          <a:p>
            <a:r>
              <a:rPr lang="en-US" sz="2000" dirty="0">
                <a:solidFill>
                  <a:srgbClr val="11040D"/>
                </a:solidFill>
                <a:effectLst/>
                <a:latin typeface="+mn-lt"/>
              </a:rPr>
              <a:t>All leave is to be requested by the employee in Kronos. Please do not allow anyone to log leave time on your behalf. </a:t>
            </a:r>
          </a:p>
          <a:p>
            <a:endParaRPr lang="en-US" sz="2000" dirty="0">
              <a:solidFill>
                <a:srgbClr val="11040D"/>
              </a:solidFill>
              <a:effectLst/>
              <a:latin typeface="Avenir Next LT Pro" panose="020B0504020202020204" pitchFamily="34" charset="77"/>
            </a:endParaRPr>
          </a:p>
          <a:p>
            <a:pPr marL="0" indent="0">
              <a:buNone/>
            </a:pPr>
            <a:endParaRPr lang="en-US" sz="2000" dirty="0">
              <a:solidFill>
                <a:srgbClr val="11040D"/>
              </a:solidFill>
              <a:effectLst/>
              <a:latin typeface="Avenir Next LT Pro" panose="020B0504020202020204" pitchFamily="34" charset="77"/>
            </a:endParaRPr>
          </a:p>
        </p:txBody>
      </p:sp>
    </p:spTree>
    <p:extLst>
      <p:ext uri="{BB962C8B-B14F-4D97-AF65-F5344CB8AC3E}">
        <p14:creationId xmlns:p14="http://schemas.microsoft.com/office/powerpoint/2010/main" val="1242017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AAF90-F0BE-4552-D0FB-6B34749C8B43}"/>
              </a:ext>
            </a:extLst>
          </p:cNvPr>
          <p:cNvSpPr>
            <a:spLocks noGrp="1"/>
          </p:cNvSpPr>
          <p:nvPr>
            <p:ph type="title"/>
          </p:nvPr>
        </p:nvSpPr>
        <p:spPr>
          <a:xfrm>
            <a:off x="838200" y="365125"/>
            <a:ext cx="10515600" cy="731520"/>
          </a:xfrm>
        </p:spPr>
        <p:txBody>
          <a:bodyPr/>
          <a:lstStyle/>
          <a:p>
            <a:r>
              <a:rPr lang="en-US" b="1" dirty="0">
                <a:latin typeface="+mn-lt"/>
              </a:rPr>
              <a:t>Leave Without Pay (LWOP)</a:t>
            </a:r>
          </a:p>
        </p:txBody>
      </p:sp>
      <p:sp>
        <p:nvSpPr>
          <p:cNvPr id="3" name="Content Placeholder 2">
            <a:extLst>
              <a:ext uri="{FF2B5EF4-FFF2-40B4-BE49-F238E27FC236}">
                <a16:creationId xmlns:a16="http://schemas.microsoft.com/office/drawing/2014/main" id="{3D71B198-9F77-6F87-92DB-2B78753EB1F8}"/>
              </a:ext>
            </a:extLst>
          </p:cNvPr>
          <p:cNvSpPr>
            <a:spLocks noGrp="1"/>
          </p:cNvSpPr>
          <p:nvPr>
            <p:ph idx="1"/>
          </p:nvPr>
        </p:nvSpPr>
        <p:spPr>
          <a:xfrm>
            <a:off x="838200" y="1280160"/>
            <a:ext cx="10515600" cy="4351338"/>
          </a:xfrm>
        </p:spPr>
        <p:txBody>
          <a:bodyPr>
            <a:normAutofit/>
          </a:bodyPr>
          <a:lstStyle/>
          <a:p>
            <a:pPr>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Extended sick leave without pay (Involuntary LWOP):  A memorandum of request for extended sick leave without pay should be submitted in advance through the department head to Human Resources for approval.  The employee should provide a statement of their intended return date.  Such leave, once approved, will not exceed a period of six months.</a:t>
            </a:r>
          </a:p>
          <a:p>
            <a:pPr>
              <a:spcBef>
                <a:spcPts val="0"/>
              </a:spcBef>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Voluntary Leave Without Pay: Refers to employees who have exhausted applicable paid leave time, but who, for approved reasons, are not immediately returning to work.</a:t>
            </a:r>
          </a:p>
          <a:p>
            <a:pPr>
              <a:spcBef>
                <a:spcPts val="0"/>
              </a:spcBef>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Disciplinary LWOP:  See Employee Relations</a:t>
            </a:r>
          </a:p>
          <a:p>
            <a:pPr marL="0" indent="0">
              <a:buNone/>
            </a:pPr>
            <a:endParaRPr lang="en-US" sz="2400" dirty="0"/>
          </a:p>
        </p:txBody>
      </p:sp>
    </p:spTree>
    <p:extLst>
      <p:ext uri="{BB962C8B-B14F-4D97-AF65-F5344CB8AC3E}">
        <p14:creationId xmlns:p14="http://schemas.microsoft.com/office/powerpoint/2010/main" val="2069952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B6131-A752-5232-B639-85516B5E4423}"/>
              </a:ext>
            </a:extLst>
          </p:cNvPr>
          <p:cNvSpPr>
            <a:spLocks noGrp="1"/>
          </p:cNvSpPr>
          <p:nvPr>
            <p:ph type="title"/>
          </p:nvPr>
        </p:nvSpPr>
        <p:spPr>
          <a:xfrm>
            <a:off x="838200" y="365125"/>
            <a:ext cx="10515600" cy="731520"/>
          </a:xfrm>
        </p:spPr>
        <p:txBody>
          <a:bodyPr/>
          <a:lstStyle/>
          <a:p>
            <a:r>
              <a:rPr lang="en-US" b="1" dirty="0">
                <a:latin typeface="+mn-lt"/>
              </a:rPr>
              <a:t>Other Items</a:t>
            </a:r>
          </a:p>
        </p:txBody>
      </p:sp>
      <p:sp>
        <p:nvSpPr>
          <p:cNvPr id="3" name="Content Placeholder 2">
            <a:extLst>
              <a:ext uri="{FF2B5EF4-FFF2-40B4-BE49-F238E27FC236}">
                <a16:creationId xmlns:a16="http://schemas.microsoft.com/office/drawing/2014/main" id="{12331E81-0697-BE15-6D34-D6E863EE1E59}"/>
              </a:ext>
            </a:extLst>
          </p:cNvPr>
          <p:cNvSpPr>
            <a:spLocks noGrp="1"/>
          </p:cNvSpPr>
          <p:nvPr>
            <p:ph idx="1"/>
          </p:nvPr>
        </p:nvSpPr>
        <p:spPr>
          <a:xfrm>
            <a:off x="838200" y="1280160"/>
            <a:ext cx="10515600" cy="4351338"/>
          </a:xfrm>
        </p:spPr>
        <p:txBody>
          <a:bodyPr>
            <a:normAutofit/>
          </a:bodyPr>
          <a:lstStyle/>
          <a:p>
            <a:r>
              <a:rPr lang="en-US" sz="2000" dirty="0">
                <a:latin typeface="+mn-lt"/>
              </a:rPr>
              <a:t>Request for Manual Payment - Charge $100.00 per payment</a:t>
            </a:r>
          </a:p>
          <a:p>
            <a:r>
              <a:rPr lang="en-US" sz="2000" dirty="0">
                <a:latin typeface="+mn-lt"/>
              </a:rPr>
              <a:t>Remember this is a request subject to approval, not a guarantee of off-cycle payment. </a:t>
            </a:r>
          </a:p>
          <a:p>
            <a:r>
              <a:rPr lang="en-US" sz="2000" dirty="0">
                <a:latin typeface="+mn-lt"/>
              </a:rPr>
              <a:t>Request for Overpayment Calculation - Charge $100.00 per employee</a:t>
            </a:r>
          </a:p>
          <a:p>
            <a:r>
              <a:rPr lang="en-US" sz="2000" dirty="0">
                <a:latin typeface="+mn-lt"/>
              </a:rPr>
              <a:t>Please remember to keep timekeepers updated in Kronos.  </a:t>
            </a:r>
          </a:p>
          <a:p>
            <a:r>
              <a:rPr lang="en-US" sz="2000" dirty="0">
                <a:latin typeface="+mn-lt"/>
              </a:rPr>
              <a:t>When a timekeeper terminates, they are removed from Kronos but if their duties change or if they transfer, please notify the department’s Computer Coordinator so they can be removed.  Questions concerning Kronos can be directed to payroll@auburn.edu.</a:t>
            </a:r>
          </a:p>
          <a:p>
            <a:r>
              <a:rPr lang="en-US" sz="2000" dirty="0">
                <a:latin typeface="+mn-lt"/>
              </a:rPr>
              <a:t>Every department should have a trained backup.</a:t>
            </a:r>
          </a:p>
          <a:p>
            <a:r>
              <a:rPr lang="en-US" sz="2000" dirty="0">
                <a:latin typeface="+mn-lt"/>
              </a:rPr>
              <a:t>The payroll calendar and all deadlines are posted well in advance. It is incumbent on the timekeepers and supervisors to adhere to those deadlines to avoid late payments and adjustments. </a:t>
            </a:r>
          </a:p>
        </p:txBody>
      </p:sp>
    </p:spTree>
    <p:extLst>
      <p:ext uri="{BB962C8B-B14F-4D97-AF65-F5344CB8AC3E}">
        <p14:creationId xmlns:p14="http://schemas.microsoft.com/office/powerpoint/2010/main" val="1537831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43" y="488879"/>
            <a:ext cx="10515600" cy="1325563"/>
          </a:xfrm>
        </p:spPr>
        <p:txBody>
          <a:bodyPr>
            <a:normAutofit fontScale="90000"/>
          </a:bodyPr>
          <a:lstStyle/>
          <a:p>
            <a:r>
              <a:rPr lang="en-US" b="1" dirty="0">
                <a:latin typeface="+mn-lt"/>
              </a:rPr>
              <a:t>NEW HIRE </a:t>
            </a:r>
            <a:br>
              <a:rPr lang="en-US" b="1" dirty="0">
                <a:latin typeface="+mn-lt"/>
              </a:rPr>
            </a:br>
            <a:r>
              <a:rPr lang="en-US" b="1" dirty="0">
                <a:latin typeface="+mn-lt"/>
              </a:rPr>
              <a:t>PROCESS</a:t>
            </a:r>
            <a:br>
              <a:rPr lang="en-US" dirty="0">
                <a:solidFill>
                  <a:srgbClr val="F26522"/>
                </a:solidFill>
              </a:rPr>
            </a:br>
            <a:endParaRPr lang="en-US" dirty="0"/>
          </a:p>
        </p:txBody>
      </p:sp>
      <p:pic>
        <p:nvPicPr>
          <p:cNvPr id="3" name="Picture 2"/>
          <p:cNvPicPr>
            <a:picLocks noChangeAspect="1"/>
          </p:cNvPicPr>
          <p:nvPr/>
        </p:nvPicPr>
        <p:blipFill>
          <a:blip r:embed="rId2"/>
          <a:stretch>
            <a:fillRect/>
          </a:stretch>
        </p:blipFill>
        <p:spPr>
          <a:xfrm>
            <a:off x="3969257" y="592007"/>
            <a:ext cx="5603314" cy="5939357"/>
          </a:xfrm>
          <a:prstGeom prst="rect">
            <a:avLst/>
          </a:prstGeom>
        </p:spPr>
      </p:pic>
    </p:spTree>
    <p:extLst>
      <p:ext uri="{BB962C8B-B14F-4D97-AF65-F5344CB8AC3E}">
        <p14:creationId xmlns:p14="http://schemas.microsoft.com/office/powerpoint/2010/main" val="2136226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4505E3A-CD75-CBD5-2282-0073CB486996}"/>
              </a:ext>
            </a:extLst>
          </p:cNvPr>
          <p:cNvSpPr>
            <a:spLocks noGrp="1"/>
          </p:cNvSpPr>
          <p:nvPr>
            <p:ph type="title"/>
          </p:nvPr>
        </p:nvSpPr>
        <p:spPr>
          <a:xfrm>
            <a:off x="838200" y="365760"/>
            <a:ext cx="10515600" cy="731520"/>
          </a:xfrm>
        </p:spPr>
        <p:txBody>
          <a:bodyPr/>
          <a:lstStyle/>
          <a:p>
            <a:r>
              <a:rPr lang="en-US" altLang="en-US" b="1" dirty="0">
                <a:solidFill>
                  <a:srgbClr val="002060"/>
                </a:solidFill>
                <a:latin typeface="+mn-lt"/>
              </a:rPr>
              <a:t>Additional Resources</a:t>
            </a:r>
          </a:p>
        </p:txBody>
      </p:sp>
      <p:sp>
        <p:nvSpPr>
          <p:cNvPr id="3" name="Content Placeholder 2">
            <a:extLst>
              <a:ext uri="{FF2B5EF4-FFF2-40B4-BE49-F238E27FC236}">
                <a16:creationId xmlns:a16="http://schemas.microsoft.com/office/drawing/2014/main" id="{F516CF71-92A5-D6B5-E6AC-7AAA987C2DF7}"/>
              </a:ext>
            </a:extLst>
          </p:cNvPr>
          <p:cNvSpPr>
            <a:spLocks noGrp="1"/>
          </p:cNvSpPr>
          <p:nvPr>
            <p:ph idx="1"/>
          </p:nvPr>
        </p:nvSpPr>
        <p:spPr>
          <a:xfrm>
            <a:off x="838200" y="1467279"/>
            <a:ext cx="10515600" cy="4351338"/>
          </a:xfrm>
        </p:spPr>
        <p:txBody>
          <a:bodyPr>
            <a:noAutofit/>
          </a:bodyPr>
          <a:lstStyle/>
          <a:p>
            <a:pPr marL="0" marR="0" indent="0" fontAlgn="base">
              <a:spcBef>
                <a:spcPts val="0"/>
              </a:spcBef>
              <a:spcAft>
                <a:spcPts val="0"/>
              </a:spcAft>
              <a:buNone/>
            </a:pPr>
            <a:r>
              <a:rPr lang="en-US" sz="2400" b="1" dirty="0">
                <a:effectLst/>
                <a:latin typeface="+mn-lt"/>
                <a:ea typeface="Times New Roman" panose="02020603050405020304" pitchFamily="18" charset="0"/>
              </a:rPr>
              <a:t>Other Training Available:  </a:t>
            </a:r>
            <a:endParaRPr lang="en-US" sz="2400" dirty="0">
              <a:effectLst/>
              <a:latin typeface="+mn-lt"/>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400" dirty="0">
                <a:effectLst/>
                <a:latin typeface="+mn-lt"/>
                <a:ea typeface="Times New Roman" panose="02020603050405020304" pitchFamily="18" charset="0"/>
              </a:rPr>
              <a:t>US107C Kronos/Timekeeping  </a:t>
            </a:r>
          </a:p>
          <a:p>
            <a:pPr marL="342900" marR="0" lvl="0" indent="-342900" fontAlgn="base">
              <a:spcBef>
                <a:spcPts val="0"/>
              </a:spcBef>
              <a:spcAft>
                <a:spcPts val="0"/>
              </a:spcAft>
              <a:buSzPts val="1000"/>
              <a:buFont typeface="Courier New" panose="02070309020205020404" pitchFamily="49" charset="0"/>
              <a:buChar char="o"/>
              <a:tabLst>
                <a:tab pos="457200" algn="l"/>
              </a:tabLst>
            </a:pPr>
            <a:r>
              <a:rPr lang="en-US" sz="2400" u="sng" dirty="0">
                <a:solidFill>
                  <a:srgbClr val="0563C1"/>
                </a:solidFill>
                <a:effectLst/>
                <a:latin typeface="+mn-lt"/>
                <a:ea typeface="Times New Roman" panose="02020603050405020304" pitchFamily="18" charset="0"/>
                <a:cs typeface="Times New Roman" panose="02020603050405020304" pitchFamily="18" charset="0"/>
                <a:hlinkClick r:id="rId3"/>
              </a:rPr>
              <a:t>https://learningmanager.adobe.com/app/instruc?i_qp_user_id=19460686&amp;accountId=114654#/session/1680093/overview</a:t>
            </a:r>
            <a:r>
              <a:rPr lang="en-US" sz="2400" dirty="0">
                <a:effectLst/>
                <a:latin typeface="+mn-lt"/>
                <a:ea typeface="Times New Roman" panose="02020603050405020304" pitchFamily="18" charset="0"/>
                <a:cs typeface="Times New Roman" panose="02020603050405020304" pitchFamily="18" charset="0"/>
              </a:rPr>
              <a:t>  </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400" dirty="0">
                <a:effectLst/>
                <a:latin typeface="+mn-lt"/>
                <a:ea typeface="Times New Roman" panose="02020603050405020304" pitchFamily="18" charset="0"/>
              </a:rPr>
              <a:t>HR103C Human Resources-Payroll Processes and Leave Administration  </a:t>
            </a:r>
          </a:p>
          <a:p>
            <a:pPr marL="342900" marR="0" lvl="0" indent="-342900" fontAlgn="base">
              <a:spcBef>
                <a:spcPts val="0"/>
              </a:spcBef>
              <a:spcAft>
                <a:spcPts val="0"/>
              </a:spcAft>
              <a:buSzPts val="1000"/>
              <a:buFont typeface="Courier New" panose="02070309020205020404" pitchFamily="49" charset="0"/>
              <a:buChar char="o"/>
              <a:tabLst>
                <a:tab pos="457200" algn="l"/>
              </a:tabLst>
            </a:pPr>
            <a:r>
              <a:rPr lang="en-US" sz="2400" u="sng" dirty="0">
                <a:solidFill>
                  <a:srgbClr val="0563C1"/>
                </a:solidFill>
                <a:effectLst/>
                <a:latin typeface="+mn-lt"/>
                <a:ea typeface="Times New Roman" panose="02020603050405020304" pitchFamily="18" charset="0"/>
                <a:cs typeface="Times New Roman" panose="02020603050405020304" pitchFamily="18" charset="0"/>
                <a:hlinkClick r:id="rId4"/>
              </a:rPr>
              <a:t>https://learningmanager.adobe.com/app/instructor?i_qp_user_id=19460686&amp;accountId=114654#/session/1680092/overview</a:t>
            </a:r>
            <a:r>
              <a:rPr lang="en-US" sz="2400" dirty="0">
                <a:effectLst/>
                <a:latin typeface="+mn-lt"/>
                <a:ea typeface="Times New Roman" panose="02020603050405020304" pitchFamily="18" charset="0"/>
                <a:cs typeface="Times New Roman" panose="02020603050405020304" pitchFamily="18" charset="0"/>
              </a:rPr>
              <a:t> </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400" dirty="0">
                <a:effectLst/>
                <a:latin typeface="+mn-lt"/>
                <a:ea typeface="Times New Roman" panose="02020603050405020304" pitchFamily="18" charset="0"/>
              </a:rPr>
              <a:t>HR505E Auburn's Guide on Timekeeping. </a:t>
            </a:r>
          </a:p>
          <a:p>
            <a:pPr marL="342900" marR="0" lvl="0" indent="-342900" fontAlgn="base">
              <a:spcBef>
                <a:spcPts val="0"/>
              </a:spcBef>
              <a:spcAft>
                <a:spcPts val="0"/>
              </a:spcAft>
              <a:buSzPts val="1000"/>
              <a:buFont typeface="Courier New" panose="02070309020205020404" pitchFamily="49" charset="0"/>
              <a:buChar char="o"/>
              <a:tabLst>
                <a:tab pos="457200" algn="l"/>
              </a:tabLst>
            </a:pPr>
            <a:r>
              <a:rPr lang="en-US" sz="2400" u="sng" dirty="0">
                <a:solidFill>
                  <a:srgbClr val="0563C1"/>
                </a:solidFill>
                <a:effectLst/>
                <a:latin typeface="+mn-lt"/>
                <a:ea typeface="Times New Roman" panose="02020603050405020304" pitchFamily="18" charset="0"/>
                <a:cs typeface="Times New Roman" panose="02020603050405020304" pitchFamily="18" charset="0"/>
                <a:hlinkClick r:id="rId5"/>
              </a:rPr>
              <a:t>https://learningmanager.adobe.com/app/learner?accountId=114654#/course/9736784</a:t>
            </a:r>
            <a:r>
              <a:rPr lang="en-US" sz="2400" dirty="0">
                <a:effectLst/>
                <a:latin typeface="+mn-lt"/>
                <a:ea typeface="Times New Roman" panose="02020603050405020304" pitchFamily="18" charset="0"/>
                <a:cs typeface="Times New Roman" panose="02020603050405020304" pitchFamily="18" charset="0"/>
              </a:rPr>
              <a:t> </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400" dirty="0">
                <a:effectLst/>
                <a:latin typeface="+mn-lt"/>
                <a:ea typeface="Times New Roman" panose="02020603050405020304" pitchFamily="18" charset="0"/>
              </a:rPr>
              <a:t>One-on-one 30-minute Kronos training:  </a:t>
            </a:r>
          </a:p>
          <a:p>
            <a:pPr marL="342900" marR="0" lvl="0" indent="-342900" fontAlgn="base">
              <a:spcBef>
                <a:spcPts val="0"/>
              </a:spcBef>
              <a:spcAft>
                <a:spcPts val="0"/>
              </a:spcAft>
              <a:buSzPts val="1000"/>
              <a:buFont typeface="Courier New" panose="02070309020205020404" pitchFamily="49" charset="0"/>
              <a:buChar char="o"/>
              <a:tabLst>
                <a:tab pos="457200" algn="l"/>
              </a:tabLst>
            </a:pPr>
            <a:r>
              <a:rPr lang="en-US" sz="2400" u="sng" dirty="0">
                <a:solidFill>
                  <a:srgbClr val="0070C0"/>
                </a:solidFill>
                <a:effectLst/>
                <a:latin typeface="+mn-lt"/>
                <a:ea typeface="Times New Roman" panose="02020603050405020304" pitchFamily="18" charset="0"/>
                <a:cs typeface="Times New Roman" panose="02020603050405020304" pitchFamily="18" charset="0"/>
                <a:hlinkClick r:id="rId6"/>
              </a:rPr>
              <a:t>aub.ie/</a:t>
            </a:r>
            <a:r>
              <a:rPr lang="en-US" sz="2400" u="sng" dirty="0" err="1">
                <a:solidFill>
                  <a:srgbClr val="0070C0"/>
                </a:solidFill>
                <a:effectLst/>
                <a:latin typeface="+mn-lt"/>
                <a:ea typeface="Times New Roman" panose="02020603050405020304" pitchFamily="18" charset="0"/>
                <a:cs typeface="Times New Roman" panose="02020603050405020304" pitchFamily="18" charset="0"/>
                <a:hlinkClick r:id="rId6"/>
              </a:rPr>
              <a:t>kellykronos</a:t>
            </a:r>
            <a:r>
              <a:rPr lang="en-US" sz="2400" dirty="0">
                <a:effectLst/>
                <a:latin typeface="+mn-lt"/>
                <a:ea typeface="Times New Roman" panose="02020603050405020304" pitchFamily="18" charset="0"/>
                <a:cs typeface="Times New Roman" panose="02020603050405020304" pitchFamily="18" charset="0"/>
              </a:rPr>
              <a:t> </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2400" dirty="0">
                <a:effectLst/>
                <a:latin typeface="+mn-lt"/>
                <a:ea typeface="Times New Roman" panose="02020603050405020304" pitchFamily="18" charset="0"/>
              </a:rPr>
              <a:t>One-on-one EPAF training:  </a:t>
            </a:r>
          </a:p>
          <a:p>
            <a:pPr marL="342900" marR="0" lvl="0" indent="-342900" fontAlgn="base">
              <a:spcBef>
                <a:spcPts val="0"/>
              </a:spcBef>
              <a:spcAft>
                <a:spcPts val="0"/>
              </a:spcAft>
              <a:buSzPts val="1000"/>
              <a:buFont typeface="Courier New" panose="02070309020205020404" pitchFamily="49" charset="0"/>
              <a:buChar char="o"/>
              <a:tabLst>
                <a:tab pos="457200" algn="l"/>
              </a:tabLst>
            </a:pPr>
            <a:r>
              <a:rPr lang="en-US" sz="2400" u="sng" dirty="0">
                <a:solidFill>
                  <a:srgbClr val="0563C1"/>
                </a:solidFill>
                <a:effectLst/>
                <a:latin typeface="+mn-lt"/>
                <a:ea typeface="Times New Roman" panose="02020603050405020304" pitchFamily="18" charset="0"/>
                <a:cs typeface="Times New Roman" panose="02020603050405020304" pitchFamily="18" charset="0"/>
              </a:rPr>
              <a:t>https://aub.ie/aprilm</a:t>
            </a:r>
            <a:r>
              <a:rPr lang="en-US" sz="2400" dirty="0">
                <a:solidFill>
                  <a:srgbClr val="0563C1"/>
                </a:solidFill>
                <a:effectLst/>
                <a:latin typeface="+mn-lt"/>
                <a:ea typeface="Times New Roman" panose="02020603050405020304" pitchFamily="18" charset="0"/>
                <a:cs typeface="Times New Roman" panose="02020603050405020304" pitchFamily="18" charset="0"/>
              </a:rPr>
              <a:t> </a:t>
            </a:r>
            <a:endParaRPr lang="en-US" sz="2400" dirty="0">
              <a:effectLst/>
              <a:latin typeface="+mn-lt"/>
              <a:ea typeface="Times New Roman" panose="02020603050405020304" pitchFamily="18" charset="0"/>
              <a:cs typeface="Times New Roman" panose="02020603050405020304" pitchFamily="18" charset="0"/>
            </a:endParaRPr>
          </a:p>
          <a:p>
            <a:pPr marL="0" marR="0" indent="0" fontAlgn="base">
              <a:spcBef>
                <a:spcPts val="0"/>
              </a:spcBef>
              <a:spcAft>
                <a:spcPts val="0"/>
              </a:spcAft>
              <a:buNone/>
            </a:pPr>
            <a:endParaRPr lang="en-US" sz="2400" dirty="0">
              <a:effectLst/>
              <a:latin typeface="+mn-lt"/>
              <a:ea typeface="Times New Roman" panose="02020603050405020304" pitchFamily="18" charset="0"/>
            </a:endParaRPr>
          </a:p>
          <a:p>
            <a:pPr marL="0" indent="0">
              <a:buNone/>
            </a:pPr>
            <a:endParaRPr lang="en-US" sz="2000" u="none" strike="noStrike" dirty="0">
              <a:solidFill>
                <a:srgbClr val="11040D"/>
              </a:solidFill>
              <a:effectLst/>
              <a:latin typeface="+mn-lt"/>
            </a:endParaRPr>
          </a:p>
        </p:txBody>
      </p:sp>
    </p:spTree>
    <p:extLst>
      <p:ext uri="{BB962C8B-B14F-4D97-AF65-F5344CB8AC3E}">
        <p14:creationId xmlns:p14="http://schemas.microsoft.com/office/powerpoint/2010/main" val="1698549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BBFAD-4ADC-E984-2386-A77C74D4B056}"/>
              </a:ext>
            </a:extLst>
          </p:cNvPr>
          <p:cNvSpPr>
            <a:spLocks noGrp="1"/>
          </p:cNvSpPr>
          <p:nvPr>
            <p:ph type="title"/>
          </p:nvPr>
        </p:nvSpPr>
        <p:spPr>
          <a:xfrm>
            <a:off x="838200" y="365125"/>
            <a:ext cx="10515600" cy="731520"/>
          </a:xfrm>
        </p:spPr>
        <p:txBody>
          <a:bodyPr/>
          <a:lstStyle/>
          <a:p>
            <a:r>
              <a:rPr lang="en-US" b="1" dirty="0">
                <a:latin typeface="Calibri" panose="020F0502020204030204" pitchFamily="34" charset="0"/>
                <a:cs typeface="Calibri" panose="020F0502020204030204" pitchFamily="34" charset="0"/>
              </a:rPr>
              <a:t>Contact Information </a:t>
            </a:r>
          </a:p>
        </p:txBody>
      </p:sp>
      <p:sp>
        <p:nvSpPr>
          <p:cNvPr id="3" name="Content Placeholder 2">
            <a:extLst>
              <a:ext uri="{FF2B5EF4-FFF2-40B4-BE49-F238E27FC236}">
                <a16:creationId xmlns:a16="http://schemas.microsoft.com/office/drawing/2014/main" id="{467FB153-A0E3-275A-4A7F-880C50E9BC5E}"/>
              </a:ext>
            </a:extLst>
          </p:cNvPr>
          <p:cNvSpPr>
            <a:spLocks noGrp="1"/>
          </p:cNvSpPr>
          <p:nvPr>
            <p:ph idx="1"/>
          </p:nvPr>
        </p:nvSpPr>
        <p:spPr>
          <a:xfrm>
            <a:off x="838200" y="1280160"/>
            <a:ext cx="10515600" cy="4351338"/>
          </a:xfrm>
        </p:spPr>
        <p:txBody>
          <a:bodyPr/>
          <a:lstStyle/>
          <a:p>
            <a:pPr marL="0" marR="0" indent="0" fontAlgn="base">
              <a:spcBef>
                <a:spcPts val="0"/>
              </a:spcBef>
              <a:spcAft>
                <a:spcPts val="0"/>
              </a:spcAft>
              <a:buNone/>
            </a:pPr>
            <a:endParaRPr lang="en-US" sz="1800" dirty="0">
              <a:effectLst/>
              <a:latin typeface="Calibri" panose="020F0502020204030204" pitchFamily="34" charset="0"/>
              <a:ea typeface="Times New Roman" panose="02020603050405020304" pitchFamily="18" charset="0"/>
            </a:endParaRPr>
          </a:p>
          <a:p>
            <a:pPr marL="0" marR="0" indent="0" algn="ctr" fontAlgn="base">
              <a:spcBef>
                <a:spcPts val="0"/>
              </a:spcBef>
              <a:spcAft>
                <a:spcPts val="0"/>
              </a:spcAft>
              <a:buNone/>
            </a:pPr>
            <a:r>
              <a:rPr lang="en-US" dirty="0">
                <a:effectLst/>
                <a:latin typeface="Calibri" panose="020F0502020204030204" pitchFamily="34" charset="0"/>
                <a:ea typeface="Calibri" panose="020F0502020204030204" pitchFamily="34" charset="0"/>
                <a:cs typeface="Calibri" panose="020F0502020204030204" pitchFamily="34" charset="0"/>
              </a:rPr>
              <a:t>Payroll &amp; Employee Benefits </a:t>
            </a:r>
          </a:p>
          <a:p>
            <a:pPr marL="0" indent="0" algn="ctr" fontAlgn="base">
              <a:spcBef>
                <a:spcPts val="0"/>
              </a:spcBef>
              <a:buNone/>
            </a:pPr>
            <a:r>
              <a:rPr lang="en-US" dirty="0">
                <a:effectLst/>
                <a:latin typeface="Calibri" panose="020F0502020204030204" pitchFamily="34" charset="0"/>
                <a:ea typeface="Calibri" panose="020F0502020204030204" pitchFamily="34" charset="0"/>
                <a:cs typeface="Calibri" panose="020F0502020204030204" pitchFamily="34" charset="0"/>
              </a:rPr>
              <a:t>AU Human Resources </a:t>
            </a:r>
          </a:p>
          <a:p>
            <a:pPr marL="0" indent="0" algn="ctr" fontAlgn="base">
              <a:spcBef>
                <a:spcPts val="0"/>
              </a:spcBef>
              <a:buNone/>
            </a:pPr>
            <a:r>
              <a:rPr lang="en-US" dirty="0">
                <a:effectLst/>
                <a:latin typeface="Calibri" panose="020F0502020204030204" pitchFamily="34" charset="0"/>
                <a:ea typeface="Calibri" panose="020F0502020204030204" pitchFamily="34" charset="0"/>
                <a:cs typeface="Calibri" panose="020F0502020204030204" pitchFamily="34" charset="0"/>
              </a:rPr>
              <a:t>1550 East Glenn Avenue </a:t>
            </a:r>
          </a:p>
          <a:p>
            <a:pPr marL="0" indent="0" algn="ctr" fontAlgn="base">
              <a:spcBef>
                <a:spcPts val="0"/>
              </a:spcBef>
              <a:buNone/>
            </a:pPr>
            <a:r>
              <a:rPr lang="en-US" dirty="0">
                <a:effectLst/>
                <a:latin typeface="Calibri" panose="020F0502020204030204" pitchFamily="34" charset="0"/>
                <a:ea typeface="Calibri" panose="020F0502020204030204" pitchFamily="34" charset="0"/>
                <a:cs typeface="Calibri" panose="020F0502020204030204" pitchFamily="34" charset="0"/>
              </a:rPr>
              <a:t>Auburn, AL 36849 </a:t>
            </a:r>
          </a:p>
          <a:p>
            <a:pPr marL="0" indent="0" algn="ctr" fontAlgn="base">
              <a:spcBef>
                <a:spcPts val="0"/>
              </a:spcBef>
              <a:buNone/>
            </a:pPr>
            <a:r>
              <a:rPr lang="en-US"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payroll@auburn.edu</a:t>
            </a:r>
            <a:r>
              <a:rPr lang="en-US" dirty="0">
                <a:effectLst/>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049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00F4F-67D5-3F11-5828-D0359DF7C084}"/>
              </a:ext>
            </a:extLst>
          </p:cNvPr>
          <p:cNvSpPr>
            <a:spLocks noGrp="1"/>
          </p:cNvSpPr>
          <p:nvPr>
            <p:ph type="title"/>
          </p:nvPr>
        </p:nvSpPr>
        <p:spPr>
          <a:xfrm>
            <a:off x="838200" y="365126"/>
            <a:ext cx="10515600" cy="731520"/>
          </a:xfrm>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The Payroll Calendar</a:t>
            </a:r>
          </a:p>
        </p:txBody>
      </p:sp>
      <p:sp>
        <p:nvSpPr>
          <p:cNvPr id="3" name="Content Placeholder 2">
            <a:extLst>
              <a:ext uri="{FF2B5EF4-FFF2-40B4-BE49-F238E27FC236}">
                <a16:creationId xmlns:a16="http://schemas.microsoft.com/office/drawing/2014/main" id="{FFBC32A9-2E41-1AB4-D365-D9AC8DF39529}"/>
              </a:ext>
            </a:extLst>
          </p:cNvPr>
          <p:cNvSpPr>
            <a:spLocks noGrp="1"/>
          </p:cNvSpPr>
          <p:nvPr>
            <p:ph idx="1"/>
          </p:nvPr>
        </p:nvSpPr>
        <p:spPr>
          <a:xfrm>
            <a:off x="838200" y="1280160"/>
            <a:ext cx="10515600" cy="4351338"/>
          </a:xfrm>
        </p:spPr>
        <p:txBody>
          <a:bodyPr/>
          <a:lstStyle/>
          <a:p>
            <a:pPr marL="0" indent="0">
              <a:buNone/>
            </a:pPr>
            <a:r>
              <a:rPr lang="en-US" dirty="0">
                <a:latin typeface="+mn-lt"/>
              </a:rPr>
              <a:t>Familiarize yourself with the payroll calendar.</a:t>
            </a:r>
          </a:p>
          <a:p>
            <a:r>
              <a:rPr lang="en-US" sz="1800" b="1" dirty="0">
                <a:latin typeface="+mn-lt"/>
                <a:ea typeface="Calibri" panose="020F0502020204030204" pitchFamily="34" charset="0"/>
                <a:cs typeface="Calibri" panose="020F0502020204030204" pitchFamily="34" charset="0"/>
              </a:rPr>
              <a:t>Biweekly</a:t>
            </a:r>
            <a:r>
              <a:rPr lang="en-US" sz="1800" dirty="0">
                <a:latin typeface="+mn-lt"/>
                <a:ea typeface="Calibri" panose="020F0502020204030204" pitchFamily="34" charset="0"/>
                <a:cs typeface="Calibri" panose="020F0502020204030204" pitchFamily="34" charset="0"/>
              </a:rPr>
              <a:t> - </a:t>
            </a:r>
            <a:r>
              <a:rPr lang="en-US" sz="1800" dirty="0">
                <a:latin typeface="+mn-lt"/>
                <a:ea typeface="Calibri" panose="020F0502020204030204" pitchFamily="34" charset="0"/>
                <a:cs typeface="Calibri" panose="020F0502020204030204" pitchFamily="34" charset="0"/>
                <a:hlinkClick r:id="rId2"/>
              </a:rPr>
              <a:t>https://www.auburn.edu/administration/human_resources/payroll/documents/2024-biweekly.pdf</a:t>
            </a:r>
            <a:endParaRPr lang="en-US" sz="1800" dirty="0">
              <a:latin typeface="+mn-lt"/>
              <a:ea typeface="Calibri" panose="020F0502020204030204" pitchFamily="34" charset="0"/>
              <a:cs typeface="Calibri" panose="020F0502020204030204" pitchFamily="34" charset="0"/>
            </a:endParaRPr>
          </a:p>
          <a:p>
            <a:r>
              <a:rPr lang="en-US" sz="1800" b="1" dirty="0">
                <a:latin typeface="+mn-lt"/>
                <a:ea typeface="Calibri" panose="020F0502020204030204" pitchFamily="34" charset="0"/>
                <a:cs typeface="Calibri" panose="020F0502020204030204" pitchFamily="34" charset="0"/>
              </a:rPr>
              <a:t>Semimonthly</a:t>
            </a:r>
            <a:r>
              <a:rPr lang="en-US" sz="1800" dirty="0">
                <a:latin typeface="+mn-lt"/>
                <a:ea typeface="Calibri" panose="020F0502020204030204" pitchFamily="34" charset="0"/>
                <a:cs typeface="Calibri" panose="020F0502020204030204" pitchFamily="34" charset="0"/>
              </a:rPr>
              <a:t> - </a:t>
            </a:r>
            <a:r>
              <a:rPr lang="en-US" sz="1800" dirty="0">
                <a:latin typeface="+mn-lt"/>
                <a:ea typeface="Calibri" panose="020F0502020204030204" pitchFamily="34" charset="0"/>
                <a:cs typeface="Calibri" panose="020F0502020204030204" pitchFamily="34" charset="0"/>
                <a:hlinkClick r:id="rId3"/>
              </a:rPr>
              <a:t>https://www.auburn.edu/administration/human_resources/payroll/documents/2024-semimonthly.pdf</a:t>
            </a:r>
            <a:endParaRPr lang="en-US" sz="1800" dirty="0">
              <a:latin typeface="+mn-lt"/>
              <a:ea typeface="Calibri" panose="020F0502020204030204" pitchFamily="34" charset="0"/>
              <a:cs typeface="Calibri" panose="020F0502020204030204" pitchFamily="34" charset="0"/>
            </a:endParaRPr>
          </a:p>
          <a:p>
            <a:r>
              <a:rPr lang="en-US" sz="1800" b="1" dirty="0">
                <a:latin typeface="+mn-lt"/>
                <a:ea typeface="Calibri" panose="020F0502020204030204" pitchFamily="34" charset="0"/>
                <a:cs typeface="Calibri" panose="020F0502020204030204" pitchFamily="34" charset="0"/>
              </a:rPr>
              <a:t>Monthly</a:t>
            </a:r>
            <a:r>
              <a:rPr lang="en-US" sz="1800" dirty="0">
                <a:latin typeface="+mn-lt"/>
                <a:ea typeface="Calibri" panose="020F0502020204030204" pitchFamily="34" charset="0"/>
                <a:cs typeface="Calibri" panose="020F0502020204030204" pitchFamily="34" charset="0"/>
              </a:rPr>
              <a:t> - </a:t>
            </a:r>
            <a:r>
              <a:rPr lang="en-US" sz="1800" dirty="0">
                <a:latin typeface="+mn-lt"/>
                <a:ea typeface="Calibri" panose="020F0502020204030204" pitchFamily="34" charset="0"/>
                <a:cs typeface="Calibri" panose="020F0502020204030204" pitchFamily="34" charset="0"/>
                <a:hlinkClick r:id="rId4"/>
              </a:rPr>
              <a:t>https://www.auburn.edu/administration/human_resources/payroll/documents/2024-monthly.pdf</a:t>
            </a:r>
            <a:endParaRPr lang="en-US" sz="1800" dirty="0">
              <a:latin typeface="+mn-lt"/>
              <a:ea typeface="Calibri" panose="020F0502020204030204" pitchFamily="34" charset="0"/>
              <a:cs typeface="Calibri" panose="020F0502020204030204" pitchFamily="34" charset="0"/>
            </a:endParaRPr>
          </a:p>
          <a:p>
            <a:endParaRPr lang="en-US" sz="1400" dirty="0">
              <a:latin typeface="+mn-lt"/>
              <a:ea typeface="Calibri" panose="020F0502020204030204" pitchFamily="34" charset="0"/>
              <a:cs typeface="Calibri" panose="020F0502020204030204" pitchFamily="34" charset="0"/>
            </a:endParaRPr>
          </a:p>
          <a:p>
            <a:pPr marL="0" indent="0">
              <a:buNone/>
            </a:pPr>
            <a:r>
              <a:rPr lang="en-US" dirty="0">
                <a:latin typeface="+mn-lt"/>
                <a:ea typeface="Calibri" panose="020F0502020204030204" pitchFamily="34" charset="0"/>
                <a:cs typeface="Calibri" panose="020F0502020204030204" pitchFamily="34" charset="0"/>
              </a:rPr>
              <a:t>Calendar View</a:t>
            </a:r>
            <a:endParaRPr lang="en-US" sz="1400" dirty="0">
              <a:latin typeface="+mn-lt"/>
              <a:ea typeface="Calibri" panose="020F0502020204030204" pitchFamily="34" charset="0"/>
              <a:cs typeface="Calibri" panose="020F0502020204030204" pitchFamily="34" charset="0"/>
              <a:hlinkClick r:id="rId5"/>
            </a:endParaRPr>
          </a:p>
          <a:p>
            <a:r>
              <a:rPr lang="en-US" sz="1800" dirty="0">
                <a:latin typeface="+mn-lt"/>
                <a:ea typeface="Calibri" panose="020F0502020204030204" pitchFamily="34" charset="0"/>
                <a:cs typeface="Calibri" panose="020F0502020204030204" pitchFamily="34" charset="0"/>
                <a:hlinkClick r:id="rId5"/>
              </a:rPr>
              <a:t>https://www.auburn.edu/administration/human_resources/payroll/documents/2024-payroll-calendar.pdf</a:t>
            </a:r>
            <a:endParaRPr lang="en-US" sz="1800" dirty="0">
              <a:latin typeface="+mn-lt"/>
              <a:ea typeface="Calibri" panose="020F0502020204030204" pitchFamily="34" charset="0"/>
              <a:cs typeface="Calibri" panose="020F0502020204030204" pitchFamily="34" charset="0"/>
            </a:endParaRPr>
          </a:p>
          <a:p>
            <a:pPr marL="0" indent="0">
              <a:buNone/>
            </a:pPr>
            <a:endParaRPr lang="en-US" sz="1400" dirty="0">
              <a:latin typeface="+mn-lt"/>
              <a:ea typeface="Calibri" panose="020F0502020204030204" pitchFamily="34" charset="0"/>
              <a:cs typeface="Calibri" panose="020F0502020204030204" pitchFamily="34" charset="0"/>
            </a:endParaRPr>
          </a:p>
          <a:p>
            <a:pPr marL="0" indent="0">
              <a:buNone/>
            </a:pPr>
            <a:endParaRPr lang="en-US" sz="1400" dirty="0">
              <a:latin typeface="+mn-lt"/>
              <a:ea typeface="Calibri" panose="020F0502020204030204" pitchFamily="34" charset="0"/>
              <a:cs typeface="Calibri" panose="020F0502020204030204" pitchFamily="34" charset="0"/>
            </a:endParaRPr>
          </a:p>
          <a:p>
            <a:endParaRPr lang="en-US" sz="1400" dirty="0">
              <a:latin typeface="+mn-lt"/>
              <a:ea typeface="Calibri" panose="020F0502020204030204" pitchFamily="34" charset="0"/>
              <a:cs typeface="Calibri" panose="020F0502020204030204" pitchFamily="34" charset="0"/>
            </a:endParaRPr>
          </a:p>
          <a:p>
            <a:pPr marL="0" indent="0">
              <a:buNone/>
            </a:pPr>
            <a:endParaRPr lang="en-US" sz="1400" dirty="0">
              <a:latin typeface="+mn-lt"/>
              <a:ea typeface="Calibri" panose="020F0502020204030204" pitchFamily="34" charset="0"/>
              <a:cs typeface="Calibri" panose="020F0502020204030204" pitchFamily="34" charset="0"/>
            </a:endParaRPr>
          </a:p>
          <a:p>
            <a:pPr marL="0" indent="0">
              <a:buNone/>
            </a:pPr>
            <a:endParaRPr lang="en-US" sz="1400" dirty="0">
              <a:latin typeface="+mn-lt"/>
              <a:ea typeface="Calibri" panose="020F0502020204030204" pitchFamily="34" charset="0"/>
              <a:cs typeface="Calibri" panose="020F0502020204030204" pitchFamily="34" charset="0"/>
            </a:endParaRPr>
          </a:p>
          <a:p>
            <a:pPr marL="914400" lvl="2" indent="0">
              <a:buNone/>
            </a:pPr>
            <a:endParaRPr lang="en-US" sz="600" dirty="0">
              <a:latin typeface="+mn-lt"/>
              <a:ea typeface="Calibri" panose="020F0502020204030204" pitchFamily="34" charset="0"/>
              <a:cs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3713152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2AF2B-4180-022C-E131-1CD677AA745F}"/>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32E2E1E0-A318-72BD-0A6E-E2E64B27D01A}"/>
              </a:ext>
            </a:extLst>
          </p:cNvPr>
          <p:cNvPicPr>
            <a:picLocks noGrp="1" noChangeAspect="1"/>
          </p:cNvPicPr>
          <p:nvPr>
            <p:ph idx="1"/>
          </p:nvPr>
        </p:nvPicPr>
        <p:blipFill>
          <a:blip r:embed="rId2"/>
          <a:stretch>
            <a:fillRect/>
          </a:stretch>
        </p:blipFill>
        <p:spPr>
          <a:xfrm>
            <a:off x="0" y="226242"/>
            <a:ext cx="12019175" cy="6419655"/>
          </a:xfrm>
        </p:spPr>
      </p:pic>
    </p:spTree>
    <p:extLst>
      <p:ext uri="{BB962C8B-B14F-4D97-AF65-F5344CB8AC3E}">
        <p14:creationId xmlns:p14="http://schemas.microsoft.com/office/powerpoint/2010/main" val="838329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33114" y="257462"/>
            <a:ext cx="9749227" cy="5820203"/>
          </a:xfrm>
          <a:prstGeom prst="rect">
            <a:avLst/>
          </a:prstGeom>
        </p:spPr>
      </p:pic>
    </p:spTree>
    <p:extLst>
      <p:ext uri="{BB962C8B-B14F-4D97-AF65-F5344CB8AC3E}">
        <p14:creationId xmlns:p14="http://schemas.microsoft.com/office/powerpoint/2010/main" val="759409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478B8-B989-6812-865B-6BB9EB51F014}"/>
              </a:ext>
            </a:extLst>
          </p:cNvPr>
          <p:cNvSpPr>
            <a:spLocks noGrp="1"/>
          </p:cNvSpPr>
          <p:nvPr>
            <p:ph type="title"/>
          </p:nvPr>
        </p:nvSpPr>
        <p:spPr>
          <a:xfrm>
            <a:off x="838200" y="365126"/>
            <a:ext cx="10515600" cy="731520"/>
          </a:xfrm>
        </p:spPr>
        <p:txBody>
          <a:bodyPr/>
          <a:lstStyle/>
          <a:p>
            <a:r>
              <a:rPr lang="en-US" b="1" dirty="0">
                <a:latin typeface="+mn-lt"/>
              </a:rPr>
              <a:t>Helpful Payroll Reports</a:t>
            </a:r>
          </a:p>
        </p:txBody>
      </p:sp>
      <p:sp>
        <p:nvSpPr>
          <p:cNvPr id="3" name="Content Placeholder 2">
            <a:extLst>
              <a:ext uri="{FF2B5EF4-FFF2-40B4-BE49-F238E27FC236}">
                <a16:creationId xmlns:a16="http://schemas.microsoft.com/office/drawing/2014/main" id="{B5440D50-AACA-4BD0-0247-E4F9DF07C1CF}"/>
              </a:ext>
            </a:extLst>
          </p:cNvPr>
          <p:cNvSpPr>
            <a:spLocks noGrp="1"/>
          </p:cNvSpPr>
          <p:nvPr>
            <p:ph idx="1"/>
          </p:nvPr>
        </p:nvSpPr>
        <p:spPr>
          <a:xfrm>
            <a:off x="838199" y="1280160"/>
            <a:ext cx="10624127" cy="5286895"/>
          </a:xfrm>
        </p:spPr>
        <p:txBody>
          <a:bodyPr>
            <a:normAutofit/>
          </a:bodyPr>
          <a:lstStyle/>
          <a:p>
            <a:pPr marL="0" indent="0">
              <a:buNone/>
              <a:defRPr/>
            </a:pPr>
            <a:r>
              <a:rPr lang="en-US" sz="2000" b="1" dirty="0">
                <a:latin typeface="+mn-lt"/>
              </a:rPr>
              <a:t>Recap Sheets </a:t>
            </a:r>
            <a:r>
              <a:rPr lang="en-US" sz="2000" dirty="0">
                <a:latin typeface="+mn-lt"/>
              </a:rPr>
              <a:t>- runs the morning of Time Entry which is due by 2pm.  This report includes all employees in department that have an active job, vacation, sick, and if applicable compensatory time. This is not a required form; some departments find it useful because the information provided.</a:t>
            </a:r>
          </a:p>
          <a:p>
            <a:pPr marL="0" indent="0">
              <a:buNone/>
              <a:defRPr/>
            </a:pPr>
            <a:r>
              <a:rPr lang="en-US" sz="2000" b="1" dirty="0">
                <a:latin typeface="+mn-lt"/>
              </a:rPr>
              <a:t>Time Comparison Report </a:t>
            </a:r>
            <a:r>
              <a:rPr lang="en-US" sz="2000" dirty="0">
                <a:latin typeface="+mn-lt"/>
              </a:rPr>
              <a:t>- Payroll runs this report after all time and leave has been extracted from Kronos and loaded into Banner.  It shows the hours from Kronos in one column and hours fed into Banner in another column.  This report should be reviewed the day after time entry (see payroll schedule for dates).  Please email corrections to </a:t>
            </a:r>
            <a:r>
              <a:rPr lang="en-US" sz="2000" dirty="0">
                <a:latin typeface="+mn-lt"/>
                <a:hlinkClick r:id="rId2">
                  <a:extLst>
                    <a:ext uri="{A12FA001-AC4F-418D-AE19-62706E023703}">
                      <ahyp:hlinkClr xmlns:ahyp="http://schemas.microsoft.com/office/drawing/2018/hyperlinkcolor" val="tx"/>
                    </a:ext>
                  </a:extLst>
                </a:hlinkClick>
              </a:rPr>
              <a:t>payroll@auburn.edu</a:t>
            </a:r>
            <a:r>
              <a:rPr lang="en-US" sz="2000" dirty="0">
                <a:latin typeface="+mn-lt"/>
              </a:rPr>
              <a:t> no later than 2 pm.  An email is sent to timekeepers when the Time Comparison Report is available. </a:t>
            </a:r>
          </a:p>
          <a:p>
            <a:pPr lvl="1">
              <a:buFont typeface="Times"/>
              <a:buChar char="•"/>
              <a:defRPr/>
            </a:pPr>
            <a:r>
              <a:rPr lang="en-US" sz="2000" dirty="0">
                <a:latin typeface="+mn-lt"/>
              </a:rPr>
              <a:t>Timekeepers are solely responsible for meeting these deadlines and requesting any changes in a timely manner.</a:t>
            </a:r>
          </a:p>
          <a:p>
            <a:pPr lvl="1">
              <a:buFont typeface="Times"/>
              <a:buChar char="•"/>
              <a:defRPr/>
            </a:pPr>
            <a:r>
              <a:rPr lang="en-US" sz="2000" dirty="0">
                <a:latin typeface="+mn-lt"/>
              </a:rPr>
              <a:t>Details everyone who worked that is going to be paid, note exclusions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effectLst/>
                <a:uLnTx/>
                <a:uFillTx/>
                <a:latin typeface="+mn-lt"/>
                <a:ea typeface="+mn-ea"/>
                <a:cs typeface="Arial" panose="020B0604020202020204" pitchFamily="34" charset="0"/>
              </a:rPr>
              <a:t>Post Payroll Processing Report </a:t>
            </a:r>
            <a:r>
              <a:rPr kumimoji="0" lang="en-US" sz="2000" b="0" i="0" u="none" strike="noStrike" kern="1200" cap="none" spc="0" normalizeH="0" baseline="0" noProof="0" dirty="0">
                <a:ln>
                  <a:noFill/>
                </a:ln>
                <a:effectLst/>
                <a:uLnTx/>
                <a:uFillTx/>
                <a:latin typeface="+mn-lt"/>
                <a:ea typeface="+mn-ea"/>
                <a:cs typeface="Arial" panose="020B0604020202020204" pitchFamily="34" charset="0"/>
              </a:rPr>
              <a:t>- This report is available after the payroll has completed.  It should be printed, reviewed, signed by the supervisor, and maintained in the department for 3 years.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i="1" dirty="0">
                <a:latin typeface="+mn-lt"/>
              </a:rPr>
              <a:t>** Using all three reports in conjunction will go a long way to not missing anyone who needs to get paid as well as preventing overpayments. </a:t>
            </a:r>
          </a:p>
          <a:p>
            <a:pPr marL="457200" lvl="1" indent="0">
              <a:buNone/>
              <a:defRPr/>
            </a:pPr>
            <a:endParaRPr lang="en-US" sz="2000" dirty="0">
              <a:solidFill>
                <a:schemeClr val="tx2"/>
              </a:solidFill>
              <a:latin typeface="+mn-lt"/>
            </a:endParaRPr>
          </a:p>
          <a:p>
            <a:pPr marL="457200" lvl="1" indent="0">
              <a:buNone/>
              <a:defRPr/>
            </a:pPr>
            <a:endParaRPr lang="en-US" sz="2000" dirty="0">
              <a:solidFill>
                <a:schemeClr val="tx2"/>
              </a:solidFill>
              <a:latin typeface="+mn-lt"/>
            </a:endParaRPr>
          </a:p>
          <a:p>
            <a:pPr marL="0" indent="0">
              <a:buNone/>
            </a:pPr>
            <a:endParaRPr lang="en-US" dirty="0"/>
          </a:p>
        </p:txBody>
      </p:sp>
    </p:spTree>
    <p:extLst>
      <p:ext uri="{BB962C8B-B14F-4D97-AF65-F5344CB8AC3E}">
        <p14:creationId xmlns:p14="http://schemas.microsoft.com/office/powerpoint/2010/main" val="4189467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C2605-E5A8-A829-5619-D1552AE25F33}"/>
              </a:ext>
            </a:extLst>
          </p:cNvPr>
          <p:cNvSpPr>
            <a:spLocks noGrp="1"/>
          </p:cNvSpPr>
          <p:nvPr>
            <p:ph type="title"/>
          </p:nvPr>
        </p:nvSpPr>
        <p:spPr>
          <a:xfrm>
            <a:off x="838200" y="365126"/>
            <a:ext cx="10515600" cy="731520"/>
          </a:xfrm>
        </p:spPr>
        <p:txBody>
          <a:bodyPr>
            <a:normAutofit/>
          </a:bodyPr>
          <a:lstStyle/>
          <a:p>
            <a:r>
              <a:rPr lang="en-US" b="1" dirty="0">
                <a:latin typeface="+mn-lt"/>
              </a:rPr>
              <a:t>Helpful Payroll Reports (cont.)</a:t>
            </a:r>
            <a:endParaRPr lang="en-US" dirty="0"/>
          </a:p>
        </p:txBody>
      </p:sp>
      <p:sp>
        <p:nvSpPr>
          <p:cNvPr id="3" name="Content Placeholder 2">
            <a:extLst>
              <a:ext uri="{FF2B5EF4-FFF2-40B4-BE49-F238E27FC236}">
                <a16:creationId xmlns:a16="http://schemas.microsoft.com/office/drawing/2014/main" id="{256B7674-39AD-7B76-8B9C-68676427444F}"/>
              </a:ext>
            </a:extLst>
          </p:cNvPr>
          <p:cNvSpPr>
            <a:spLocks noGrp="1"/>
          </p:cNvSpPr>
          <p:nvPr>
            <p:ph idx="1"/>
          </p:nvPr>
        </p:nvSpPr>
        <p:spPr>
          <a:xfrm>
            <a:off x="838200" y="1280160"/>
            <a:ext cx="10688782" cy="5028276"/>
          </a:xfrm>
        </p:spPr>
        <p:txBody>
          <a:bodyPr>
            <a:normAutofit lnSpcReduction="10000"/>
          </a:bodyPr>
          <a:lstStyle/>
          <a:p>
            <a:pPr marL="0" indent="0">
              <a:buNone/>
            </a:pPr>
            <a:r>
              <a:rPr lang="en-US" sz="2400" b="1" dirty="0">
                <a:latin typeface="+mn-lt"/>
              </a:rPr>
              <a:t>Payroll Distribution Report </a:t>
            </a:r>
            <a:r>
              <a:rPr lang="en-US" sz="2400" dirty="0">
                <a:latin typeface="+mn-lt"/>
              </a:rPr>
              <a:t>- This report is  available when the payroll process is complete. It is a list of employees that were paid by Direct Deposit or by check.</a:t>
            </a:r>
          </a:p>
          <a:p>
            <a:pPr marL="0" indent="0">
              <a:spcBef>
                <a:spcPts val="1800"/>
              </a:spcBef>
              <a:buNone/>
            </a:pPr>
            <a:r>
              <a:rPr lang="en-US" sz="2400" i="1" dirty="0">
                <a:latin typeface="+mn-lt"/>
              </a:rPr>
              <a:t>** Auburn University requires direct deposit enrollment for all Alabama based employees. Live checks may be picked up in Human Resources on payday with proper id on payday. We will hold checks for approximately two pay cycles afterward they are mailed to the address on file. </a:t>
            </a:r>
          </a:p>
          <a:p>
            <a:pPr marL="0" indent="0">
              <a:spcBef>
                <a:spcPts val="1800"/>
              </a:spcBef>
              <a:spcAft>
                <a:spcPts val="800"/>
              </a:spcAft>
              <a:buNone/>
            </a:pPr>
            <a:r>
              <a:rPr lang="en-US" sz="2400" dirty="0">
                <a:latin typeface="+mn-lt"/>
              </a:rPr>
              <a:t>Labor Distribution reporting is available in HR e-print after the Payroll has completed</a:t>
            </a:r>
          </a:p>
          <a:p>
            <a:r>
              <a:rPr lang="en-US" sz="2400" b="1" dirty="0">
                <a:latin typeface="+mn-lt"/>
              </a:rPr>
              <a:t>Labor Distribution </a:t>
            </a:r>
            <a:r>
              <a:rPr lang="en-US" sz="2400" dirty="0">
                <a:latin typeface="+mn-lt"/>
              </a:rPr>
              <a:t>- This report is in e-print after each regular scheduled payroll has completed.</a:t>
            </a:r>
          </a:p>
          <a:p>
            <a:r>
              <a:rPr lang="en-US" sz="2400" b="1" dirty="0">
                <a:latin typeface="+mn-lt"/>
              </a:rPr>
              <a:t>Labor Distribution, Adjustment </a:t>
            </a:r>
            <a:r>
              <a:rPr lang="en-US" sz="2400" dirty="0">
                <a:latin typeface="+mn-lt"/>
              </a:rPr>
              <a:t>- This report is in e-print after manual checks or voids are processed. </a:t>
            </a:r>
          </a:p>
          <a:p>
            <a:r>
              <a:rPr lang="en-US" sz="2400" b="1" dirty="0">
                <a:latin typeface="+mn-lt"/>
              </a:rPr>
              <a:t>Labor Redistribution </a:t>
            </a:r>
            <a:r>
              <a:rPr lang="en-US" sz="2400" dirty="0">
                <a:latin typeface="+mn-lt"/>
              </a:rPr>
              <a:t>- This report is in e-print after Salary Wage Transfers are processed. </a:t>
            </a:r>
          </a:p>
          <a:p>
            <a:pPr marL="0" indent="0">
              <a:buNone/>
            </a:pPr>
            <a:endParaRPr lang="en-US" sz="2000" i="1" dirty="0">
              <a:latin typeface="+mn-lt"/>
            </a:endParaRPr>
          </a:p>
          <a:p>
            <a:pPr marL="0" indent="0">
              <a:buNone/>
            </a:pPr>
            <a:endParaRPr lang="en-US" sz="2000" i="1" dirty="0">
              <a:latin typeface="+mn-lt"/>
            </a:endParaRPr>
          </a:p>
          <a:p>
            <a:pPr marL="0" indent="0">
              <a:buNone/>
            </a:pPr>
            <a:endParaRPr lang="en-US" sz="2000" i="1" dirty="0">
              <a:latin typeface="+mn-lt"/>
            </a:endParaRPr>
          </a:p>
        </p:txBody>
      </p:sp>
    </p:spTree>
    <p:extLst>
      <p:ext uri="{BB962C8B-B14F-4D97-AF65-F5344CB8AC3E}">
        <p14:creationId xmlns:p14="http://schemas.microsoft.com/office/powerpoint/2010/main" val="16347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1B86F-0A33-CF8D-829E-519DC4905972}"/>
              </a:ext>
            </a:extLst>
          </p:cNvPr>
          <p:cNvSpPr>
            <a:spLocks noGrp="1"/>
          </p:cNvSpPr>
          <p:nvPr>
            <p:ph type="title"/>
          </p:nvPr>
        </p:nvSpPr>
        <p:spPr>
          <a:xfrm>
            <a:off x="838200" y="365126"/>
            <a:ext cx="10515600" cy="731520"/>
          </a:xfrm>
        </p:spPr>
        <p:txBody>
          <a:bodyPr/>
          <a:lstStyle/>
          <a:p>
            <a:r>
              <a:rPr lang="en-US" b="1" dirty="0">
                <a:latin typeface="+mn-lt"/>
              </a:rPr>
              <a:t>Helpful Payroll Reports (cont.)</a:t>
            </a:r>
            <a:endParaRPr lang="en-US" dirty="0"/>
          </a:p>
        </p:txBody>
      </p:sp>
      <p:sp>
        <p:nvSpPr>
          <p:cNvPr id="3" name="Content Placeholder 2">
            <a:extLst>
              <a:ext uri="{FF2B5EF4-FFF2-40B4-BE49-F238E27FC236}">
                <a16:creationId xmlns:a16="http://schemas.microsoft.com/office/drawing/2014/main" id="{FAC44277-7A04-0B56-EBDD-44EF6E410DEE}"/>
              </a:ext>
            </a:extLst>
          </p:cNvPr>
          <p:cNvSpPr>
            <a:spLocks noGrp="1"/>
          </p:cNvSpPr>
          <p:nvPr>
            <p:ph idx="1"/>
          </p:nvPr>
        </p:nvSpPr>
        <p:spPr>
          <a:xfrm>
            <a:off x="838200" y="1280160"/>
            <a:ext cx="10698018" cy="5212714"/>
          </a:xfrm>
        </p:spPr>
        <p:txBody>
          <a:bodyPr>
            <a:noAutofit/>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1800" b="1" i="0" u="none" strike="noStrike" kern="1200" cap="none" spc="0" normalizeH="0" baseline="0" noProof="0" dirty="0">
                <a:ln>
                  <a:noFill/>
                </a:ln>
                <a:uLnTx/>
                <a:uFillTx/>
                <a:latin typeface="+mn-lt"/>
                <a:ea typeface="+mn-ea"/>
                <a:cs typeface="Arial" panose="020B0604020202020204" pitchFamily="34" charset="0"/>
              </a:rPr>
              <a:t>PZRK142 - </a:t>
            </a:r>
            <a:r>
              <a:rPr kumimoji="0" lang="en-US" sz="1800" b="0" i="0" u="none" strike="noStrike" kern="1200" cap="none" spc="0" normalizeH="0" baseline="0" noProof="0" dirty="0">
                <a:ln>
                  <a:noFill/>
                </a:ln>
                <a:uLnTx/>
                <a:uFillTx/>
                <a:latin typeface="+mn-lt"/>
                <a:ea typeface="+mn-ea"/>
                <a:cs typeface="Arial" panose="020B0604020202020204" pitchFamily="34" charset="0"/>
              </a:rPr>
              <a:t>to use with the Comparison Report and can be run for one or more TKL</a:t>
            </a:r>
          </a:p>
          <a:p>
            <a:pPr>
              <a:defRPr/>
            </a:pPr>
            <a:r>
              <a:rPr kumimoji="0" lang="en-US" sz="1800" b="0" i="0" u="none" strike="noStrike" kern="1200" cap="none" spc="0" normalizeH="0" baseline="0" noProof="0" dirty="0">
                <a:ln>
                  <a:noFill/>
                </a:ln>
                <a:uLnTx/>
                <a:uFillTx/>
                <a:latin typeface="+mn-lt"/>
              </a:rPr>
              <a:t>Shows hours, earnings codes, and amounts, per employee </a:t>
            </a:r>
            <a:endParaRPr lang="en-US" sz="1800" noProof="0" dirty="0">
              <a:latin typeface="+mn-lt"/>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US" sz="1800" b="0" i="1" u="none" strike="noStrike" kern="1200" cap="none" spc="0" normalizeH="0" baseline="0" dirty="0">
                <a:ln>
                  <a:noFill/>
                </a:ln>
                <a:uLnTx/>
                <a:uFillTx/>
                <a:latin typeface="+mn-lt"/>
                <a:ea typeface="+mn-ea"/>
                <a:cs typeface="Arial" panose="020B0604020202020204" pitchFamily="34" charset="0"/>
              </a:rPr>
              <a:t>** </a:t>
            </a:r>
            <a:r>
              <a:rPr lang="en-US" sz="1800" i="1" dirty="0">
                <a:latin typeface="+mn-lt"/>
              </a:rPr>
              <a:t>This report can be run at any time during the payroll process or afterward. If you run this report prior to the second comparison report, you will hours only. If you run it after, you will get dollar amounts and FOAPs. We need to run a CALC script during the payroll process to produce dollar figures and capture finding sources. </a:t>
            </a:r>
            <a:endParaRPr kumimoji="0" lang="en-US" sz="1800" b="0" i="1" u="none" strike="noStrike" kern="1200" cap="none" spc="0" normalizeH="0" baseline="0" noProof="0" dirty="0">
              <a:ln>
                <a:noFill/>
              </a:ln>
              <a:uLnTx/>
              <a:uFillTx/>
              <a:latin typeface="+mn-lt"/>
            </a:endParaRPr>
          </a:p>
          <a:p>
            <a:pPr marL="0" indent="0">
              <a:buNone/>
              <a:defRPr/>
            </a:pPr>
            <a:r>
              <a:rPr lang="en-US" sz="1800" b="1" dirty="0">
                <a:latin typeface="+mn-lt"/>
              </a:rPr>
              <a:t>PZRK146</a:t>
            </a:r>
            <a:r>
              <a:rPr lang="en-US" sz="1800" dirty="0">
                <a:latin typeface="+mn-lt"/>
              </a:rPr>
              <a:t> - This is a report of leave balances by Timekeeping Location (TKL) and can be run for multiple TKL at one time.  This report gives the following information:</a:t>
            </a:r>
          </a:p>
          <a:p>
            <a:pPr marL="0" indent="0">
              <a:buNone/>
              <a:defRPr/>
            </a:pPr>
            <a:endParaRPr lang="en-US" sz="1800" dirty="0">
              <a:latin typeface="+mn-lt"/>
            </a:endParaRPr>
          </a:p>
        </p:txBody>
      </p:sp>
      <p:sp>
        <p:nvSpPr>
          <p:cNvPr id="4" name="TextBox 3">
            <a:extLst>
              <a:ext uri="{FF2B5EF4-FFF2-40B4-BE49-F238E27FC236}">
                <a16:creationId xmlns:a16="http://schemas.microsoft.com/office/drawing/2014/main" id="{43D353B1-4123-8143-8454-BEEE79C03CA0}"/>
              </a:ext>
            </a:extLst>
          </p:cNvPr>
          <p:cNvSpPr txBox="1"/>
          <p:nvPr/>
        </p:nvSpPr>
        <p:spPr>
          <a:xfrm>
            <a:off x="1020618" y="3445886"/>
            <a:ext cx="10515600" cy="3046988"/>
          </a:xfrm>
          <a:prstGeom prst="rect">
            <a:avLst/>
          </a:prstGeom>
          <a:noFill/>
        </p:spPr>
        <p:txBody>
          <a:bodyPr wrap="square" numCol="2" rtlCol="0">
            <a:spAutoFit/>
          </a:bodyPr>
          <a:lstStyle/>
          <a:p>
            <a:pPr marL="285750" lvl="1" indent="-285750">
              <a:buFont typeface="Arial" panose="020B0604020202020204" pitchFamily="34" charset="0"/>
              <a:buChar char="•"/>
              <a:defRPr/>
            </a:pPr>
            <a:r>
              <a:rPr lang="en-US" sz="1600" dirty="0">
                <a:latin typeface="+mn-lt"/>
              </a:rPr>
              <a:t>Banner ID</a:t>
            </a:r>
          </a:p>
          <a:p>
            <a:pPr marL="285750" lvl="1" indent="-285750">
              <a:buFont typeface="Arial" panose="020B0604020202020204" pitchFamily="34" charset="0"/>
              <a:buChar char="•"/>
              <a:defRPr/>
            </a:pPr>
            <a:r>
              <a:rPr lang="en-US" sz="1600" dirty="0">
                <a:latin typeface="+mn-lt"/>
              </a:rPr>
              <a:t>Name</a:t>
            </a:r>
          </a:p>
          <a:p>
            <a:pPr marL="285750" lvl="1" indent="-285750">
              <a:buFont typeface="Arial" panose="020B0604020202020204" pitchFamily="34" charset="0"/>
              <a:buChar char="•"/>
              <a:defRPr/>
            </a:pPr>
            <a:r>
              <a:rPr lang="en-US" sz="1600" dirty="0">
                <a:latin typeface="+mn-lt"/>
              </a:rPr>
              <a:t>Employee Class</a:t>
            </a:r>
          </a:p>
          <a:p>
            <a:pPr marL="285750" lvl="1" indent="-285750">
              <a:buFont typeface="Arial" panose="020B0604020202020204" pitchFamily="34" charset="0"/>
              <a:buChar char="•"/>
              <a:defRPr/>
            </a:pPr>
            <a:r>
              <a:rPr lang="en-US" sz="1600" dirty="0">
                <a:latin typeface="+mn-lt"/>
              </a:rPr>
              <a:t>Current Hire Date</a:t>
            </a:r>
          </a:p>
          <a:p>
            <a:pPr marL="285750" lvl="1" indent="-285750">
              <a:buFont typeface="Arial" panose="020B0604020202020204" pitchFamily="34" charset="0"/>
              <a:buChar char="•"/>
              <a:defRPr/>
            </a:pPr>
            <a:r>
              <a:rPr lang="en-US" sz="1600" dirty="0">
                <a:latin typeface="+mn-lt"/>
              </a:rPr>
              <a:t>Years of Service</a:t>
            </a:r>
          </a:p>
          <a:p>
            <a:pPr marL="285750" lvl="1" indent="-285750">
              <a:buFont typeface="Arial" panose="020B0604020202020204" pitchFamily="34" charset="0"/>
              <a:buChar char="•"/>
              <a:defRPr/>
            </a:pPr>
            <a:r>
              <a:rPr lang="en-US" sz="1600" dirty="0">
                <a:latin typeface="+mn-lt"/>
              </a:rPr>
              <a:t>Vacation Leave Balance</a:t>
            </a:r>
          </a:p>
          <a:p>
            <a:pPr marL="285750" lvl="1" indent="-285750">
              <a:buFont typeface="Arial" panose="020B0604020202020204" pitchFamily="34" charset="0"/>
              <a:buChar char="•"/>
              <a:defRPr/>
            </a:pPr>
            <a:r>
              <a:rPr lang="en-US" sz="1600" dirty="0">
                <a:latin typeface="+mn-lt"/>
              </a:rPr>
              <a:t>Vacation Current Accrual</a:t>
            </a:r>
          </a:p>
          <a:p>
            <a:pPr marL="285750" lvl="1" indent="-285750">
              <a:buFont typeface="Arial" panose="020B0604020202020204" pitchFamily="34" charset="0"/>
              <a:buChar char="•"/>
              <a:defRPr/>
            </a:pPr>
            <a:r>
              <a:rPr lang="en-US" sz="1600" dirty="0">
                <a:latin typeface="+mn-lt"/>
              </a:rPr>
              <a:t>Sick Leave Balance</a:t>
            </a:r>
          </a:p>
          <a:p>
            <a:pPr marL="285750" lvl="1" indent="-285750">
              <a:buFont typeface="Arial" panose="020B0604020202020204" pitchFamily="34" charset="0"/>
              <a:buChar char="•"/>
              <a:defRPr/>
            </a:pPr>
            <a:r>
              <a:rPr lang="en-US" sz="1600" dirty="0">
                <a:latin typeface="+mn-lt"/>
              </a:rPr>
              <a:t>Sick Current Accrual</a:t>
            </a:r>
          </a:p>
          <a:p>
            <a:pPr marL="285750" lvl="1" indent="-285750">
              <a:buFont typeface="Arial" panose="020B0604020202020204" pitchFamily="34" charset="0"/>
              <a:buChar char="•"/>
              <a:defRPr/>
            </a:pPr>
            <a:r>
              <a:rPr lang="en-US" sz="1600" dirty="0">
                <a:latin typeface="+mn-lt"/>
              </a:rPr>
              <a:t>Compensatory Leave Balance, if applicable</a:t>
            </a:r>
          </a:p>
          <a:p>
            <a:pPr marL="285750" lvl="1" indent="-285750">
              <a:buFont typeface="Arial" panose="020B0604020202020204" pitchFamily="34" charset="0"/>
              <a:buChar char="•"/>
              <a:defRPr/>
            </a:pPr>
            <a:r>
              <a:rPr lang="en-US" sz="1600" dirty="0">
                <a:latin typeface="+mn-lt"/>
              </a:rPr>
              <a:t>Last Accrual Date</a:t>
            </a:r>
          </a:p>
          <a:p>
            <a:pPr marL="285750" lvl="1" indent="-285750">
              <a:buFont typeface="Arial" panose="020B0604020202020204" pitchFamily="34" charset="0"/>
              <a:buChar char="•"/>
              <a:defRPr/>
            </a:pPr>
            <a:r>
              <a:rPr lang="en-US" sz="1600" dirty="0">
                <a:latin typeface="+mn-lt"/>
              </a:rPr>
              <a:t>Last Pay Period</a:t>
            </a:r>
            <a:endParaRPr lang="en-US" sz="1600" dirty="0"/>
          </a:p>
        </p:txBody>
      </p:sp>
    </p:spTree>
    <p:extLst>
      <p:ext uri="{BB962C8B-B14F-4D97-AF65-F5344CB8AC3E}">
        <p14:creationId xmlns:p14="http://schemas.microsoft.com/office/powerpoint/2010/main" val="573773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102D7-A47B-A745-AD6C-D91E73AB515A}"/>
              </a:ext>
            </a:extLst>
          </p:cNvPr>
          <p:cNvSpPr>
            <a:spLocks noGrp="1"/>
          </p:cNvSpPr>
          <p:nvPr>
            <p:ph type="title"/>
          </p:nvPr>
        </p:nvSpPr>
        <p:spPr>
          <a:xfrm>
            <a:off x="838200" y="365126"/>
            <a:ext cx="10515600" cy="731520"/>
          </a:xfrm>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Helpful Forms in Banner</a:t>
            </a:r>
          </a:p>
        </p:txBody>
      </p:sp>
      <p:sp>
        <p:nvSpPr>
          <p:cNvPr id="3" name="Content Placeholder 2">
            <a:extLst>
              <a:ext uri="{FF2B5EF4-FFF2-40B4-BE49-F238E27FC236}">
                <a16:creationId xmlns:a16="http://schemas.microsoft.com/office/drawing/2014/main" id="{31FC4009-A2D8-C341-5337-85CD7540FB61}"/>
              </a:ext>
            </a:extLst>
          </p:cNvPr>
          <p:cNvSpPr>
            <a:spLocks noGrp="1"/>
          </p:cNvSpPr>
          <p:nvPr>
            <p:ph idx="1"/>
          </p:nvPr>
        </p:nvSpPr>
        <p:spPr>
          <a:xfrm>
            <a:off x="838200" y="1280160"/>
            <a:ext cx="10515600" cy="4351338"/>
          </a:xfrm>
        </p:spPr>
        <p:txBody>
          <a:bodyPr/>
          <a:lstStyle/>
          <a:p>
            <a:pPr>
              <a:buFont typeface="Times"/>
              <a:buChar char="•"/>
              <a:defRPr/>
            </a:pPr>
            <a:r>
              <a:rPr lang="en-US" sz="2400" b="1" dirty="0">
                <a:latin typeface="+mn-lt"/>
              </a:rPr>
              <a:t>PHAHOUR</a:t>
            </a:r>
            <a:r>
              <a:rPr lang="en-US" sz="2400" dirty="0">
                <a:latin typeface="+mn-lt"/>
              </a:rPr>
              <a:t> - after hours are extracted from Kronos they are loaded into Banner and can be viewed on this form.</a:t>
            </a:r>
          </a:p>
          <a:p>
            <a:pPr>
              <a:buFont typeface="Times"/>
              <a:buChar char="•"/>
              <a:defRPr/>
            </a:pPr>
            <a:r>
              <a:rPr lang="en-US" sz="2400" b="1" dirty="0">
                <a:latin typeface="+mn-lt"/>
              </a:rPr>
              <a:t>NHIEDST </a:t>
            </a:r>
            <a:r>
              <a:rPr lang="en-US" sz="2400" dirty="0">
                <a:latin typeface="+mn-lt"/>
              </a:rPr>
              <a:t>- this form shows all hours paid, earn codes paid and Fringe Charge.  This can be done with a date range (date ranges reflects pay dates, not periods worked) </a:t>
            </a:r>
          </a:p>
          <a:p>
            <a:pPr>
              <a:buFont typeface="Times"/>
              <a:buChar char="•"/>
              <a:defRPr/>
            </a:pPr>
            <a:r>
              <a:rPr lang="en-US" sz="2400" b="1" dirty="0">
                <a:latin typeface="+mn-lt"/>
              </a:rPr>
              <a:t>NBAJOBS</a:t>
            </a:r>
            <a:r>
              <a:rPr lang="en-US" sz="2400" dirty="0">
                <a:latin typeface="+mn-lt"/>
              </a:rPr>
              <a:t> - This for shows all jobs an employee has had for a selected time period. Very handy for employees with multiple positions.</a:t>
            </a:r>
          </a:p>
          <a:p>
            <a:pPr>
              <a:buFont typeface="Times"/>
              <a:buChar char="•"/>
              <a:defRPr/>
            </a:pPr>
            <a:r>
              <a:rPr lang="en-US" sz="2400" b="1" dirty="0">
                <a:latin typeface="+mn-lt"/>
              </a:rPr>
              <a:t>PEALEAV </a:t>
            </a:r>
            <a:r>
              <a:rPr lang="en-US" sz="2400" dirty="0">
                <a:latin typeface="+mn-lt"/>
              </a:rPr>
              <a:t>- This shows time off accrual balances</a:t>
            </a:r>
          </a:p>
          <a:p>
            <a:pPr marL="0" indent="0">
              <a:buNone/>
            </a:pPr>
            <a:endParaRPr lang="en-US" dirty="0"/>
          </a:p>
        </p:txBody>
      </p:sp>
    </p:spTree>
    <p:extLst>
      <p:ext uri="{BB962C8B-B14F-4D97-AF65-F5344CB8AC3E}">
        <p14:creationId xmlns:p14="http://schemas.microsoft.com/office/powerpoint/2010/main" val="3437581789"/>
      </p:ext>
    </p:extLst>
  </p:cSld>
  <p:clrMapOvr>
    <a:masterClrMapping/>
  </p:clrMapOvr>
</p:sld>
</file>

<file path=ppt/theme/theme1.xml><?xml version="1.0" encoding="utf-8"?>
<a:theme xmlns:a="http://schemas.openxmlformats.org/drawingml/2006/main" name="Office Theme">
  <a:themeElements>
    <a:clrScheme name="AUBURN">
      <a:dk1>
        <a:srgbClr val="0A2341"/>
      </a:dk1>
      <a:lt1>
        <a:srgbClr val="FFFFFF"/>
      </a:lt1>
      <a:dk2>
        <a:srgbClr val="645041"/>
      </a:dk2>
      <a:lt2>
        <a:srgbClr val="FFFFFF"/>
      </a:lt2>
      <a:accent1>
        <a:srgbClr val="4472C4"/>
      </a:accent1>
      <a:accent2>
        <a:srgbClr val="E86100"/>
      </a:accent2>
      <a:accent3>
        <a:srgbClr val="FEC043"/>
      </a:accent3>
      <a:accent4>
        <a:srgbClr val="00A597"/>
      </a:accent4>
      <a:accent5>
        <a:srgbClr val="4E801F"/>
      </a:accent5>
      <a:accent6>
        <a:srgbClr val="79675B"/>
      </a:accent6>
      <a:hlink>
        <a:srgbClr val="0092D1"/>
      </a:hlink>
      <a:folHlink>
        <a:srgbClr val="00A59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509F0C49A13543A90FD4D2EEF66747" ma:contentTypeVersion="12" ma:contentTypeDescription="Create a new document." ma:contentTypeScope="" ma:versionID="b3afee689a2449cdc0809f4912ad0294">
  <xsd:schema xmlns:xsd="http://www.w3.org/2001/XMLSchema" xmlns:xs="http://www.w3.org/2001/XMLSchema" xmlns:p="http://schemas.microsoft.com/office/2006/metadata/properties" xmlns:ns2="17c06190-b583-43b2-bb65-6fbf6b85e7db" xmlns:ns3="f37a959e-9b40-417d-8e93-a182335a9f71" targetNamespace="http://schemas.microsoft.com/office/2006/metadata/properties" ma:root="true" ma:fieldsID="7456cf290fbbac5e9cb712661a2abcf1" ns2:_="" ns3:_="">
    <xsd:import namespace="17c06190-b583-43b2-bb65-6fbf6b85e7db"/>
    <xsd:import namespace="f37a959e-9b40-417d-8e93-a182335a9f7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c06190-b583-43b2-bb65-6fbf6b85e7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391cfa4-c574-4da4-88c3-3521f4e97c5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37a959e-9b40-417d-8e93-a182335a9f7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68105ae-d7d5-418e-9092-bed60e3b44d3}" ma:internalName="TaxCatchAll" ma:showField="CatchAllData" ma:web="f37a959e-9b40-417d-8e93-a182335a9f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7c06190-b583-43b2-bb65-6fbf6b85e7db">
      <Terms xmlns="http://schemas.microsoft.com/office/infopath/2007/PartnerControls"/>
    </lcf76f155ced4ddcb4097134ff3c332f>
    <TaxCatchAll xmlns="f37a959e-9b40-417d-8e93-a182335a9f7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4E59A2-BAE2-4FA4-8AFA-89CA699E9B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c06190-b583-43b2-bb65-6fbf6b85e7db"/>
    <ds:schemaRef ds:uri="f37a959e-9b40-417d-8e93-a182335a9f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6133076-B50D-41FE-B74E-BC35733BB6BF}">
  <ds:schemaRefs>
    <ds:schemaRef ds:uri="http://purl.org/dc/dcmitype/"/>
    <ds:schemaRef ds:uri="http://www.w3.org/XML/1998/namespace"/>
    <ds:schemaRef ds:uri="http://purl.org/dc/elements/1.1/"/>
    <ds:schemaRef ds:uri="http://schemas.openxmlformats.org/package/2006/metadata/core-properties"/>
    <ds:schemaRef ds:uri="http://schemas.microsoft.com/office/2006/documentManagement/types"/>
    <ds:schemaRef ds:uri="http://schemas.microsoft.com/office/2006/metadata/properties"/>
    <ds:schemaRef ds:uri="17c06190-b583-43b2-bb65-6fbf6b85e7db"/>
    <ds:schemaRef ds:uri="http://purl.org/dc/terms/"/>
    <ds:schemaRef ds:uri="http://schemas.microsoft.com/office/infopath/2007/PartnerControls"/>
    <ds:schemaRef ds:uri="f37a959e-9b40-417d-8e93-a182335a9f71"/>
  </ds:schemaRefs>
</ds:datastoreItem>
</file>

<file path=customXml/itemProps3.xml><?xml version="1.0" encoding="utf-8"?>
<ds:datastoreItem xmlns:ds="http://schemas.openxmlformats.org/officeDocument/2006/customXml" ds:itemID="{806654D7-8F78-4B5E-A086-0576142DCD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179</TotalTime>
  <Words>2409</Words>
  <Application>Microsoft Macintosh PowerPoint</Application>
  <PresentationFormat>Widescreen</PresentationFormat>
  <Paragraphs>162</Paragraphs>
  <Slides>21</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Avenir Next LT Pro</vt:lpstr>
      <vt:lpstr>Calibri</vt:lpstr>
      <vt:lpstr>Times</vt:lpstr>
      <vt:lpstr>Courier New</vt:lpstr>
      <vt:lpstr>Symbol</vt:lpstr>
      <vt:lpstr>Office Theme</vt:lpstr>
      <vt:lpstr>Payroll Best Practices</vt:lpstr>
      <vt:lpstr>NEW HIRE  PROCESS </vt:lpstr>
      <vt:lpstr>The Payroll Calendar</vt:lpstr>
      <vt:lpstr>PowerPoint Presentation</vt:lpstr>
      <vt:lpstr>PowerPoint Presentation</vt:lpstr>
      <vt:lpstr>Helpful Payroll Reports</vt:lpstr>
      <vt:lpstr>Helpful Payroll Reports (cont.)</vt:lpstr>
      <vt:lpstr>Helpful Payroll Reports (cont.)</vt:lpstr>
      <vt:lpstr>Helpful Forms in Banner</vt:lpstr>
      <vt:lpstr>Employees with Exempt Positions </vt:lpstr>
      <vt:lpstr>Employees with Non-Exempt Positions</vt:lpstr>
      <vt:lpstr>Overtime</vt:lpstr>
      <vt:lpstr>Late Pay Certification for  Monthly &amp; Semimonthly Paid Employees</vt:lpstr>
      <vt:lpstr>Late Pay for Employees with Non-Exempt Positions</vt:lpstr>
      <vt:lpstr>Overpayment Recovery</vt:lpstr>
      <vt:lpstr>Compensatory Time</vt:lpstr>
      <vt:lpstr>Leave Administration</vt:lpstr>
      <vt:lpstr>Leave Without Pay (LWOP)</vt:lpstr>
      <vt:lpstr>Other Items</vt:lpstr>
      <vt:lpstr>Additional Resources</vt:lpstr>
      <vt:lpstr>Contact Information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AVENIR LIGHT 60 PT</dc:title>
  <dc:creator>Kimberly Graham</dc:creator>
  <cp:lastModifiedBy>Patrick Johnston</cp:lastModifiedBy>
  <cp:revision>7</cp:revision>
  <dcterms:created xsi:type="dcterms:W3CDTF">2022-02-24T16:46:44Z</dcterms:created>
  <dcterms:modified xsi:type="dcterms:W3CDTF">2024-07-18T21:42:17Z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0x0101006C509F0C49A13543A90FD4D2EEF66747</vt:lpwstr>
  </property>
  <property fmtid="{D5CDD505-2E9C-101B-9397-08002B2CF9AE}" pid="3" name="MediaServiceImageTags">
    <vt:lpwstr/>
  </property>
</Properties>
</file>