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698" r:id="rId6"/>
    <p:sldMasterId id="2147483715" r:id="rId7"/>
    <p:sldMasterId id="2147483732" r:id="rId8"/>
    <p:sldMasterId id="2147483741" r:id="rId9"/>
    <p:sldMasterId id="2147483756" r:id="rId10"/>
    <p:sldMasterId id="2147483793" r:id="rId11"/>
  </p:sldMasterIdLst>
  <p:notesMasterIdLst>
    <p:notesMasterId r:id="rId47"/>
  </p:notesMasterIdLst>
  <p:handoutMasterIdLst>
    <p:handoutMasterId r:id="rId48"/>
  </p:handoutMasterIdLst>
  <p:sldIdLst>
    <p:sldId id="2593" r:id="rId12"/>
    <p:sldId id="2626" r:id="rId13"/>
    <p:sldId id="2671" r:id="rId14"/>
    <p:sldId id="2673" r:id="rId15"/>
    <p:sldId id="270" r:id="rId16"/>
    <p:sldId id="298" r:id="rId17"/>
    <p:sldId id="1887" r:id="rId18"/>
    <p:sldId id="1888" r:id="rId19"/>
    <p:sldId id="260" r:id="rId20"/>
    <p:sldId id="2683" r:id="rId21"/>
    <p:sldId id="2627" r:id="rId22"/>
    <p:sldId id="2641" r:id="rId23"/>
    <p:sldId id="271" r:id="rId24"/>
    <p:sldId id="2623" r:id="rId25"/>
    <p:sldId id="2686" r:id="rId26"/>
    <p:sldId id="2681" r:id="rId27"/>
    <p:sldId id="2682" r:id="rId28"/>
    <p:sldId id="272" r:id="rId29"/>
    <p:sldId id="2680" r:id="rId30"/>
    <p:sldId id="2674" r:id="rId31"/>
    <p:sldId id="2675" r:id="rId32"/>
    <p:sldId id="2679" r:id="rId33"/>
    <p:sldId id="2684" r:id="rId34"/>
    <p:sldId id="2685" r:id="rId35"/>
    <p:sldId id="259" r:id="rId36"/>
    <p:sldId id="2676" r:id="rId37"/>
    <p:sldId id="2629" r:id="rId38"/>
    <p:sldId id="2628" r:id="rId39"/>
    <p:sldId id="2625" r:id="rId40"/>
    <p:sldId id="2643" r:id="rId41"/>
    <p:sldId id="2644" r:id="rId42"/>
    <p:sldId id="2677" r:id="rId43"/>
    <p:sldId id="2624" r:id="rId44"/>
    <p:sldId id="2672" r:id="rId45"/>
    <p:sldId id="2594"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415"/>
    <a:srgbClr val="6628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998746-5998-41F9-A241-EE9209B05AD5}" v="16" dt="2024-07-19T20:04:19.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1" autoAdjust="0"/>
    <p:restoredTop sz="81343" autoAdjust="0"/>
  </p:normalViewPr>
  <p:slideViewPr>
    <p:cSldViewPr>
      <p:cViewPr varScale="1">
        <p:scale>
          <a:sx n="85" d="100"/>
          <a:sy n="85" d="100"/>
        </p:scale>
        <p:origin x="60" y="9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Richie" userId="e74dfc67-bbcd-46bc-89c6-b7394092a1b3" providerId="ADAL" clId="{54998746-5998-41F9-A241-EE9209B05AD5}"/>
    <pc:docChg chg="undo custSel addSld delSld modSld sldOrd">
      <pc:chgData name="Chris Richie" userId="e74dfc67-bbcd-46bc-89c6-b7394092a1b3" providerId="ADAL" clId="{54998746-5998-41F9-A241-EE9209B05AD5}" dt="2024-07-19T20:06:40.228" v="535" actId="1076"/>
      <pc:docMkLst>
        <pc:docMk/>
      </pc:docMkLst>
      <pc:sldChg chg="ord">
        <pc:chgData name="Chris Richie" userId="e74dfc67-bbcd-46bc-89c6-b7394092a1b3" providerId="ADAL" clId="{54998746-5998-41F9-A241-EE9209B05AD5}" dt="2024-07-18T18:45:24.816" v="75"/>
        <pc:sldMkLst>
          <pc:docMk/>
          <pc:sldMk cId="1240856148" sldId="259"/>
        </pc:sldMkLst>
      </pc:sldChg>
      <pc:sldChg chg="ord">
        <pc:chgData name="Chris Richie" userId="e74dfc67-bbcd-46bc-89c6-b7394092a1b3" providerId="ADAL" clId="{54998746-5998-41F9-A241-EE9209B05AD5}" dt="2024-07-18T18:42:34.157" v="68"/>
        <pc:sldMkLst>
          <pc:docMk/>
          <pc:sldMk cId="606993170" sldId="260"/>
        </pc:sldMkLst>
      </pc:sldChg>
      <pc:sldChg chg="modSp mod ord">
        <pc:chgData name="Chris Richie" userId="e74dfc67-bbcd-46bc-89c6-b7394092a1b3" providerId="ADAL" clId="{54998746-5998-41F9-A241-EE9209B05AD5}" dt="2024-07-18T21:04:14.814" v="437" actId="6549"/>
        <pc:sldMkLst>
          <pc:docMk/>
          <pc:sldMk cId="1854276422" sldId="271"/>
        </pc:sldMkLst>
        <pc:spChg chg="mod">
          <ac:chgData name="Chris Richie" userId="e74dfc67-bbcd-46bc-89c6-b7394092a1b3" providerId="ADAL" clId="{54998746-5998-41F9-A241-EE9209B05AD5}" dt="2024-07-18T21:04:14.814" v="437" actId="6549"/>
          <ac:spMkLst>
            <pc:docMk/>
            <pc:sldMk cId="1854276422" sldId="271"/>
            <ac:spMk id="2" creationId="{F5D9B78C-2F58-8EF4-8017-6546CDE00AC9}"/>
          </ac:spMkLst>
        </pc:spChg>
      </pc:sldChg>
      <pc:sldChg chg="modSp mod">
        <pc:chgData name="Chris Richie" userId="e74dfc67-bbcd-46bc-89c6-b7394092a1b3" providerId="ADAL" clId="{54998746-5998-41F9-A241-EE9209B05AD5}" dt="2024-07-18T21:00:36.653" v="415" actId="20577"/>
        <pc:sldMkLst>
          <pc:docMk/>
          <pc:sldMk cId="2664954197" sldId="1888"/>
        </pc:sldMkLst>
        <pc:spChg chg="mod">
          <ac:chgData name="Chris Richie" userId="e74dfc67-bbcd-46bc-89c6-b7394092a1b3" providerId="ADAL" clId="{54998746-5998-41F9-A241-EE9209B05AD5}" dt="2024-07-18T18:51:11.771" v="114" actId="6549"/>
          <ac:spMkLst>
            <pc:docMk/>
            <pc:sldMk cId="2664954197" sldId="1888"/>
            <ac:spMk id="2" creationId="{0567111E-5F99-82AC-4438-78DD4BC90B9F}"/>
          </ac:spMkLst>
        </pc:spChg>
        <pc:spChg chg="mod">
          <ac:chgData name="Chris Richie" userId="e74dfc67-bbcd-46bc-89c6-b7394092a1b3" providerId="ADAL" clId="{54998746-5998-41F9-A241-EE9209B05AD5}" dt="2024-07-18T21:00:33.900" v="414" actId="20577"/>
          <ac:spMkLst>
            <pc:docMk/>
            <pc:sldMk cId="2664954197" sldId="1888"/>
            <ac:spMk id="7" creationId="{65A76623-ED14-5A20-89AC-835A98CFFD01}"/>
          </ac:spMkLst>
        </pc:spChg>
        <pc:spChg chg="mod">
          <ac:chgData name="Chris Richie" userId="e74dfc67-bbcd-46bc-89c6-b7394092a1b3" providerId="ADAL" clId="{54998746-5998-41F9-A241-EE9209B05AD5}" dt="2024-07-18T21:00:36.653" v="415" actId="20577"/>
          <ac:spMkLst>
            <pc:docMk/>
            <pc:sldMk cId="2664954197" sldId="1888"/>
            <ac:spMk id="8" creationId="{0BD43C97-21C7-F075-B235-2384576B409A}"/>
          </ac:spMkLst>
        </pc:spChg>
        <pc:spChg chg="mod">
          <ac:chgData name="Chris Richie" userId="e74dfc67-bbcd-46bc-89c6-b7394092a1b3" providerId="ADAL" clId="{54998746-5998-41F9-A241-EE9209B05AD5}" dt="2024-07-18T18:51:18.213" v="116" actId="6549"/>
          <ac:spMkLst>
            <pc:docMk/>
            <pc:sldMk cId="2664954197" sldId="1888"/>
            <ac:spMk id="14" creationId="{91C5FC40-69EE-848A-747C-D137EEF24169}"/>
          </ac:spMkLst>
        </pc:spChg>
      </pc:sldChg>
      <pc:sldChg chg="modSp mod">
        <pc:chgData name="Chris Richie" userId="e74dfc67-bbcd-46bc-89c6-b7394092a1b3" providerId="ADAL" clId="{54998746-5998-41F9-A241-EE9209B05AD5}" dt="2024-07-18T18:37:26.847" v="64" actId="1076"/>
        <pc:sldMkLst>
          <pc:docMk/>
          <pc:sldMk cId="3304629612" sldId="2593"/>
        </pc:sldMkLst>
        <pc:spChg chg="mod">
          <ac:chgData name="Chris Richie" userId="e74dfc67-bbcd-46bc-89c6-b7394092a1b3" providerId="ADAL" clId="{54998746-5998-41F9-A241-EE9209B05AD5}" dt="2024-07-18T18:37:26.847" v="64" actId="1076"/>
          <ac:spMkLst>
            <pc:docMk/>
            <pc:sldMk cId="3304629612" sldId="2593"/>
            <ac:spMk id="7" creationId="{D1454C56-FB84-7C54-FC70-9B1663EBB427}"/>
          </ac:spMkLst>
        </pc:spChg>
      </pc:sldChg>
      <pc:sldChg chg="addSp modSp mod modNotesTx">
        <pc:chgData name="Chris Richie" userId="e74dfc67-bbcd-46bc-89c6-b7394092a1b3" providerId="ADAL" clId="{54998746-5998-41F9-A241-EE9209B05AD5}" dt="2024-07-19T20:06:40.228" v="535" actId="1076"/>
        <pc:sldMkLst>
          <pc:docMk/>
          <pc:sldMk cId="2050297112" sldId="2623"/>
        </pc:sldMkLst>
        <pc:spChg chg="add mod">
          <ac:chgData name="Chris Richie" userId="e74dfc67-bbcd-46bc-89c6-b7394092a1b3" providerId="ADAL" clId="{54998746-5998-41F9-A241-EE9209B05AD5}" dt="2024-07-19T20:06:34.421" v="534" actId="1076"/>
          <ac:spMkLst>
            <pc:docMk/>
            <pc:sldMk cId="2050297112" sldId="2623"/>
            <ac:spMk id="5" creationId="{72BE13FA-9041-0B9E-DC28-02AF3A754D09}"/>
          </ac:spMkLst>
        </pc:spChg>
        <pc:picChg chg="mod">
          <ac:chgData name="Chris Richie" userId="e74dfc67-bbcd-46bc-89c6-b7394092a1b3" providerId="ADAL" clId="{54998746-5998-41F9-A241-EE9209B05AD5}" dt="2024-07-19T20:06:40.228" v="535" actId="1076"/>
          <ac:picMkLst>
            <pc:docMk/>
            <pc:sldMk cId="2050297112" sldId="2623"/>
            <ac:picMk id="7" creationId="{19351DA3-D917-FDAE-1375-B0D5D8EFD26E}"/>
          </ac:picMkLst>
        </pc:picChg>
      </pc:sldChg>
      <pc:sldChg chg="modSp mod">
        <pc:chgData name="Chris Richie" userId="e74dfc67-bbcd-46bc-89c6-b7394092a1b3" providerId="ADAL" clId="{54998746-5998-41F9-A241-EE9209B05AD5}" dt="2024-07-18T20:05:33.598" v="413" actId="14100"/>
        <pc:sldMkLst>
          <pc:docMk/>
          <pc:sldMk cId="3575081240" sldId="2624"/>
        </pc:sldMkLst>
        <pc:spChg chg="mod">
          <ac:chgData name="Chris Richie" userId="e74dfc67-bbcd-46bc-89c6-b7394092a1b3" providerId="ADAL" clId="{54998746-5998-41F9-A241-EE9209B05AD5}" dt="2024-07-18T20:05:33.598" v="413" actId="14100"/>
          <ac:spMkLst>
            <pc:docMk/>
            <pc:sldMk cId="3575081240" sldId="2624"/>
            <ac:spMk id="13" creationId="{961A1293-E250-AC28-DF35-8D1219D6A604}"/>
          </ac:spMkLst>
        </pc:spChg>
      </pc:sldChg>
      <pc:sldChg chg="delSp modSp mod ord modNotesTx">
        <pc:chgData name="Chris Richie" userId="e74dfc67-bbcd-46bc-89c6-b7394092a1b3" providerId="ADAL" clId="{54998746-5998-41F9-A241-EE9209B05AD5}" dt="2024-07-18T18:46:24.133" v="79"/>
        <pc:sldMkLst>
          <pc:docMk/>
          <pc:sldMk cId="2023574701" sldId="2625"/>
        </pc:sldMkLst>
        <pc:spChg chg="del mod">
          <ac:chgData name="Chris Richie" userId="e74dfc67-bbcd-46bc-89c6-b7394092a1b3" providerId="ADAL" clId="{54998746-5998-41F9-A241-EE9209B05AD5}" dt="2024-07-18T18:36:57.775" v="44"/>
          <ac:spMkLst>
            <pc:docMk/>
            <pc:sldMk cId="2023574701" sldId="2625"/>
            <ac:spMk id="3" creationId="{F94539D8-A0C4-B360-E602-D6C3625DBF06}"/>
          </ac:spMkLst>
        </pc:spChg>
      </pc:sldChg>
      <pc:sldChg chg="modSp mod">
        <pc:chgData name="Chris Richie" userId="e74dfc67-bbcd-46bc-89c6-b7394092a1b3" providerId="ADAL" clId="{54998746-5998-41F9-A241-EE9209B05AD5}" dt="2024-07-18T18:49:52.333" v="109" actId="20577"/>
        <pc:sldMkLst>
          <pc:docMk/>
          <pc:sldMk cId="123468894" sldId="2626"/>
        </pc:sldMkLst>
        <pc:spChg chg="mod">
          <ac:chgData name="Chris Richie" userId="e74dfc67-bbcd-46bc-89c6-b7394092a1b3" providerId="ADAL" clId="{54998746-5998-41F9-A241-EE9209B05AD5}" dt="2024-07-18T18:49:52.333" v="109" actId="20577"/>
          <ac:spMkLst>
            <pc:docMk/>
            <pc:sldMk cId="123468894" sldId="2626"/>
            <ac:spMk id="2" creationId="{0009AC06-A6C9-48D9-EB72-73DAB5BFF95F}"/>
          </ac:spMkLst>
        </pc:spChg>
      </pc:sldChg>
      <pc:sldChg chg="modSp mod">
        <pc:chgData name="Chris Richie" userId="e74dfc67-bbcd-46bc-89c6-b7394092a1b3" providerId="ADAL" clId="{54998746-5998-41F9-A241-EE9209B05AD5}" dt="2024-07-18T18:52:30.017" v="132" actId="6549"/>
        <pc:sldMkLst>
          <pc:docMk/>
          <pc:sldMk cId="4096092180" sldId="2627"/>
        </pc:sldMkLst>
        <pc:spChg chg="mod">
          <ac:chgData name="Chris Richie" userId="e74dfc67-bbcd-46bc-89c6-b7394092a1b3" providerId="ADAL" clId="{54998746-5998-41F9-A241-EE9209B05AD5}" dt="2024-07-18T18:52:30.017" v="132" actId="6549"/>
          <ac:spMkLst>
            <pc:docMk/>
            <pc:sldMk cId="4096092180" sldId="2627"/>
            <ac:spMk id="3" creationId="{00000000-0000-0000-0000-000000000000}"/>
          </ac:spMkLst>
        </pc:spChg>
      </pc:sldChg>
      <pc:sldChg chg="ord">
        <pc:chgData name="Chris Richie" userId="e74dfc67-bbcd-46bc-89c6-b7394092a1b3" providerId="ADAL" clId="{54998746-5998-41F9-A241-EE9209B05AD5}" dt="2024-07-18T18:45:33.918" v="77"/>
        <pc:sldMkLst>
          <pc:docMk/>
          <pc:sldMk cId="1545471715" sldId="2629"/>
        </pc:sldMkLst>
      </pc:sldChg>
      <pc:sldChg chg="del">
        <pc:chgData name="Chris Richie" userId="e74dfc67-bbcd-46bc-89c6-b7394092a1b3" providerId="ADAL" clId="{54998746-5998-41F9-A241-EE9209B05AD5}" dt="2024-07-18T18:45:11.266" v="73" actId="47"/>
        <pc:sldMkLst>
          <pc:docMk/>
          <pc:sldMk cId="4030719433" sldId="2642"/>
        </pc:sldMkLst>
      </pc:sldChg>
      <pc:sldChg chg="ord">
        <pc:chgData name="Chris Richie" userId="e74dfc67-bbcd-46bc-89c6-b7394092a1b3" providerId="ADAL" clId="{54998746-5998-41F9-A241-EE9209B05AD5}" dt="2024-07-18T18:46:30.033" v="81"/>
        <pc:sldMkLst>
          <pc:docMk/>
          <pc:sldMk cId="1347003126" sldId="2644"/>
        </pc:sldMkLst>
      </pc:sldChg>
      <pc:sldChg chg="del">
        <pc:chgData name="Chris Richie" userId="e74dfc67-bbcd-46bc-89c6-b7394092a1b3" providerId="ADAL" clId="{54998746-5998-41F9-A241-EE9209B05AD5}" dt="2024-07-18T18:45:08.800" v="72" actId="47"/>
        <pc:sldMkLst>
          <pc:docMk/>
          <pc:sldMk cId="3863408988" sldId="2664"/>
        </pc:sldMkLst>
      </pc:sldChg>
      <pc:sldChg chg="del">
        <pc:chgData name="Chris Richie" userId="e74dfc67-bbcd-46bc-89c6-b7394092a1b3" providerId="ADAL" clId="{54998746-5998-41F9-A241-EE9209B05AD5}" dt="2024-07-18T18:42:25.730" v="66" actId="47"/>
        <pc:sldMkLst>
          <pc:docMk/>
          <pc:sldMk cId="917545792" sldId="2665"/>
        </pc:sldMkLst>
      </pc:sldChg>
      <pc:sldChg chg="modNotesTx">
        <pc:chgData name="Chris Richie" userId="e74dfc67-bbcd-46bc-89c6-b7394092a1b3" providerId="ADAL" clId="{54998746-5998-41F9-A241-EE9209B05AD5}" dt="2024-07-18T18:50:28.457" v="110" actId="6549"/>
        <pc:sldMkLst>
          <pc:docMk/>
          <pc:sldMk cId="1288302668" sldId="2671"/>
        </pc:sldMkLst>
      </pc:sldChg>
      <pc:sldChg chg="del">
        <pc:chgData name="Chris Richie" userId="e74dfc67-bbcd-46bc-89c6-b7394092a1b3" providerId="ADAL" clId="{54998746-5998-41F9-A241-EE9209B05AD5}" dt="2024-07-18T18:24:48.510" v="40" actId="47"/>
        <pc:sldMkLst>
          <pc:docMk/>
          <pc:sldMk cId="1171063003" sldId="2678"/>
        </pc:sldMkLst>
      </pc:sldChg>
      <pc:sldChg chg="addSp delSp modSp mod modClrScheme chgLayout">
        <pc:chgData name="Chris Richie" userId="e74dfc67-bbcd-46bc-89c6-b7394092a1b3" providerId="ADAL" clId="{54998746-5998-41F9-A241-EE9209B05AD5}" dt="2024-07-18T21:07:22.540" v="438" actId="478"/>
        <pc:sldMkLst>
          <pc:docMk/>
          <pc:sldMk cId="1828838264" sldId="2679"/>
        </pc:sldMkLst>
        <pc:spChg chg="mod ord">
          <ac:chgData name="Chris Richie" userId="e74dfc67-bbcd-46bc-89c6-b7394092a1b3" providerId="ADAL" clId="{54998746-5998-41F9-A241-EE9209B05AD5}" dt="2024-07-18T19:11:42.693" v="384" actId="20577"/>
          <ac:spMkLst>
            <pc:docMk/>
            <pc:sldMk cId="1828838264" sldId="2679"/>
            <ac:spMk id="2" creationId="{F5D9B78C-2F58-8EF4-8017-6546CDE00AC9}"/>
          </ac:spMkLst>
        </pc:spChg>
        <pc:spChg chg="add mod ord">
          <ac:chgData name="Chris Richie" userId="e74dfc67-bbcd-46bc-89c6-b7394092a1b3" providerId="ADAL" clId="{54998746-5998-41F9-A241-EE9209B05AD5}" dt="2024-07-18T20:03:26.511" v="412" actId="6549"/>
          <ac:spMkLst>
            <pc:docMk/>
            <pc:sldMk cId="1828838264" sldId="2679"/>
            <ac:spMk id="3" creationId="{AA76921E-369F-F2B7-8028-9BDB5C6D7DFF}"/>
          </ac:spMkLst>
        </pc:spChg>
        <pc:spChg chg="del mod">
          <ac:chgData name="Chris Richie" userId="e74dfc67-bbcd-46bc-89c6-b7394092a1b3" providerId="ADAL" clId="{54998746-5998-41F9-A241-EE9209B05AD5}" dt="2024-07-18T19:00:25.460" v="313"/>
          <ac:spMkLst>
            <pc:docMk/>
            <pc:sldMk cId="1828838264" sldId="2679"/>
            <ac:spMk id="6" creationId="{272552CB-6DEB-4A49-4A3A-ECF524A6436E}"/>
          </ac:spMkLst>
        </pc:spChg>
        <pc:picChg chg="del">
          <ac:chgData name="Chris Richie" userId="e74dfc67-bbcd-46bc-89c6-b7394092a1b3" providerId="ADAL" clId="{54998746-5998-41F9-A241-EE9209B05AD5}" dt="2024-07-18T21:07:22.540" v="438" actId="478"/>
          <ac:picMkLst>
            <pc:docMk/>
            <pc:sldMk cId="1828838264" sldId="2679"/>
            <ac:picMk id="13" creationId="{91244A96-62CE-8F94-E34F-EDB88BA858CE}"/>
          </ac:picMkLst>
        </pc:picChg>
      </pc:sldChg>
      <pc:sldChg chg="addSp delSp modSp new mod modClrScheme chgLayout">
        <pc:chgData name="Chris Richie" userId="e74dfc67-bbcd-46bc-89c6-b7394092a1b3" providerId="ADAL" clId="{54998746-5998-41F9-A241-EE9209B05AD5}" dt="2024-07-18T16:30:52.540" v="38" actId="1036"/>
        <pc:sldMkLst>
          <pc:docMk/>
          <pc:sldMk cId="2515648724" sldId="2681"/>
        </pc:sldMkLst>
        <pc:spChg chg="del">
          <ac:chgData name="Chris Richie" userId="e74dfc67-bbcd-46bc-89c6-b7394092a1b3" providerId="ADAL" clId="{54998746-5998-41F9-A241-EE9209B05AD5}" dt="2024-07-18T16:25:04.274" v="1" actId="700"/>
          <ac:spMkLst>
            <pc:docMk/>
            <pc:sldMk cId="2515648724" sldId="2681"/>
            <ac:spMk id="2" creationId="{77CD73A2-EA62-E420-69B0-169CB2075B6C}"/>
          </ac:spMkLst>
        </pc:spChg>
        <pc:spChg chg="del">
          <ac:chgData name="Chris Richie" userId="e74dfc67-bbcd-46bc-89c6-b7394092a1b3" providerId="ADAL" clId="{54998746-5998-41F9-A241-EE9209B05AD5}" dt="2024-07-18T16:25:04.274" v="1" actId="700"/>
          <ac:spMkLst>
            <pc:docMk/>
            <pc:sldMk cId="2515648724" sldId="2681"/>
            <ac:spMk id="3" creationId="{62153499-44F9-8F91-0AD4-84E295217EDA}"/>
          </ac:spMkLst>
        </pc:spChg>
        <pc:picChg chg="add mod">
          <ac:chgData name="Chris Richie" userId="e74dfc67-bbcd-46bc-89c6-b7394092a1b3" providerId="ADAL" clId="{54998746-5998-41F9-A241-EE9209B05AD5}" dt="2024-07-18T16:25:38.926" v="5" actId="14100"/>
          <ac:picMkLst>
            <pc:docMk/>
            <pc:sldMk cId="2515648724" sldId="2681"/>
            <ac:picMk id="4" creationId="{8F180D89-4544-D055-BCF0-46C3E8439141}"/>
          </ac:picMkLst>
        </pc:picChg>
        <pc:picChg chg="add mod modCrop">
          <ac:chgData name="Chris Richie" userId="e74dfc67-bbcd-46bc-89c6-b7394092a1b3" providerId="ADAL" clId="{54998746-5998-41F9-A241-EE9209B05AD5}" dt="2024-07-18T16:26:55.877" v="13" actId="1076"/>
          <ac:picMkLst>
            <pc:docMk/>
            <pc:sldMk cId="2515648724" sldId="2681"/>
            <ac:picMk id="6" creationId="{2A5F6ADE-C68F-F17B-51F6-69824B287AB5}"/>
          </ac:picMkLst>
        </pc:picChg>
        <pc:cxnChg chg="add mod">
          <ac:chgData name="Chris Richie" userId="e74dfc67-bbcd-46bc-89c6-b7394092a1b3" providerId="ADAL" clId="{54998746-5998-41F9-A241-EE9209B05AD5}" dt="2024-07-18T16:30:52.540" v="38" actId="1036"/>
          <ac:cxnSpMkLst>
            <pc:docMk/>
            <pc:sldMk cId="2515648724" sldId="2681"/>
            <ac:cxnSpMk id="8" creationId="{5D65A316-AD88-3F36-036C-CA93CF89B4FA}"/>
          </ac:cxnSpMkLst>
        </pc:cxnChg>
      </pc:sldChg>
      <pc:sldChg chg="addSp modSp new mod">
        <pc:chgData name="Chris Richie" userId="e74dfc67-bbcd-46bc-89c6-b7394092a1b3" providerId="ADAL" clId="{54998746-5998-41F9-A241-EE9209B05AD5}" dt="2024-07-18T16:31:01.290" v="39"/>
        <pc:sldMkLst>
          <pc:docMk/>
          <pc:sldMk cId="3686668936" sldId="2682"/>
        </pc:sldMkLst>
        <pc:picChg chg="add mod modCrop">
          <ac:chgData name="Chris Richie" userId="e74dfc67-bbcd-46bc-89c6-b7394092a1b3" providerId="ADAL" clId="{54998746-5998-41F9-A241-EE9209B05AD5}" dt="2024-07-18T16:28:04.109" v="23" actId="1076"/>
          <ac:picMkLst>
            <pc:docMk/>
            <pc:sldMk cId="3686668936" sldId="2682"/>
            <ac:picMk id="3" creationId="{28B76855-4E11-F23D-08E0-C44B59394D47}"/>
          </ac:picMkLst>
        </pc:picChg>
        <pc:picChg chg="add mod modCrop">
          <ac:chgData name="Chris Richie" userId="e74dfc67-bbcd-46bc-89c6-b7394092a1b3" providerId="ADAL" clId="{54998746-5998-41F9-A241-EE9209B05AD5}" dt="2024-07-18T16:29:41.212" v="33" actId="14100"/>
          <ac:picMkLst>
            <pc:docMk/>
            <pc:sldMk cId="3686668936" sldId="2682"/>
            <ac:picMk id="5" creationId="{E6731058-B85E-F103-4FDE-48E81CBB1293}"/>
          </ac:picMkLst>
        </pc:picChg>
        <pc:cxnChg chg="add mod">
          <ac:chgData name="Chris Richie" userId="e74dfc67-bbcd-46bc-89c6-b7394092a1b3" providerId="ADAL" clId="{54998746-5998-41F9-A241-EE9209B05AD5}" dt="2024-07-18T16:31:01.290" v="39"/>
          <ac:cxnSpMkLst>
            <pc:docMk/>
            <pc:sldMk cId="3686668936" sldId="2682"/>
            <ac:cxnSpMk id="6" creationId="{75D32AB4-8457-0311-E0F4-8C7754680F70}"/>
          </ac:cxnSpMkLst>
        </pc:cxnChg>
      </pc:sldChg>
      <pc:sldChg chg="delSp modSp add mod">
        <pc:chgData name="Chris Richie" userId="e74dfc67-bbcd-46bc-89c6-b7394092a1b3" providerId="ADAL" clId="{54998746-5998-41F9-A241-EE9209B05AD5}" dt="2024-07-18T21:01:36.388" v="416" actId="478"/>
        <pc:sldMkLst>
          <pc:docMk/>
          <pc:sldMk cId="4213068580" sldId="2683"/>
        </pc:sldMkLst>
        <pc:spChg chg="mod">
          <ac:chgData name="Chris Richie" userId="e74dfc67-bbcd-46bc-89c6-b7394092a1b3" providerId="ADAL" clId="{54998746-5998-41F9-A241-EE9209B05AD5}" dt="2024-07-18T18:51:57.403" v="127" actId="20577"/>
          <ac:spMkLst>
            <pc:docMk/>
            <pc:sldMk cId="4213068580" sldId="2683"/>
            <ac:spMk id="3" creationId="{C50CF80C-081C-3526-5165-F300BA178E2B}"/>
          </ac:spMkLst>
        </pc:spChg>
        <pc:picChg chg="del">
          <ac:chgData name="Chris Richie" userId="e74dfc67-bbcd-46bc-89c6-b7394092a1b3" providerId="ADAL" clId="{54998746-5998-41F9-A241-EE9209B05AD5}" dt="2024-07-18T21:01:36.388" v="416" actId="478"/>
          <ac:picMkLst>
            <pc:docMk/>
            <pc:sldMk cId="4213068580" sldId="2683"/>
            <ac:picMk id="13" creationId="{91244A96-62CE-8F94-E34F-EDB88BA858CE}"/>
          </ac:picMkLst>
        </pc:picChg>
      </pc:sldChg>
      <pc:sldChg chg="delSp add mod">
        <pc:chgData name="Chris Richie" userId="e74dfc67-bbcd-46bc-89c6-b7394092a1b3" providerId="ADAL" clId="{54998746-5998-41F9-A241-EE9209B05AD5}" dt="2024-07-18T21:07:46.269" v="439" actId="478"/>
        <pc:sldMkLst>
          <pc:docMk/>
          <pc:sldMk cId="1337574246" sldId="2684"/>
        </pc:sldMkLst>
        <pc:picChg chg="del">
          <ac:chgData name="Chris Richie" userId="e74dfc67-bbcd-46bc-89c6-b7394092a1b3" providerId="ADAL" clId="{54998746-5998-41F9-A241-EE9209B05AD5}" dt="2024-07-18T21:07:46.269" v="439" actId="478"/>
          <ac:picMkLst>
            <pc:docMk/>
            <pc:sldMk cId="1337574246" sldId="2684"/>
            <ac:picMk id="13" creationId="{91244A96-62CE-8F94-E34F-EDB88BA858CE}"/>
          </ac:picMkLst>
        </pc:picChg>
      </pc:sldChg>
      <pc:sldChg chg="delSp add mod">
        <pc:chgData name="Chris Richie" userId="e74dfc67-bbcd-46bc-89c6-b7394092a1b3" providerId="ADAL" clId="{54998746-5998-41F9-A241-EE9209B05AD5}" dt="2024-07-18T21:08:02.270" v="440" actId="478"/>
        <pc:sldMkLst>
          <pc:docMk/>
          <pc:sldMk cId="2265472143" sldId="2685"/>
        </pc:sldMkLst>
        <pc:picChg chg="del">
          <ac:chgData name="Chris Richie" userId="e74dfc67-bbcd-46bc-89c6-b7394092a1b3" providerId="ADAL" clId="{54998746-5998-41F9-A241-EE9209B05AD5}" dt="2024-07-18T21:08:02.270" v="440" actId="478"/>
          <ac:picMkLst>
            <pc:docMk/>
            <pc:sldMk cId="2265472143" sldId="2685"/>
            <ac:picMk id="13" creationId="{91244A96-62CE-8F94-E34F-EDB88BA858CE}"/>
          </ac:picMkLst>
        </pc:picChg>
      </pc:sldChg>
      <pc:sldChg chg="addSp modSp new del mod modClrScheme chgLayout">
        <pc:chgData name="Chris Richie" userId="e74dfc67-bbcd-46bc-89c6-b7394092a1b3" providerId="ADAL" clId="{54998746-5998-41F9-A241-EE9209B05AD5}" dt="2024-07-19T18:50:02.237" v="443" actId="47"/>
        <pc:sldMkLst>
          <pc:docMk/>
          <pc:sldMk cId="3789646795" sldId="2686"/>
        </pc:sldMkLst>
        <pc:spChg chg="mod ord">
          <ac:chgData name="Chris Richie" userId="e74dfc67-bbcd-46bc-89c6-b7394092a1b3" providerId="ADAL" clId="{54998746-5998-41F9-A241-EE9209B05AD5}" dt="2024-07-19T18:49:44.651" v="442" actId="700"/>
          <ac:spMkLst>
            <pc:docMk/>
            <pc:sldMk cId="3789646795" sldId="2686"/>
            <ac:spMk id="2" creationId="{8471287B-E00D-8903-7CA5-472D5AE64BC2}"/>
          </ac:spMkLst>
        </pc:spChg>
        <pc:spChg chg="mod ord">
          <ac:chgData name="Chris Richie" userId="e74dfc67-bbcd-46bc-89c6-b7394092a1b3" providerId="ADAL" clId="{54998746-5998-41F9-A241-EE9209B05AD5}" dt="2024-07-19T18:49:44.651" v="442" actId="700"/>
          <ac:spMkLst>
            <pc:docMk/>
            <pc:sldMk cId="3789646795" sldId="2686"/>
            <ac:spMk id="3" creationId="{A35110D4-746F-4975-55FC-48410845FF92}"/>
          </ac:spMkLst>
        </pc:spChg>
        <pc:spChg chg="add mod ord">
          <ac:chgData name="Chris Richie" userId="e74dfc67-bbcd-46bc-89c6-b7394092a1b3" providerId="ADAL" clId="{54998746-5998-41F9-A241-EE9209B05AD5}" dt="2024-07-19T18:49:44.651" v="442" actId="700"/>
          <ac:spMkLst>
            <pc:docMk/>
            <pc:sldMk cId="3789646795" sldId="2686"/>
            <ac:spMk id="4" creationId="{D219617A-4C1A-07C4-86B8-6E6106AF05BE}"/>
          </ac:spMkLst>
        </pc:spChg>
        <pc:spChg chg="add mod ord">
          <ac:chgData name="Chris Richie" userId="e74dfc67-bbcd-46bc-89c6-b7394092a1b3" providerId="ADAL" clId="{54998746-5998-41F9-A241-EE9209B05AD5}" dt="2024-07-19T18:49:44.651" v="442" actId="700"/>
          <ac:spMkLst>
            <pc:docMk/>
            <pc:sldMk cId="3789646795" sldId="2686"/>
            <ac:spMk id="5" creationId="{9D90C504-85C7-C5E2-24E7-DF9BCC64C91F}"/>
          </ac:spMkLst>
        </pc:spChg>
      </pc:sldChg>
      <pc:sldChg chg="delSp modSp mod delAnim modAnim">
        <pc:chgData name="Chris Richie" userId="e74dfc67-bbcd-46bc-89c6-b7394092a1b3" providerId="ADAL" clId="{54998746-5998-41F9-A241-EE9209B05AD5}" dt="2024-07-19T20:04:19.575" v="532" actId="20577"/>
        <pc:sldMkLst>
          <pc:docMk/>
          <pc:sldMk cId="4175300835" sldId="2686"/>
        </pc:sldMkLst>
        <pc:spChg chg="del">
          <ac:chgData name="Chris Richie" userId="e74dfc67-bbcd-46bc-89c6-b7394092a1b3" providerId="ADAL" clId="{54998746-5998-41F9-A241-EE9209B05AD5}" dt="2024-07-19T20:03:44.692" v="525" actId="478"/>
          <ac:spMkLst>
            <pc:docMk/>
            <pc:sldMk cId="4175300835" sldId="2686"/>
            <ac:spMk id="2" creationId="{19F3C4AC-8A97-3A93-767F-1FB726C24889}"/>
          </ac:spMkLst>
        </pc:spChg>
        <pc:spChg chg="mod">
          <ac:chgData name="Chris Richie" userId="e74dfc67-bbcd-46bc-89c6-b7394092a1b3" providerId="ADAL" clId="{54998746-5998-41F9-A241-EE9209B05AD5}" dt="2024-07-19T20:04:19.575" v="532" actId="20577"/>
          <ac:spMkLst>
            <pc:docMk/>
            <pc:sldMk cId="4175300835" sldId="2686"/>
            <ac:spMk id="3" creationId="{7A749272-3AE4-C7A2-992E-7B9A27F74D8C}"/>
          </ac:spMkLst>
        </pc:spChg>
        <pc:spChg chg="del">
          <ac:chgData name="Chris Richie" userId="e74dfc67-bbcd-46bc-89c6-b7394092a1b3" providerId="ADAL" clId="{54998746-5998-41F9-A241-EE9209B05AD5}" dt="2024-07-19T20:03:41.602" v="524" actId="478"/>
          <ac:spMkLst>
            <pc:docMk/>
            <pc:sldMk cId="4175300835" sldId="2686"/>
            <ac:spMk id="7" creationId="{6053F664-DCE5-38A7-6A60-9B4CBC24C9D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9" tIns="46585" rIns="93169" bIns="46585" rtlCol="0"/>
          <a:lstStyle>
            <a:lvl1pPr algn="r">
              <a:defRPr sz="1200"/>
            </a:lvl1pPr>
          </a:lstStyle>
          <a:p>
            <a:fld id="{6897F04D-B4B4-4EE3-B3A1-1F6B7B89A92E}" type="datetimeFigureOut">
              <a:rPr lang="en-US" smtClean="0"/>
              <a:pPr/>
              <a:t>7/19/2024</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9" tIns="46585" rIns="93169"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9" tIns="46585" rIns="93169" bIns="46585" rtlCol="0" anchor="b"/>
          <a:lstStyle>
            <a:lvl1pPr algn="r">
              <a:defRPr sz="1200"/>
            </a:lvl1pPr>
          </a:lstStyle>
          <a:p>
            <a:fld id="{05DC2447-6EDF-4FEA-A1AA-C5C8A4D6ECCD}" type="slidenum">
              <a:rPr lang="en-US" smtClean="0"/>
              <a:pPr/>
              <a:t>‹#›</a:t>
            </a:fld>
            <a:endParaRPr lang="en-US"/>
          </a:p>
        </p:txBody>
      </p:sp>
    </p:spTree>
    <p:extLst>
      <p:ext uri="{BB962C8B-B14F-4D97-AF65-F5344CB8AC3E}">
        <p14:creationId xmlns:p14="http://schemas.microsoft.com/office/powerpoint/2010/main" val="149661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3EE9B7F-ABCB-45B9-85F5-D5479C6106EA}" type="datetimeFigureOut">
              <a:rPr lang="en-US" smtClean="0"/>
              <a:t>7/19/2024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81A7277-DBFF-4E45-8241-2DB2454B800B}" type="slidenum">
              <a:rPr lang="en-US" smtClean="0"/>
              <a:t>‹#›</a:t>
            </a:fld>
            <a:endParaRPr lang="en-US"/>
          </a:p>
        </p:txBody>
      </p:sp>
    </p:spTree>
    <p:extLst>
      <p:ext uri="{BB962C8B-B14F-4D97-AF65-F5344CB8AC3E}">
        <p14:creationId xmlns:p14="http://schemas.microsoft.com/office/powerpoint/2010/main" val="26996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Auburn’s Performance &amp; Leadership Development Journey</a:t>
            </a:r>
            <a:endParaRPr lang="en-US" dirty="0"/>
          </a:p>
        </p:txBody>
      </p:sp>
      <p:sp>
        <p:nvSpPr>
          <p:cNvPr id="4" name="Slide Number Placeholder 3"/>
          <p:cNvSpPr>
            <a:spLocks noGrp="1"/>
          </p:cNvSpPr>
          <p:nvPr>
            <p:ph type="sldNum" sz="quarter" idx="5"/>
          </p:nvPr>
        </p:nvSpPr>
        <p:spPr/>
        <p:txBody>
          <a:bodyPr/>
          <a:lstStyle/>
          <a:p>
            <a:fld id="{181A7277-DBFF-4E45-8241-2DB2454B800B}" type="slidenum">
              <a:rPr lang="en-US" smtClean="0"/>
              <a:t>1</a:t>
            </a:fld>
            <a:endParaRPr lang="en-US"/>
          </a:p>
        </p:txBody>
      </p:sp>
    </p:spTree>
    <p:extLst>
      <p:ext uri="{BB962C8B-B14F-4D97-AF65-F5344CB8AC3E}">
        <p14:creationId xmlns:p14="http://schemas.microsoft.com/office/powerpoint/2010/main" val="4100475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primary roles:</a:t>
            </a:r>
          </a:p>
          <a:p>
            <a:r>
              <a:rPr lang="en-US" dirty="0"/>
              <a:t>Supervisor; Employee; 2</a:t>
            </a:r>
            <a:r>
              <a:rPr lang="en-US" baseline="30000" dirty="0"/>
              <a:t>nd</a:t>
            </a:r>
            <a:r>
              <a:rPr lang="en-US" dirty="0"/>
              <a:t> Level Reviewer; HRL</a:t>
            </a:r>
          </a:p>
        </p:txBody>
      </p:sp>
      <p:sp>
        <p:nvSpPr>
          <p:cNvPr id="4" name="Slide Number Placeholder 3"/>
          <p:cNvSpPr>
            <a:spLocks noGrp="1"/>
          </p:cNvSpPr>
          <p:nvPr>
            <p:ph type="sldNum" sz="quarter" idx="5"/>
          </p:nvPr>
        </p:nvSpPr>
        <p:spPr/>
        <p:txBody>
          <a:bodyPr/>
          <a:lstStyle/>
          <a:p>
            <a:fld id="{181A7277-DBFF-4E45-8241-2DB2454B800B}" type="slidenum">
              <a:rPr lang="en-US" smtClean="0"/>
              <a:t>19</a:t>
            </a:fld>
            <a:endParaRPr lang="en-US"/>
          </a:p>
        </p:txBody>
      </p:sp>
    </p:spTree>
    <p:extLst>
      <p:ext uri="{BB962C8B-B14F-4D97-AF65-F5344CB8AC3E}">
        <p14:creationId xmlns:p14="http://schemas.microsoft.com/office/powerpoint/2010/main" val="355970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Oji Life Lab study</a:t>
            </a:r>
          </a:p>
          <a:p>
            <a:endParaRPr lang="en-US" dirty="0"/>
          </a:p>
          <a:p>
            <a:r>
              <a:rPr lang="en-US" dirty="0"/>
              <a:t>We need to break the cycle and implement leader development before statements like the above happen at AU.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36882-CDEF-4934-822A-ACB160A64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39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Oji Life Lab study</a:t>
            </a:r>
          </a:p>
          <a:p>
            <a:endParaRPr lang="en-US" dirty="0"/>
          </a:p>
          <a:p>
            <a:r>
              <a:rPr lang="en-US" dirty="0"/>
              <a:t>We need to break the cycle and implement leader development before statements like the above happen at AU.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736882-CDEF-4934-822A-ACB160A64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860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represents 100 women / employees. 79% of employees who resign say it’s due to management or leadership. People don’t leave organizations, they leave leaders.</a:t>
            </a:r>
          </a:p>
          <a:p>
            <a:endParaRPr lang="en-US" dirty="0"/>
          </a:p>
          <a:p>
            <a:r>
              <a:rPr lang="en-US" dirty="0"/>
              <a:t>Consider</a:t>
            </a:r>
            <a:r>
              <a:rPr lang="en-US" baseline="0" dirty="0"/>
              <a:t> the impact of those resignations.– ASK: what happens to teams and organizations when people leave? </a:t>
            </a:r>
          </a:p>
          <a:p>
            <a:r>
              <a:rPr lang="en-US" i="1" baseline="0" dirty="0"/>
              <a:t>(Look for: Knowledge loss, re-training, the time and cost to hire replacements.)</a:t>
            </a:r>
          </a:p>
          <a:p>
            <a:endParaRPr lang="en-US" baseline="0" dirty="0"/>
          </a:p>
          <a:p>
            <a:r>
              <a:rPr lang="en-US" baseline="0" dirty="0"/>
              <a:t>It’s very significant. Boeing example:  For 12 years Boeing with no profit. The last time they were in economic trouble, they offered seasoned and experienced engineers early retirement. A bunch said they’d take it. Then, all of a sudden, Boeing lost all of their job knowledge. They ended up hiring many of them back as consultants and at a much higher price!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8F61C8-ED72-4941-BFC1-5A421BFCAA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72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section of Deans, SVPs, Faculty, and Staff.</a:t>
            </a:r>
          </a:p>
          <a:p>
            <a:endParaRPr lang="en-US" dirty="0"/>
          </a:p>
          <a:p>
            <a:r>
              <a:rPr lang="en-US" dirty="0"/>
              <a:t>Built for us, by us.  Not outsourced. AU culture &amp; values.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A7277-DBFF-4E45-8241-2DB2454B80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6914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standard,</a:t>
            </a:r>
          </a:p>
          <a:p>
            <a:r>
              <a:rPr lang="en-US" dirty="0"/>
              <a:t>Train to the standard,</a:t>
            </a:r>
          </a:p>
          <a:p>
            <a:r>
              <a:rPr lang="en-US" dirty="0"/>
              <a:t>Hold people accountable to the standard.</a:t>
            </a:r>
          </a:p>
          <a:p>
            <a:endParaRPr lang="en-US" dirty="0"/>
          </a:p>
        </p:txBody>
      </p:sp>
      <p:sp>
        <p:nvSpPr>
          <p:cNvPr id="4" name="Slide Number Placeholder 3"/>
          <p:cNvSpPr>
            <a:spLocks noGrp="1"/>
          </p:cNvSpPr>
          <p:nvPr>
            <p:ph type="sldNum" sz="quarter" idx="5"/>
          </p:nvPr>
        </p:nvSpPr>
        <p:spPr/>
        <p:txBody>
          <a:bodyPr/>
          <a:lstStyle/>
          <a:p>
            <a:fld id="{181A7277-DBFF-4E45-8241-2DB2454B800B}" type="slidenum">
              <a:rPr lang="en-US" smtClean="0"/>
              <a:t>29</a:t>
            </a:fld>
            <a:endParaRPr lang="en-US"/>
          </a:p>
        </p:txBody>
      </p:sp>
    </p:spTree>
    <p:extLst>
      <p:ext uri="{BB962C8B-B14F-4D97-AF65-F5344CB8AC3E}">
        <p14:creationId xmlns:p14="http://schemas.microsoft.com/office/powerpoint/2010/main" val="908793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2C13475-3BA0-4DFD-AC3F-88C2E67B6A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22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“Supervisors will uphold basic leadership principles…”</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2C13475-3BA0-4DFD-AC3F-88C2E67B6A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7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2024: HRL discussions with departments.</a:t>
            </a:r>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181A7277-DBFF-4E45-8241-2DB2454B800B}"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44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BA3B5-D3E1-4425-9290-EF0163135D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43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frame  //  Assumptions  //  Qualtrics  //  KLEs  //  Focus-groups  //  UHR Conference</a:t>
            </a:r>
          </a:p>
        </p:txBody>
      </p:sp>
      <p:sp>
        <p:nvSpPr>
          <p:cNvPr id="4" name="Slide Number Placeholder 3"/>
          <p:cNvSpPr>
            <a:spLocks noGrp="1"/>
          </p:cNvSpPr>
          <p:nvPr>
            <p:ph type="sldNum" sz="quarter" idx="5"/>
          </p:nvPr>
        </p:nvSpPr>
        <p:spPr/>
        <p:txBody>
          <a:bodyPr/>
          <a:lstStyle/>
          <a:p>
            <a:fld id="{AB736882-CDEF-4934-822A-ACB160A64A48}" type="slidenum">
              <a:rPr lang="en-US" smtClean="0"/>
              <a:t>9</a:t>
            </a:fld>
            <a:endParaRPr lang="en-US"/>
          </a:p>
        </p:txBody>
      </p:sp>
    </p:spTree>
    <p:extLst>
      <p:ext uri="{BB962C8B-B14F-4D97-AF65-F5344CB8AC3E}">
        <p14:creationId xmlns:p14="http://schemas.microsoft.com/office/powerpoint/2010/main" val="30483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Functions and Values</a:t>
            </a:r>
          </a:p>
          <a:p>
            <a:endParaRPr lang="en-US" dirty="0"/>
          </a:p>
          <a:p>
            <a:r>
              <a:rPr lang="en-US" dirty="0"/>
              <a:t>“My supervisor has mostly treated PM as a chore to do once a year.”   - AU employee, 6 Jun 2023</a:t>
            </a:r>
          </a:p>
          <a:p>
            <a:endParaRPr lang="en-US" dirty="0"/>
          </a:p>
          <a:p>
            <a:r>
              <a:rPr lang="en-US" dirty="0"/>
              <a:t>3,983 US, A&amp;P employees eligible to take the survey. </a:t>
            </a:r>
            <a:r>
              <a:rPr lang="en-US" b="1" dirty="0"/>
              <a:t>1,936 took the survey</a:t>
            </a:r>
            <a:r>
              <a:rPr lang="en-US" dirty="0"/>
              <a:t>. </a:t>
            </a:r>
            <a:r>
              <a:rPr lang="en-US" b="1" dirty="0"/>
              <a:t>49%</a:t>
            </a:r>
          </a:p>
          <a:p>
            <a:r>
              <a:rPr lang="en-US" dirty="0"/>
              <a:t>1,606 comments.</a:t>
            </a:r>
          </a:p>
          <a:p>
            <a:endParaRPr lang="en-US" dirty="0"/>
          </a:p>
          <a:p>
            <a:r>
              <a:rPr lang="en-US" dirty="0"/>
              <a:t>1,877 stated supervisors should be appraised on leadership.</a:t>
            </a:r>
          </a:p>
          <a:p>
            <a:r>
              <a:rPr lang="en-US" dirty="0"/>
              <a:t>1,839 stated both performance and values should be evaluated.</a:t>
            </a:r>
          </a:p>
          <a:p>
            <a:r>
              <a:rPr lang="en-US" dirty="0"/>
              <a:t>716 stated PM Conversations are not happening.</a:t>
            </a:r>
          </a:p>
          <a:p>
            <a:r>
              <a:rPr lang="en-US" dirty="0"/>
              <a:t>677 stated planning and goal setting is not happening.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A7277-DBFF-4E45-8241-2DB2454B80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473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2C13475-3BA0-4DFD-AC3F-88C2E67B6A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56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https://www.auburn.edu/administration/human_resources/hrd/documents/ace-align-collaborate.docx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A6AEC-34C5-724F-A9F3-C32254C34C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784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2C13475-3BA0-4DFD-AC3F-88C2E67B6A9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269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A7277-DBFF-4E45-8241-2DB2454B800B}" type="slidenum">
              <a:rPr lang="en-US" smtClean="0"/>
              <a:t>16</a:t>
            </a:fld>
            <a:endParaRPr lang="en-US"/>
          </a:p>
        </p:txBody>
      </p:sp>
    </p:spTree>
    <p:extLst>
      <p:ext uri="{BB962C8B-B14F-4D97-AF65-F5344CB8AC3E}">
        <p14:creationId xmlns:p14="http://schemas.microsoft.com/office/powerpoint/2010/main" val="704044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A7277-DBFF-4E45-8241-2DB2454B800B}" type="slidenum">
              <a:rPr lang="en-US" smtClean="0"/>
              <a:t>17</a:t>
            </a:fld>
            <a:endParaRPr lang="en-US"/>
          </a:p>
        </p:txBody>
      </p:sp>
    </p:spTree>
    <p:extLst>
      <p:ext uri="{BB962C8B-B14F-4D97-AF65-F5344CB8AC3E}">
        <p14:creationId xmlns:p14="http://schemas.microsoft.com/office/powerpoint/2010/main" val="14536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E130E719-3DAF-4A86-A359-70E9E174D755}" type="datetimeFigureOut">
              <a:rPr lang="en-US" smtClean="0"/>
              <a:pPr/>
              <a:t>7/19/2024</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DED7AB2-EE9F-44DB-8259-3CD82A052FF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D7AB2-EE9F-44DB-8259-3CD82A052FFC}"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E97D-0DA7-F64D-8ABF-EE120012D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BFE543-9C76-2A4C-B36E-7F235B118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519A8-A73D-E242-AE2A-B14C1077A4A5}"/>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C3B40693-3899-2544-A7FB-B33B2FDEA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99A08-55FE-084E-A70C-02E4FB60A340}"/>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3293115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E0C64B-537D-A54D-8A8D-EDCA42682B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86BFA9-E17F-AD4D-8584-58F8770A0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E0C63-D081-A841-BD02-2CEA5A804B55}"/>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5EF80BA0-177B-034E-9597-5079EBA29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B5D60-5E52-4249-9AE0-FEB09DC86CD4}"/>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410212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E130E719-3DAF-4A86-A359-70E9E174D755}" type="datetimeFigureOut">
              <a:rPr lang="en-US" smtClean="0"/>
              <a:pPr/>
              <a:t>7/19/2024</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2DED7AB2-EE9F-44DB-8259-3CD82A052FF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33171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48641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09432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321842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95016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139209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00661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132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DED7AB2-EE9F-44DB-8259-3CD82A052FFC}"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95948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289352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3036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66904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EF00-DCB8-887F-8C28-DF23D4D88E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740288-9DC1-840D-0997-C914C468C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9AC37D-41EC-F0BC-3623-EFCAAF4B4450}"/>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F3F673CB-F866-7210-C613-7E5A2272D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0F8F6-5347-78A9-D4D7-E7A15B39F875}"/>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477365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5331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a:t>
            </a:r>
            <a:r>
              <a:rPr lang="en-US" err="1"/>
              <a:t>lt</a:t>
            </a:r>
            <a:r>
              <a:rPr lang="en-US"/>
              <a:t> pro, demi,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61806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66823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5583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411452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E130E719-3DAF-4A86-A359-70E9E174D755}" type="datetimeFigureOut">
              <a:rPr lang="en-US" smtClean="0"/>
              <a:pPr/>
              <a:t>7/19/2024</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2DED7AB2-EE9F-44DB-8259-3CD82A052FFC}"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Content – Avenir Next LT Pro, Regular, 16 </a:t>
            </a:r>
            <a:r>
              <a:rPr lang="en-US" err="1"/>
              <a:t>pt</a:t>
            </a:r>
            <a:r>
              <a:rPr lang="en-US"/>
              <a:t>, gray font, sentence case</a:t>
            </a:r>
          </a:p>
          <a:p>
            <a:r>
              <a:rPr lang="en-US"/>
              <a:t>To change the photo</a:t>
            </a:r>
          </a:p>
          <a:p>
            <a:pPr lvl="1"/>
            <a:r>
              <a:rPr lang="en-US"/>
              <a:t>Delete existing photo</a:t>
            </a:r>
          </a:p>
          <a:p>
            <a:pPr lvl="1"/>
            <a:r>
              <a:rPr lang="en-US"/>
              <a:t>Click picture icon in center of placeholder</a:t>
            </a:r>
          </a:p>
          <a:p>
            <a:pPr lvl="1"/>
            <a:r>
              <a:rPr lang="en-US"/>
              <a:t>Locate and select photo from your computer’s file options</a:t>
            </a:r>
          </a:p>
          <a:p>
            <a:pPr lvl="1"/>
            <a:r>
              <a:rPr lang="en-US"/>
              <a:t>Click Insert</a:t>
            </a:r>
          </a:p>
          <a:p>
            <a:pPr lvl="1"/>
            <a:r>
              <a:rPr lang="en-US"/>
              <a:t>PPT will size photo to fit</a:t>
            </a:r>
          </a:p>
          <a:p>
            <a:r>
              <a:rPr lang="en-US"/>
              <a:t>To reposition the image within the graphic container:</a:t>
            </a:r>
          </a:p>
          <a:p>
            <a:pPr lvl="1"/>
            <a:r>
              <a:rPr lang="en-US"/>
              <a:t>Click Crop in the Picture Format tab</a:t>
            </a:r>
          </a:p>
          <a:p>
            <a:pPr lvl="1"/>
            <a:r>
              <a:rPr lang="en-US"/>
              <a:t>Click middle of image and drag to reposition</a:t>
            </a:r>
          </a:p>
          <a:p>
            <a:pPr lvl="1"/>
            <a:r>
              <a:rPr lang="en-US"/>
              <a:t>To adjust image size, click and drag corners of image (not corners of graphic container)</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35833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840">
          <p15:clr>
            <a:srgbClr val="FBAE40"/>
          </p15:clr>
        </p15:guide>
        <p15:guide id="3" pos="216">
          <p15:clr>
            <a:srgbClr val="FBAE40"/>
          </p15:clr>
        </p15:guide>
        <p15:guide id="4" pos="7464">
          <p15:clr>
            <a:srgbClr val="FBAE40"/>
          </p15:clr>
        </p15:guide>
        <p15:guide id="5" pos="3624">
          <p15:clr>
            <a:srgbClr val="FBAE40"/>
          </p15:clr>
        </p15:guide>
        <p15:guide id="6" orient="horz" pos="1128">
          <p15:clr>
            <a:srgbClr val="FBAE40"/>
          </p15:clr>
        </p15:guide>
        <p15:guide id="7" orient="horz" pos="422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a:t>First level bullet, square, orange</a:t>
            </a:r>
          </a:p>
          <a:p>
            <a:pPr lvl="1">
              <a:lnSpc>
                <a:spcPct val="87000"/>
              </a:lnSpc>
            </a:pPr>
            <a:r>
              <a:rPr lang="en-US"/>
              <a:t>Second level bullet, dash, dark blue</a:t>
            </a:r>
          </a:p>
          <a:p>
            <a:pPr lvl="2">
              <a:lnSpc>
                <a:spcPct val="87000"/>
              </a:lnSpc>
            </a:pPr>
            <a:r>
              <a:rPr lang="en-US"/>
              <a:t>Third level bullet, circle, dark blue</a:t>
            </a:r>
          </a:p>
          <a:p>
            <a:pPr>
              <a:lnSpc>
                <a:spcPct val="87000"/>
              </a:lnSpc>
            </a:pPr>
            <a:r>
              <a:rPr lang="en-US"/>
              <a:t>Text is Avenir Next LT Pro, Regular, 16 </a:t>
            </a:r>
            <a:r>
              <a:rPr lang="en-US" err="1"/>
              <a:t>pt</a:t>
            </a:r>
            <a:r>
              <a:rPr lang="en-US"/>
              <a:t>, gray font, sentence case</a:t>
            </a:r>
          </a:p>
          <a:p>
            <a:pPr lvl="1">
              <a:lnSpc>
                <a:spcPct val="87000"/>
              </a:lnSpc>
            </a:pPr>
            <a:r>
              <a:rPr lang="en-US"/>
              <a:t>Sentence case is capitalizing only the first letter of the first word and any proper names/titles. </a:t>
            </a:r>
          </a:p>
          <a:p>
            <a:pPr lvl="2">
              <a:lnSpc>
                <a:spcPct val="87000"/>
              </a:lnSpc>
            </a:pPr>
            <a:r>
              <a:rPr lang="en-US"/>
              <a:t>Use a period if the bullet is a complete sentence. </a:t>
            </a:r>
          </a:p>
          <a:p>
            <a:pPr>
              <a:lnSpc>
                <a:spcPct val="87000"/>
              </a:lnSpc>
            </a:pPr>
            <a:r>
              <a:rPr lang="en-US"/>
              <a:t>To add a second level bullet after this first level bullet, press enter, then tab.  </a:t>
            </a:r>
          </a:p>
          <a:p>
            <a:pPr lvl="1">
              <a:lnSpc>
                <a:spcPct val="87000"/>
              </a:lnSpc>
            </a:pPr>
            <a:r>
              <a:rPr lang="en-US"/>
              <a:t>To add a third level bullet after this second level bullet, press enter, then tab. </a:t>
            </a:r>
          </a:p>
          <a:p>
            <a:pPr lvl="2">
              <a:lnSpc>
                <a:spcPct val="87000"/>
              </a:lnSpc>
            </a:pPr>
            <a:r>
              <a:rPr lang="en-US"/>
              <a:t>To go back to a second level bullet from here, press enter, then shift + tab.  </a:t>
            </a:r>
          </a:p>
          <a:p>
            <a:pPr lvl="1">
              <a:lnSpc>
                <a:spcPct val="87000"/>
              </a:lnSpc>
            </a:pPr>
            <a:r>
              <a:rPr lang="en-US"/>
              <a:t>Using shift + tab takes you back one level at a time.</a:t>
            </a:r>
          </a:p>
          <a:p>
            <a:pPr lvl="2">
              <a:lnSpc>
                <a:spcPct val="87000"/>
              </a:lnSpc>
            </a:pPr>
            <a:r>
              <a:rPr lang="en-US"/>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a:t>SUBTITLE – AVENIR NEXT LT PRO, DEMI, 18 </a:t>
            </a:r>
            <a:r>
              <a:rPr lang="en-US" err="1"/>
              <a:t>pt</a:t>
            </a:r>
            <a:r>
              <a:rPr lang="en-US"/>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5492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guide id="3" pos="216">
          <p15:clr>
            <a:srgbClr val="FBAE40"/>
          </p15:clr>
        </p15:guide>
        <p15:guide id="4" orient="horz" pos="3960">
          <p15:clr>
            <a:srgbClr val="FBAE40"/>
          </p15:clr>
        </p15:guide>
        <p15:guide id="5" pos="3624">
          <p15:clr>
            <a:srgbClr val="FBAE40"/>
          </p15:clr>
        </p15:guide>
        <p15:guide id="6" orient="horz" pos="408">
          <p15:clr>
            <a:srgbClr val="FBAE40"/>
          </p15:clr>
        </p15:guide>
        <p15:guide id="7" orient="horz" pos="1056">
          <p15:clr>
            <a:srgbClr val="FBAE40"/>
          </p15:clr>
        </p15:guide>
        <p15:guide id="8" orient="horz" pos="4224">
          <p15:clr>
            <a:srgbClr val="FBAE40"/>
          </p15:clr>
        </p15:guide>
        <p15:guide id="10" pos="74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7968" y="1192758"/>
            <a:ext cx="5180664" cy="4874667"/>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192758"/>
            <a:ext cx="5180664" cy="4874667"/>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62141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504">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21810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216">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12826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216">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392260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272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a:t>Quote text — Avenir Next LT Pro, Demi Italic, 48 </a:t>
            </a:r>
            <a:r>
              <a:rPr lang="en-US" i="1" err="1"/>
              <a:t>pt</a:t>
            </a:r>
            <a:r>
              <a:rPr lang="en-US" i="1"/>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a:t>Author — </a:t>
            </a:r>
            <a:r>
              <a:rPr lang="en-US" sz="2400"/>
              <a:t>Avenir Next LT Pro, Regular, 24 </a:t>
            </a:r>
            <a:r>
              <a:rPr lang="en-US" sz="2400" err="1"/>
              <a:t>pt</a:t>
            </a:r>
            <a:r>
              <a:rPr lang="en-US" sz="240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85562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p15:clr>
            <a:srgbClr val="FBAE40"/>
          </p15:clr>
        </p15:guide>
        <p15:guide id="4" pos="7464">
          <p15:clr>
            <a:srgbClr val="FBAE40"/>
          </p15:clr>
        </p15:guide>
        <p15:guide id="5" pos="6720">
          <p15:clr>
            <a:srgbClr val="FBAE40"/>
          </p15:clr>
        </p15:guide>
        <p15:guide id="6" pos="936">
          <p15:clr>
            <a:srgbClr val="FBAE40"/>
          </p15:clr>
        </p15:guide>
        <p15:guide id="7" orient="horz" pos="422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25925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395858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E130E719-3DAF-4A86-A359-70E9E174D755}" type="datetimeFigureOut">
              <a:rPr lang="en-US" smtClean="0"/>
              <a:pPr/>
              <a:t>7/19/2024</a:t>
            </a:fld>
            <a:endParaRPr lang="en-US"/>
          </a:p>
        </p:txBody>
      </p:sp>
      <p:sp>
        <p:nvSpPr>
          <p:cNvPr id="10" name="Slide Number Placeholder 9"/>
          <p:cNvSpPr>
            <a:spLocks noGrp="1"/>
          </p:cNvSpPr>
          <p:nvPr>
            <p:ph type="sldNum" sz="quarter" idx="16"/>
          </p:nvPr>
        </p:nvSpPr>
        <p:spPr/>
        <p:txBody>
          <a:bodyPr rtlCol="0"/>
          <a:lstStyle/>
          <a:p>
            <a:fld id="{2DED7AB2-EE9F-44DB-8259-3CD82A052FF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32232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p15:clr>
            <a:srgbClr val="FBAE40"/>
          </p15:clr>
        </p15:guide>
        <p15:guide id="4" pos="7464">
          <p15:clr>
            <a:srgbClr val="FBAE40"/>
          </p15:clr>
        </p15:guide>
        <p15:guide id="5" orient="horz" pos="42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312799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38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41083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6917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52327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55147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32179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22293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2376">
          <p15:clr>
            <a:srgbClr val="FBAE40"/>
          </p15:clr>
        </p15:guide>
        <p15:guide id="3" pos="7464">
          <p15:clr>
            <a:srgbClr val="FBAE40"/>
          </p15:clr>
        </p15:guide>
        <p15:guide id="4" orient="horz" pos="1008">
          <p15:clr>
            <a:srgbClr val="FBAE40"/>
          </p15:clr>
        </p15:guide>
        <p15:guide id="5" orient="horz" pos="2208">
          <p15:clr>
            <a:srgbClr val="FBAE40"/>
          </p15:clr>
        </p15:guide>
        <p15:guide id="6" orient="horz" pos="2568">
          <p15:clr>
            <a:srgbClr val="FBAE40"/>
          </p15:clr>
        </p15:guide>
        <p15:guide id="7" orient="horz" pos="4176">
          <p15:clr>
            <a:srgbClr val="FBAE40"/>
          </p15:clr>
        </p15:guide>
        <p15:guide id="8" pos="4056">
          <p15:clr>
            <a:srgbClr val="FBAE40"/>
          </p15:clr>
        </p15:guide>
        <p15:guide id="9" pos="3912">
          <p15:clr>
            <a:srgbClr val="FBAE40"/>
          </p15:clr>
        </p15:guide>
        <p15:guide id="10" pos="216">
          <p15:clr>
            <a:srgbClr val="FBAE40"/>
          </p15:clr>
        </p15:guide>
        <p15:guide id="11" orient="horz" pos="37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10853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E130E719-3DAF-4A86-A359-70E9E174D755}" type="datetimeFigureOut">
              <a:rPr lang="en-US" smtClean="0"/>
              <a:pPr/>
              <a:t>7/19/2024</a:t>
            </a:fld>
            <a:endParaRPr lang="en-US"/>
          </a:p>
        </p:txBody>
      </p:sp>
      <p:sp>
        <p:nvSpPr>
          <p:cNvPr id="12" name="Slide Number Placeholder 11"/>
          <p:cNvSpPr>
            <a:spLocks noGrp="1"/>
          </p:cNvSpPr>
          <p:nvPr>
            <p:ph type="sldNum" sz="quarter" idx="16"/>
          </p:nvPr>
        </p:nvSpPr>
        <p:spPr/>
        <p:txBody>
          <a:bodyPr rtlCol="0"/>
          <a:lstStyle/>
          <a:p>
            <a:fld id="{2DED7AB2-EE9F-44DB-8259-3CD82A052FF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427724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410280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269003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84222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751519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4156752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867742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a:p>
            <a:pPr lvl="2"/>
            <a:endParaRPr lang="en-US"/>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a:p>
        </p:txBody>
      </p:sp>
    </p:spTree>
    <p:extLst>
      <p:ext uri="{BB962C8B-B14F-4D97-AF65-F5344CB8AC3E}">
        <p14:creationId xmlns:p14="http://schemas.microsoft.com/office/powerpoint/2010/main" val="134483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endParaRPr lang="en-US"/>
          </a:p>
        </p:txBody>
      </p:sp>
    </p:spTree>
    <p:extLst>
      <p:ext uri="{BB962C8B-B14F-4D97-AF65-F5344CB8AC3E}">
        <p14:creationId xmlns:p14="http://schemas.microsoft.com/office/powerpoint/2010/main" val="381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601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130E719-3DAF-4A86-A359-70E9E174D755}" type="datetimeFigureOut">
              <a:rPr lang="en-US" smtClean="0"/>
              <a:pPr/>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DED7AB2-EE9F-44DB-8259-3CD82A052FFC}"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6058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354580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40664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Tree>
    <p:extLst>
      <p:ext uri="{BB962C8B-B14F-4D97-AF65-F5344CB8AC3E}">
        <p14:creationId xmlns:p14="http://schemas.microsoft.com/office/powerpoint/2010/main" val="113774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252302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746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22538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3779358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867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24105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p15:clr>
            <a:srgbClr val="FBAE40"/>
          </p15:clr>
        </p15:guide>
        <p15:guide id="4" pos="7464">
          <p15:clr>
            <a:srgbClr val="FBAE40"/>
          </p15:clr>
        </p15:guide>
        <p15:guide id="5" orient="horz" pos="42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0E719-3DAF-4A86-A359-70E9E174D755}" type="datetimeFigureOut">
              <a:rPr lang="en-US" smtClean="0"/>
              <a:pPr/>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DED7AB2-EE9F-44DB-8259-3CD82A052FFC}"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4990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7303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2315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392554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405546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42194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EF00-DCB8-887F-8C28-DF23D4D88E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740288-9DC1-840D-0997-C914C468C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9AC37D-41EC-F0BC-3623-EFCAAF4B4450}"/>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F3F673CB-F866-7210-C613-7E5A2272D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0F8F6-5347-78A9-D4D7-E7A15B39F875}"/>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9991159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288559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EF00-DCB8-887F-8C28-DF23D4D88E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740288-9DC1-840D-0997-C914C468CF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9AC37D-41EC-F0BC-3623-EFCAAF4B4450}"/>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F3F673CB-F866-7210-C613-7E5A2272D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0F8F6-5347-78A9-D4D7-E7A15B39F875}"/>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2005418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7929-84F8-F420-3461-6F7966148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E915E-50A8-754D-8839-28BBCE916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00968-C6EC-04CE-3A4B-C81300B88081}"/>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C5D3C631-91B3-AD68-2B53-346BF1E66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59F58-C8B1-A35C-CA04-722CCCEBFC5A}"/>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62666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E130E719-3DAF-4A86-A359-70E9E174D755}" type="datetimeFigureOut">
              <a:rPr lang="en-US" smtClean="0"/>
              <a:pPr/>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DED7AB2-EE9F-44DB-8259-3CD82A052FFC}"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AD49-CBD5-5D03-9351-1FB0846E8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469B4-83E5-8844-5F2F-C41F01E35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ACCBB-5636-B807-F76E-F8BB7438F3FF}"/>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CF91BF97-A9A1-5357-7EAE-13A124025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6FCF5-1007-3737-6BC1-9223427CBAEB}"/>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8950411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B869-8FB2-AC7A-EDEA-9628ACC68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3CBB95-757D-3A99-D405-FD96E11712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783DDB-0F58-608D-4E11-661A64088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412DF5-AE81-CF3D-E169-DD2DE5D2EF3C}"/>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6" name="Footer Placeholder 5">
            <a:extLst>
              <a:ext uri="{FF2B5EF4-FFF2-40B4-BE49-F238E27FC236}">
                <a16:creationId xmlns:a16="http://schemas.microsoft.com/office/drawing/2014/main" id="{834BE513-4D4B-EB28-915D-2E826AB83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A5C3AD-1FDC-BC4A-E3FB-614D96D51976}"/>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35178879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3707-4ED2-77A8-A1F1-305C007526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9A4844-9577-EAE0-74BB-0F9FE97D7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B3991-B163-FE74-C20C-BE1D8863C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8B9B3-458E-34EE-BC6A-D11F80F49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6AFC7D-9DB4-9F1B-0E7C-15842925F3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077CAF-90CB-BCCA-D269-3ED0B0249D0A}"/>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8" name="Footer Placeholder 7">
            <a:extLst>
              <a:ext uri="{FF2B5EF4-FFF2-40B4-BE49-F238E27FC236}">
                <a16:creationId xmlns:a16="http://schemas.microsoft.com/office/drawing/2014/main" id="{858D0568-12C3-8B12-D625-DA368BC5D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316B1C-0F22-315B-AB07-E7A6F2932976}"/>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33184384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433B-5E4D-826D-73C7-3058626B5C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29BAF9-C068-328F-8C6A-D5A0E371D547}"/>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4" name="Footer Placeholder 3">
            <a:extLst>
              <a:ext uri="{FF2B5EF4-FFF2-40B4-BE49-F238E27FC236}">
                <a16:creationId xmlns:a16="http://schemas.microsoft.com/office/drawing/2014/main" id="{A1EC389A-84A7-95A7-5FC4-F0224D694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31B85B-9F12-01F3-DA42-D43D361B1AC6}"/>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11473750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6F0A5-2E23-1FC0-460C-1F9204714C08}"/>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3" name="Footer Placeholder 2">
            <a:extLst>
              <a:ext uri="{FF2B5EF4-FFF2-40B4-BE49-F238E27FC236}">
                <a16:creationId xmlns:a16="http://schemas.microsoft.com/office/drawing/2014/main" id="{63666637-EE27-72D4-D43A-954745B7C7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35A69-F9B3-C87E-5EB9-0774F73BA000}"/>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32340186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B6DB-5EA1-D038-E556-84EB2ADA47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D617B9-F0D3-1952-D9DD-6DCC191201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2E4A86-76E8-9FAE-22C2-89A0FBD2E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C884F-27EF-BC29-9110-31E69FEB2F71}"/>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6" name="Footer Placeholder 5">
            <a:extLst>
              <a:ext uri="{FF2B5EF4-FFF2-40B4-BE49-F238E27FC236}">
                <a16:creationId xmlns:a16="http://schemas.microsoft.com/office/drawing/2014/main" id="{32385DA3-2745-8D15-98F9-877D1127F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59FC6-B09B-EEE8-78B3-B69FC1E64319}"/>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22291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C517E-7E11-DB36-EC4E-9A674759EC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150E6E-7372-6357-153D-9BDBA3EB79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230ACF-D616-4C39-635B-D4E54CFEE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2832B-C228-C10D-F2BF-62F036E5EB47}"/>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6" name="Footer Placeholder 5">
            <a:extLst>
              <a:ext uri="{FF2B5EF4-FFF2-40B4-BE49-F238E27FC236}">
                <a16:creationId xmlns:a16="http://schemas.microsoft.com/office/drawing/2014/main" id="{F2DB0CC9-6463-F651-3C06-16D7D3A52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4DCAB-BDE3-F8A1-4E9E-CE5DD38B7E83}"/>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5512865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A1B9-A3F3-A989-55E0-BB1DB86CCF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B70BA0-F28C-8C7A-E21B-2BD66F345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2BED7-839D-D9B2-387D-26542B170D2C}"/>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0F2EA1DE-6B7B-FBC7-04CF-AD6904043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F62A2-D1E6-A7C7-DB07-06B1C7EAF946}"/>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7056665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A12DE-586C-DA01-0B71-881ECF488C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403E2-8982-4A22-75FF-D817E1F4B3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24373-2789-BE5C-E3A7-7988004C3EBD}"/>
              </a:ext>
            </a:extLst>
          </p:cNvPr>
          <p:cNvSpPr>
            <a:spLocks noGrp="1"/>
          </p:cNvSpPr>
          <p:nvPr>
            <p:ph type="dt" sz="half" idx="10"/>
          </p:nvPr>
        </p:nvSpPr>
        <p:spPr/>
        <p:txBody>
          <a:body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4C880EF8-9664-B89E-67F5-CAAF6ED78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F6700-9A35-2471-E153-635012D78B48}"/>
              </a:ext>
            </a:extLst>
          </p:cNvPr>
          <p:cNvSpPr>
            <a:spLocks noGrp="1"/>
          </p:cNvSpPr>
          <p:nvPr>
            <p:ph type="sldNum" sz="quarter" idx="12"/>
          </p:nvPr>
        </p:nvSpPr>
        <p:spPr/>
        <p:txBody>
          <a:bodyPr/>
          <a:lstStyle/>
          <a:p>
            <a:fld id="{EEC2346C-8679-F84E-B17E-F016EE6FAB7B}" type="slidenum">
              <a:rPr lang="en-US" smtClean="0"/>
              <a:t>‹#›</a:t>
            </a:fld>
            <a:endParaRPr lang="en-US"/>
          </a:p>
        </p:txBody>
      </p:sp>
    </p:spTree>
    <p:extLst>
      <p:ext uri="{BB962C8B-B14F-4D97-AF65-F5344CB8AC3E}">
        <p14:creationId xmlns:p14="http://schemas.microsoft.com/office/powerpoint/2010/main" val="3312219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DAB6DE18-2E7E-C59B-20E0-005306BB53B1}"/>
              </a:ext>
            </a:extLst>
          </p:cNvPr>
          <p:cNvPicPr>
            <a:picLocks noChangeAspect="1"/>
          </p:cNvPicPr>
          <p:nvPr userDrawn="1"/>
        </p:nvPicPr>
        <p:blipFill>
          <a:blip r:embed="rId2"/>
          <a:stretch>
            <a:fillRect/>
          </a:stretch>
        </p:blipFill>
        <p:spPr>
          <a:xfrm>
            <a:off x="952500" y="869828"/>
            <a:ext cx="5416769" cy="758815"/>
          </a:xfrm>
          <a:prstGeom prst="rect">
            <a:avLst/>
          </a:prstGeom>
        </p:spPr>
      </p:pic>
      <p:pic>
        <p:nvPicPr>
          <p:cNvPr id="3" name="Picture 2" descr="A picture containing text, outdoor, building, sign&#10;&#10;Description automatically generated">
            <a:extLst>
              <a:ext uri="{FF2B5EF4-FFF2-40B4-BE49-F238E27FC236}">
                <a16:creationId xmlns:a16="http://schemas.microsoft.com/office/drawing/2014/main" id="{3082E237-7141-87CF-CC47-1D22461C0BDD}"/>
              </a:ext>
            </a:extLst>
          </p:cNvPr>
          <p:cNvPicPr>
            <a:picLocks noChangeAspect="1"/>
          </p:cNvPicPr>
          <p:nvPr userDrawn="1"/>
        </p:nvPicPr>
        <p:blipFill>
          <a:blip r:embed="rId3"/>
          <a:stretch>
            <a:fillRect/>
          </a:stretch>
        </p:blipFill>
        <p:spPr>
          <a:xfrm>
            <a:off x="8227671" y="-68262"/>
            <a:ext cx="3964329" cy="6926262"/>
          </a:xfrm>
          <a:prstGeom prst="rect">
            <a:avLst/>
          </a:prstGeom>
        </p:spPr>
      </p:pic>
      <p:sp>
        <p:nvSpPr>
          <p:cNvPr id="4" name="Title Placeholder 1">
            <a:extLst>
              <a:ext uri="{FF2B5EF4-FFF2-40B4-BE49-F238E27FC236}">
                <a16:creationId xmlns:a16="http://schemas.microsoft.com/office/drawing/2014/main" id="{B18A5C91-4D98-2358-AB62-85409E583FB2}"/>
              </a:ext>
            </a:extLst>
          </p:cNvPr>
          <p:cNvSpPr>
            <a:spLocks noGrp="1"/>
          </p:cNvSpPr>
          <p:nvPr>
            <p:ph type="title" hasCustomPrompt="1"/>
          </p:nvPr>
        </p:nvSpPr>
        <p:spPr>
          <a:xfrm>
            <a:off x="617482" y="2303133"/>
            <a:ext cx="9325304" cy="1325563"/>
          </a:xfrm>
          <a:prstGeom prst="rect">
            <a:avLst/>
          </a:prstGeom>
        </p:spPr>
        <p:txBody>
          <a:bodyPr vert="horz" lIns="91440" tIns="45720" rIns="91440" bIns="45720" rtlCol="0" anchor="ctr">
            <a:normAutofit/>
          </a:bodyPr>
          <a:lstStyle>
            <a:lvl1pPr>
              <a:defRPr sz="4800"/>
            </a:lvl1pPr>
          </a:lstStyle>
          <a:p>
            <a:r>
              <a:rPr lang="en-US" dirty="0"/>
              <a:t>Click To Edit Master Title Style</a:t>
            </a:r>
          </a:p>
        </p:txBody>
      </p:sp>
      <p:sp>
        <p:nvSpPr>
          <p:cNvPr id="5" name="Text Placeholder 2">
            <a:extLst>
              <a:ext uri="{FF2B5EF4-FFF2-40B4-BE49-F238E27FC236}">
                <a16:creationId xmlns:a16="http://schemas.microsoft.com/office/drawing/2014/main" id="{4376E863-1DC1-E1B8-A77C-D88F6CDD7DDF}"/>
              </a:ext>
            </a:extLst>
          </p:cNvPr>
          <p:cNvSpPr>
            <a:spLocks noGrp="1"/>
          </p:cNvSpPr>
          <p:nvPr>
            <p:ph idx="1"/>
          </p:nvPr>
        </p:nvSpPr>
        <p:spPr>
          <a:xfrm>
            <a:off x="617482" y="3719361"/>
            <a:ext cx="10515600" cy="20267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717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E130E719-3DAF-4A86-A359-70E9E174D755}" type="datetimeFigureOut">
              <a:rPr lang="en-US" smtClean="0"/>
              <a:pPr/>
              <a:t>7/19/2024</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2DED7AB2-EE9F-44DB-8259-3CD82A052FFC}"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BAAE-E4CF-704B-9ED3-02E6BB923231}"/>
              </a:ext>
            </a:extLst>
          </p:cNvPr>
          <p:cNvSpPr>
            <a:spLocks noGrp="1"/>
          </p:cNvSpPr>
          <p:nvPr>
            <p:ph type="title" hasCustomPrompt="1"/>
          </p:nvPr>
        </p:nvSpPr>
        <p:spPr>
          <a:xfrm>
            <a:off x="216310" y="740689"/>
            <a:ext cx="11137490" cy="1325563"/>
          </a:xfrm>
        </p:spPr>
        <p:txBody>
          <a:bodyPr>
            <a:normAutofit/>
          </a:bodyPr>
          <a:lstStyle>
            <a:lvl1pPr>
              <a:defRPr sz="4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A917EDD9-22BD-BF4E-BA10-5A50CB95353E}"/>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024A11D4-7746-D54C-9A6C-E5DE07AE3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9E3CD-E862-FC48-BAEB-60EA7AC0E19F}"/>
              </a:ext>
            </a:extLst>
          </p:cNvPr>
          <p:cNvSpPr>
            <a:spLocks noGrp="1"/>
          </p:cNvSpPr>
          <p:nvPr>
            <p:ph type="sldNum" sz="quarter" idx="12"/>
          </p:nvPr>
        </p:nvSpPr>
        <p:spPr/>
        <p:txBody>
          <a:bodyPr/>
          <a:lstStyle/>
          <a:p>
            <a:fld id="{2DED7AB2-EE9F-44DB-8259-3CD82A052FFC}" type="slidenum">
              <a:rPr lang="en-US" smtClean="0"/>
              <a:pPr/>
              <a:t>‹#›</a:t>
            </a:fld>
            <a:endParaRPr lang="en-US"/>
          </a:p>
        </p:txBody>
      </p:sp>
      <p:sp>
        <p:nvSpPr>
          <p:cNvPr id="3" name="Content Placeholder 2">
            <a:extLst>
              <a:ext uri="{FF2B5EF4-FFF2-40B4-BE49-F238E27FC236}">
                <a16:creationId xmlns:a16="http://schemas.microsoft.com/office/drawing/2014/main" id="{B8B5BBDE-DA3E-BF40-A019-8FD2380DBEA6}"/>
              </a:ext>
            </a:extLst>
          </p:cNvPr>
          <p:cNvSpPr>
            <a:spLocks noGrp="1"/>
          </p:cNvSpPr>
          <p:nvPr>
            <p:ph idx="1"/>
          </p:nvPr>
        </p:nvSpPr>
        <p:spPr>
          <a:xfrm>
            <a:off x="838200" y="2731625"/>
            <a:ext cx="10515600" cy="3445338"/>
          </a:xfrm>
        </p:spPr>
        <p:txBody>
          <a:bodyPr/>
          <a:lstStyle>
            <a:lvl1pPr>
              <a:defRPr>
                <a:solidFill>
                  <a:schemeClr val="accent6"/>
                </a:solidFill>
                <a:latin typeface="Arial" panose="020B0604020202020204" pitchFamily="34" charset="0"/>
                <a:cs typeface="Arial" panose="020B0604020202020204" pitchFamily="34" charset="0"/>
              </a:defRPr>
            </a:lvl1pPr>
            <a:lvl2pPr>
              <a:defRPr>
                <a:solidFill>
                  <a:schemeClr val="accent6"/>
                </a:solidFill>
                <a:latin typeface="Arial" panose="020B0604020202020204" pitchFamily="34" charset="0"/>
                <a:cs typeface="Arial" panose="020B0604020202020204" pitchFamily="34" charset="0"/>
              </a:defRPr>
            </a:lvl2pPr>
            <a:lvl3pPr>
              <a:defRPr>
                <a:solidFill>
                  <a:schemeClr val="accent6"/>
                </a:solidFill>
                <a:latin typeface="Arial" panose="020B0604020202020204" pitchFamily="34" charset="0"/>
                <a:cs typeface="Arial" panose="020B0604020202020204" pitchFamily="34" charset="0"/>
              </a:defRPr>
            </a:lvl3pPr>
            <a:lvl4pPr>
              <a:defRPr>
                <a:solidFill>
                  <a:schemeClr val="accent6"/>
                </a:solidFill>
                <a:latin typeface="Arial" panose="020B0604020202020204" pitchFamily="34" charset="0"/>
                <a:cs typeface="Arial" panose="020B0604020202020204" pitchFamily="34" charset="0"/>
              </a:defRPr>
            </a:lvl4pPr>
            <a:lvl5pPr>
              <a:defRPr>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con&#10;&#10;Description automatically generated">
            <a:extLst>
              <a:ext uri="{FF2B5EF4-FFF2-40B4-BE49-F238E27FC236}">
                <a16:creationId xmlns:a16="http://schemas.microsoft.com/office/drawing/2014/main" id="{077BD3E3-6172-0EF4-20E0-09DFEEFEBA0B}"/>
              </a:ext>
            </a:extLst>
          </p:cNvPr>
          <p:cNvPicPr>
            <a:picLocks noChangeAspect="1"/>
          </p:cNvPicPr>
          <p:nvPr userDrawn="1"/>
        </p:nvPicPr>
        <p:blipFill rotWithShape="1">
          <a:blip r:embed="rId2"/>
          <a:srcRect t="50000" r="31285"/>
          <a:stretch/>
        </p:blipFill>
        <p:spPr>
          <a:xfrm>
            <a:off x="6835742" y="1851025"/>
            <a:ext cx="5340825" cy="5029200"/>
          </a:xfrm>
          <a:prstGeom prst="rect">
            <a:avLst/>
          </a:prstGeom>
        </p:spPr>
      </p:pic>
    </p:spTree>
    <p:extLst>
      <p:ext uri="{BB962C8B-B14F-4D97-AF65-F5344CB8AC3E}">
        <p14:creationId xmlns:p14="http://schemas.microsoft.com/office/powerpoint/2010/main" val="1785882967"/>
      </p:ext>
    </p:extLst>
  </p:cSld>
  <p:clrMapOvr>
    <a:masterClrMapping/>
  </p:clrMapOvr>
  <p:extLst>
    <p:ext uri="{DCECCB84-F9BA-43D5-87BE-67443E8EF086}">
      <p15:sldGuideLst xmlns:p15="http://schemas.microsoft.com/office/powerpoint/2012/main">
        <p15:guide id="1" pos="6432">
          <p15:clr>
            <a:srgbClr val="FBAE40"/>
          </p15:clr>
        </p15:guide>
        <p15:guide id="2" orient="horz" pos="333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BAAE-E4CF-704B-9ED3-02E6BB923231}"/>
              </a:ext>
            </a:extLst>
          </p:cNvPr>
          <p:cNvSpPr>
            <a:spLocks noGrp="1"/>
          </p:cNvSpPr>
          <p:nvPr>
            <p:ph type="title" hasCustomPrompt="1"/>
          </p:nvPr>
        </p:nvSpPr>
        <p:spPr>
          <a:xfrm>
            <a:off x="216310" y="740689"/>
            <a:ext cx="11137490" cy="1325563"/>
          </a:xfrm>
        </p:spPr>
        <p:txBody>
          <a:bodyPr>
            <a:normAutofit/>
          </a:bodyPr>
          <a:lstStyle>
            <a:lvl1pPr>
              <a:defRPr sz="4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A917EDD9-22BD-BF4E-BA10-5A50CB95353E}"/>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024A11D4-7746-D54C-9A6C-E5DE07AE3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9E3CD-E862-FC48-BAEB-60EA7AC0E19F}"/>
              </a:ext>
            </a:extLst>
          </p:cNvPr>
          <p:cNvSpPr>
            <a:spLocks noGrp="1"/>
          </p:cNvSpPr>
          <p:nvPr>
            <p:ph type="sldNum" sz="quarter" idx="12"/>
          </p:nvPr>
        </p:nvSpPr>
        <p:spPr/>
        <p:txBody>
          <a:bodyPr/>
          <a:lstStyle/>
          <a:p>
            <a:fld id="{2DED7AB2-EE9F-44DB-8259-3CD82A052FFC}" type="slidenum">
              <a:rPr lang="en-US" smtClean="0"/>
              <a:pPr/>
              <a:t>‹#›</a:t>
            </a:fld>
            <a:endParaRPr lang="en-US"/>
          </a:p>
        </p:txBody>
      </p:sp>
      <p:sp>
        <p:nvSpPr>
          <p:cNvPr id="3" name="Content Placeholder 2">
            <a:extLst>
              <a:ext uri="{FF2B5EF4-FFF2-40B4-BE49-F238E27FC236}">
                <a16:creationId xmlns:a16="http://schemas.microsoft.com/office/drawing/2014/main" id="{B8B5BBDE-DA3E-BF40-A019-8FD2380DBEA6}"/>
              </a:ext>
            </a:extLst>
          </p:cNvPr>
          <p:cNvSpPr>
            <a:spLocks noGrp="1"/>
          </p:cNvSpPr>
          <p:nvPr>
            <p:ph idx="1"/>
          </p:nvPr>
        </p:nvSpPr>
        <p:spPr>
          <a:xfrm>
            <a:off x="838200" y="2731625"/>
            <a:ext cx="10515600" cy="344533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Icon&#10;&#10;Description automatically generated">
            <a:extLst>
              <a:ext uri="{FF2B5EF4-FFF2-40B4-BE49-F238E27FC236}">
                <a16:creationId xmlns:a16="http://schemas.microsoft.com/office/drawing/2014/main" id="{C68950AB-B157-2289-F866-7027B826A8BE}"/>
              </a:ext>
            </a:extLst>
          </p:cNvPr>
          <p:cNvPicPr>
            <a:picLocks noChangeAspect="1"/>
          </p:cNvPicPr>
          <p:nvPr userDrawn="1"/>
        </p:nvPicPr>
        <p:blipFill rotWithShape="1">
          <a:blip r:embed="rId2"/>
          <a:srcRect t="50000" r="31285"/>
          <a:stretch/>
        </p:blipFill>
        <p:spPr>
          <a:xfrm>
            <a:off x="6835742" y="1851025"/>
            <a:ext cx="5340825" cy="5029200"/>
          </a:xfrm>
          <a:prstGeom prst="rect">
            <a:avLst/>
          </a:prstGeom>
        </p:spPr>
      </p:pic>
    </p:spTree>
    <p:extLst>
      <p:ext uri="{BB962C8B-B14F-4D97-AF65-F5344CB8AC3E}">
        <p14:creationId xmlns:p14="http://schemas.microsoft.com/office/powerpoint/2010/main" val="1048852586"/>
      </p:ext>
    </p:extLst>
  </p:cSld>
  <p:clrMapOvr>
    <a:masterClrMapping/>
  </p:clrMapOvr>
  <p:extLst>
    <p:ext uri="{DCECCB84-F9BA-43D5-87BE-67443E8EF086}">
      <p15:sldGuideLst xmlns:p15="http://schemas.microsoft.com/office/powerpoint/2012/main">
        <p15:guide id="1" pos="6432">
          <p15:clr>
            <a:srgbClr val="FBAE40"/>
          </p15:clr>
        </p15:guide>
        <p15:guide id="2" orient="horz" pos="333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2A9F-B057-7641-8721-2C01A5E492FB}"/>
              </a:ext>
            </a:extLst>
          </p:cNvPr>
          <p:cNvSpPr>
            <a:spLocks noGrp="1"/>
          </p:cNvSpPr>
          <p:nvPr>
            <p:ph type="title" hasCustomPrompt="1"/>
          </p:nvPr>
        </p:nvSpPr>
        <p:spPr>
          <a:xfrm>
            <a:off x="267794" y="749706"/>
            <a:ext cx="10515600" cy="743979"/>
          </a:xfrm>
        </p:spPr>
        <p:txBody>
          <a:bodyPr anchor="b">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03B5FF7-DC6B-E446-A98C-0C7553A3084A}"/>
              </a:ext>
            </a:extLst>
          </p:cNvPr>
          <p:cNvSpPr>
            <a:spLocks noGrp="1"/>
          </p:cNvSpPr>
          <p:nvPr>
            <p:ph type="body" idx="1"/>
          </p:nvPr>
        </p:nvSpPr>
        <p:spPr>
          <a:xfrm>
            <a:off x="831850" y="1760385"/>
            <a:ext cx="10515600" cy="4329265"/>
          </a:xfrm>
        </p:spPr>
        <p:txBody>
          <a:bodyPr/>
          <a:lstStyle>
            <a:lvl1pPr marL="0" indent="0">
              <a:buNone/>
              <a:defRPr sz="2400">
                <a:solidFill>
                  <a:schemeClr val="accent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87EDD2A-DAFF-DB4E-910B-FAA1254DC1DB}"/>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C704F964-524B-2F4C-AD40-0C2A7614A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71449-FEFD-DE41-B402-2181B387A53C}"/>
              </a:ext>
            </a:extLst>
          </p:cNvPr>
          <p:cNvSpPr>
            <a:spLocks noGrp="1"/>
          </p:cNvSpPr>
          <p:nvPr>
            <p:ph type="sldNum" sz="quarter" idx="12"/>
          </p:nvPr>
        </p:nvSpPr>
        <p:spPr/>
        <p:txBody>
          <a:bodyPr/>
          <a:lstStyle/>
          <a:p>
            <a:fld id="{2DED7AB2-EE9F-44DB-8259-3CD82A052FFC}" type="slidenum">
              <a:rPr lang="en-US" smtClean="0"/>
              <a:pPr/>
              <a:t>‹#›</a:t>
            </a:fld>
            <a:endParaRPr lang="en-US"/>
          </a:p>
        </p:txBody>
      </p:sp>
      <p:pic>
        <p:nvPicPr>
          <p:cNvPr id="8" name="Picture 7" descr="Icon&#10;&#10;Description automatically generated">
            <a:extLst>
              <a:ext uri="{FF2B5EF4-FFF2-40B4-BE49-F238E27FC236}">
                <a16:creationId xmlns:a16="http://schemas.microsoft.com/office/drawing/2014/main" id="{240F6B34-B94B-88DE-2D02-4BD1357E4DBB}"/>
              </a:ext>
            </a:extLst>
          </p:cNvPr>
          <p:cNvPicPr>
            <a:picLocks noChangeAspect="1"/>
          </p:cNvPicPr>
          <p:nvPr userDrawn="1"/>
        </p:nvPicPr>
        <p:blipFill rotWithShape="1">
          <a:blip r:embed="rId2"/>
          <a:srcRect t="50000" r="31285"/>
          <a:stretch/>
        </p:blipFill>
        <p:spPr>
          <a:xfrm>
            <a:off x="6835742" y="1851025"/>
            <a:ext cx="5340825" cy="5029200"/>
          </a:xfrm>
          <a:prstGeom prst="rect">
            <a:avLst/>
          </a:prstGeom>
        </p:spPr>
      </p:pic>
    </p:spTree>
    <p:extLst>
      <p:ext uri="{BB962C8B-B14F-4D97-AF65-F5344CB8AC3E}">
        <p14:creationId xmlns:p14="http://schemas.microsoft.com/office/powerpoint/2010/main" val="37558816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2A9F-B057-7641-8721-2C01A5E492FB}"/>
              </a:ext>
            </a:extLst>
          </p:cNvPr>
          <p:cNvSpPr>
            <a:spLocks noGrp="1"/>
          </p:cNvSpPr>
          <p:nvPr>
            <p:ph type="title" hasCustomPrompt="1"/>
          </p:nvPr>
        </p:nvSpPr>
        <p:spPr>
          <a:xfrm>
            <a:off x="250721" y="349097"/>
            <a:ext cx="10515600" cy="1062191"/>
          </a:xfrm>
        </p:spPr>
        <p:txBody>
          <a:bodyPr anchor="b">
            <a:normAutofit/>
          </a:bodyPr>
          <a:lstStyle>
            <a:lvl1pPr>
              <a:defRPr sz="4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03B5FF7-DC6B-E446-A98C-0C7553A3084A}"/>
              </a:ext>
            </a:extLst>
          </p:cNvPr>
          <p:cNvSpPr>
            <a:spLocks noGrp="1"/>
          </p:cNvSpPr>
          <p:nvPr>
            <p:ph type="body" idx="1"/>
          </p:nvPr>
        </p:nvSpPr>
        <p:spPr>
          <a:xfrm>
            <a:off x="831850" y="1760385"/>
            <a:ext cx="10515600" cy="4329265"/>
          </a:xfrm>
        </p:spPr>
        <p:txBody>
          <a:bodyPr/>
          <a:lstStyle>
            <a:lvl1pPr marL="0" indent="0">
              <a:buNone/>
              <a:defRPr sz="2400">
                <a:solidFill>
                  <a:schemeClr val="accent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87EDD2A-DAFF-DB4E-910B-FAA1254DC1DB}"/>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C704F964-524B-2F4C-AD40-0C2A7614A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71449-FEFD-DE41-B402-2181B387A53C}"/>
              </a:ext>
            </a:extLst>
          </p:cNvPr>
          <p:cNvSpPr>
            <a:spLocks noGrp="1"/>
          </p:cNvSpPr>
          <p:nvPr>
            <p:ph type="sldNum" sz="quarter" idx="12"/>
          </p:nvPr>
        </p:nvSpPr>
        <p:spPr/>
        <p:txBody>
          <a:bodyPr/>
          <a:lstStyle/>
          <a:p>
            <a:fld id="{2DED7AB2-EE9F-44DB-8259-3CD82A052FFC}" type="slidenum">
              <a:rPr lang="en-US" smtClean="0"/>
              <a:pPr/>
              <a:t>‹#›</a:t>
            </a:fld>
            <a:endParaRPr lang="en-US"/>
          </a:p>
        </p:txBody>
      </p:sp>
      <p:pic>
        <p:nvPicPr>
          <p:cNvPr id="9" name="Picture 8" descr="Icon&#10;&#10;Description automatically generated">
            <a:extLst>
              <a:ext uri="{FF2B5EF4-FFF2-40B4-BE49-F238E27FC236}">
                <a16:creationId xmlns:a16="http://schemas.microsoft.com/office/drawing/2014/main" id="{EF30CA70-1E00-2E50-BE09-4EFCB9872001}"/>
              </a:ext>
            </a:extLst>
          </p:cNvPr>
          <p:cNvPicPr>
            <a:picLocks noChangeAspect="1"/>
          </p:cNvPicPr>
          <p:nvPr userDrawn="1"/>
        </p:nvPicPr>
        <p:blipFill rotWithShape="1">
          <a:blip r:embed="rId2"/>
          <a:srcRect t="50000" r="31285"/>
          <a:stretch/>
        </p:blipFill>
        <p:spPr>
          <a:xfrm>
            <a:off x="6835742" y="1851025"/>
            <a:ext cx="5340825" cy="5029200"/>
          </a:xfrm>
          <a:prstGeom prst="rect">
            <a:avLst/>
          </a:prstGeom>
        </p:spPr>
      </p:pic>
    </p:spTree>
    <p:extLst>
      <p:ext uri="{BB962C8B-B14F-4D97-AF65-F5344CB8AC3E}">
        <p14:creationId xmlns:p14="http://schemas.microsoft.com/office/powerpoint/2010/main" val="260070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DAD18-811C-124B-9122-6AE6F309DC2E}"/>
              </a:ext>
            </a:extLst>
          </p:cNvPr>
          <p:cNvSpPr>
            <a:spLocks noGrp="1"/>
          </p:cNvSpPr>
          <p:nvPr>
            <p:ph type="title" hasCustomPrompt="1"/>
          </p:nvPr>
        </p:nvSpPr>
        <p:spPr/>
        <p:txBody>
          <a:bodyPr>
            <a:normAutofit/>
          </a:bodyPr>
          <a:lstStyle>
            <a:lvl1pPr>
              <a:defRPr sz="4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7B6B3F6-F88F-204D-A23D-461C9139D55F}"/>
              </a:ext>
            </a:extLst>
          </p:cNvPr>
          <p:cNvSpPr>
            <a:spLocks noGrp="1"/>
          </p:cNvSpPr>
          <p:nvPr>
            <p:ph sz="half" idx="1"/>
          </p:nvPr>
        </p:nvSpPr>
        <p:spPr>
          <a:xfrm>
            <a:off x="838200" y="1825625"/>
            <a:ext cx="5181600" cy="4351338"/>
          </a:xfrm>
          <a:solidFill>
            <a:schemeClr val="accent6"/>
          </a:solidFill>
        </p:spPr>
        <p:txBody>
          <a:bodyPr tIns="18288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B7495F-F341-F248-A949-0F72B190FE60}"/>
              </a:ext>
            </a:extLst>
          </p:cNvPr>
          <p:cNvSpPr>
            <a:spLocks noGrp="1"/>
          </p:cNvSpPr>
          <p:nvPr>
            <p:ph sz="half" idx="2"/>
          </p:nvPr>
        </p:nvSpPr>
        <p:spPr>
          <a:xfrm>
            <a:off x="6172200" y="1825625"/>
            <a:ext cx="5181600" cy="4351338"/>
          </a:xfrm>
          <a:solidFill>
            <a:schemeClr val="accent6"/>
          </a:solidFill>
        </p:spPr>
        <p:txBody>
          <a:bodyPr tIns="18288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110B051-5778-FB45-AB47-8D1C4D559BE2}"/>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6" name="Footer Placeholder 5">
            <a:extLst>
              <a:ext uri="{FF2B5EF4-FFF2-40B4-BE49-F238E27FC236}">
                <a16:creationId xmlns:a16="http://schemas.microsoft.com/office/drawing/2014/main" id="{8272A6D7-6552-594C-9E90-F25175AA2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6EEF8-BC3F-B249-9AB0-79FE00AD30F8}"/>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2017468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EA81EF48-F98C-0C49-A525-9FD91E43668B}"/>
              </a:ext>
            </a:extLst>
          </p:cNvPr>
          <p:cNvPicPr>
            <a:picLocks noChangeAspect="1"/>
          </p:cNvPicPr>
          <p:nvPr/>
        </p:nvPicPr>
        <p:blipFill>
          <a:blip r:embed="rId2"/>
          <a:stretch>
            <a:fillRect/>
          </a:stretch>
        </p:blipFill>
        <p:spPr>
          <a:xfrm>
            <a:off x="10224256" y="5342852"/>
            <a:ext cx="1972660" cy="1524328"/>
          </a:xfrm>
          <a:prstGeom prst="rect">
            <a:avLst/>
          </a:prstGeom>
        </p:spPr>
      </p:pic>
      <p:sp>
        <p:nvSpPr>
          <p:cNvPr id="2" name="Title 1">
            <a:extLst>
              <a:ext uri="{FF2B5EF4-FFF2-40B4-BE49-F238E27FC236}">
                <a16:creationId xmlns:a16="http://schemas.microsoft.com/office/drawing/2014/main" id="{AE480F93-113D-5D4C-B14F-6C244B13466B}"/>
              </a:ext>
            </a:extLst>
          </p:cNvPr>
          <p:cNvSpPr>
            <a:spLocks noGrp="1"/>
          </p:cNvSpPr>
          <p:nvPr>
            <p:ph type="title" hasCustomPrompt="1"/>
          </p:nvPr>
        </p:nvSpPr>
        <p:spPr>
          <a:xfrm>
            <a:off x="839788" y="365125"/>
            <a:ext cx="10515600" cy="1325563"/>
          </a:xfrm>
        </p:spPr>
        <p:txBody>
          <a:bodyPr>
            <a:normAutofit/>
          </a:bodyPr>
          <a:lstStyle>
            <a:lvl1pPr>
              <a:defRPr sz="48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5">
            <a:extLst>
              <a:ext uri="{FF2B5EF4-FFF2-40B4-BE49-F238E27FC236}">
                <a16:creationId xmlns:a16="http://schemas.microsoft.com/office/drawing/2014/main" id="{9B9DABF7-5176-774B-8685-22C2A527B2BE}"/>
              </a:ext>
            </a:extLst>
          </p:cNvPr>
          <p:cNvSpPr>
            <a:spLocks noGrp="1"/>
          </p:cNvSpPr>
          <p:nvPr>
            <p:ph sz="quarter" idx="4"/>
          </p:nvPr>
        </p:nvSpPr>
        <p:spPr>
          <a:xfrm>
            <a:off x="4884516" y="1690688"/>
            <a:ext cx="7307484" cy="5167311"/>
          </a:xfrm>
          <a:prstGeom prst="round1Rect">
            <a:avLst/>
          </a:prstGeom>
          <a:solidFill>
            <a:schemeClr val="accent6"/>
          </a:solidFill>
        </p:spPr>
        <p:txBody>
          <a:bodyPr tIns="457200"/>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0D199E2-6340-8D45-94BD-80DE2A24017A}"/>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8" name="Footer Placeholder 7">
            <a:extLst>
              <a:ext uri="{FF2B5EF4-FFF2-40B4-BE49-F238E27FC236}">
                <a16:creationId xmlns:a16="http://schemas.microsoft.com/office/drawing/2014/main" id="{903D9F59-92D7-794F-B4A5-EF09E7BD27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EE12CD-BA93-B245-B5CC-E447049FC036}"/>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1422652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FB51-0B76-AF47-8E3A-5A7489EDA9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89108A-82E5-A84A-BD6A-2CF97CCECAF0}"/>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4" name="Footer Placeholder 3">
            <a:extLst>
              <a:ext uri="{FF2B5EF4-FFF2-40B4-BE49-F238E27FC236}">
                <a16:creationId xmlns:a16="http://schemas.microsoft.com/office/drawing/2014/main" id="{D5910189-05ED-3541-B0AC-A0071DB58F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A01EA8-91A5-3841-8379-14B5DDD3EDD9}"/>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4218293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948ED2-86EC-4A46-899D-CFE4DC763803}"/>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3" name="Footer Placeholder 2">
            <a:extLst>
              <a:ext uri="{FF2B5EF4-FFF2-40B4-BE49-F238E27FC236}">
                <a16:creationId xmlns:a16="http://schemas.microsoft.com/office/drawing/2014/main" id="{08695490-CF7B-C545-8607-7A91A6349C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E2D75-095B-9741-8525-550963A43B52}"/>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1273343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671EE-52CD-854C-9ECE-ADC95C174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D727C-8918-F34E-B617-8846C513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0337F-7006-6048-ABCE-9A4CBDE5A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E5B0A-BD53-BB4C-9C3E-E600145CF501}"/>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6" name="Footer Placeholder 5">
            <a:extLst>
              <a:ext uri="{FF2B5EF4-FFF2-40B4-BE49-F238E27FC236}">
                <a16:creationId xmlns:a16="http://schemas.microsoft.com/office/drawing/2014/main" id="{FA8CBC5D-03A7-7743-B370-EDCC3205B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61B1F-BA2D-EA4F-8908-3EEF4CEF5712}"/>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36045380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4CB0-939B-0F46-8F0E-AB6D7608F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CAB2DA-6D38-DB4D-AEFD-87F894126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080634-574F-2644-B77E-46339A0EA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AC3FD-8965-1C45-A474-79D494CEFB67}"/>
              </a:ext>
            </a:extLst>
          </p:cNvPr>
          <p:cNvSpPr>
            <a:spLocks noGrp="1"/>
          </p:cNvSpPr>
          <p:nvPr>
            <p:ph type="dt" sz="half" idx="10"/>
          </p:nvPr>
        </p:nvSpPr>
        <p:spPr/>
        <p:txBody>
          <a:bodyPr/>
          <a:lstStyle/>
          <a:p>
            <a:fld id="{E130E719-3DAF-4A86-A359-70E9E174D755}" type="datetimeFigureOut">
              <a:rPr lang="en-US" smtClean="0"/>
              <a:pPr/>
              <a:t>7/19/2024</a:t>
            </a:fld>
            <a:endParaRPr lang="en-US"/>
          </a:p>
        </p:txBody>
      </p:sp>
      <p:sp>
        <p:nvSpPr>
          <p:cNvPr id="6" name="Footer Placeholder 5">
            <a:extLst>
              <a:ext uri="{FF2B5EF4-FFF2-40B4-BE49-F238E27FC236}">
                <a16:creationId xmlns:a16="http://schemas.microsoft.com/office/drawing/2014/main" id="{3ABA43A0-C563-6C43-B53E-F6FFD1F6D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B5807-11FE-7E40-8D93-4FF97583BC52}"/>
              </a:ext>
            </a:extLst>
          </p:cNvPr>
          <p:cNvSpPr>
            <a:spLocks noGrp="1"/>
          </p:cNvSpPr>
          <p:nvPr>
            <p:ph type="sldNum" sz="quarter" idx="12"/>
          </p:nvPr>
        </p:nvSpPr>
        <p:spPr/>
        <p:txBody>
          <a:bodyPr/>
          <a:lstStyle/>
          <a:p>
            <a:fld id="{2DED7AB2-EE9F-44DB-8259-3CD82A052FFC}" type="slidenum">
              <a:rPr lang="en-US" smtClean="0"/>
              <a:pPr/>
              <a:t>‹#›</a:t>
            </a:fld>
            <a:endParaRPr lang="en-US"/>
          </a:p>
        </p:txBody>
      </p:sp>
    </p:spTree>
    <p:extLst>
      <p:ext uri="{BB962C8B-B14F-4D97-AF65-F5344CB8AC3E}">
        <p14:creationId xmlns:p14="http://schemas.microsoft.com/office/powerpoint/2010/main" val="72761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5.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1.sv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4.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E130E719-3DAF-4A86-A359-70E9E174D755}" type="datetimeFigureOut">
              <a:rPr lang="en-US" smtClean="0"/>
              <a:pPr/>
              <a:t>7/19/2024</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DED7AB2-EE9F-44DB-8259-3CD82A052F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4"/>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3826451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18"/>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19"/>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54443785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3840">
          <p15:clr>
            <a:srgbClr val="F26B43"/>
          </p15:clr>
        </p15:guide>
        <p15:guide id="3" pos="240">
          <p15:clr>
            <a:srgbClr val="F26B43"/>
          </p15:clr>
        </p15:guide>
        <p15:guide id="4" pos="7464">
          <p15:clr>
            <a:srgbClr val="F26B43"/>
          </p15:clr>
        </p15:guide>
        <p15:guide id="5" orient="horz" pos="3912">
          <p15:clr>
            <a:srgbClr val="F26B43"/>
          </p15:clr>
        </p15:guide>
        <p15:guide id="6" orient="horz" pos="552">
          <p15:clr>
            <a:srgbClr val="F26B43"/>
          </p15:clr>
        </p15:guide>
        <p15:guide id="7"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58243922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3840">
          <p15:clr>
            <a:srgbClr val="F26B43"/>
          </p15:clr>
        </p15:guide>
        <p15:guide id="3" pos="240">
          <p15:clr>
            <a:srgbClr val="F26B43"/>
          </p15:clr>
        </p15:guide>
        <p15:guide id="4" pos="7464">
          <p15:clr>
            <a:srgbClr val="F26B43"/>
          </p15:clr>
        </p15:guide>
        <p15:guide id="5" orient="horz" pos="3912">
          <p15:clr>
            <a:srgbClr val="F26B43"/>
          </p15:clr>
        </p15:guide>
        <p15:guide id="6" orient="horz" pos="552">
          <p15:clr>
            <a:srgbClr val="F26B43"/>
          </p15:clr>
        </p15:guide>
        <p15:guide id="7"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51838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5"/>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6490518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p15:clr>
            <a:srgbClr val="F26B43"/>
          </p15:clr>
        </p15:guide>
        <p15:guide id="2" pos="3840">
          <p15:clr>
            <a:srgbClr val="F26B43"/>
          </p15:clr>
        </p15:guide>
        <p15:guide id="3" pos="216">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69C41-88DC-9B64-2C27-493704CEE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D2673C-A8CB-3176-52B9-BCC98FEDA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82249-98FA-7ADF-CB2C-7554AA264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9C39A-1D02-BC46-B1D5-C7B36EFE8648}" type="datetimeFigureOut">
              <a:rPr lang="en-US" smtClean="0"/>
              <a:t>7/19/2024</a:t>
            </a:fld>
            <a:endParaRPr lang="en-US"/>
          </a:p>
        </p:txBody>
      </p:sp>
      <p:sp>
        <p:nvSpPr>
          <p:cNvPr id="5" name="Footer Placeholder 4">
            <a:extLst>
              <a:ext uri="{FF2B5EF4-FFF2-40B4-BE49-F238E27FC236}">
                <a16:creationId xmlns:a16="http://schemas.microsoft.com/office/drawing/2014/main" id="{F6478305-4EA8-095A-0B03-CDEF3F9ED8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3ACAF2-68FB-B34B-F630-42A030278C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2346C-8679-F84E-B17E-F016EE6FAB7B}" type="slidenum">
              <a:rPr lang="en-US" smtClean="0"/>
              <a:t>‹#›</a:t>
            </a:fld>
            <a:endParaRPr lang="en-US"/>
          </a:p>
        </p:txBody>
      </p:sp>
    </p:spTree>
    <p:extLst>
      <p:ext uri="{BB962C8B-B14F-4D97-AF65-F5344CB8AC3E}">
        <p14:creationId xmlns:p14="http://schemas.microsoft.com/office/powerpoint/2010/main" val="42644422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E3FEF-1D4D-DA45-B1E2-51C9997C899B}"/>
              </a:ext>
            </a:extLst>
          </p:cNvPr>
          <p:cNvSpPr>
            <a:spLocks noGrp="1"/>
          </p:cNvSpPr>
          <p:nvPr>
            <p:ph type="title"/>
          </p:nvPr>
        </p:nvSpPr>
        <p:spPr>
          <a:xfrm>
            <a:off x="606972" y="396657"/>
            <a:ext cx="1122767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798A27-80A7-4C45-AFD0-6B0B692C4517}"/>
              </a:ext>
            </a:extLst>
          </p:cNvPr>
          <p:cNvSpPr>
            <a:spLocks noGrp="1"/>
          </p:cNvSpPr>
          <p:nvPr>
            <p:ph type="body" idx="1"/>
          </p:nvPr>
        </p:nvSpPr>
        <p:spPr>
          <a:xfrm>
            <a:off x="606972" y="2012581"/>
            <a:ext cx="10515600" cy="20267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32E0A0-3253-0D42-9110-63526BE23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0E719-3DAF-4A86-A359-70E9E174D755}" type="datetimeFigureOut">
              <a:rPr lang="en-US" smtClean="0"/>
              <a:pPr/>
              <a:t>7/19/2024</a:t>
            </a:fld>
            <a:endParaRPr lang="en-US"/>
          </a:p>
        </p:txBody>
      </p:sp>
      <p:sp>
        <p:nvSpPr>
          <p:cNvPr id="5" name="Footer Placeholder 4">
            <a:extLst>
              <a:ext uri="{FF2B5EF4-FFF2-40B4-BE49-F238E27FC236}">
                <a16:creationId xmlns:a16="http://schemas.microsoft.com/office/drawing/2014/main" id="{C1B87D32-10D0-9442-9A79-326A80556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B8F68-DD16-CC40-9187-F775B054E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D7AB2-EE9F-44DB-8259-3CD82A052FFC}" type="slidenum">
              <a:rPr lang="en-US" smtClean="0"/>
              <a:pPr/>
              <a:t>‹#›</a:t>
            </a:fld>
            <a:endParaRPr lang="en-US"/>
          </a:p>
        </p:txBody>
      </p:sp>
    </p:spTree>
    <p:extLst>
      <p:ext uri="{BB962C8B-B14F-4D97-AF65-F5344CB8AC3E}">
        <p14:creationId xmlns:p14="http://schemas.microsoft.com/office/powerpoint/2010/main" val="92859302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l" defTabSz="914400" rtl="0" eaLnBrk="1" latinLnBrk="0" hangingPunct="1">
        <a:lnSpc>
          <a:spcPct val="90000"/>
        </a:lnSpc>
        <a:spcBef>
          <a:spcPct val="0"/>
        </a:spcBef>
        <a:buNone/>
        <a:defRPr sz="4800" kern="1200" spc="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emf"/><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http://www.aub.ie/performance" TargetMode="External"/><Relationship Id="rId4" Type="http://schemas.openxmlformats.org/officeDocument/2006/relationships/image" Target="../media/image52.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view.officeapps.live.com/op/view.aspx?src=https%3A%2F%2Fwww.auburn.edu%2Fadministration%2Fhuman_resources%2Fhrd%2Fdocuments%2Face-align-collaborate.docx&amp;wdOrigin=BROWSELINK" TargetMode="External"/><Relationship Id="rId7"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auburn.edu/administration/human_resources/hrd/course-content/EvaluatePreview.jpg" TargetMode="External"/><Relationship Id="rId5" Type="http://schemas.openxmlformats.org/officeDocument/2006/relationships/hyperlink" Target="https://auburn.edu/administration/human_resources/hrd/course-content/CollabPreview.jpg" TargetMode="External"/><Relationship Id="rId4" Type="http://schemas.openxmlformats.org/officeDocument/2006/relationships/hyperlink" Target="https://auburn.edu/administration/human_resources/hrd/course-content/ACEAlignPreview.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8.xml"/><Relationship Id="rId5" Type="http://schemas.openxmlformats.org/officeDocument/2006/relationships/image" Target="../media/image39.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79.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emf"/><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2.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8.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79.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8.xml"/><Relationship Id="rId5" Type="http://schemas.openxmlformats.org/officeDocument/2006/relationships/image" Target="../media/image39.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8.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emf"/><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emf"/><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emf"/><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7.emf"/><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0BBEEF-6C94-F5EB-CDA2-5831838415B7}"/>
              </a:ext>
            </a:extLst>
          </p:cNvPr>
          <p:cNvSpPr>
            <a:spLocks noGrp="1"/>
          </p:cNvSpPr>
          <p:nvPr>
            <p:ph type="ctrTitle"/>
          </p:nvPr>
        </p:nvSpPr>
        <p:spPr>
          <a:xfrm>
            <a:off x="4572000" y="2514600"/>
            <a:ext cx="7460629" cy="2387600"/>
          </a:xfrm>
        </p:spPr>
        <p:txBody>
          <a:bodyPr/>
          <a:lstStyle/>
          <a:p>
            <a:pPr algn="ctr">
              <a:lnSpc>
                <a:spcPct val="100000"/>
              </a:lnSpc>
            </a:pPr>
            <a:r>
              <a:rPr lang="en-US" b="1" dirty="0">
                <a:latin typeface="Arial" panose="020B0604020202020204" pitchFamily="34" charset="0"/>
                <a:cs typeface="Arial" panose="020B0604020202020204" pitchFamily="34" charset="0"/>
              </a:rPr>
              <a:t>AU Performance</a:t>
            </a:r>
            <a:r>
              <a:rPr lang="en-US" dirty="0">
                <a:latin typeface="Arial" panose="020B0604020202020204" pitchFamily="34" charset="0"/>
                <a:cs typeface="Arial" panose="020B0604020202020204" pitchFamily="34" charset="0"/>
              </a:rPr>
              <a:t> </a:t>
            </a:r>
            <a:r>
              <a:rPr lang="en-US" dirty="0">
                <a:solidFill>
                  <a:schemeClr val="accent2"/>
                </a:solidFill>
                <a:latin typeface="Arial" panose="020B0604020202020204" pitchFamily="34" charset="0"/>
                <a:cs typeface="Arial" panose="020B0604020202020204" pitchFamily="34" charset="0"/>
              </a:rPr>
              <a:t>&amp;</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Leadership</a:t>
            </a:r>
            <a:r>
              <a:rPr lang="en-US" dirty="0">
                <a:latin typeface="Arial" panose="020B0604020202020204" pitchFamily="34" charset="0"/>
                <a:cs typeface="Arial" panose="020B0604020202020204" pitchFamily="34" charset="0"/>
              </a:rPr>
              <a:t> Development Journey</a:t>
            </a:r>
          </a:p>
        </p:txBody>
      </p:sp>
      <p:sp>
        <p:nvSpPr>
          <p:cNvPr id="7" name="Subtitle 6">
            <a:extLst>
              <a:ext uri="{FF2B5EF4-FFF2-40B4-BE49-F238E27FC236}">
                <a16:creationId xmlns:a16="http://schemas.microsoft.com/office/drawing/2014/main" id="{D1454C56-FB84-7C54-FC70-9B1663EBB427}"/>
              </a:ext>
            </a:extLst>
          </p:cNvPr>
          <p:cNvSpPr>
            <a:spLocks noGrp="1"/>
          </p:cNvSpPr>
          <p:nvPr>
            <p:ph type="subTitle" idx="1"/>
          </p:nvPr>
        </p:nvSpPr>
        <p:spPr>
          <a:xfrm>
            <a:off x="5562600" y="5077931"/>
            <a:ext cx="5948737" cy="889000"/>
          </a:xfrm>
        </p:spPr>
        <p:txBody>
          <a:bodyPr/>
          <a:lstStyle/>
          <a:p>
            <a:pPr algn="r"/>
            <a:r>
              <a:rPr lang="en-US" sz="2000" b="0" cap="none" dirty="0">
                <a:latin typeface="Arial" panose="020B0604020202020204" pitchFamily="34" charset="0"/>
                <a:cs typeface="Arial" panose="020B0604020202020204" pitchFamily="34" charset="0"/>
              </a:rPr>
              <a:t>UHR Conference</a:t>
            </a:r>
          </a:p>
          <a:p>
            <a:pPr algn="r"/>
            <a:r>
              <a:rPr lang="en-US" sz="2000" b="0" cap="none" dirty="0">
                <a:latin typeface="Arial" panose="020B0604020202020204" pitchFamily="34" charset="0"/>
                <a:cs typeface="Arial" panose="020B0604020202020204" pitchFamily="34" charset="0"/>
              </a:rPr>
              <a:t>23 July 2024</a:t>
            </a:r>
          </a:p>
        </p:txBody>
      </p:sp>
      <p:pic>
        <p:nvPicPr>
          <p:cNvPr id="18" name="Picture Placeholder 18">
            <a:extLst>
              <a:ext uri="{FF2B5EF4-FFF2-40B4-BE49-F238E27FC236}">
                <a16:creationId xmlns:a16="http://schemas.microsoft.com/office/drawing/2014/main" id="{82F6CB31-E24C-0310-3149-5E201A9C16B6}"/>
              </a:ext>
            </a:extLst>
          </p:cNvPr>
          <p:cNvPicPr>
            <a:picLocks noGrp="1" noChangeAspect="1"/>
          </p:cNvPicPr>
          <p:nvPr>
            <p:ph type="pic" sz="quarter" idx="10"/>
          </p:nvPr>
        </p:nvPicPr>
        <p:blipFill rotWithShape="1">
          <a:blip r:embed="rId3"/>
          <a:srcRect l="608" t="10698" r="36429" b="2534"/>
          <a:stretch/>
        </p:blipFill>
        <p:spPr>
          <a:xfrm>
            <a:off x="1" y="-139452"/>
            <a:ext cx="6837635" cy="6282114"/>
          </a:xfrm>
        </p:spPr>
      </p:pic>
    </p:spTree>
    <p:extLst>
      <p:ext uri="{BB962C8B-B14F-4D97-AF65-F5344CB8AC3E}">
        <p14:creationId xmlns:p14="http://schemas.microsoft.com/office/powerpoint/2010/main" val="330462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631415" y="1259695"/>
            <a:ext cx="10935567" cy="859336"/>
          </a:xfrm>
        </p:spPr>
        <p:txBody>
          <a:bodyPr anchor="t" anchorCtr="0">
            <a:normAutofit fontScale="90000"/>
          </a:bodyPr>
          <a:lstStyle/>
          <a:p>
            <a:pPr algn="l"/>
            <a:r>
              <a:rPr lang="en-US" sz="4800" dirty="0"/>
              <a:t>We wanted to know if the below was a trend</a:t>
            </a: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0" y="348106"/>
            <a:ext cx="7423013" cy="573206"/>
          </a:xfrm>
          <a:prstGeom prst="rect">
            <a:avLst/>
          </a:prstGeom>
        </p:spPr>
      </p:pic>
      <p:pic>
        <p:nvPicPr>
          <p:cNvPr id="4" name="Picture 3" descr="A blue text on a black background&#10;&#10;Description automatically generated with medium confidence">
            <a:extLst>
              <a:ext uri="{FF2B5EF4-FFF2-40B4-BE49-F238E27FC236}">
                <a16:creationId xmlns:a16="http://schemas.microsoft.com/office/drawing/2014/main" id="{FEDA9CD0-950C-29D2-F3C9-C3920AD05B94}"/>
              </a:ext>
            </a:extLst>
          </p:cNvPr>
          <p:cNvPicPr>
            <a:picLocks noChangeAspect="1"/>
          </p:cNvPicPr>
          <p:nvPr/>
        </p:nvPicPr>
        <p:blipFill>
          <a:blip r:embed="rId3"/>
          <a:stretch>
            <a:fillRect/>
          </a:stretch>
        </p:blipFill>
        <p:spPr>
          <a:xfrm>
            <a:off x="8677275" y="348106"/>
            <a:ext cx="2838450" cy="699816"/>
          </a:xfrm>
          <a:prstGeom prst="rect">
            <a:avLst/>
          </a:prstGeom>
        </p:spPr>
      </p:pic>
      <p:sp>
        <p:nvSpPr>
          <p:cNvPr id="6" name="TextBox 5">
            <a:extLst>
              <a:ext uri="{FF2B5EF4-FFF2-40B4-BE49-F238E27FC236}">
                <a16:creationId xmlns:a16="http://schemas.microsoft.com/office/drawing/2014/main" id="{272552CB-6DEB-4A49-4A3A-ECF524A6436E}"/>
              </a:ext>
            </a:extLst>
          </p:cNvPr>
          <p:cNvSpPr txBox="1"/>
          <p:nvPr/>
        </p:nvSpPr>
        <p:spPr>
          <a:xfrm>
            <a:off x="649703" y="2590800"/>
            <a:ext cx="1115810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Is there anything we can do to encourage faculty supervisors to engage with this system?  …my supervisor has mostly treated PM as a chore to do once a year.  I will soon be leaving my position, but I don’t want others to end up in a similar situation. </a:t>
            </a:r>
            <a:r>
              <a:rPr kumimoji="0" lang="en-US" sz="32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rPr>
              <a:t>​</a:t>
            </a:r>
          </a:p>
          <a:p>
            <a:pPr marL="4114800" marR="0" lvl="8" indent="-4572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8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rPr>
              <a:t>E-mailed to HRD from an </a:t>
            </a:r>
            <a:br>
              <a:rPr kumimoji="0" lang="en-US" sz="28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rPr>
            </a:br>
            <a:r>
              <a:rPr kumimoji="0" lang="en-US" sz="28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rPr>
              <a:t>AU employee on 6 Jun 2023</a:t>
            </a:r>
            <a:endParaRPr kumimoji="0" lang="en-US" sz="28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50CF80C-081C-3526-5165-F300BA178E2B}"/>
              </a:ext>
            </a:extLst>
          </p:cNvPr>
          <p:cNvSpPr txBox="1"/>
          <p:nvPr/>
        </p:nvSpPr>
        <p:spPr>
          <a:xfrm>
            <a:off x="228600" y="6325228"/>
            <a:ext cx="5545108" cy="369332"/>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2341"/>
                </a:solidFill>
                <a:effectLst/>
                <a:uLnTx/>
                <a:uFillTx/>
                <a:latin typeface="Arial" panose="020B0604020202020204"/>
                <a:ea typeface="+mn-ea"/>
                <a:cs typeface="+mn-cs"/>
              </a:rPr>
              <a:t>Qualtrics Engagement Survey Conducted: July 2023</a:t>
            </a:r>
          </a:p>
        </p:txBody>
      </p:sp>
    </p:spTree>
    <p:extLst>
      <p:ext uri="{BB962C8B-B14F-4D97-AF65-F5344CB8AC3E}">
        <p14:creationId xmlns:p14="http://schemas.microsoft.com/office/powerpoint/2010/main" val="4213068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09599" y="190933"/>
            <a:ext cx="11239501" cy="1104467"/>
          </a:xfrm>
        </p:spPr>
        <p:txBody>
          <a:bodyPr/>
          <a:lstStyle/>
          <a:p>
            <a:r>
              <a:rPr lang="en-US" b="1" cap="none" dirty="0">
                <a:latin typeface="Arial" panose="020B0604020202020204" pitchFamily="34" charset="0"/>
                <a:ea typeface="Adobe Fan Heiti Std B" panose="020B0700000000000000" pitchFamily="34" charset="-128"/>
                <a:cs typeface="Arial" panose="020B0604020202020204" pitchFamily="34" charset="0"/>
              </a:rPr>
              <a:t>Performance </a:t>
            </a:r>
            <a:r>
              <a:rPr lang="en-US" b="0" cap="none" dirty="0">
                <a:latin typeface="Arial" panose="020B0604020202020204" pitchFamily="34" charset="0"/>
                <a:ea typeface="Adobe Fan Heiti Std B" panose="020B0700000000000000" pitchFamily="34" charset="-128"/>
                <a:cs typeface="Arial" panose="020B0604020202020204" pitchFamily="34" charset="0"/>
              </a:rPr>
              <a:t>Development</a:t>
            </a:r>
          </a:p>
        </p:txBody>
      </p:sp>
      <p:sp>
        <p:nvSpPr>
          <p:cNvPr id="3" name="Content Placeholder 2"/>
          <p:cNvSpPr>
            <a:spLocks noGrp="1"/>
          </p:cNvSpPr>
          <p:nvPr>
            <p:ph type="body" sz="quarter" idx="10"/>
          </p:nvPr>
        </p:nvSpPr>
        <p:spPr>
          <a:xfrm>
            <a:off x="-838200" y="1143000"/>
            <a:ext cx="8991600" cy="3657600"/>
          </a:xfrm>
        </p:spPr>
        <p:txBody>
          <a:bodyPr>
            <a:noAutofit/>
          </a:bodyPr>
          <a:lstStyle/>
          <a:p>
            <a:pPr marL="1200150" lvl="2"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Campus Survey, Summer 2023</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 Job clarity and feedback discussions are lacking.</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 The form is cumbersome and not automated.</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 Leadership training at the supervisor level is needed.</a:t>
            </a:r>
          </a:p>
          <a:p>
            <a:pPr lvl="3"/>
            <a:endParaRPr lang="en-US" sz="2200" dirty="0">
              <a:solidFill>
                <a:srgbClr val="FFFFFF"/>
              </a:solidFill>
              <a:latin typeface="Arial" panose="020B0604020202020204" pitchFamily="34" charset="0"/>
              <a:cs typeface="Arial" panose="020B0604020202020204" pitchFamily="34" charset="0"/>
            </a:endParaRPr>
          </a:p>
          <a:p>
            <a:pPr marL="1200150" lvl="2"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Paradigm shift  (New Process)</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Partnership, collaboration, communications.</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Simple and automated. Internal vendor.</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Values (What we do and How we do it).</a:t>
            </a:r>
          </a:p>
          <a:p>
            <a:pPr marL="1657350" lvl="3" indent="-285750">
              <a:buFont typeface="Wingdings" pitchFamily="2" charset="2"/>
              <a:buChar char="§"/>
            </a:pPr>
            <a:r>
              <a:rPr lang="en-US" sz="2200" dirty="0">
                <a:solidFill>
                  <a:srgbClr val="FFFFFF"/>
                </a:solidFill>
                <a:latin typeface="Arial" panose="020B0604020202020204" pitchFamily="34" charset="0"/>
                <a:cs typeface="Arial" panose="020B0604020202020204" pitchFamily="34" charset="0"/>
              </a:rPr>
              <a:t>Supervisor Leadership Competencies.</a:t>
            </a:r>
          </a:p>
        </p:txBody>
      </p:sp>
      <p:pic>
        <p:nvPicPr>
          <p:cNvPr id="2" name="Picture 1">
            <a:extLst>
              <a:ext uri="{FF2B5EF4-FFF2-40B4-BE49-F238E27FC236}">
                <a16:creationId xmlns:a16="http://schemas.microsoft.com/office/drawing/2014/main" id="{DDDFF27D-CF52-82DE-1C53-7DCF8FCECB7D}"/>
              </a:ext>
            </a:extLst>
          </p:cNvPr>
          <p:cNvPicPr>
            <a:picLocks noChangeAspect="1"/>
          </p:cNvPicPr>
          <p:nvPr/>
        </p:nvPicPr>
        <p:blipFill rotWithShape="1">
          <a:blip r:embed="rId3"/>
          <a:srcRect r="50802"/>
          <a:stretch/>
        </p:blipFill>
        <p:spPr>
          <a:xfrm>
            <a:off x="9372600" y="193981"/>
            <a:ext cx="2819400" cy="3627434"/>
          </a:xfrm>
          <a:prstGeom prst="rect">
            <a:avLst/>
          </a:prstGeom>
        </p:spPr>
      </p:pic>
      <p:pic>
        <p:nvPicPr>
          <p:cNvPr id="4" name="Picture 3">
            <a:extLst>
              <a:ext uri="{FF2B5EF4-FFF2-40B4-BE49-F238E27FC236}">
                <a16:creationId xmlns:a16="http://schemas.microsoft.com/office/drawing/2014/main" id="{FA37CCAA-C8D5-844A-0CC0-1974333876D2}"/>
              </a:ext>
            </a:extLst>
          </p:cNvPr>
          <p:cNvPicPr>
            <a:picLocks noChangeAspect="1"/>
          </p:cNvPicPr>
          <p:nvPr/>
        </p:nvPicPr>
        <p:blipFill rotWithShape="1">
          <a:blip r:embed="rId3"/>
          <a:srcRect l="53989"/>
          <a:stretch/>
        </p:blipFill>
        <p:spPr>
          <a:xfrm>
            <a:off x="7696200" y="1615283"/>
            <a:ext cx="2636767" cy="3627434"/>
          </a:xfrm>
          <a:prstGeom prst="rect">
            <a:avLst/>
          </a:prstGeom>
        </p:spPr>
      </p:pic>
    </p:spTree>
    <p:extLst>
      <p:ext uri="{BB962C8B-B14F-4D97-AF65-F5344CB8AC3E}">
        <p14:creationId xmlns:p14="http://schemas.microsoft.com/office/powerpoint/2010/main" val="4096092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C4AC-8A97-3A93-767F-1FB726C24889}"/>
              </a:ext>
            </a:extLst>
          </p:cNvPr>
          <p:cNvSpPr>
            <a:spLocks noGrp="1"/>
          </p:cNvSpPr>
          <p:nvPr>
            <p:ph type="title" idx="4294967295"/>
          </p:nvPr>
        </p:nvSpPr>
        <p:spPr>
          <a:xfrm>
            <a:off x="368300" y="1047922"/>
            <a:ext cx="11823700" cy="1325563"/>
          </a:xfrm>
        </p:spPr>
        <p:txBody>
          <a:bodyPr/>
          <a:lstStyle/>
          <a:p>
            <a:r>
              <a:rPr lang="en-US" dirty="0"/>
              <a:t>What is </a:t>
            </a:r>
            <a:r>
              <a:rPr lang="en-US" b="1" dirty="0"/>
              <a:t>Performance Development</a:t>
            </a:r>
            <a:r>
              <a:rPr lang="en-US" dirty="0"/>
              <a:t>?</a:t>
            </a:r>
          </a:p>
        </p:txBody>
      </p:sp>
      <p:sp>
        <p:nvSpPr>
          <p:cNvPr id="3" name="Content Placeholder 2">
            <a:extLst>
              <a:ext uri="{FF2B5EF4-FFF2-40B4-BE49-F238E27FC236}">
                <a16:creationId xmlns:a16="http://schemas.microsoft.com/office/drawing/2014/main" id="{7A749272-3AE4-C7A2-992E-7B9A27F74D8C}"/>
              </a:ext>
            </a:extLst>
          </p:cNvPr>
          <p:cNvSpPr>
            <a:spLocks noGrp="1"/>
          </p:cNvSpPr>
          <p:nvPr>
            <p:ph idx="4294967295"/>
          </p:nvPr>
        </p:nvSpPr>
        <p:spPr>
          <a:xfrm>
            <a:off x="1499153" y="2478250"/>
            <a:ext cx="9392478" cy="3331828"/>
          </a:xfrm>
        </p:spPr>
        <p:txBody>
          <a:bodyPr>
            <a:normAutofit/>
          </a:bodyPr>
          <a:lstStyle/>
          <a:p>
            <a:pPr marL="0" indent="0" algn="ctr">
              <a:buNone/>
            </a:pPr>
            <a:r>
              <a:rPr lang="en-US" sz="3600" dirty="0"/>
              <a:t>The process of developing people to achieve optimal performance through collaboration, goal-setting, and growth opportunities.</a:t>
            </a:r>
          </a:p>
          <a:p>
            <a:pPr algn="ctr"/>
            <a:endParaRPr lang="en-US" sz="3600" dirty="0"/>
          </a:p>
        </p:txBody>
      </p:sp>
      <p:pic>
        <p:nvPicPr>
          <p:cNvPr id="4" name="Picture 3">
            <a:extLst>
              <a:ext uri="{FF2B5EF4-FFF2-40B4-BE49-F238E27FC236}">
                <a16:creationId xmlns:a16="http://schemas.microsoft.com/office/drawing/2014/main" id="{439E6E38-83B6-944F-9540-7D98654350A0}"/>
              </a:ext>
            </a:extLst>
          </p:cNvPr>
          <p:cNvPicPr>
            <a:picLocks noChangeAspect="1"/>
          </p:cNvPicPr>
          <p:nvPr/>
        </p:nvPicPr>
        <p:blipFill>
          <a:blip r:embed="rId3"/>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D9E11AEB-ED0C-5355-5926-DF3B0429E9FD}"/>
              </a:ext>
            </a:extLst>
          </p:cNvPr>
          <p:cNvPicPr>
            <a:picLocks noChangeAspect="1"/>
          </p:cNvPicPr>
          <p:nvPr/>
        </p:nvPicPr>
        <p:blipFill>
          <a:blip r:embed="rId4"/>
          <a:stretch>
            <a:fillRect/>
          </a:stretch>
        </p:blipFill>
        <p:spPr>
          <a:xfrm>
            <a:off x="8677275" y="348106"/>
            <a:ext cx="2838450" cy="699816"/>
          </a:xfrm>
          <a:prstGeom prst="rect">
            <a:avLst/>
          </a:prstGeom>
        </p:spPr>
      </p:pic>
      <p:sp>
        <p:nvSpPr>
          <p:cNvPr id="7" name="TextBox 6">
            <a:extLst>
              <a:ext uri="{FF2B5EF4-FFF2-40B4-BE49-F238E27FC236}">
                <a16:creationId xmlns:a16="http://schemas.microsoft.com/office/drawing/2014/main" id="{6053F664-DCE5-38A7-6A60-9B4CBC24C9D2}"/>
              </a:ext>
            </a:extLst>
          </p:cNvPr>
          <p:cNvSpPr txBox="1"/>
          <p:nvPr/>
        </p:nvSpPr>
        <p:spPr>
          <a:xfrm>
            <a:off x="5053657" y="4007588"/>
            <a:ext cx="64620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2341"/>
                </a:solidFill>
                <a:effectLst/>
                <a:uLnTx/>
                <a:uFillTx/>
                <a:latin typeface="Arial" panose="020B0604020202020204"/>
                <a:ea typeface="+mn-ea"/>
                <a:cs typeface="+mn-cs"/>
              </a:rPr>
              <a:t>- Auburn University Human Resource Development</a:t>
            </a:r>
            <a:endParaRPr kumimoji="0" lang="en-US" sz="18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072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2462262" y="2880502"/>
            <a:ext cx="9469326" cy="2387600"/>
          </a:xfrm>
        </p:spPr>
        <p:txBody>
          <a:bodyPr>
            <a:normAutofit/>
          </a:bodyPr>
          <a:lstStyle/>
          <a:p>
            <a:pPr algn="r"/>
            <a:r>
              <a:rPr lang="en-US" sz="3600" b="1" dirty="0"/>
              <a:t>AU</a:t>
            </a:r>
            <a:r>
              <a:rPr lang="en-US" sz="3600" dirty="0"/>
              <a:t> </a:t>
            </a:r>
            <a:r>
              <a:rPr lang="en-US" sz="3600" b="1" dirty="0"/>
              <a:t>Performance</a:t>
            </a:r>
            <a:r>
              <a:rPr lang="en-US" sz="3600" dirty="0"/>
              <a:t> Development</a:t>
            </a:r>
            <a:br>
              <a:rPr lang="en-US" sz="4800" dirty="0"/>
            </a:br>
            <a:r>
              <a:rPr lang="en-US" sz="4800" dirty="0"/>
              <a:t>	      </a:t>
            </a:r>
            <a:r>
              <a:rPr lang="en-US" sz="4800" b="1" dirty="0"/>
              <a:t>• • • </a:t>
            </a:r>
            <a:r>
              <a:rPr lang="en-US" sz="7200" b="1" dirty="0"/>
              <a:t>Present</a:t>
            </a:r>
          </a:p>
        </p:txBody>
      </p:sp>
      <p:sp>
        <p:nvSpPr>
          <p:cNvPr id="9" name="Rectangle 5">
            <a:extLst>
              <a:ext uri="{FF2B5EF4-FFF2-40B4-BE49-F238E27FC236}">
                <a16:creationId xmlns:a16="http://schemas.microsoft.com/office/drawing/2014/main" id="{40913D59-3B40-9846-71F6-7BC509B9A866}"/>
              </a:ext>
            </a:extLst>
          </p:cNvPr>
          <p:cNvSpPr/>
          <p:nvPr/>
        </p:nvSpPr>
        <p:spPr>
          <a:xfrm>
            <a:off x="-1" y="-1644245"/>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127444" y="2977448"/>
            <a:ext cx="4166051" cy="321703"/>
          </a:xfrm>
          <a:prstGeom prst="rect">
            <a:avLst/>
          </a:prstGeom>
        </p:spPr>
      </p:pic>
      <p:pic>
        <p:nvPicPr>
          <p:cNvPr id="13" name="Picture 12">
            <a:extLst>
              <a:ext uri="{FF2B5EF4-FFF2-40B4-BE49-F238E27FC236}">
                <a16:creationId xmlns:a16="http://schemas.microsoft.com/office/drawing/2014/main" id="{91244A96-62CE-8F94-E34F-EDB88BA858CE}"/>
              </a:ext>
            </a:extLst>
          </p:cNvPr>
          <p:cNvPicPr>
            <a:picLocks noChangeAspect="1"/>
          </p:cNvPicPr>
          <p:nvPr/>
        </p:nvPicPr>
        <p:blipFill>
          <a:blip r:embed="rId3"/>
          <a:srcRect/>
          <a:stretch/>
        </p:blipFill>
        <p:spPr>
          <a:xfrm>
            <a:off x="355190" y="440243"/>
            <a:ext cx="3197636" cy="788372"/>
          </a:xfrm>
          <a:prstGeom prst="rect">
            <a:avLst/>
          </a:prstGeom>
        </p:spPr>
      </p:pic>
      <p:pic>
        <p:nvPicPr>
          <p:cNvPr id="4" name="Picture 3">
            <a:extLst>
              <a:ext uri="{FF2B5EF4-FFF2-40B4-BE49-F238E27FC236}">
                <a16:creationId xmlns:a16="http://schemas.microsoft.com/office/drawing/2014/main" id="{0CF156C0-97F9-934F-0C5D-DD133B12DBC5}"/>
              </a:ext>
            </a:extLst>
          </p:cNvPr>
          <p:cNvPicPr>
            <a:picLocks noChangeAspect="1"/>
          </p:cNvPicPr>
          <p:nvPr/>
        </p:nvPicPr>
        <p:blipFill>
          <a:blip r:embed="rId4"/>
          <a:stretch>
            <a:fillRect/>
          </a:stretch>
        </p:blipFill>
        <p:spPr>
          <a:xfrm>
            <a:off x="-88346" y="1589898"/>
            <a:ext cx="5371780" cy="6942486"/>
          </a:xfrm>
          <a:prstGeom prst="rect">
            <a:avLst/>
          </a:prstGeom>
        </p:spPr>
      </p:pic>
    </p:spTree>
    <p:extLst>
      <p:ext uri="{BB962C8B-B14F-4D97-AF65-F5344CB8AC3E}">
        <p14:creationId xmlns:p14="http://schemas.microsoft.com/office/powerpoint/2010/main" val="185427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EECB8D-061C-3858-334E-77E01697DBA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800" b="0" i="0" u="none" strike="noStrike" kern="1200" cap="none" spc="0" normalizeH="0" baseline="0" noProof="0" smtClean="0">
                <a:ln>
                  <a:noFill/>
                </a:ln>
                <a:solidFill>
                  <a:srgbClr val="FFFFFF"/>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400" normalizeH="0" baseline="0" noProof="0">
              <a:ln>
                <a:noFill/>
              </a:ln>
              <a:solidFill>
                <a:srgbClr val="FFFFFF"/>
              </a:solidFill>
              <a:effectLst/>
              <a:uLnTx/>
              <a:uFillTx/>
              <a:latin typeface="Avenir Next LT Pro" panose="020B0504020202020204" pitchFamily="34" charset="77"/>
              <a:cs typeface="Arial" charset="0"/>
            </a:endParaRPr>
          </a:p>
        </p:txBody>
      </p:sp>
      <p:sp>
        <p:nvSpPr>
          <p:cNvPr id="3" name="Rounded Rectangle 2">
            <a:extLst>
              <a:ext uri="{FF2B5EF4-FFF2-40B4-BE49-F238E27FC236}">
                <a16:creationId xmlns:a16="http://schemas.microsoft.com/office/drawing/2014/main" id="{AD3F0543-431B-81F2-948E-D1F107ECF0FF}"/>
              </a:ext>
            </a:extLst>
          </p:cNvPr>
          <p:cNvSpPr/>
          <p:nvPr/>
        </p:nvSpPr>
        <p:spPr>
          <a:xfrm>
            <a:off x="2451652" y="1600200"/>
            <a:ext cx="2272748" cy="4610100"/>
          </a:xfrm>
          <a:prstGeom prst="roundRect">
            <a:avLst/>
          </a:prstGeom>
          <a:ln w="38100">
            <a:solidFill>
              <a:schemeClr val="accent4"/>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41B105-11FA-A434-33B2-34C974AA2B70}"/>
              </a:ext>
            </a:extLst>
          </p:cNvPr>
          <p:cNvSpPr txBox="1">
            <a:spLocks/>
          </p:cNvSpPr>
          <p:nvPr/>
        </p:nvSpPr>
        <p:spPr>
          <a:xfrm>
            <a:off x="530471" y="304800"/>
            <a:ext cx="11509129" cy="1104467"/>
          </a:xfrm>
          <a:prstGeom prst="rect">
            <a:avLst/>
          </a:prstGeom>
        </p:spPr>
        <p:txBody>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Align, Collaborate, Evaluate (ACE) Performance: </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AU Performance Development for </a:t>
            </a:r>
            <a:r>
              <a:rPr kumimoji="0" lang="en-US" sz="2800"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A&amp;P and Staff</a:t>
            </a:r>
          </a:p>
        </p:txBody>
      </p:sp>
      <p:sp>
        <p:nvSpPr>
          <p:cNvPr id="13" name="Oval 12">
            <a:extLst>
              <a:ext uri="{FF2B5EF4-FFF2-40B4-BE49-F238E27FC236}">
                <a16:creationId xmlns:a16="http://schemas.microsoft.com/office/drawing/2014/main" id="{EBE619CC-86D6-8DE8-C8BF-039CE3A7646B}"/>
              </a:ext>
            </a:extLst>
          </p:cNvPr>
          <p:cNvSpPr/>
          <p:nvPr/>
        </p:nvSpPr>
        <p:spPr>
          <a:xfrm>
            <a:off x="682870" y="1764751"/>
            <a:ext cx="1361141" cy="1364293"/>
          </a:xfrm>
          <a:prstGeom prst="ellipse">
            <a:avLst/>
          </a:prstGeom>
          <a:solidFill>
            <a:srgbClr val="9EB4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B2341"/>
                </a:solidFill>
                <a:effectLst/>
                <a:uLnTx/>
                <a:uFillTx/>
                <a:latin typeface="Arial Black" panose="020B0604020202020204" pitchFamily="34" charset="0"/>
                <a:ea typeface="+mn-ea"/>
                <a:cs typeface="Arial Black" panose="020B0604020202020204" pitchFamily="34" charset="0"/>
              </a:rPr>
              <a:t>1</a:t>
            </a:r>
          </a:p>
        </p:txBody>
      </p:sp>
      <p:sp>
        <p:nvSpPr>
          <p:cNvPr id="14" name="Oval 13">
            <a:extLst>
              <a:ext uri="{FF2B5EF4-FFF2-40B4-BE49-F238E27FC236}">
                <a16:creationId xmlns:a16="http://schemas.microsoft.com/office/drawing/2014/main" id="{15E94DA0-672E-7BA0-96B4-CC182D552E1A}"/>
              </a:ext>
            </a:extLst>
          </p:cNvPr>
          <p:cNvSpPr/>
          <p:nvPr/>
        </p:nvSpPr>
        <p:spPr>
          <a:xfrm>
            <a:off x="2937642" y="1764750"/>
            <a:ext cx="1361141" cy="1364293"/>
          </a:xfrm>
          <a:prstGeom prst="ellipse">
            <a:avLst/>
          </a:prstGeom>
          <a:solidFill>
            <a:srgbClr val="5570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2</a:t>
            </a:r>
          </a:p>
        </p:txBody>
      </p:sp>
      <p:sp>
        <p:nvSpPr>
          <p:cNvPr id="15" name="Oval 14">
            <a:extLst>
              <a:ext uri="{FF2B5EF4-FFF2-40B4-BE49-F238E27FC236}">
                <a16:creationId xmlns:a16="http://schemas.microsoft.com/office/drawing/2014/main" id="{05FBE463-1701-6909-6C9B-88FAD6F9CBA8}"/>
              </a:ext>
            </a:extLst>
          </p:cNvPr>
          <p:cNvSpPr/>
          <p:nvPr/>
        </p:nvSpPr>
        <p:spPr>
          <a:xfrm>
            <a:off x="5271926" y="1764750"/>
            <a:ext cx="1361141" cy="136429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3</a:t>
            </a:r>
          </a:p>
        </p:txBody>
      </p:sp>
      <p:sp>
        <p:nvSpPr>
          <p:cNvPr id="16" name="TextBox 15">
            <a:extLst>
              <a:ext uri="{FF2B5EF4-FFF2-40B4-BE49-F238E27FC236}">
                <a16:creationId xmlns:a16="http://schemas.microsoft.com/office/drawing/2014/main" id="{08ECE19F-23A3-2BBF-3F45-BF6B0734E839}"/>
              </a:ext>
            </a:extLst>
          </p:cNvPr>
          <p:cNvSpPr txBox="1"/>
          <p:nvPr/>
        </p:nvSpPr>
        <p:spPr>
          <a:xfrm>
            <a:off x="364109" y="3429000"/>
            <a:ext cx="2087543"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Align: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June-July</a:t>
            </a:r>
          </a:p>
          <a:p>
            <a:pPr marL="119063"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a:p>
            <a:pPr marL="119063"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Review job summary, functions assigned, other functions performed.</a:t>
            </a:r>
          </a:p>
        </p:txBody>
      </p:sp>
      <p:sp>
        <p:nvSpPr>
          <p:cNvPr id="17" name="TextBox 16">
            <a:extLst>
              <a:ext uri="{FF2B5EF4-FFF2-40B4-BE49-F238E27FC236}">
                <a16:creationId xmlns:a16="http://schemas.microsoft.com/office/drawing/2014/main" id="{46B8CE35-4209-6A71-52E7-467170ED2E49}"/>
              </a:ext>
            </a:extLst>
          </p:cNvPr>
          <p:cNvSpPr txBox="1"/>
          <p:nvPr/>
        </p:nvSpPr>
        <p:spPr>
          <a:xfrm>
            <a:off x="2514045" y="3429000"/>
            <a:ext cx="2280331"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Collaborate: July-April</a:t>
            </a:r>
          </a:p>
          <a:p>
            <a:pPr marL="119063"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a:p>
            <a:pPr marL="119063"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Review job performance, goals, development opportunities,  accomplishments.</a:t>
            </a:r>
          </a:p>
        </p:txBody>
      </p:sp>
      <p:sp>
        <p:nvSpPr>
          <p:cNvPr id="18" name="TextBox 17">
            <a:extLst>
              <a:ext uri="{FF2B5EF4-FFF2-40B4-BE49-F238E27FC236}">
                <a16:creationId xmlns:a16="http://schemas.microsoft.com/office/drawing/2014/main" id="{8FDD2D8E-CA3B-9932-4E0E-A583F0300F32}"/>
              </a:ext>
            </a:extLst>
          </p:cNvPr>
          <p:cNvSpPr txBox="1"/>
          <p:nvPr/>
        </p:nvSpPr>
        <p:spPr>
          <a:xfrm>
            <a:off x="4856770" y="3429000"/>
            <a:ext cx="2280331"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Evaluate: </a:t>
            </a:r>
            <a:br>
              <a:rPr kumimoji="0" lang="en-US" sz="20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May-June</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Rate employee job functions and adherence to Aspire core values.</a:t>
            </a:r>
          </a:p>
          <a:p>
            <a:pPr marL="119063" marR="0" lvl="0" indent="-1190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Rate supervisor’s adherence to  leadership principles.</a:t>
            </a:r>
          </a:p>
        </p:txBody>
      </p:sp>
      <p:pic>
        <p:nvPicPr>
          <p:cNvPr id="7" name="Graphic 6">
            <a:extLst>
              <a:ext uri="{FF2B5EF4-FFF2-40B4-BE49-F238E27FC236}">
                <a16:creationId xmlns:a16="http://schemas.microsoft.com/office/drawing/2014/main" id="{19351DA3-D917-FDAE-1375-B0D5D8EFD2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8891" y="1282402"/>
            <a:ext cx="4208046" cy="4331812"/>
          </a:xfrm>
          <a:prstGeom prst="rect">
            <a:avLst/>
          </a:prstGeom>
        </p:spPr>
      </p:pic>
      <p:sp>
        <p:nvSpPr>
          <p:cNvPr id="5" name="TextBox 4">
            <a:extLst>
              <a:ext uri="{FF2B5EF4-FFF2-40B4-BE49-F238E27FC236}">
                <a16:creationId xmlns:a16="http://schemas.microsoft.com/office/drawing/2014/main" id="{72BE13FA-9041-0B9E-DC28-02AF3A754D09}"/>
              </a:ext>
            </a:extLst>
          </p:cNvPr>
          <p:cNvSpPr txBox="1"/>
          <p:nvPr/>
        </p:nvSpPr>
        <p:spPr>
          <a:xfrm>
            <a:off x="8305800" y="5906869"/>
            <a:ext cx="2609817" cy="646331"/>
          </a:xfrm>
          <a:prstGeom prst="rect">
            <a:avLst/>
          </a:prstGeom>
          <a:noFill/>
        </p:spPr>
        <p:txBody>
          <a:bodyPr wrap="none" rtlCol="0">
            <a:spAutoFit/>
          </a:bodyPr>
          <a:lstStyle/>
          <a:p>
            <a:r>
              <a:rPr lang="en-US" dirty="0">
                <a:hlinkClick r:id="rId5"/>
              </a:rPr>
              <a:t>www.aub.ie/performance</a:t>
            </a:r>
            <a:endParaRPr lang="en-US" dirty="0"/>
          </a:p>
          <a:p>
            <a:endParaRPr lang="en-US" dirty="0"/>
          </a:p>
        </p:txBody>
      </p:sp>
    </p:spTree>
    <p:extLst>
      <p:ext uri="{BB962C8B-B14F-4D97-AF65-F5344CB8AC3E}">
        <p14:creationId xmlns:p14="http://schemas.microsoft.com/office/powerpoint/2010/main" val="205029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49272-3AE4-C7A2-992E-7B9A27F74D8C}"/>
              </a:ext>
            </a:extLst>
          </p:cNvPr>
          <p:cNvSpPr>
            <a:spLocks noGrp="1"/>
          </p:cNvSpPr>
          <p:nvPr>
            <p:ph idx="4294967295"/>
          </p:nvPr>
        </p:nvSpPr>
        <p:spPr>
          <a:xfrm>
            <a:off x="1499153" y="2478250"/>
            <a:ext cx="9392478" cy="3331828"/>
          </a:xfrm>
        </p:spPr>
        <p:txBody>
          <a:bodyPr>
            <a:normAutofit/>
          </a:bodyPr>
          <a:lstStyle/>
          <a:p>
            <a:pPr marL="0" indent="0">
              <a:buNone/>
            </a:pPr>
            <a:r>
              <a:rPr lang="en-US" sz="3600" dirty="0">
                <a:hlinkClick r:id="rId3"/>
              </a:rPr>
              <a:t>ace-align-collaborate.docx (live.com)</a:t>
            </a:r>
            <a:endParaRPr lang="en-US" sz="3600" dirty="0"/>
          </a:p>
          <a:p>
            <a:pPr marL="0" indent="0" algn="ctr">
              <a:buNone/>
            </a:pPr>
            <a:endParaRPr lang="en-US" sz="3600" dirty="0"/>
          </a:p>
          <a:p>
            <a:pPr marL="0" lvl="0" indent="0">
              <a:lnSpc>
                <a:spcPct val="100000"/>
              </a:lnSpc>
              <a:spcAft>
                <a:spcPts val="0"/>
              </a:spcAft>
              <a:buClrTx/>
              <a:buNone/>
            </a:pPr>
            <a:r>
              <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Align Phase</a:t>
            </a:r>
            <a:endPar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0000"/>
              </a:lnSpc>
              <a:spcAft>
                <a:spcPts val="0"/>
              </a:spcAft>
              <a:buClrTx/>
              <a:buNone/>
            </a:pPr>
            <a:endPar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0000"/>
              </a:lnSpc>
              <a:spcAft>
                <a:spcPts val="0"/>
              </a:spcAft>
              <a:buClrTx/>
              <a:buNone/>
            </a:pPr>
            <a:r>
              <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Collaborate Phase</a:t>
            </a:r>
            <a:endPar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0000"/>
              </a:lnSpc>
              <a:spcAft>
                <a:spcPts val="0"/>
              </a:spcAft>
              <a:buClrTx/>
              <a:buNone/>
            </a:pPr>
            <a:endPar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0000"/>
              </a:lnSpc>
              <a:spcAft>
                <a:spcPts val="0"/>
              </a:spcAft>
              <a:buClrTx/>
              <a:buNone/>
            </a:pPr>
            <a:r>
              <a:rPr lang="en-US" u="sng" dirty="0">
                <a:solidFill>
                  <a:srgbClr val="0070C0"/>
                </a:solidFill>
                <a:latin typeface="Aptos" panose="020B00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Evaluate phase</a:t>
            </a:r>
            <a:r>
              <a:rPr lang="en-US" dirty="0">
                <a:solidFill>
                  <a:srgbClr val="485970"/>
                </a:solidFill>
                <a:latin typeface="Calibri" panose="020F0502020204030204"/>
                <a:ea typeface="+mn-ea"/>
                <a:cs typeface="+mn-cs"/>
              </a:rPr>
              <a:t> </a:t>
            </a:r>
          </a:p>
          <a:p>
            <a:pPr marL="0" indent="0">
              <a:buNone/>
            </a:pPr>
            <a:endParaRPr lang="en-US" sz="3600" dirty="0"/>
          </a:p>
        </p:txBody>
      </p:sp>
      <p:pic>
        <p:nvPicPr>
          <p:cNvPr id="4" name="Picture 3">
            <a:extLst>
              <a:ext uri="{FF2B5EF4-FFF2-40B4-BE49-F238E27FC236}">
                <a16:creationId xmlns:a16="http://schemas.microsoft.com/office/drawing/2014/main" id="{439E6E38-83B6-944F-9540-7D98654350A0}"/>
              </a:ext>
            </a:extLst>
          </p:cNvPr>
          <p:cNvPicPr>
            <a:picLocks noChangeAspect="1"/>
          </p:cNvPicPr>
          <p:nvPr/>
        </p:nvPicPr>
        <p:blipFill>
          <a:blip r:embed="rId7"/>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D9E11AEB-ED0C-5355-5926-DF3B0429E9FD}"/>
              </a:ext>
            </a:extLst>
          </p:cNvPr>
          <p:cNvPicPr>
            <a:picLocks noChangeAspect="1"/>
          </p:cNvPicPr>
          <p:nvPr/>
        </p:nvPicPr>
        <p:blipFill>
          <a:blip r:embed="rId8"/>
          <a:stretch>
            <a:fillRect/>
          </a:stretch>
        </p:blipFill>
        <p:spPr>
          <a:xfrm>
            <a:off x="8677275" y="348106"/>
            <a:ext cx="2838450" cy="699816"/>
          </a:xfrm>
          <a:prstGeom prst="rect">
            <a:avLst/>
          </a:prstGeom>
        </p:spPr>
      </p:pic>
    </p:spTree>
    <p:extLst>
      <p:ext uri="{BB962C8B-B14F-4D97-AF65-F5344CB8AC3E}">
        <p14:creationId xmlns:p14="http://schemas.microsoft.com/office/powerpoint/2010/main" val="41753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180D89-4544-D055-BCF0-46C3E8439141}"/>
              </a:ext>
            </a:extLst>
          </p:cNvPr>
          <p:cNvPicPr>
            <a:picLocks noChangeAspect="1"/>
          </p:cNvPicPr>
          <p:nvPr/>
        </p:nvPicPr>
        <p:blipFill>
          <a:blip r:embed="rId3"/>
          <a:stretch>
            <a:fillRect/>
          </a:stretch>
        </p:blipFill>
        <p:spPr>
          <a:xfrm>
            <a:off x="0" y="304800"/>
            <a:ext cx="6324600" cy="6324600"/>
          </a:xfrm>
          <a:prstGeom prst="rect">
            <a:avLst/>
          </a:prstGeom>
        </p:spPr>
      </p:pic>
      <p:pic>
        <p:nvPicPr>
          <p:cNvPr id="6" name="Picture 5">
            <a:extLst>
              <a:ext uri="{FF2B5EF4-FFF2-40B4-BE49-F238E27FC236}">
                <a16:creationId xmlns:a16="http://schemas.microsoft.com/office/drawing/2014/main" id="{2A5F6ADE-C68F-F17B-51F6-69824B287AB5}"/>
              </a:ext>
            </a:extLst>
          </p:cNvPr>
          <p:cNvPicPr>
            <a:picLocks noChangeAspect="1"/>
          </p:cNvPicPr>
          <p:nvPr/>
        </p:nvPicPr>
        <p:blipFill rotWithShape="1">
          <a:blip r:embed="rId4"/>
          <a:srcRect l="8750" t="19973" r="76250" b="7961"/>
          <a:stretch/>
        </p:blipFill>
        <p:spPr>
          <a:xfrm>
            <a:off x="6083808" y="419100"/>
            <a:ext cx="6019800" cy="6019800"/>
          </a:xfrm>
          <a:prstGeom prst="rect">
            <a:avLst/>
          </a:prstGeom>
        </p:spPr>
      </p:pic>
      <p:cxnSp>
        <p:nvCxnSpPr>
          <p:cNvPr id="8" name="Straight Connector 7">
            <a:extLst>
              <a:ext uri="{FF2B5EF4-FFF2-40B4-BE49-F238E27FC236}">
                <a16:creationId xmlns:a16="http://schemas.microsoft.com/office/drawing/2014/main" id="{5D65A316-AD88-3F36-036C-CA93CF89B4FA}"/>
              </a:ext>
            </a:extLst>
          </p:cNvPr>
          <p:cNvCxnSpPr/>
          <p:nvPr/>
        </p:nvCxnSpPr>
        <p:spPr>
          <a:xfrm>
            <a:off x="6172200" y="304800"/>
            <a:ext cx="0" cy="6400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648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76855-4E11-F23D-08E0-C44B59394D47}"/>
              </a:ext>
            </a:extLst>
          </p:cNvPr>
          <p:cNvPicPr>
            <a:picLocks noChangeAspect="1"/>
          </p:cNvPicPr>
          <p:nvPr/>
        </p:nvPicPr>
        <p:blipFill rotWithShape="1">
          <a:blip r:embed="rId3"/>
          <a:srcRect l="8750" t="19973" r="75625" b="4959"/>
          <a:stretch/>
        </p:blipFill>
        <p:spPr>
          <a:xfrm>
            <a:off x="76200" y="152400"/>
            <a:ext cx="6019800" cy="6019800"/>
          </a:xfrm>
          <a:prstGeom prst="rect">
            <a:avLst/>
          </a:prstGeom>
        </p:spPr>
      </p:pic>
      <p:pic>
        <p:nvPicPr>
          <p:cNvPr id="5" name="Picture 4">
            <a:extLst>
              <a:ext uri="{FF2B5EF4-FFF2-40B4-BE49-F238E27FC236}">
                <a16:creationId xmlns:a16="http://schemas.microsoft.com/office/drawing/2014/main" id="{E6731058-B85E-F103-4FDE-48E81CBB1293}"/>
              </a:ext>
            </a:extLst>
          </p:cNvPr>
          <p:cNvPicPr>
            <a:picLocks noChangeAspect="1"/>
          </p:cNvPicPr>
          <p:nvPr/>
        </p:nvPicPr>
        <p:blipFill rotWithShape="1">
          <a:blip r:embed="rId4"/>
          <a:srcRect l="8125" t="19974" r="76250" b="7688"/>
          <a:stretch/>
        </p:blipFill>
        <p:spPr>
          <a:xfrm>
            <a:off x="6095999" y="167640"/>
            <a:ext cx="5993921" cy="5775960"/>
          </a:xfrm>
          <a:prstGeom prst="rect">
            <a:avLst/>
          </a:prstGeom>
        </p:spPr>
      </p:pic>
      <p:cxnSp>
        <p:nvCxnSpPr>
          <p:cNvPr id="6" name="Straight Connector 5">
            <a:extLst>
              <a:ext uri="{FF2B5EF4-FFF2-40B4-BE49-F238E27FC236}">
                <a16:creationId xmlns:a16="http://schemas.microsoft.com/office/drawing/2014/main" id="{75D32AB4-8457-0311-E0F4-8C7754680F70}"/>
              </a:ext>
            </a:extLst>
          </p:cNvPr>
          <p:cNvCxnSpPr/>
          <p:nvPr/>
        </p:nvCxnSpPr>
        <p:spPr>
          <a:xfrm>
            <a:off x="6172200" y="304800"/>
            <a:ext cx="0" cy="6400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66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2057400" y="2880502"/>
            <a:ext cx="9874188" cy="2387600"/>
          </a:xfrm>
        </p:spPr>
        <p:txBody>
          <a:bodyPr>
            <a:normAutofit/>
          </a:bodyPr>
          <a:lstStyle/>
          <a:p>
            <a:pPr algn="r"/>
            <a:r>
              <a:rPr lang="en-US" sz="3600" b="1" dirty="0"/>
              <a:t>AU</a:t>
            </a:r>
            <a:r>
              <a:rPr lang="en-US" sz="3600" dirty="0"/>
              <a:t> </a:t>
            </a:r>
            <a:r>
              <a:rPr lang="en-US" sz="3600" b="1" dirty="0"/>
              <a:t>Performance</a:t>
            </a:r>
            <a:r>
              <a:rPr lang="en-US" sz="3600" dirty="0"/>
              <a:t> Development</a:t>
            </a:r>
            <a:br>
              <a:rPr lang="en-US" sz="4800" dirty="0"/>
            </a:br>
            <a:r>
              <a:rPr lang="en-US" sz="4800" dirty="0"/>
              <a:t>	                   </a:t>
            </a:r>
            <a:r>
              <a:rPr lang="en-US" sz="7200" b="1" dirty="0"/>
              <a:t>&gt; &gt; &gt; Future</a:t>
            </a:r>
          </a:p>
        </p:txBody>
      </p:sp>
      <p:sp>
        <p:nvSpPr>
          <p:cNvPr id="9" name="Rectangle 5">
            <a:extLst>
              <a:ext uri="{FF2B5EF4-FFF2-40B4-BE49-F238E27FC236}">
                <a16:creationId xmlns:a16="http://schemas.microsoft.com/office/drawing/2014/main" id="{40913D59-3B40-9846-71F6-7BC509B9A866}"/>
              </a:ext>
            </a:extLst>
          </p:cNvPr>
          <p:cNvSpPr/>
          <p:nvPr/>
        </p:nvSpPr>
        <p:spPr>
          <a:xfrm>
            <a:off x="-1" y="-1644245"/>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127444" y="2977448"/>
            <a:ext cx="4166051" cy="321703"/>
          </a:xfrm>
          <a:prstGeom prst="rect">
            <a:avLst/>
          </a:prstGeom>
        </p:spPr>
      </p:pic>
      <p:pic>
        <p:nvPicPr>
          <p:cNvPr id="13" name="Picture 12">
            <a:extLst>
              <a:ext uri="{FF2B5EF4-FFF2-40B4-BE49-F238E27FC236}">
                <a16:creationId xmlns:a16="http://schemas.microsoft.com/office/drawing/2014/main" id="{91244A96-62CE-8F94-E34F-EDB88BA858CE}"/>
              </a:ext>
            </a:extLst>
          </p:cNvPr>
          <p:cNvPicPr>
            <a:picLocks noChangeAspect="1"/>
          </p:cNvPicPr>
          <p:nvPr/>
        </p:nvPicPr>
        <p:blipFill>
          <a:blip r:embed="rId3"/>
          <a:srcRect/>
          <a:stretch/>
        </p:blipFill>
        <p:spPr>
          <a:xfrm>
            <a:off x="355190" y="440243"/>
            <a:ext cx="3197636" cy="788372"/>
          </a:xfrm>
          <a:prstGeom prst="rect">
            <a:avLst/>
          </a:prstGeom>
        </p:spPr>
      </p:pic>
      <p:pic>
        <p:nvPicPr>
          <p:cNvPr id="15" name="Picture 14" descr="A blue text on a black background&#10;&#10;Description automatically generated with medium confidence">
            <a:extLst>
              <a:ext uri="{FF2B5EF4-FFF2-40B4-BE49-F238E27FC236}">
                <a16:creationId xmlns:a16="http://schemas.microsoft.com/office/drawing/2014/main" id="{A9AF20CC-7231-4C09-BC85-49A27A65450B}"/>
              </a:ext>
            </a:extLst>
          </p:cNvPr>
          <p:cNvPicPr>
            <a:picLocks noChangeAspect="1"/>
          </p:cNvPicPr>
          <p:nvPr/>
        </p:nvPicPr>
        <p:blipFill>
          <a:blip r:embed="rId4"/>
          <a:stretch>
            <a:fillRect/>
          </a:stretch>
        </p:blipFill>
        <p:spPr>
          <a:xfrm>
            <a:off x="12230100" y="484521"/>
            <a:ext cx="2838450" cy="699816"/>
          </a:xfrm>
          <a:prstGeom prst="rect">
            <a:avLst/>
          </a:prstGeom>
        </p:spPr>
      </p:pic>
      <p:pic>
        <p:nvPicPr>
          <p:cNvPr id="4" name="Picture 3">
            <a:extLst>
              <a:ext uri="{FF2B5EF4-FFF2-40B4-BE49-F238E27FC236}">
                <a16:creationId xmlns:a16="http://schemas.microsoft.com/office/drawing/2014/main" id="{0CF156C0-97F9-934F-0C5D-DD133B12DBC5}"/>
              </a:ext>
            </a:extLst>
          </p:cNvPr>
          <p:cNvPicPr>
            <a:picLocks noChangeAspect="1"/>
          </p:cNvPicPr>
          <p:nvPr/>
        </p:nvPicPr>
        <p:blipFill>
          <a:blip r:embed="rId5"/>
          <a:stretch>
            <a:fillRect/>
          </a:stretch>
        </p:blipFill>
        <p:spPr>
          <a:xfrm>
            <a:off x="-88346" y="1589898"/>
            <a:ext cx="5371780" cy="6942486"/>
          </a:xfrm>
          <a:prstGeom prst="rect">
            <a:avLst/>
          </a:prstGeom>
        </p:spPr>
      </p:pic>
    </p:spTree>
    <p:extLst>
      <p:ext uri="{BB962C8B-B14F-4D97-AF65-F5344CB8AC3E}">
        <p14:creationId xmlns:p14="http://schemas.microsoft.com/office/powerpoint/2010/main" val="421261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BB07904-BE70-996D-3759-FE1DB7C8C8AA}"/>
              </a:ext>
            </a:extLst>
          </p:cNvPr>
          <p:cNvPicPr>
            <a:picLocks noChangeAspect="1"/>
          </p:cNvPicPr>
          <p:nvPr/>
        </p:nvPicPr>
        <p:blipFill>
          <a:blip r:embed="rId3">
            <a:extLst>
              <a:ext uri="{28A0092B-C50C-407E-A947-70E740481C1C}">
                <a14:useLocalDpi xmlns:a14="http://schemas.microsoft.com/office/drawing/2010/main" val="0"/>
              </a:ext>
            </a:extLst>
          </a:blip>
          <a:srcRect l="3087" r="-2" b="-2"/>
          <a:stretch/>
        </p:blipFill>
        <p:spPr>
          <a:xfrm>
            <a:off x="120650" y="68263"/>
            <a:ext cx="11950700" cy="6319837"/>
          </a:xfrm>
          <a:prstGeom prst="rect">
            <a:avLst/>
          </a:prstGeom>
          <a:noFill/>
        </p:spPr>
      </p:pic>
    </p:spTree>
    <p:extLst>
      <p:ext uri="{BB962C8B-B14F-4D97-AF65-F5344CB8AC3E}">
        <p14:creationId xmlns:p14="http://schemas.microsoft.com/office/powerpoint/2010/main" val="156375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AC06-A6C9-48D9-EB72-73DAB5BFF95F}"/>
              </a:ext>
            </a:extLst>
          </p:cNvPr>
          <p:cNvSpPr>
            <a:spLocks noGrp="1"/>
          </p:cNvSpPr>
          <p:nvPr>
            <p:ph type="title"/>
          </p:nvPr>
        </p:nvSpPr>
        <p:spPr/>
        <p:txBody>
          <a:bodyPr>
            <a:normAutofit fontScale="90000"/>
          </a:bodyPr>
          <a:lstStyle/>
          <a:p>
            <a:pPr algn="ctr"/>
            <a:r>
              <a:rPr lang="en-US" sz="3600" dirty="0">
                <a:latin typeface="Arial" panose="020B0604020202020204" pitchFamily="34" charset="0"/>
                <a:cs typeface="Arial" panose="020B0604020202020204" pitchFamily="34" charset="0"/>
              </a:rPr>
              <a:t>Two Simultaneous Initiatives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Introduced on 15 July 2024</a:t>
            </a:r>
          </a:p>
        </p:txBody>
      </p:sp>
      <p:pic>
        <p:nvPicPr>
          <p:cNvPr id="5" name="Content Placeholder 4">
            <a:extLst>
              <a:ext uri="{FF2B5EF4-FFF2-40B4-BE49-F238E27FC236}">
                <a16:creationId xmlns:a16="http://schemas.microsoft.com/office/drawing/2014/main" id="{4946E538-A51B-63A6-963C-02376D36B756}"/>
              </a:ext>
            </a:extLst>
          </p:cNvPr>
          <p:cNvPicPr>
            <a:picLocks noGrp="1" noChangeAspect="1"/>
          </p:cNvPicPr>
          <p:nvPr>
            <p:ph sz="quarter" idx="1"/>
          </p:nvPr>
        </p:nvPicPr>
        <p:blipFill>
          <a:blip r:embed="rId2"/>
          <a:stretch>
            <a:fillRect/>
          </a:stretch>
        </p:blipFill>
        <p:spPr>
          <a:xfrm>
            <a:off x="7315200" y="1752600"/>
            <a:ext cx="4206605" cy="4334632"/>
          </a:xfrm>
          <a:prstGeom prst="rect">
            <a:avLst/>
          </a:prstGeom>
        </p:spPr>
      </p:pic>
      <p:pic>
        <p:nvPicPr>
          <p:cNvPr id="6" name="Content Placeholder 5">
            <a:extLst>
              <a:ext uri="{FF2B5EF4-FFF2-40B4-BE49-F238E27FC236}">
                <a16:creationId xmlns:a16="http://schemas.microsoft.com/office/drawing/2014/main" id="{427059C0-C3FF-1C18-B400-716A98A2E991}"/>
              </a:ext>
            </a:extLst>
          </p:cNvPr>
          <p:cNvPicPr>
            <a:picLocks noGrp="1" noChangeAspect="1"/>
          </p:cNvPicPr>
          <p:nvPr>
            <p:ph sz="quarter" idx="2"/>
          </p:nvPr>
        </p:nvPicPr>
        <p:blipFill>
          <a:blip r:embed="rId3"/>
          <a:stretch>
            <a:fillRect/>
          </a:stretch>
        </p:blipFill>
        <p:spPr>
          <a:xfrm>
            <a:off x="457200" y="3124200"/>
            <a:ext cx="6015085" cy="2113409"/>
          </a:xfrm>
          <a:prstGeom prst="rect">
            <a:avLst/>
          </a:prstGeom>
        </p:spPr>
      </p:pic>
    </p:spTree>
    <p:extLst>
      <p:ext uri="{BB962C8B-B14F-4D97-AF65-F5344CB8AC3E}">
        <p14:creationId xmlns:p14="http://schemas.microsoft.com/office/powerpoint/2010/main" val="123468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27059C0-C3FF-1C18-B400-716A98A2E991}"/>
              </a:ext>
            </a:extLst>
          </p:cNvPr>
          <p:cNvPicPr>
            <a:picLocks noGrp="1" noChangeAspect="1"/>
          </p:cNvPicPr>
          <p:nvPr>
            <p:ph sz="quarter" idx="2"/>
          </p:nvPr>
        </p:nvPicPr>
        <p:blipFill>
          <a:blip r:embed="rId2"/>
          <a:stretch>
            <a:fillRect/>
          </a:stretch>
        </p:blipFill>
        <p:spPr>
          <a:xfrm>
            <a:off x="3088457" y="3048000"/>
            <a:ext cx="6015085" cy="2113409"/>
          </a:xfrm>
          <a:prstGeom prst="rect">
            <a:avLst/>
          </a:prstGeom>
        </p:spPr>
      </p:pic>
    </p:spTree>
    <p:extLst>
      <p:ext uri="{BB962C8B-B14F-4D97-AF65-F5344CB8AC3E}">
        <p14:creationId xmlns:p14="http://schemas.microsoft.com/office/powerpoint/2010/main" val="101814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2462262" y="2880502"/>
            <a:ext cx="9469326" cy="2387600"/>
          </a:xfrm>
        </p:spPr>
        <p:txBody>
          <a:bodyPr>
            <a:normAutofit/>
          </a:bodyPr>
          <a:lstStyle/>
          <a:p>
            <a:pPr algn="r"/>
            <a:r>
              <a:rPr lang="en-US" sz="3600" b="1" dirty="0"/>
              <a:t>AU</a:t>
            </a:r>
            <a:r>
              <a:rPr lang="en-US" sz="3600" dirty="0"/>
              <a:t> </a:t>
            </a:r>
            <a:r>
              <a:rPr lang="en-US" sz="3600" b="1" dirty="0"/>
              <a:t>Leadership Development</a:t>
            </a:r>
            <a:br>
              <a:rPr lang="en-US" sz="4800" dirty="0"/>
            </a:br>
            <a:r>
              <a:rPr lang="en-US" sz="4800" dirty="0"/>
              <a:t>	</a:t>
            </a:r>
            <a:r>
              <a:rPr lang="en-US" sz="7200" b="1" dirty="0">
                <a:latin typeface="Arial" panose="020B0604020202020204" pitchFamily="34" charset="0"/>
                <a:cs typeface="Arial" panose="020B0604020202020204" pitchFamily="34" charset="0"/>
              </a:rPr>
              <a:t>&lt; &lt; &lt; </a:t>
            </a:r>
            <a:r>
              <a:rPr lang="en-US" sz="7200" b="1" dirty="0"/>
              <a:t>Past</a:t>
            </a:r>
          </a:p>
        </p:txBody>
      </p:sp>
      <p:sp>
        <p:nvSpPr>
          <p:cNvPr id="9" name="Rectangle 5">
            <a:extLst>
              <a:ext uri="{FF2B5EF4-FFF2-40B4-BE49-F238E27FC236}">
                <a16:creationId xmlns:a16="http://schemas.microsoft.com/office/drawing/2014/main" id="{40913D59-3B40-9846-71F6-7BC509B9A866}"/>
              </a:ext>
            </a:extLst>
          </p:cNvPr>
          <p:cNvSpPr/>
          <p:nvPr/>
        </p:nvSpPr>
        <p:spPr>
          <a:xfrm>
            <a:off x="-1" y="-1644245"/>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127444" y="2977448"/>
            <a:ext cx="4166051" cy="321703"/>
          </a:xfrm>
          <a:prstGeom prst="rect">
            <a:avLst/>
          </a:prstGeom>
        </p:spPr>
      </p:pic>
      <p:pic>
        <p:nvPicPr>
          <p:cNvPr id="13" name="Picture 12">
            <a:extLst>
              <a:ext uri="{FF2B5EF4-FFF2-40B4-BE49-F238E27FC236}">
                <a16:creationId xmlns:a16="http://schemas.microsoft.com/office/drawing/2014/main" id="{91244A96-62CE-8F94-E34F-EDB88BA858CE}"/>
              </a:ext>
            </a:extLst>
          </p:cNvPr>
          <p:cNvPicPr>
            <a:picLocks noChangeAspect="1"/>
          </p:cNvPicPr>
          <p:nvPr/>
        </p:nvPicPr>
        <p:blipFill>
          <a:blip r:embed="rId3"/>
          <a:srcRect/>
          <a:stretch/>
        </p:blipFill>
        <p:spPr>
          <a:xfrm>
            <a:off x="355190" y="440243"/>
            <a:ext cx="3197636" cy="788372"/>
          </a:xfrm>
          <a:prstGeom prst="rect">
            <a:avLst/>
          </a:prstGeom>
        </p:spPr>
      </p:pic>
      <p:pic>
        <p:nvPicPr>
          <p:cNvPr id="4" name="Picture 3">
            <a:extLst>
              <a:ext uri="{FF2B5EF4-FFF2-40B4-BE49-F238E27FC236}">
                <a16:creationId xmlns:a16="http://schemas.microsoft.com/office/drawing/2014/main" id="{0CF156C0-97F9-934F-0C5D-DD133B12DBC5}"/>
              </a:ext>
            </a:extLst>
          </p:cNvPr>
          <p:cNvPicPr>
            <a:picLocks noChangeAspect="1"/>
          </p:cNvPicPr>
          <p:nvPr/>
        </p:nvPicPr>
        <p:blipFill>
          <a:blip r:embed="rId4"/>
          <a:stretch>
            <a:fillRect/>
          </a:stretch>
        </p:blipFill>
        <p:spPr>
          <a:xfrm>
            <a:off x="-88346" y="1589898"/>
            <a:ext cx="5371780" cy="6942486"/>
          </a:xfrm>
          <a:prstGeom prst="rect">
            <a:avLst/>
          </a:prstGeom>
        </p:spPr>
      </p:pic>
    </p:spTree>
    <p:extLst>
      <p:ext uri="{BB962C8B-B14F-4D97-AF65-F5344CB8AC3E}">
        <p14:creationId xmlns:p14="http://schemas.microsoft.com/office/powerpoint/2010/main" val="410306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title"/>
          </p:nvPr>
        </p:nvSpPr>
        <p:spPr>
          <a:xfrm>
            <a:off x="838200" y="937832"/>
            <a:ext cx="10515600" cy="761184"/>
          </a:xfrm>
        </p:spPr>
        <p:txBody>
          <a:bodyPr anchor="t" anchorCtr="0">
            <a:normAutofit/>
          </a:bodyPr>
          <a:lstStyle/>
          <a:p>
            <a:pPr algn="l"/>
            <a:r>
              <a:rPr lang="en-US" sz="4800" dirty="0"/>
              <a:t>Leadership Development</a:t>
            </a:r>
          </a:p>
        </p:txBody>
      </p:sp>
      <p:sp>
        <p:nvSpPr>
          <p:cNvPr id="3" name="Content Placeholder 2">
            <a:extLst>
              <a:ext uri="{FF2B5EF4-FFF2-40B4-BE49-F238E27FC236}">
                <a16:creationId xmlns:a16="http://schemas.microsoft.com/office/drawing/2014/main" id="{AA76921E-369F-F2B7-8028-9BDB5C6D7DFF}"/>
              </a:ext>
            </a:extLst>
          </p:cNvPr>
          <p:cNvSpPr>
            <a:spLocks noGrp="1"/>
          </p:cNvSpPr>
          <p:nvPr>
            <p:ph idx="1"/>
          </p:nvPr>
        </p:nvSpPr>
        <p:spPr/>
        <p:txBody>
          <a:bodyPr>
            <a:normAutofit/>
          </a:bodyPr>
          <a:lstStyle/>
          <a:p>
            <a:r>
              <a:rPr lang="en-US" dirty="0"/>
              <a:t>Prior to 2019:  </a:t>
            </a:r>
          </a:p>
          <a:p>
            <a:pPr lvl="1"/>
            <a:r>
              <a:rPr lang="en-US" dirty="0"/>
              <a:t>HRD classes</a:t>
            </a:r>
          </a:p>
          <a:p>
            <a:endParaRPr lang="en-US" dirty="0"/>
          </a:p>
          <a:p>
            <a:r>
              <a:rPr lang="en-US" dirty="0"/>
              <a:t>2020-2024: </a:t>
            </a:r>
          </a:p>
          <a:p>
            <a:pPr lvl="1"/>
            <a:r>
              <a:rPr lang="en-US" dirty="0"/>
              <a:t>Supervisor Pathways</a:t>
            </a:r>
          </a:p>
          <a:p>
            <a:pPr lvl="2"/>
            <a:r>
              <a:rPr lang="en-US" dirty="0"/>
              <a:t>Primarily for Supervisor’s</a:t>
            </a:r>
          </a:p>
          <a:p>
            <a:pPr lvl="2"/>
            <a:r>
              <a:rPr lang="en-US" dirty="0"/>
              <a:t>Two-year commitment</a:t>
            </a:r>
          </a:p>
          <a:p>
            <a:pPr lvl="2"/>
            <a:r>
              <a:rPr lang="en-US" dirty="0"/>
              <a:t>135 trained in 4 years</a:t>
            </a:r>
          </a:p>
          <a:p>
            <a:pPr lvl="1"/>
            <a:endParaRPr lang="en-US" dirty="0"/>
          </a:p>
          <a:p>
            <a:pPr lvl="1"/>
            <a:r>
              <a:rPr lang="en-US" dirty="0"/>
              <a:t>HRD Classes</a:t>
            </a:r>
          </a:p>
          <a:p>
            <a:endParaRPr lang="en-US" dirty="0"/>
          </a:p>
          <a:p>
            <a:endParaRPr lang="en-US" dirty="0"/>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3"/>
          <a:stretch>
            <a:fillRect/>
          </a:stretch>
        </p:blipFill>
        <p:spPr>
          <a:xfrm>
            <a:off x="0" y="348106"/>
            <a:ext cx="7423013" cy="573206"/>
          </a:xfrm>
          <a:prstGeom prst="rect">
            <a:avLst/>
          </a:prstGeom>
        </p:spPr>
      </p:pic>
      <p:pic>
        <p:nvPicPr>
          <p:cNvPr id="4" name="Picture 3" descr="A blue text on a black background&#10;&#10;Description automatically generated with medium confidence">
            <a:extLst>
              <a:ext uri="{FF2B5EF4-FFF2-40B4-BE49-F238E27FC236}">
                <a16:creationId xmlns:a16="http://schemas.microsoft.com/office/drawing/2014/main" id="{FEDA9CD0-950C-29D2-F3C9-C3920AD05B94}"/>
              </a:ext>
            </a:extLst>
          </p:cNvPr>
          <p:cNvPicPr>
            <a:picLocks noChangeAspect="1"/>
          </p:cNvPicPr>
          <p:nvPr/>
        </p:nvPicPr>
        <p:blipFill>
          <a:blip r:embed="rId4"/>
          <a:stretch>
            <a:fillRect/>
          </a:stretch>
        </p:blipFill>
        <p:spPr>
          <a:xfrm>
            <a:off x="8677275" y="348106"/>
            <a:ext cx="2838450" cy="699816"/>
          </a:xfrm>
          <a:prstGeom prst="rect">
            <a:avLst/>
          </a:prstGeom>
        </p:spPr>
      </p:pic>
    </p:spTree>
    <p:extLst>
      <p:ext uri="{BB962C8B-B14F-4D97-AF65-F5344CB8AC3E}">
        <p14:creationId xmlns:p14="http://schemas.microsoft.com/office/powerpoint/2010/main" val="1828838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title"/>
          </p:nvPr>
        </p:nvSpPr>
        <p:spPr>
          <a:xfrm>
            <a:off x="914401" y="1215648"/>
            <a:ext cx="10515600" cy="699816"/>
          </a:xfrm>
        </p:spPr>
        <p:txBody>
          <a:bodyPr anchor="t" anchorCtr="0">
            <a:normAutofit/>
          </a:bodyPr>
          <a:lstStyle/>
          <a:p>
            <a:pPr algn="l"/>
            <a:r>
              <a:rPr kumimoji="0" lang="en-US" sz="4400" b="0" i="0" u="none" strike="noStrike" kern="1200" cap="none" spc="0" normalizeH="0" baseline="0" noProof="0" dirty="0">
                <a:ln>
                  <a:noFill/>
                </a:ln>
                <a:solidFill>
                  <a:srgbClr val="0B2341"/>
                </a:solidFill>
                <a:effectLst/>
                <a:uLnTx/>
                <a:uFillTx/>
                <a:latin typeface="Arial" panose="020B0604020202020204"/>
                <a:ea typeface="+mj-ea"/>
                <a:cs typeface="+mj-cs"/>
              </a:rPr>
              <a:t>Inconsistent Supervisory Leadership</a:t>
            </a:r>
            <a:endParaRPr lang="en-US" sz="4800" dirty="0"/>
          </a:p>
        </p:txBody>
      </p:sp>
      <p:sp>
        <p:nvSpPr>
          <p:cNvPr id="3" name="Content Placeholder 2">
            <a:extLst>
              <a:ext uri="{FF2B5EF4-FFF2-40B4-BE49-F238E27FC236}">
                <a16:creationId xmlns:a16="http://schemas.microsoft.com/office/drawing/2014/main" id="{06DFAA7E-9F4A-C98C-4090-C0775C55A24F}"/>
              </a:ext>
            </a:extLst>
          </p:cNvPr>
          <p:cNvSpPr>
            <a:spLocks noGrp="1"/>
          </p:cNvSpPr>
          <p:nvPr>
            <p:ph sz="half" idx="1"/>
          </p:nvPr>
        </p:nvSpPr>
        <p:spPr>
          <a:xfrm>
            <a:off x="838201" y="2209800"/>
            <a:ext cx="5181600" cy="4498976"/>
          </a:xfrm>
        </p:spPr>
        <p:txBody>
          <a:bodyPr>
            <a:normAutofit lnSpcReduction="10000"/>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228600" algn="l"/>
              </a:tabLst>
              <a:defRPr/>
            </a:pPr>
            <a:r>
              <a:rPr kumimoji="0" lang="en-US" sz="2800" b="0" i="1" u="none" strike="noStrike" kern="1200" cap="none" spc="0" normalizeH="0" baseline="0" noProof="0" dirty="0">
                <a:ln>
                  <a:noFill/>
                </a:ln>
                <a:solidFill>
                  <a:srgbClr val="0B2341"/>
                </a:solidFill>
                <a:effectLst/>
                <a:uLnTx/>
                <a:uFillTx/>
                <a:latin typeface="Arial" panose="020B0604020202020204" pitchFamily="34" charset="0"/>
                <a:ea typeface="Times New Roman" panose="02020603050405020304" pitchFamily="18" charset="0"/>
                <a:cs typeface="Times New Roman" panose="02020603050405020304" pitchFamily="18" charset="0"/>
              </a:rPr>
              <a:t>My supervisor’s comments were hurtful.</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228600" algn="l"/>
              </a:tabLst>
              <a:defRPr/>
            </a:pPr>
            <a:endParaRPr kumimoji="0" lang="en-US" sz="2800" b="0" i="1" u="none" strike="noStrike" kern="1200" cap="none" spc="0" normalizeH="0" baseline="0" noProof="0" dirty="0">
              <a:ln>
                <a:noFill/>
              </a:ln>
              <a:solidFill>
                <a:srgbClr val="0B234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228600" algn="l"/>
              </a:tabLst>
              <a:defRPr/>
            </a:pPr>
            <a:r>
              <a:rPr kumimoji="0" lang="en-US" sz="2800" b="0" i="1" u="none" strike="noStrike" kern="1200" cap="none" spc="0" normalizeH="0" baseline="0" noProof="0" dirty="0">
                <a:ln>
                  <a:noFill/>
                </a:ln>
                <a:solidFill>
                  <a:srgbClr val="0B2341"/>
                </a:solidFill>
                <a:effectLst/>
                <a:uLnTx/>
                <a:uFillTx/>
                <a:latin typeface="Arial" panose="020B0604020202020204" pitchFamily="34" charset="0"/>
                <a:ea typeface="Times New Roman" panose="02020603050405020304" pitchFamily="18" charset="0"/>
                <a:cs typeface="Times New Roman" panose="02020603050405020304" pitchFamily="18" charset="0"/>
              </a:rPr>
              <a:t>Supervisors just breeze through it like another administrative task and do not really sit down with you.</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228600" algn="l"/>
              </a:tabLst>
              <a:defRPr/>
            </a:pPr>
            <a:endParaRPr kumimoji="0" lang="en-US" sz="2800" b="0" i="1" u="none" strike="noStrike" kern="1200" cap="none" spc="0" normalizeH="0" baseline="0" noProof="0" dirty="0">
              <a:ln>
                <a:noFill/>
              </a:ln>
              <a:solidFill>
                <a:srgbClr val="0B234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228600" algn="l"/>
              </a:tabLst>
              <a:defRPr/>
            </a:pPr>
            <a:r>
              <a:rPr kumimoji="0" lang="en-US" sz="2800" b="0" i="1" u="none" strike="noStrike" kern="1200" cap="none" spc="0" normalizeH="0" baseline="0" noProof="0" dirty="0">
                <a:ln>
                  <a:noFill/>
                </a:ln>
                <a:solidFill>
                  <a:srgbClr val="0B2341"/>
                </a:solidFill>
                <a:effectLst/>
                <a:uLnTx/>
                <a:uFillTx/>
                <a:latin typeface="Arial" panose="020B0604020202020204" pitchFamily="34" charset="0"/>
                <a:ea typeface="Times New Roman" panose="02020603050405020304" pitchFamily="18" charset="0"/>
                <a:cs typeface="Times New Roman" panose="02020603050405020304" pitchFamily="18" charset="0"/>
              </a:rPr>
              <a:t>There is more focus on negative development needs rather than professional growth opportunities.</a:t>
            </a:r>
          </a:p>
          <a:p>
            <a:endParaRPr lang="en-US" dirty="0"/>
          </a:p>
        </p:txBody>
      </p:sp>
      <p:sp>
        <p:nvSpPr>
          <p:cNvPr id="5" name="Content Placeholder 4">
            <a:extLst>
              <a:ext uri="{FF2B5EF4-FFF2-40B4-BE49-F238E27FC236}">
                <a16:creationId xmlns:a16="http://schemas.microsoft.com/office/drawing/2014/main" id="{A87D9E06-4B44-66BD-1C6B-F81C78650F6F}"/>
              </a:ext>
            </a:extLst>
          </p:cNvPr>
          <p:cNvSpPr>
            <a:spLocks noGrp="1"/>
          </p:cNvSpPr>
          <p:nvPr>
            <p:ph sz="half" idx="2"/>
          </p:nvPr>
        </p:nvSpPr>
        <p:spPr>
          <a:xfrm>
            <a:off x="6172201" y="2134172"/>
            <a:ext cx="5181600" cy="4351338"/>
          </a:xfrm>
        </p:spPr>
        <p:txBody>
          <a:bodyPr>
            <a:normAutofit lnSpcReduction="10000"/>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tab pos="228600" algn="l"/>
              </a:tabLst>
              <a:defRPr/>
            </a:pPr>
            <a:r>
              <a:rPr kumimoji="0" lang="en-US" sz="2800" b="0" i="1" u="none" strike="noStrike" kern="1200" cap="none" spc="0" normalizeH="0" baseline="0" noProof="0" dirty="0">
                <a:ln>
                  <a:noFill/>
                </a:ln>
                <a:solidFill>
                  <a:srgbClr val="0B2341"/>
                </a:solidFill>
                <a:effectLst/>
                <a:uLnTx/>
                <a:uFillTx/>
                <a:latin typeface="Arial" panose="020B0604020202020204" pitchFamily="34" charset="0"/>
                <a:ea typeface="Times New Roman" panose="02020603050405020304" pitchFamily="18" charset="0"/>
                <a:cs typeface="Times New Roman" panose="02020603050405020304" pitchFamily="18" charset="0"/>
              </a:rPr>
              <a:t>I am blessed to have an amazing supervisor who spends a lot of time and effort on my performance planning and review.</a:t>
            </a:r>
            <a:endParaRPr kumimoji="0" lang="en-US" sz="2400" b="0" i="1" u="none" strike="noStrike" kern="1200" cap="none" spc="0" normalizeH="0" baseline="0" noProof="0" dirty="0">
              <a:ln>
                <a:noFill/>
              </a:ln>
              <a:solidFill>
                <a:srgbClr val="0B234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0" y="348106"/>
            <a:ext cx="7423013" cy="573206"/>
          </a:xfrm>
          <a:prstGeom prst="rect">
            <a:avLst/>
          </a:prstGeom>
        </p:spPr>
      </p:pic>
      <p:pic>
        <p:nvPicPr>
          <p:cNvPr id="4" name="Picture 3" descr="A blue text on a black background&#10;&#10;Description automatically generated with medium confidence">
            <a:extLst>
              <a:ext uri="{FF2B5EF4-FFF2-40B4-BE49-F238E27FC236}">
                <a16:creationId xmlns:a16="http://schemas.microsoft.com/office/drawing/2014/main" id="{FEDA9CD0-950C-29D2-F3C9-C3920AD05B94}"/>
              </a:ext>
            </a:extLst>
          </p:cNvPr>
          <p:cNvPicPr>
            <a:picLocks noChangeAspect="1"/>
          </p:cNvPicPr>
          <p:nvPr/>
        </p:nvPicPr>
        <p:blipFill>
          <a:blip r:embed="rId3"/>
          <a:stretch>
            <a:fillRect/>
          </a:stretch>
        </p:blipFill>
        <p:spPr>
          <a:xfrm>
            <a:off x="8677275" y="348106"/>
            <a:ext cx="2838450" cy="699816"/>
          </a:xfrm>
          <a:prstGeom prst="rect">
            <a:avLst/>
          </a:prstGeom>
        </p:spPr>
      </p:pic>
      <p:sp>
        <p:nvSpPr>
          <p:cNvPr id="8" name="TextBox 7">
            <a:extLst>
              <a:ext uri="{FF2B5EF4-FFF2-40B4-BE49-F238E27FC236}">
                <a16:creationId xmlns:a16="http://schemas.microsoft.com/office/drawing/2014/main" id="{F1B88537-2756-1ED2-5F95-D7F0749D80CF}"/>
              </a:ext>
            </a:extLst>
          </p:cNvPr>
          <p:cNvSpPr txBox="1"/>
          <p:nvPr/>
        </p:nvSpPr>
        <p:spPr>
          <a:xfrm>
            <a:off x="6552334" y="6116178"/>
            <a:ext cx="4852610" cy="369332"/>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2341"/>
                </a:solidFill>
                <a:effectLst/>
                <a:uLnTx/>
                <a:uFillTx/>
                <a:latin typeface="Arial" panose="020B0604020202020204"/>
                <a:ea typeface="+mn-ea"/>
                <a:cs typeface="+mn-cs"/>
              </a:rPr>
              <a:t>From Qualtrics Engagement Survey: Jul 2023</a:t>
            </a:r>
          </a:p>
        </p:txBody>
      </p:sp>
    </p:spTree>
    <p:extLst>
      <p:ext uri="{BB962C8B-B14F-4D97-AF65-F5344CB8AC3E}">
        <p14:creationId xmlns:p14="http://schemas.microsoft.com/office/powerpoint/2010/main" val="1337574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3"/>
          <a:stretch>
            <a:fillRect/>
          </a:stretch>
        </p:blipFill>
        <p:spPr>
          <a:xfrm>
            <a:off x="0" y="348106"/>
            <a:ext cx="7423013" cy="573206"/>
          </a:xfrm>
          <a:prstGeom prst="rect">
            <a:avLst/>
          </a:prstGeom>
        </p:spPr>
      </p:pic>
      <p:pic>
        <p:nvPicPr>
          <p:cNvPr id="4" name="Picture 3" descr="A blue text on a black background&#10;&#10;Description automatically generated with medium confidence">
            <a:extLst>
              <a:ext uri="{FF2B5EF4-FFF2-40B4-BE49-F238E27FC236}">
                <a16:creationId xmlns:a16="http://schemas.microsoft.com/office/drawing/2014/main" id="{FEDA9CD0-950C-29D2-F3C9-C3920AD05B94}"/>
              </a:ext>
            </a:extLst>
          </p:cNvPr>
          <p:cNvPicPr>
            <a:picLocks noChangeAspect="1"/>
          </p:cNvPicPr>
          <p:nvPr/>
        </p:nvPicPr>
        <p:blipFill>
          <a:blip r:embed="rId4"/>
          <a:stretch>
            <a:fillRect/>
          </a:stretch>
        </p:blipFill>
        <p:spPr>
          <a:xfrm>
            <a:off x="8677275" y="348106"/>
            <a:ext cx="2838450" cy="699816"/>
          </a:xfrm>
          <a:prstGeom prst="rect">
            <a:avLst/>
          </a:prstGeom>
        </p:spPr>
      </p:pic>
      <p:sp>
        <p:nvSpPr>
          <p:cNvPr id="6" name="TextBox 5">
            <a:extLst>
              <a:ext uri="{FF2B5EF4-FFF2-40B4-BE49-F238E27FC236}">
                <a16:creationId xmlns:a16="http://schemas.microsoft.com/office/drawing/2014/main" id="{272552CB-6DEB-4A49-4A3A-ECF524A6436E}"/>
              </a:ext>
            </a:extLst>
          </p:cNvPr>
          <p:cNvSpPr txBox="1"/>
          <p:nvPr/>
        </p:nvSpPr>
        <p:spPr>
          <a:xfrm>
            <a:off x="631415" y="2104890"/>
            <a:ext cx="11158105"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40% </a:t>
            </a:r>
            <a: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of U.S. workers feel stress or anxiety about going </a:t>
            </a:r>
            <a:b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br>
            <a: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to work because they feel they have a first-time manager who seems unprepared to take on the leadership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36% </a:t>
            </a:r>
            <a: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of workers said they lack motivation at work due </a:t>
            </a:r>
            <a:b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br>
            <a:r>
              <a:rPr kumimoji="0" lang="en-US" sz="3200" b="0" i="1" u="none" strike="noStrike" kern="1200" cap="none" spc="0" normalizeH="0" baseline="0" noProof="0" dirty="0">
                <a:ln>
                  <a:noFill/>
                </a:ln>
                <a:solidFill>
                  <a:srgbClr val="0A2341"/>
                </a:solidFill>
                <a:effectLst/>
                <a:uLnTx/>
                <a:uFillTx/>
                <a:latin typeface="Arial" panose="020B0604020202020204" pitchFamily="34" charset="0"/>
                <a:ea typeface="+mn-ea"/>
                <a:cs typeface="+mn-cs"/>
              </a:rPr>
              <a:t>to the new manager’s lack of leadership skills and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rPr>
              <a:t>					- </a:t>
            </a:r>
            <a:r>
              <a:rPr kumimoji="0" lang="en-US" sz="2800" b="0" i="0" u="none" strike="noStrike" kern="1200" cap="none" spc="0" normalizeH="0" baseline="0" noProof="0" dirty="0">
                <a:ln>
                  <a:noFill/>
                </a:ln>
                <a:solidFill>
                  <a:srgbClr val="0A2341"/>
                </a:solidFill>
                <a:effectLst/>
                <a:uLnTx/>
                <a:uFillTx/>
                <a:latin typeface="Arial" panose="020B0604020202020204" pitchFamily="34" charset="0"/>
                <a:ea typeface="+mn-ea"/>
                <a:cs typeface="+mn-cs"/>
              </a:rPr>
              <a:t>HRDIVE, 24 July 2023</a:t>
            </a:r>
            <a:endParaRPr kumimoji="0" lang="en-US" sz="28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547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030" y="762907"/>
            <a:ext cx="10515600" cy="743979"/>
          </a:xfrm>
        </p:spPr>
        <p:txBody>
          <a:bodyPr>
            <a:noAutofit/>
          </a:bodyPr>
          <a:lstStyle/>
          <a:p>
            <a:r>
              <a:rPr lang="en-US" spc="0" dirty="0">
                <a:solidFill>
                  <a:schemeClr val="tx1"/>
                </a:solidFill>
                <a:latin typeface="Arial" panose="020B0604020202020204" pitchFamily="34" charset="0"/>
                <a:cs typeface="Arial" panose="020B0604020202020204" pitchFamily="34" charset="0"/>
              </a:rPr>
              <a:t>According To </a:t>
            </a:r>
            <a:r>
              <a:rPr lang="en-US" b="1" spc="0" dirty="0">
                <a:solidFill>
                  <a:schemeClr val="tx1"/>
                </a:solidFill>
                <a:latin typeface="Arial" panose="020B0604020202020204" pitchFamily="34" charset="0"/>
                <a:cs typeface="Arial" panose="020B0604020202020204" pitchFamily="34" charset="0"/>
              </a:rPr>
              <a:t>Gallup</a:t>
            </a:r>
            <a:r>
              <a:rPr lang="en-US" spc="0" dirty="0">
                <a:solidFill>
                  <a:schemeClr val="tx1"/>
                </a:solidFill>
                <a:latin typeface="Arial" panose="020B0604020202020204" pitchFamily="34" charset="0"/>
                <a:cs typeface="Arial" panose="020B0604020202020204" pitchFamily="34" charset="0"/>
              </a:rPr>
              <a:t>:</a:t>
            </a:r>
          </a:p>
        </p:txBody>
      </p:sp>
      <p:sp>
        <p:nvSpPr>
          <p:cNvPr id="3" name="TextBox 2"/>
          <p:cNvSpPr txBox="1"/>
          <p:nvPr/>
        </p:nvSpPr>
        <p:spPr>
          <a:xfrm>
            <a:off x="934169" y="1721733"/>
            <a:ext cx="10515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Seventy-nine (79%) of employees (in the US) </a:t>
            </a:r>
            <a:r>
              <a:rPr kumimoji="0" lang="en-US" sz="24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who resign </a:t>
            </a:r>
            <a:r>
              <a:rPr kumimoji="0" lang="en-US" sz="24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cite “Perceptions of not being appreciated by their manager” as a key reason for leaving.</a:t>
            </a:r>
          </a:p>
        </p:txBody>
      </p:sp>
      <p:grpSp>
        <p:nvGrpSpPr>
          <p:cNvPr id="20" name="Group 19">
            <a:extLst>
              <a:ext uri="{FF2B5EF4-FFF2-40B4-BE49-F238E27FC236}">
                <a16:creationId xmlns:a16="http://schemas.microsoft.com/office/drawing/2014/main" id="{E14CE519-3D4E-DD5D-188D-4D280180A027}"/>
              </a:ext>
            </a:extLst>
          </p:cNvPr>
          <p:cNvGrpSpPr/>
          <p:nvPr/>
        </p:nvGrpSpPr>
        <p:grpSpPr>
          <a:xfrm>
            <a:off x="1047992" y="2954212"/>
            <a:ext cx="10219911" cy="3049567"/>
            <a:chOff x="771980" y="3247917"/>
            <a:chExt cx="8785684" cy="2621601"/>
          </a:xfrm>
        </p:grpSpPr>
        <p:pic>
          <p:nvPicPr>
            <p:cNvPr id="62" name="Picture 6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85255" y="3656213"/>
              <a:ext cx="374650" cy="546365"/>
            </a:xfrm>
            <a:prstGeom prst="rect">
              <a:avLst/>
            </a:prstGeom>
          </p:spPr>
        </p:pic>
        <p:pic>
          <p:nvPicPr>
            <p:cNvPr id="77" name="Picture 7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04430" y="3646754"/>
              <a:ext cx="374650" cy="546365"/>
            </a:xfrm>
            <a:prstGeom prst="rect">
              <a:avLst/>
            </a:prstGeom>
          </p:spPr>
        </p:pic>
        <p:pic>
          <p:nvPicPr>
            <p:cNvPr id="90" name="Picture 89"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26346" y="3646753"/>
              <a:ext cx="229518" cy="537200"/>
            </a:xfrm>
            <a:prstGeom prst="rect">
              <a:avLst/>
            </a:prstGeom>
          </p:spPr>
        </p:pic>
        <p:grpSp>
          <p:nvGrpSpPr>
            <p:cNvPr id="4" name="Group 3"/>
            <p:cNvGrpSpPr/>
            <p:nvPr/>
          </p:nvGrpSpPr>
          <p:grpSpPr>
            <a:xfrm>
              <a:off x="771980" y="3247917"/>
              <a:ext cx="8785684" cy="2621601"/>
              <a:chOff x="1758950" y="3329562"/>
              <a:chExt cx="8785684" cy="2621601"/>
            </a:xfrm>
          </p:grpSpPr>
          <p:pic>
            <p:nvPicPr>
              <p:cNvPr id="5" name="Picture 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8950" y="3360364"/>
                <a:ext cx="374650" cy="546365"/>
              </a:xfrm>
              <a:prstGeom prst="rect">
                <a:avLst/>
              </a:prstGeom>
            </p:spPr>
          </p:pic>
          <p:pic>
            <p:nvPicPr>
              <p:cNvPr id="6" name="Picture 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11350" y="3512764"/>
                <a:ext cx="374650" cy="546365"/>
              </a:xfrm>
              <a:prstGeom prst="rect">
                <a:avLst/>
              </a:prstGeom>
            </p:spPr>
          </p:pic>
          <p:pic>
            <p:nvPicPr>
              <p:cNvPr id="7" name="Picture 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63750" y="3634362"/>
                <a:ext cx="374650" cy="577167"/>
              </a:xfrm>
              <a:prstGeom prst="rect">
                <a:avLst/>
              </a:prstGeom>
            </p:spPr>
          </p:pic>
          <p:pic>
            <p:nvPicPr>
              <p:cNvPr id="8" name="Picture 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16150" y="3817564"/>
                <a:ext cx="374650" cy="546365"/>
              </a:xfrm>
              <a:prstGeom prst="rect">
                <a:avLst/>
              </a:prstGeom>
            </p:spPr>
          </p:pic>
          <p:pic>
            <p:nvPicPr>
              <p:cNvPr id="9" name="Picture 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68550" y="3969964"/>
                <a:ext cx="374650" cy="546365"/>
              </a:xfrm>
              <a:prstGeom prst="rect">
                <a:avLst/>
              </a:prstGeom>
            </p:spPr>
          </p:pic>
          <p:pic>
            <p:nvPicPr>
              <p:cNvPr id="10" name="Picture 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20950" y="4122364"/>
                <a:ext cx="374650" cy="546365"/>
              </a:xfrm>
              <a:prstGeom prst="rect">
                <a:avLst/>
              </a:prstGeom>
            </p:spPr>
          </p:pic>
          <p:pic>
            <p:nvPicPr>
              <p:cNvPr id="11" name="Picture 1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3350" y="4274764"/>
                <a:ext cx="374650" cy="546365"/>
              </a:xfrm>
              <a:prstGeom prst="rect">
                <a:avLst/>
              </a:prstGeom>
            </p:spPr>
          </p:pic>
          <p:pic>
            <p:nvPicPr>
              <p:cNvPr id="12" name="Picture 1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25750" y="4427164"/>
                <a:ext cx="374650" cy="546365"/>
              </a:xfrm>
              <a:prstGeom prst="rect">
                <a:avLst/>
              </a:prstGeom>
            </p:spPr>
          </p:pic>
          <p:pic>
            <p:nvPicPr>
              <p:cNvPr id="13" name="Picture 1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78150" y="4579564"/>
                <a:ext cx="374650" cy="546365"/>
              </a:xfrm>
              <a:prstGeom prst="rect">
                <a:avLst/>
              </a:prstGeom>
            </p:spPr>
          </p:pic>
          <p:pic>
            <p:nvPicPr>
              <p:cNvPr id="14" name="Picture 1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30550" y="4731964"/>
                <a:ext cx="374650" cy="546365"/>
              </a:xfrm>
              <a:prstGeom prst="rect">
                <a:avLst/>
              </a:prstGeom>
            </p:spPr>
          </p:pic>
          <p:pic>
            <p:nvPicPr>
              <p:cNvPr id="15" name="Picture 1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82950" y="4884364"/>
                <a:ext cx="374650" cy="546365"/>
              </a:xfrm>
              <a:prstGeom prst="rect">
                <a:avLst/>
              </a:prstGeom>
            </p:spPr>
          </p:pic>
          <p:pic>
            <p:nvPicPr>
              <p:cNvPr id="16" name="Picture 1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35350" y="5036764"/>
                <a:ext cx="374650" cy="546365"/>
              </a:xfrm>
              <a:prstGeom prst="rect">
                <a:avLst/>
              </a:prstGeom>
            </p:spPr>
          </p:pic>
          <p:pic>
            <p:nvPicPr>
              <p:cNvPr id="17" name="Picture 1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87750" y="5189164"/>
                <a:ext cx="374650" cy="546365"/>
              </a:xfrm>
              <a:prstGeom prst="rect">
                <a:avLst/>
              </a:prstGeom>
            </p:spPr>
          </p:pic>
          <p:pic>
            <p:nvPicPr>
              <p:cNvPr id="18" name="Picture 1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0150" y="5341564"/>
                <a:ext cx="374650" cy="546365"/>
              </a:xfrm>
              <a:prstGeom prst="rect">
                <a:avLst/>
              </a:prstGeom>
            </p:spPr>
          </p:pic>
          <p:pic>
            <p:nvPicPr>
              <p:cNvPr id="19" name="Picture 1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44800" y="3369823"/>
                <a:ext cx="374650" cy="546365"/>
              </a:xfrm>
              <a:prstGeom prst="rect">
                <a:avLst/>
              </a:prstGeom>
            </p:spPr>
          </p:pic>
          <p:pic>
            <p:nvPicPr>
              <p:cNvPr id="21" name="Picture 2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97200" y="3522223"/>
                <a:ext cx="374650" cy="546365"/>
              </a:xfrm>
              <a:prstGeom prst="rect">
                <a:avLst/>
              </a:prstGeom>
            </p:spPr>
          </p:pic>
          <p:pic>
            <p:nvPicPr>
              <p:cNvPr id="22" name="Picture 2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49600" y="3674623"/>
                <a:ext cx="374650" cy="546365"/>
              </a:xfrm>
              <a:prstGeom prst="rect">
                <a:avLst/>
              </a:prstGeom>
            </p:spPr>
          </p:pic>
          <p:pic>
            <p:nvPicPr>
              <p:cNvPr id="23" name="Picture 2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02000" y="3827023"/>
                <a:ext cx="374650" cy="546365"/>
              </a:xfrm>
              <a:prstGeom prst="rect">
                <a:avLst/>
              </a:prstGeom>
            </p:spPr>
          </p:pic>
          <p:pic>
            <p:nvPicPr>
              <p:cNvPr id="24" name="Picture 2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54400" y="3979423"/>
                <a:ext cx="374650" cy="546365"/>
              </a:xfrm>
              <a:prstGeom prst="rect">
                <a:avLst/>
              </a:prstGeom>
            </p:spPr>
          </p:pic>
          <p:pic>
            <p:nvPicPr>
              <p:cNvPr id="25" name="Picture 2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06800" y="4131823"/>
                <a:ext cx="374650" cy="546365"/>
              </a:xfrm>
              <a:prstGeom prst="rect">
                <a:avLst/>
              </a:prstGeom>
            </p:spPr>
          </p:pic>
          <p:pic>
            <p:nvPicPr>
              <p:cNvPr id="26" name="Picture 2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59200" y="4284223"/>
                <a:ext cx="374650" cy="546365"/>
              </a:xfrm>
              <a:prstGeom prst="rect">
                <a:avLst/>
              </a:prstGeom>
            </p:spPr>
          </p:pic>
          <p:pic>
            <p:nvPicPr>
              <p:cNvPr id="27" name="Picture 2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11600" y="4436623"/>
                <a:ext cx="374650" cy="546365"/>
              </a:xfrm>
              <a:prstGeom prst="rect">
                <a:avLst/>
              </a:prstGeom>
            </p:spPr>
          </p:pic>
          <p:pic>
            <p:nvPicPr>
              <p:cNvPr id="28" name="Picture 2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64000" y="4589023"/>
                <a:ext cx="374650" cy="546365"/>
              </a:xfrm>
              <a:prstGeom prst="rect">
                <a:avLst/>
              </a:prstGeom>
            </p:spPr>
          </p:pic>
          <p:pic>
            <p:nvPicPr>
              <p:cNvPr id="29" name="Picture 2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16400" y="4741423"/>
                <a:ext cx="374650" cy="546365"/>
              </a:xfrm>
              <a:prstGeom prst="rect">
                <a:avLst/>
              </a:prstGeom>
            </p:spPr>
          </p:pic>
          <p:pic>
            <p:nvPicPr>
              <p:cNvPr id="30" name="Picture 2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68800" y="4893823"/>
                <a:ext cx="374650" cy="546365"/>
              </a:xfrm>
              <a:prstGeom prst="rect">
                <a:avLst/>
              </a:prstGeom>
            </p:spPr>
          </p:pic>
          <p:pic>
            <p:nvPicPr>
              <p:cNvPr id="31" name="Picture 3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21200" y="5046223"/>
                <a:ext cx="374650" cy="546365"/>
              </a:xfrm>
              <a:prstGeom prst="rect">
                <a:avLst/>
              </a:prstGeom>
            </p:spPr>
          </p:pic>
          <p:pic>
            <p:nvPicPr>
              <p:cNvPr id="32" name="Picture 3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73600" y="5198623"/>
                <a:ext cx="374650" cy="546365"/>
              </a:xfrm>
              <a:prstGeom prst="rect">
                <a:avLst/>
              </a:prstGeom>
            </p:spPr>
          </p:pic>
          <p:pic>
            <p:nvPicPr>
              <p:cNvPr id="33" name="Picture 3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10000" y="3329562"/>
                <a:ext cx="374650" cy="546365"/>
              </a:xfrm>
              <a:prstGeom prst="rect">
                <a:avLst/>
              </a:prstGeom>
            </p:spPr>
          </p:pic>
          <p:pic>
            <p:nvPicPr>
              <p:cNvPr id="34" name="Picture 3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62400" y="3481962"/>
                <a:ext cx="374650" cy="546365"/>
              </a:xfrm>
              <a:prstGeom prst="rect">
                <a:avLst/>
              </a:prstGeom>
            </p:spPr>
          </p:pic>
          <p:pic>
            <p:nvPicPr>
              <p:cNvPr id="35" name="Picture 3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14800" y="3634362"/>
                <a:ext cx="374650" cy="546365"/>
              </a:xfrm>
              <a:prstGeom prst="rect">
                <a:avLst/>
              </a:prstGeom>
            </p:spPr>
          </p:pic>
          <p:pic>
            <p:nvPicPr>
              <p:cNvPr id="36" name="Picture 3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67200" y="3786762"/>
                <a:ext cx="374650" cy="546365"/>
              </a:xfrm>
              <a:prstGeom prst="rect">
                <a:avLst/>
              </a:prstGeom>
            </p:spPr>
          </p:pic>
          <p:pic>
            <p:nvPicPr>
              <p:cNvPr id="37" name="Picture 3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19600" y="3939162"/>
                <a:ext cx="374650" cy="546365"/>
              </a:xfrm>
              <a:prstGeom prst="rect">
                <a:avLst/>
              </a:prstGeom>
            </p:spPr>
          </p:pic>
          <p:pic>
            <p:nvPicPr>
              <p:cNvPr id="38" name="Picture 3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0" y="4091562"/>
                <a:ext cx="374650" cy="546365"/>
              </a:xfrm>
              <a:prstGeom prst="rect">
                <a:avLst/>
              </a:prstGeom>
            </p:spPr>
          </p:pic>
          <p:pic>
            <p:nvPicPr>
              <p:cNvPr id="39" name="Picture 3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24400" y="4243962"/>
                <a:ext cx="374650" cy="546365"/>
              </a:xfrm>
              <a:prstGeom prst="rect">
                <a:avLst/>
              </a:prstGeom>
            </p:spPr>
          </p:pic>
          <p:pic>
            <p:nvPicPr>
              <p:cNvPr id="40" name="Picture 3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76800" y="4396362"/>
                <a:ext cx="374650" cy="546365"/>
              </a:xfrm>
              <a:prstGeom prst="rect">
                <a:avLst/>
              </a:prstGeom>
            </p:spPr>
          </p:pic>
          <p:pic>
            <p:nvPicPr>
              <p:cNvPr id="41" name="Picture 4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29200" y="4548762"/>
                <a:ext cx="374650" cy="546365"/>
              </a:xfrm>
              <a:prstGeom prst="rect">
                <a:avLst/>
              </a:prstGeom>
            </p:spPr>
          </p:pic>
          <p:pic>
            <p:nvPicPr>
              <p:cNvPr id="42" name="Picture 4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81600" y="4701162"/>
                <a:ext cx="374650" cy="546365"/>
              </a:xfrm>
              <a:prstGeom prst="rect">
                <a:avLst/>
              </a:prstGeom>
            </p:spPr>
          </p:pic>
          <p:pic>
            <p:nvPicPr>
              <p:cNvPr id="43" name="Picture 4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34000" y="4853562"/>
                <a:ext cx="374650" cy="546365"/>
              </a:xfrm>
              <a:prstGeom prst="rect">
                <a:avLst/>
              </a:prstGeom>
            </p:spPr>
          </p:pic>
          <p:pic>
            <p:nvPicPr>
              <p:cNvPr id="44" name="Picture 4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86400" y="5005962"/>
                <a:ext cx="374650" cy="546365"/>
              </a:xfrm>
              <a:prstGeom prst="rect">
                <a:avLst/>
              </a:prstGeom>
            </p:spPr>
          </p:pic>
          <p:pic>
            <p:nvPicPr>
              <p:cNvPr id="45" name="Picture 4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38800" y="5158362"/>
                <a:ext cx="374650" cy="546365"/>
              </a:xfrm>
              <a:prstGeom prst="rect">
                <a:avLst/>
              </a:prstGeom>
            </p:spPr>
          </p:pic>
          <p:pic>
            <p:nvPicPr>
              <p:cNvPr id="46" name="Picture 4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91200" y="5310762"/>
                <a:ext cx="374650" cy="546365"/>
              </a:xfrm>
              <a:prstGeom prst="rect">
                <a:avLst/>
              </a:prstGeom>
            </p:spPr>
          </p:pic>
          <p:pic>
            <p:nvPicPr>
              <p:cNvPr id="47" name="Picture 4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26000" y="5351023"/>
                <a:ext cx="374650" cy="546365"/>
              </a:xfrm>
              <a:prstGeom prst="rect">
                <a:avLst/>
              </a:prstGeom>
            </p:spPr>
          </p:pic>
          <p:pic>
            <p:nvPicPr>
              <p:cNvPr id="48" name="Picture 4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08550" y="3329562"/>
                <a:ext cx="374650" cy="546365"/>
              </a:xfrm>
              <a:prstGeom prst="rect">
                <a:avLst/>
              </a:prstGeom>
            </p:spPr>
          </p:pic>
          <p:pic>
            <p:nvPicPr>
              <p:cNvPr id="49" name="Picture 4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60950" y="3481962"/>
                <a:ext cx="374650" cy="546365"/>
              </a:xfrm>
              <a:prstGeom prst="rect">
                <a:avLst/>
              </a:prstGeom>
            </p:spPr>
          </p:pic>
          <p:pic>
            <p:nvPicPr>
              <p:cNvPr id="50" name="Picture 4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13350" y="3634362"/>
                <a:ext cx="374650" cy="546365"/>
              </a:xfrm>
              <a:prstGeom prst="rect">
                <a:avLst/>
              </a:prstGeom>
            </p:spPr>
          </p:pic>
          <p:pic>
            <p:nvPicPr>
              <p:cNvPr id="51" name="Picture 5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65750" y="3786762"/>
                <a:ext cx="374650" cy="546365"/>
              </a:xfrm>
              <a:prstGeom prst="rect">
                <a:avLst/>
              </a:prstGeom>
            </p:spPr>
          </p:pic>
          <p:pic>
            <p:nvPicPr>
              <p:cNvPr id="52" name="Picture 5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18150" y="3939162"/>
                <a:ext cx="374650" cy="546365"/>
              </a:xfrm>
              <a:prstGeom prst="rect">
                <a:avLst/>
              </a:prstGeom>
            </p:spPr>
          </p:pic>
          <p:pic>
            <p:nvPicPr>
              <p:cNvPr id="53" name="Picture 5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70550" y="4091562"/>
                <a:ext cx="374650" cy="546365"/>
              </a:xfrm>
              <a:prstGeom prst="rect">
                <a:avLst/>
              </a:prstGeom>
            </p:spPr>
          </p:pic>
          <p:pic>
            <p:nvPicPr>
              <p:cNvPr id="54" name="Picture 5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22950" y="4243962"/>
                <a:ext cx="374650" cy="546365"/>
              </a:xfrm>
              <a:prstGeom prst="rect">
                <a:avLst/>
              </a:prstGeom>
            </p:spPr>
          </p:pic>
          <p:pic>
            <p:nvPicPr>
              <p:cNvPr id="55" name="Picture 5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75350" y="4396362"/>
                <a:ext cx="374650" cy="546365"/>
              </a:xfrm>
              <a:prstGeom prst="rect">
                <a:avLst/>
              </a:prstGeom>
            </p:spPr>
          </p:pic>
          <p:pic>
            <p:nvPicPr>
              <p:cNvPr id="56" name="Picture 5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27750" y="4548762"/>
                <a:ext cx="374650" cy="546365"/>
              </a:xfrm>
              <a:prstGeom prst="rect">
                <a:avLst/>
              </a:prstGeom>
            </p:spPr>
          </p:pic>
          <p:pic>
            <p:nvPicPr>
              <p:cNvPr id="57" name="Picture 5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80150" y="4701162"/>
                <a:ext cx="374650" cy="546365"/>
              </a:xfrm>
              <a:prstGeom prst="rect">
                <a:avLst/>
              </a:prstGeom>
            </p:spPr>
          </p:pic>
          <p:pic>
            <p:nvPicPr>
              <p:cNvPr id="58" name="Picture 5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32550" y="4853562"/>
                <a:ext cx="374650" cy="546365"/>
              </a:xfrm>
              <a:prstGeom prst="rect">
                <a:avLst/>
              </a:prstGeom>
            </p:spPr>
          </p:pic>
          <p:pic>
            <p:nvPicPr>
              <p:cNvPr id="59" name="Picture 5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84950" y="5005962"/>
                <a:ext cx="374650" cy="546365"/>
              </a:xfrm>
              <a:prstGeom prst="rect">
                <a:avLst/>
              </a:prstGeom>
            </p:spPr>
          </p:pic>
          <p:pic>
            <p:nvPicPr>
              <p:cNvPr id="60" name="Picture 5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37350" y="5158362"/>
                <a:ext cx="374650" cy="546365"/>
              </a:xfrm>
              <a:prstGeom prst="rect">
                <a:avLst/>
              </a:prstGeom>
            </p:spPr>
          </p:pic>
          <p:pic>
            <p:nvPicPr>
              <p:cNvPr id="61" name="Picture 6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89750" y="5310762"/>
                <a:ext cx="374650" cy="546365"/>
              </a:xfrm>
              <a:prstGeom prst="rect">
                <a:avLst/>
              </a:prstGeom>
            </p:spPr>
          </p:pic>
          <p:pic>
            <p:nvPicPr>
              <p:cNvPr id="63" name="Picture 6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2825" y="3433058"/>
                <a:ext cx="374650" cy="546365"/>
              </a:xfrm>
              <a:prstGeom prst="rect">
                <a:avLst/>
              </a:prstGeom>
            </p:spPr>
          </p:pic>
          <p:pic>
            <p:nvPicPr>
              <p:cNvPr id="64" name="Picture 6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45225" y="3585458"/>
                <a:ext cx="374650" cy="546365"/>
              </a:xfrm>
              <a:prstGeom prst="rect">
                <a:avLst/>
              </a:prstGeom>
            </p:spPr>
          </p:pic>
          <p:pic>
            <p:nvPicPr>
              <p:cNvPr id="65" name="Picture 6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97625" y="3737858"/>
                <a:ext cx="374650" cy="546365"/>
              </a:xfrm>
              <a:prstGeom prst="rect">
                <a:avLst/>
              </a:prstGeom>
            </p:spPr>
          </p:pic>
          <p:pic>
            <p:nvPicPr>
              <p:cNvPr id="66" name="Picture 65"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50025" y="3890258"/>
                <a:ext cx="374650" cy="546365"/>
              </a:xfrm>
              <a:prstGeom prst="rect">
                <a:avLst/>
              </a:prstGeom>
            </p:spPr>
          </p:pic>
          <p:pic>
            <p:nvPicPr>
              <p:cNvPr id="67" name="Picture 66"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2425" y="4042658"/>
                <a:ext cx="374650" cy="546365"/>
              </a:xfrm>
              <a:prstGeom prst="rect">
                <a:avLst/>
              </a:prstGeom>
            </p:spPr>
          </p:pic>
          <p:pic>
            <p:nvPicPr>
              <p:cNvPr id="68" name="Picture 6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54825" y="4195058"/>
                <a:ext cx="374650" cy="546365"/>
              </a:xfrm>
              <a:prstGeom prst="rect">
                <a:avLst/>
              </a:prstGeom>
            </p:spPr>
          </p:pic>
          <p:pic>
            <p:nvPicPr>
              <p:cNvPr id="69" name="Picture 6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07225" y="4347458"/>
                <a:ext cx="374650" cy="546365"/>
              </a:xfrm>
              <a:prstGeom prst="rect">
                <a:avLst/>
              </a:prstGeom>
            </p:spPr>
          </p:pic>
          <p:pic>
            <p:nvPicPr>
              <p:cNvPr id="70" name="Picture 6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9625" y="4499858"/>
                <a:ext cx="374650" cy="546365"/>
              </a:xfrm>
              <a:prstGeom prst="rect">
                <a:avLst/>
              </a:prstGeom>
            </p:spPr>
          </p:pic>
          <p:pic>
            <p:nvPicPr>
              <p:cNvPr id="71" name="Picture 7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12025" y="4652258"/>
                <a:ext cx="374650" cy="546365"/>
              </a:xfrm>
              <a:prstGeom prst="rect">
                <a:avLst/>
              </a:prstGeom>
            </p:spPr>
          </p:pic>
          <p:pic>
            <p:nvPicPr>
              <p:cNvPr id="72" name="Picture 7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64425" y="4804658"/>
                <a:ext cx="374650" cy="546365"/>
              </a:xfrm>
              <a:prstGeom prst="rect">
                <a:avLst/>
              </a:prstGeom>
            </p:spPr>
          </p:pic>
          <p:pic>
            <p:nvPicPr>
              <p:cNvPr id="73" name="Picture 7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16825" y="4957058"/>
                <a:ext cx="374650" cy="546365"/>
              </a:xfrm>
              <a:prstGeom prst="rect">
                <a:avLst/>
              </a:prstGeom>
            </p:spPr>
          </p:pic>
          <p:pic>
            <p:nvPicPr>
              <p:cNvPr id="74" name="Picture 7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69225" y="5109458"/>
                <a:ext cx="374650" cy="546365"/>
              </a:xfrm>
              <a:prstGeom prst="rect">
                <a:avLst/>
              </a:prstGeom>
            </p:spPr>
          </p:pic>
          <p:pic>
            <p:nvPicPr>
              <p:cNvPr id="75" name="Picture 7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21625" y="5261858"/>
                <a:ext cx="374650" cy="546365"/>
              </a:xfrm>
              <a:prstGeom prst="rect">
                <a:avLst/>
              </a:prstGeom>
            </p:spPr>
          </p:pic>
          <p:pic>
            <p:nvPicPr>
              <p:cNvPr id="78" name="Picture 77"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12000" y="3423599"/>
                <a:ext cx="374650" cy="546365"/>
              </a:xfrm>
              <a:prstGeom prst="rect">
                <a:avLst/>
              </a:prstGeom>
            </p:spPr>
          </p:pic>
          <p:pic>
            <p:nvPicPr>
              <p:cNvPr id="79" name="Picture 78"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64400" y="3575999"/>
                <a:ext cx="374650" cy="546365"/>
              </a:xfrm>
              <a:prstGeom prst="rect">
                <a:avLst/>
              </a:prstGeom>
            </p:spPr>
          </p:pic>
          <p:pic>
            <p:nvPicPr>
              <p:cNvPr id="80" name="Picture 79"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16800" y="3728399"/>
                <a:ext cx="374650" cy="546365"/>
              </a:xfrm>
              <a:prstGeom prst="rect">
                <a:avLst/>
              </a:prstGeom>
            </p:spPr>
          </p:pic>
          <p:pic>
            <p:nvPicPr>
              <p:cNvPr id="81" name="Picture 80"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569200" y="3880799"/>
                <a:ext cx="374650" cy="546365"/>
              </a:xfrm>
              <a:prstGeom prst="rect">
                <a:avLst/>
              </a:prstGeom>
            </p:spPr>
          </p:pic>
          <p:pic>
            <p:nvPicPr>
              <p:cNvPr id="82" name="Picture 81"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21600" y="4033199"/>
                <a:ext cx="374650" cy="546365"/>
              </a:xfrm>
              <a:prstGeom prst="rect">
                <a:avLst/>
              </a:prstGeom>
            </p:spPr>
          </p:pic>
          <p:pic>
            <p:nvPicPr>
              <p:cNvPr id="83" name="Picture 82"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74000" y="4185599"/>
                <a:ext cx="374650" cy="546365"/>
              </a:xfrm>
              <a:prstGeom prst="rect">
                <a:avLst/>
              </a:prstGeom>
            </p:spPr>
          </p:pic>
          <p:pic>
            <p:nvPicPr>
              <p:cNvPr id="84" name="Picture 83"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26400" y="4337999"/>
                <a:ext cx="374650" cy="546365"/>
              </a:xfrm>
              <a:prstGeom prst="rect">
                <a:avLst/>
              </a:prstGeom>
            </p:spPr>
          </p:pic>
          <p:pic>
            <p:nvPicPr>
              <p:cNvPr id="85" name="Picture 84" descr="AA05385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8800" y="4490399"/>
                <a:ext cx="374650" cy="546365"/>
              </a:xfrm>
              <a:prstGeom prst="rect">
                <a:avLst/>
              </a:prstGeom>
            </p:spPr>
          </p:pic>
          <p:pic>
            <p:nvPicPr>
              <p:cNvPr id="86" name="Picture 85" descr="aa049887.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401050" y="4678187"/>
                <a:ext cx="218314" cy="510976"/>
              </a:xfrm>
              <a:prstGeom prst="rect">
                <a:avLst/>
              </a:prstGeom>
            </p:spPr>
          </p:pic>
          <p:pic>
            <p:nvPicPr>
              <p:cNvPr id="91" name="Picture 90" descr="aa049887.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553450" y="4830587"/>
                <a:ext cx="218314" cy="510976"/>
              </a:xfrm>
              <a:prstGeom prst="rect">
                <a:avLst/>
              </a:prstGeom>
            </p:spPr>
          </p:pic>
          <p:pic>
            <p:nvPicPr>
              <p:cNvPr id="92" name="Picture 91" descr="aa049887.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05850" y="4982987"/>
                <a:ext cx="218314" cy="510976"/>
              </a:xfrm>
              <a:prstGeom prst="rect">
                <a:avLst/>
              </a:prstGeom>
            </p:spPr>
          </p:pic>
          <p:pic>
            <p:nvPicPr>
              <p:cNvPr id="93" name="Picture 92" descr="aa049887.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858250" y="5135387"/>
                <a:ext cx="218314" cy="510976"/>
              </a:xfrm>
              <a:prstGeom prst="rect">
                <a:avLst/>
              </a:prstGeom>
            </p:spPr>
          </p:pic>
          <p:pic>
            <p:nvPicPr>
              <p:cNvPr id="94" name="Picture 93" descr="aa049887.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010650" y="5287787"/>
                <a:ext cx="218314" cy="510976"/>
              </a:xfrm>
              <a:prstGeom prst="rect">
                <a:avLst/>
              </a:prstGeom>
            </p:spPr>
          </p:pic>
          <p:pic>
            <p:nvPicPr>
              <p:cNvPr id="96" name="Picture 95"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33916" y="3423598"/>
                <a:ext cx="229518" cy="537200"/>
              </a:xfrm>
              <a:prstGeom prst="rect">
                <a:avLst/>
              </a:prstGeom>
            </p:spPr>
          </p:pic>
          <p:pic>
            <p:nvPicPr>
              <p:cNvPr id="97" name="Picture 96"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86316" y="3575998"/>
                <a:ext cx="229518" cy="537200"/>
              </a:xfrm>
              <a:prstGeom prst="rect">
                <a:avLst/>
              </a:prstGeom>
            </p:spPr>
          </p:pic>
          <p:pic>
            <p:nvPicPr>
              <p:cNvPr id="98" name="Picture 97"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8716" y="3728398"/>
                <a:ext cx="229518" cy="537200"/>
              </a:xfrm>
              <a:prstGeom prst="rect">
                <a:avLst/>
              </a:prstGeom>
            </p:spPr>
          </p:pic>
          <p:pic>
            <p:nvPicPr>
              <p:cNvPr id="99" name="Picture 98"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1116" y="3880798"/>
                <a:ext cx="229518" cy="537200"/>
              </a:xfrm>
              <a:prstGeom prst="rect">
                <a:avLst/>
              </a:prstGeom>
            </p:spPr>
          </p:pic>
          <p:pic>
            <p:nvPicPr>
              <p:cNvPr id="100" name="Picture 99"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943516" y="4033198"/>
                <a:ext cx="229518" cy="537200"/>
              </a:xfrm>
              <a:prstGeom prst="rect">
                <a:avLst/>
              </a:prstGeom>
            </p:spPr>
          </p:pic>
          <p:pic>
            <p:nvPicPr>
              <p:cNvPr id="101" name="Picture 100"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095916" y="4185598"/>
                <a:ext cx="229518" cy="537200"/>
              </a:xfrm>
              <a:prstGeom prst="rect">
                <a:avLst/>
              </a:prstGeom>
            </p:spPr>
          </p:pic>
          <p:pic>
            <p:nvPicPr>
              <p:cNvPr id="102" name="Picture 101"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48316" y="4337998"/>
                <a:ext cx="229518" cy="537200"/>
              </a:xfrm>
              <a:prstGeom prst="rect">
                <a:avLst/>
              </a:prstGeom>
            </p:spPr>
          </p:pic>
          <p:pic>
            <p:nvPicPr>
              <p:cNvPr id="103" name="Picture 102"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00716" y="4490398"/>
                <a:ext cx="229518" cy="537200"/>
              </a:xfrm>
              <a:prstGeom prst="rect">
                <a:avLst/>
              </a:prstGeom>
            </p:spPr>
          </p:pic>
          <p:pic>
            <p:nvPicPr>
              <p:cNvPr id="104" name="Picture 103"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53116" y="4642798"/>
                <a:ext cx="229518" cy="537200"/>
              </a:xfrm>
              <a:prstGeom prst="rect">
                <a:avLst/>
              </a:prstGeom>
            </p:spPr>
          </p:pic>
          <p:pic>
            <p:nvPicPr>
              <p:cNvPr id="105" name="Picture 104"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705516" y="4795198"/>
                <a:ext cx="229518" cy="537200"/>
              </a:xfrm>
              <a:prstGeom prst="rect">
                <a:avLst/>
              </a:prstGeom>
            </p:spPr>
          </p:pic>
          <p:pic>
            <p:nvPicPr>
              <p:cNvPr id="106" name="Picture 105"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857916" y="4947598"/>
                <a:ext cx="229518" cy="537200"/>
              </a:xfrm>
              <a:prstGeom prst="rect">
                <a:avLst/>
              </a:prstGeom>
            </p:spPr>
          </p:pic>
          <p:pic>
            <p:nvPicPr>
              <p:cNvPr id="107" name="Picture 106"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10316" y="5099998"/>
                <a:ext cx="229518" cy="537200"/>
              </a:xfrm>
              <a:prstGeom prst="rect">
                <a:avLst/>
              </a:prstGeom>
            </p:spPr>
          </p:pic>
          <p:pic>
            <p:nvPicPr>
              <p:cNvPr id="108" name="Picture 107"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162716" y="5252398"/>
                <a:ext cx="229518" cy="537200"/>
              </a:xfrm>
              <a:prstGeom prst="rect">
                <a:avLst/>
              </a:prstGeom>
            </p:spPr>
          </p:pic>
          <p:pic>
            <p:nvPicPr>
              <p:cNvPr id="109" name="Picture 108" descr="aa04988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15116" y="5404798"/>
                <a:ext cx="229518" cy="537200"/>
              </a:xfrm>
              <a:prstGeom prst="rect">
                <a:avLst/>
              </a:prstGeom>
            </p:spPr>
          </p:pic>
          <p:pic>
            <p:nvPicPr>
              <p:cNvPr id="110" name="Picture 109" descr="aa049887.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63050" y="5440187"/>
                <a:ext cx="218314" cy="510976"/>
              </a:xfrm>
              <a:prstGeom prst="rect">
                <a:avLst/>
              </a:prstGeom>
            </p:spPr>
          </p:pic>
        </p:grpSp>
      </p:grpSp>
    </p:spTree>
    <p:custDataLst>
      <p:tags r:id="rId1"/>
    </p:custDataLst>
    <p:extLst>
      <p:ext uri="{BB962C8B-B14F-4D97-AF65-F5344CB8AC3E}">
        <p14:creationId xmlns:p14="http://schemas.microsoft.com/office/powerpoint/2010/main" val="1240856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2462262" y="2880502"/>
            <a:ext cx="9469326" cy="2387600"/>
          </a:xfrm>
        </p:spPr>
        <p:txBody>
          <a:bodyPr>
            <a:normAutofit/>
          </a:bodyPr>
          <a:lstStyle/>
          <a:p>
            <a:pPr algn="r"/>
            <a:r>
              <a:rPr lang="en-US" sz="3600" b="1" dirty="0"/>
              <a:t>AU</a:t>
            </a:r>
            <a:r>
              <a:rPr lang="en-US" sz="3600" dirty="0"/>
              <a:t> </a:t>
            </a:r>
            <a:r>
              <a:rPr lang="en-US" sz="3600" b="1" dirty="0"/>
              <a:t>Leadership Development</a:t>
            </a:r>
            <a:br>
              <a:rPr lang="en-US" sz="4800" dirty="0"/>
            </a:br>
            <a:r>
              <a:rPr lang="en-US" sz="4800" dirty="0"/>
              <a:t>	      </a:t>
            </a:r>
            <a:r>
              <a:rPr lang="en-US" sz="4800" b="1" dirty="0"/>
              <a:t>• • • </a:t>
            </a:r>
            <a:r>
              <a:rPr lang="en-US" sz="7200" b="1" dirty="0"/>
              <a:t>Present</a:t>
            </a:r>
          </a:p>
        </p:txBody>
      </p:sp>
      <p:sp>
        <p:nvSpPr>
          <p:cNvPr id="9" name="Rectangle 5">
            <a:extLst>
              <a:ext uri="{FF2B5EF4-FFF2-40B4-BE49-F238E27FC236}">
                <a16:creationId xmlns:a16="http://schemas.microsoft.com/office/drawing/2014/main" id="{40913D59-3B40-9846-71F6-7BC509B9A866}"/>
              </a:ext>
            </a:extLst>
          </p:cNvPr>
          <p:cNvSpPr/>
          <p:nvPr/>
        </p:nvSpPr>
        <p:spPr>
          <a:xfrm>
            <a:off x="-1" y="-1644245"/>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127444" y="2977448"/>
            <a:ext cx="4166051" cy="321703"/>
          </a:xfrm>
          <a:prstGeom prst="rect">
            <a:avLst/>
          </a:prstGeom>
        </p:spPr>
      </p:pic>
      <p:pic>
        <p:nvPicPr>
          <p:cNvPr id="13" name="Picture 12">
            <a:extLst>
              <a:ext uri="{FF2B5EF4-FFF2-40B4-BE49-F238E27FC236}">
                <a16:creationId xmlns:a16="http://schemas.microsoft.com/office/drawing/2014/main" id="{91244A96-62CE-8F94-E34F-EDB88BA858CE}"/>
              </a:ext>
            </a:extLst>
          </p:cNvPr>
          <p:cNvPicPr>
            <a:picLocks noChangeAspect="1"/>
          </p:cNvPicPr>
          <p:nvPr/>
        </p:nvPicPr>
        <p:blipFill>
          <a:blip r:embed="rId3"/>
          <a:srcRect/>
          <a:stretch/>
        </p:blipFill>
        <p:spPr>
          <a:xfrm>
            <a:off x="355190" y="440243"/>
            <a:ext cx="3197636" cy="788372"/>
          </a:xfrm>
          <a:prstGeom prst="rect">
            <a:avLst/>
          </a:prstGeom>
        </p:spPr>
      </p:pic>
      <p:pic>
        <p:nvPicPr>
          <p:cNvPr id="4" name="Picture 3">
            <a:extLst>
              <a:ext uri="{FF2B5EF4-FFF2-40B4-BE49-F238E27FC236}">
                <a16:creationId xmlns:a16="http://schemas.microsoft.com/office/drawing/2014/main" id="{0CF156C0-97F9-934F-0C5D-DD133B12DBC5}"/>
              </a:ext>
            </a:extLst>
          </p:cNvPr>
          <p:cNvPicPr>
            <a:picLocks noChangeAspect="1"/>
          </p:cNvPicPr>
          <p:nvPr/>
        </p:nvPicPr>
        <p:blipFill>
          <a:blip r:embed="rId4"/>
          <a:stretch>
            <a:fillRect/>
          </a:stretch>
        </p:blipFill>
        <p:spPr>
          <a:xfrm>
            <a:off x="-88346" y="1589898"/>
            <a:ext cx="5371780" cy="6942486"/>
          </a:xfrm>
          <a:prstGeom prst="rect">
            <a:avLst/>
          </a:prstGeom>
        </p:spPr>
      </p:pic>
    </p:spTree>
    <p:extLst>
      <p:ext uri="{BB962C8B-B14F-4D97-AF65-F5344CB8AC3E}">
        <p14:creationId xmlns:p14="http://schemas.microsoft.com/office/powerpoint/2010/main" val="3949115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1DD6-603C-DD64-956D-57B037DD4ACD}"/>
              </a:ext>
            </a:extLst>
          </p:cNvPr>
          <p:cNvSpPr txBox="1">
            <a:spLocks/>
          </p:cNvSpPr>
          <p:nvPr/>
        </p:nvSpPr>
        <p:spPr>
          <a:xfrm>
            <a:off x="1560301" y="352414"/>
            <a:ext cx="10526304" cy="1104467"/>
          </a:xfrm>
          <a:prstGeom prst="rect">
            <a:avLst/>
          </a:prstGeom>
        </p:spPr>
        <p:txBody>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Leadership Development</a:t>
            </a:r>
            <a:br>
              <a:rPr kumimoji="0" lang="en-US" sz="3600"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br>
            <a:r>
              <a:rPr kumimoji="0" lang="en-US" sz="3600"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Advisory &amp; Working Groups</a:t>
            </a:r>
          </a:p>
        </p:txBody>
      </p:sp>
      <p:sp>
        <p:nvSpPr>
          <p:cNvPr id="4" name="TextBox 3">
            <a:extLst>
              <a:ext uri="{FF2B5EF4-FFF2-40B4-BE49-F238E27FC236}">
                <a16:creationId xmlns:a16="http://schemas.microsoft.com/office/drawing/2014/main" id="{95BA943E-D732-31D9-D229-09FD4F723D0F}"/>
              </a:ext>
            </a:extLst>
          </p:cNvPr>
          <p:cNvSpPr txBox="1"/>
          <p:nvPr/>
        </p:nvSpPr>
        <p:spPr>
          <a:xfrm>
            <a:off x="1533262" y="1456881"/>
            <a:ext cx="11198926" cy="5016758"/>
          </a:xfrm>
          <a:prstGeom prst="rect">
            <a:avLst/>
          </a:prstGeom>
          <a:noFill/>
        </p:spPr>
        <p:txBody>
          <a:bodyPr wrap="square" numCol="2">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Kelli Shomaker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Dean Susan Hubbard​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Dean Jason Hicks​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Dean Leigh Ann Ross​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Dean Jennifer Mueller-Phillips​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Kevin Robinson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Erin Lewis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Asim Ali​</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​Karla McCormick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Maria Witte​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Julie Huff​</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Angela Wiley​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Lisa Kensler​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Cindy Bowling​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Laura Downey​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Dan Surry​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Liesl </a:t>
            </a:r>
            <a:r>
              <a:rPr kumimoji="0" lang="en-US" sz="2000" b="0" i="0" u="none" strike="noStrike" kern="1200" cap="none" spc="0" normalizeH="0" baseline="0" noProof="0" dirty="0" err="1">
                <a:ln>
                  <a:noFill/>
                </a:ln>
                <a:solidFill>
                  <a:srgbClr val="0B2341"/>
                </a:solidFill>
                <a:effectLst/>
                <a:uLnTx/>
                <a:uFillTx/>
                <a:latin typeface="Arial" panose="020B0604020202020204" pitchFamily="34" charset="0"/>
                <a:ea typeface="+mn-ea"/>
                <a:cs typeface="+mn-cs"/>
              </a:rPr>
              <a:t>Reiners</a:t>
            </a: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Dr. Karen Hopkins​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Julia </a:t>
            </a:r>
            <a:r>
              <a:rPr kumimoji="0" lang="en-US" sz="2000" b="0" i="0" u="none" strike="noStrike" kern="1200" cap="none" spc="0" normalizeH="0" baseline="0" noProof="0" dirty="0" err="1">
                <a:ln>
                  <a:noFill/>
                </a:ln>
                <a:solidFill>
                  <a:srgbClr val="0B2341"/>
                </a:solidFill>
                <a:effectLst/>
                <a:uLnTx/>
                <a:uFillTx/>
                <a:latin typeface="Arial" panose="020B0604020202020204" pitchFamily="34" charset="0"/>
                <a:ea typeface="+mn-ea"/>
                <a:cs typeface="+mn-cs"/>
              </a:rPr>
              <a:t>Wiard</a:t>
            </a: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Bill Shannon​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Loren Winn​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Jill Albin-Hill​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Hope Stockton​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Mandy Deveraux​</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Mallory Carden​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Ashley Gann​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Kim </a:t>
            </a:r>
            <a:r>
              <a:rPr kumimoji="0" lang="en-US" sz="2000" b="0" i="0" u="none" strike="noStrike" kern="1200" cap="none" spc="0" normalizeH="0" baseline="0" noProof="0" dirty="0" err="1">
                <a:ln>
                  <a:noFill/>
                </a:ln>
                <a:solidFill>
                  <a:srgbClr val="0B2341"/>
                </a:solidFill>
                <a:effectLst/>
                <a:uLnTx/>
                <a:uFillTx/>
                <a:latin typeface="Arial" panose="020B0604020202020204" pitchFamily="34" charset="0"/>
                <a:ea typeface="+mn-ea"/>
                <a:cs typeface="+mn-cs"/>
              </a:rPr>
              <a:t>McCadden</a:t>
            </a: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Josh Henderson​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pitchFamily="34" charset="0"/>
                <a:ea typeface="+mn-ea"/>
                <a:cs typeface="+mn-cs"/>
              </a:rPr>
              <a:t> Evelyn Johnson​</a:t>
            </a:r>
          </a:p>
        </p:txBody>
      </p:sp>
      <p:sp>
        <p:nvSpPr>
          <p:cNvPr id="5" name="TextBox 4">
            <a:extLst>
              <a:ext uri="{FF2B5EF4-FFF2-40B4-BE49-F238E27FC236}">
                <a16:creationId xmlns:a16="http://schemas.microsoft.com/office/drawing/2014/main" id="{DE96C50D-814A-05ED-F4FA-9F9D1B20B902}"/>
              </a:ext>
            </a:extLst>
          </p:cNvPr>
          <p:cNvSpPr txBox="1"/>
          <p:nvPr/>
        </p:nvSpPr>
        <p:spPr>
          <a:xfrm>
            <a:off x="9351462" y="5943600"/>
            <a:ext cx="2614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4E0B"/>
                </a:solidFill>
                <a:effectLst/>
                <a:uLnTx/>
                <a:uFillTx/>
                <a:latin typeface="Arial" panose="020B0604020202020204" pitchFamily="34" charset="0"/>
                <a:ea typeface="+mn-ea"/>
                <a:cs typeface="Arial" panose="020B0604020202020204" pitchFamily="34" charset="0"/>
              </a:rPr>
              <a:t>October 2023- Present</a:t>
            </a:r>
          </a:p>
        </p:txBody>
      </p:sp>
    </p:spTree>
    <p:extLst>
      <p:ext uri="{BB962C8B-B14F-4D97-AF65-F5344CB8AC3E}">
        <p14:creationId xmlns:p14="http://schemas.microsoft.com/office/powerpoint/2010/main" val="154547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09600" y="304800"/>
            <a:ext cx="11239501" cy="1104467"/>
          </a:xfrm>
        </p:spPr>
        <p:txBody>
          <a:bodyPr/>
          <a:lstStyle/>
          <a:p>
            <a:r>
              <a:rPr lang="en-US" b="1" cap="none" dirty="0">
                <a:latin typeface="Arial" panose="020B0604020202020204" pitchFamily="34" charset="0"/>
                <a:ea typeface="Adobe Fan Heiti Std B" panose="020B0700000000000000" pitchFamily="34" charset="-128"/>
                <a:cs typeface="Arial" panose="020B0604020202020204" pitchFamily="34" charset="0"/>
              </a:rPr>
              <a:t>Leadership </a:t>
            </a:r>
            <a:r>
              <a:rPr lang="en-US" b="0" cap="none" dirty="0">
                <a:latin typeface="Arial" panose="020B0604020202020204" pitchFamily="34" charset="0"/>
                <a:ea typeface="Adobe Fan Heiti Std B" panose="020B0700000000000000" pitchFamily="34" charset="-128"/>
                <a:cs typeface="Arial" panose="020B0604020202020204" pitchFamily="34" charset="0"/>
              </a:rPr>
              <a:t>Development</a:t>
            </a:r>
          </a:p>
        </p:txBody>
      </p:sp>
      <p:sp>
        <p:nvSpPr>
          <p:cNvPr id="3" name="Content Placeholder 2"/>
          <p:cNvSpPr>
            <a:spLocks noGrp="1"/>
          </p:cNvSpPr>
          <p:nvPr>
            <p:ph type="body" sz="quarter" idx="10"/>
          </p:nvPr>
        </p:nvSpPr>
        <p:spPr>
          <a:xfrm>
            <a:off x="18128" y="857033"/>
            <a:ext cx="11837069" cy="3323070"/>
          </a:xfrm>
        </p:spPr>
        <p:txBody>
          <a:bodyPr>
            <a:noAutofit/>
          </a:bodyPr>
          <a:lstStyle/>
          <a:p>
            <a:pPr lvl="2">
              <a:lnSpc>
                <a:spcPct val="100000"/>
              </a:lnSpc>
              <a:spcBef>
                <a:spcPts val="600"/>
              </a:spcBef>
              <a:spcAft>
                <a:spcPts val="0"/>
              </a:spcAft>
            </a:pPr>
            <a:r>
              <a:rPr lang="en-US" sz="2400" dirty="0">
                <a:latin typeface="Arial" panose="020B0604020202020204" pitchFamily="34" charset="0"/>
                <a:cs typeface="Arial" panose="020B0604020202020204" pitchFamily="34" charset="0"/>
              </a:rPr>
              <a:t>Survey Results led to:</a:t>
            </a:r>
          </a:p>
          <a:p>
            <a:pPr marL="1200150" lvl="2" indent="-285750">
              <a:lnSpc>
                <a:spcPct val="100000"/>
              </a:lnSpc>
              <a:spcBef>
                <a:spcPts val="6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Leadership Development Advisory Group &amp; Working Groups.</a:t>
            </a:r>
          </a:p>
          <a:p>
            <a:pPr marL="1200150" lvl="2" indent="-285750">
              <a:lnSpc>
                <a:spcPct val="100000"/>
              </a:lnSpc>
              <a:spcBef>
                <a:spcPts val="6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Leadership development for ALL employees.</a:t>
            </a:r>
          </a:p>
          <a:p>
            <a:pPr marL="1657350" lvl="3" indent="-285750">
              <a:lnSpc>
                <a:spcPct val="100000"/>
              </a:lnSpc>
              <a:spcBef>
                <a:spcPts val="6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Built on foundation of Auburn Creed, Core Values, Strategic Plan.</a:t>
            </a:r>
          </a:p>
          <a:p>
            <a:pPr marL="1657350" lvl="3" indent="-285750">
              <a:lnSpc>
                <a:spcPct val="100000"/>
              </a:lnSpc>
              <a:spcBef>
                <a:spcPts val="6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Leading Self, Leading People, Leading Teams and Leading the Organization.</a:t>
            </a:r>
          </a:p>
          <a:p>
            <a:pPr marL="1200150" lvl="2" indent="-285750">
              <a:lnSpc>
                <a:spcPct val="100000"/>
              </a:lnSpc>
              <a:spcBef>
                <a:spcPts val="600"/>
              </a:spcBef>
              <a:spcAft>
                <a:spcPts val="0"/>
              </a:spcAft>
              <a:buFont typeface="Arial" panose="020B0604020202020204" pitchFamily="34" charset="0"/>
              <a:buChar char="•"/>
            </a:pPr>
            <a:r>
              <a:rPr lang="en-US" sz="2400" dirty="0">
                <a:latin typeface="Arial" panose="020B0604020202020204" pitchFamily="34" charset="0"/>
                <a:cs typeface="Arial" panose="020B0604020202020204" pitchFamily="34" charset="0"/>
              </a:rPr>
              <a:t>Self Paced, Classroom, Virtual, Cohorts, Seminars.</a:t>
            </a:r>
          </a:p>
        </p:txBody>
      </p:sp>
    </p:spTree>
    <p:extLst>
      <p:ext uri="{BB962C8B-B14F-4D97-AF65-F5344CB8AC3E}">
        <p14:creationId xmlns:p14="http://schemas.microsoft.com/office/powerpoint/2010/main" val="4257422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BB01B-3F84-86A2-CFAE-A469748E8CAE}"/>
              </a:ext>
            </a:extLst>
          </p:cNvPr>
          <p:cNvPicPr>
            <a:picLocks noChangeAspect="1"/>
          </p:cNvPicPr>
          <p:nvPr/>
        </p:nvPicPr>
        <p:blipFill>
          <a:blip r:embed="rId3"/>
          <a:stretch>
            <a:fillRect/>
          </a:stretch>
        </p:blipFill>
        <p:spPr>
          <a:xfrm>
            <a:off x="1395598" y="0"/>
            <a:ext cx="9400804" cy="6858000"/>
          </a:xfrm>
          <a:prstGeom prst="rect">
            <a:avLst/>
          </a:prstGeom>
        </p:spPr>
      </p:pic>
    </p:spTree>
    <p:extLst>
      <p:ext uri="{BB962C8B-B14F-4D97-AF65-F5344CB8AC3E}">
        <p14:creationId xmlns:p14="http://schemas.microsoft.com/office/powerpoint/2010/main" val="202357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Content Placeholder 3" descr="A road with a hill and a sunset&#10;&#10;Description automatically generated with medium confidence">
            <a:extLst>
              <a:ext uri="{FF2B5EF4-FFF2-40B4-BE49-F238E27FC236}">
                <a16:creationId xmlns:a16="http://schemas.microsoft.com/office/drawing/2014/main" id="{11D1F4AD-7F80-7BCF-F4C3-335C65756489}"/>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288302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C4AC-8A97-3A93-767F-1FB726C24889}"/>
              </a:ext>
            </a:extLst>
          </p:cNvPr>
          <p:cNvSpPr>
            <a:spLocks noGrp="1"/>
          </p:cNvSpPr>
          <p:nvPr>
            <p:ph type="title"/>
          </p:nvPr>
        </p:nvSpPr>
        <p:spPr>
          <a:xfrm>
            <a:off x="838200" y="921312"/>
            <a:ext cx="10515600" cy="769376"/>
          </a:xfrm>
        </p:spPr>
        <p:txBody>
          <a:bodyPr/>
          <a:lstStyle/>
          <a:p>
            <a:pPr algn="ctr"/>
            <a:r>
              <a:rPr lang="en-US" dirty="0"/>
              <a:t>Aspire Core Values</a:t>
            </a:r>
          </a:p>
        </p:txBody>
      </p:sp>
      <p:sp>
        <p:nvSpPr>
          <p:cNvPr id="6" name="Content Placeholder 5">
            <a:extLst>
              <a:ext uri="{FF2B5EF4-FFF2-40B4-BE49-F238E27FC236}">
                <a16:creationId xmlns:a16="http://schemas.microsoft.com/office/drawing/2014/main" id="{07D8CB46-8994-1BA1-AC55-90971C2BE5AC}"/>
              </a:ext>
            </a:extLst>
          </p:cNvPr>
          <p:cNvSpPr>
            <a:spLocks noGrp="1"/>
          </p:cNvSpPr>
          <p:nvPr>
            <p:ph idx="1"/>
          </p:nvPr>
        </p:nvSpPr>
        <p:spPr>
          <a:xfrm>
            <a:off x="278130" y="1792578"/>
            <a:ext cx="11403330" cy="4351338"/>
          </a:xfrm>
        </p:spPr>
        <p:txBody>
          <a:bodyPr>
            <a:noAutofit/>
          </a:bodyPr>
          <a:lstStyle/>
          <a:p>
            <a:pPr marL="342900" marR="0" lvl="0" indent="-342900">
              <a:lnSpc>
                <a:spcPct val="107000"/>
              </a:lnSpc>
              <a:spcBef>
                <a:spcPts val="0"/>
              </a:spcBef>
              <a:spcAft>
                <a:spcPts val="0"/>
              </a:spcAft>
              <a:buFont typeface="+mj-lt"/>
              <a:buAutoNum type="arabicPeriod"/>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Excellence</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We are committed to excellence. We take pride in doing our jobs well, with initiative and professionalism.</a:t>
            </a:r>
          </a:p>
          <a:p>
            <a:pPr marL="342900" marR="0" lvl="0" indent="-342900">
              <a:lnSpc>
                <a:spcPct val="107000"/>
              </a:lnSpc>
              <a:spcBef>
                <a:spcPts val="0"/>
              </a:spcBef>
              <a:spcAft>
                <a:spcPts val="0"/>
              </a:spcAft>
              <a:buFont typeface="+mj-lt"/>
              <a:buAutoNum type="arabicPeriod"/>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Integrity</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We are people of integrity. Our words match our actions. We communicate honestly with others. We are truthful, own our mistakes, and do not misrepresent ourselves for personal gain. We hold ourselves accountable for what we do or fail to do.   </a:t>
            </a:r>
          </a:p>
          <a:p>
            <a:pPr marL="342900" marR="0" lvl="0" indent="-342900">
              <a:lnSpc>
                <a:spcPct val="107000"/>
              </a:lnSpc>
              <a:spcBef>
                <a:spcPts val="0"/>
              </a:spcBef>
              <a:spcAft>
                <a:spcPts val="0"/>
              </a:spcAft>
              <a:buFont typeface="+mj-lt"/>
              <a:buAutoNum type="arabicPeriod"/>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Respect: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We are fair and equitable.  We treat people with dignity and respect. We ensure others feel welcomed, valued, and engaged.</a:t>
            </a:r>
          </a:p>
          <a:p>
            <a:pPr marL="742950" marR="0" lvl="1" indent="-285750">
              <a:lnSpc>
                <a:spcPct val="107000"/>
              </a:lnSpc>
              <a:spcBef>
                <a:spcPts val="0"/>
              </a:spcBef>
              <a:spcAft>
                <a:spcPts val="80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We will be </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collaborative teammates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We have a positive attitude and work well with others. We approach teamwork with focus, compassion, and empathy.</a:t>
            </a:r>
          </a:p>
          <a:p>
            <a:endParaRPr lang="en-US" sz="2400" dirty="0"/>
          </a:p>
        </p:txBody>
      </p:sp>
      <p:pic>
        <p:nvPicPr>
          <p:cNvPr id="4" name="Picture 3">
            <a:extLst>
              <a:ext uri="{FF2B5EF4-FFF2-40B4-BE49-F238E27FC236}">
                <a16:creationId xmlns:a16="http://schemas.microsoft.com/office/drawing/2014/main" id="{439E6E38-83B6-944F-9540-7D98654350A0}"/>
              </a:ext>
            </a:extLst>
          </p:cNvPr>
          <p:cNvPicPr>
            <a:picLocks noChangeAspect="1"/>
          </p:cNvPicPr>
          <p:nvPr/>
        </p:nvPicPr>
        <p:blipFill>
          <a:blip r:embed="rId3"/>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D9E11AEB-ED0C-5355-5926-DF3B0429E9FD}"/>
              </a:ext>
            </a:extLst>
          </p:cNvPr>
          <p:cNvPicPr>
            <a:picLocks noChangeAspect="1"/>
          </p:cNvPicPr>
          <p:nvPr/>
        </p:nvPicPr>
        <p:blipFill>
          <a:blip r:embed="rId4"/>
          <a:stretch>
            <a:fillRect/>
          </a:stretch>
        </p:blipFill>
        <p:spPr>
          <a:xfrm>
            <a:off x="8677275" y="348106"/>
            <a:ext cx="2838450" cy="699816"/>
          </a:xfrm>
          <a:prstGeom prst="rect">
            <a:avLst/>
          </a:prstGeom>
        </p:spPr>
      </p:pic>
    </p:spTree>
    <p:extLst>
      <p:ext uri="{BB962C8B-B14F-4D97-AF65-F5344CB8AC3E}">
        <p14:creationId xmlns:p14="http://schemas.microsoft.com/office/powerpoint/2010/main" val="223862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C4AC-8A97-3A93-767F-1FB726C24889}"/>
              </a:ext>
            </a:extLst>
          </p:cNvPr>
          <p:cNvSpPr>
            <a:spLocks noGrp="1"/>
          </p:cNvSpPr>
          <p:nvPr>
            <p:ph type="title"/>
          </p:nvPr>
        </p:nvSpPr>
        <p:spPr>
          <a:xfrm>
            <a:off x="838200" y="921312"/>
            <a:ext cx="10515600" cy="769376"/>
          </a:xfrm>
        </p:spPr>
        <p:txBody>
          <a:bodyPr/>
          <a:lstStyle/>
          <a:p>
            <a:pPr algn="ctr"/>
            <a:r>
              <a:rPr lang="en-US" dirty="0"/>
              <a:t>Aspire Leadership Principles</a:t>
            </a:r>
          </a:p>
        </p:txBody>
      </p:sp>
      <p:sp>
        <p:nvSpPr>
          <p:cNvPr id="6" name="Content Placeholder 5">
            <a:extLst>
              <a:ext uri="{FF2B5EF4-FFF2-40B4-BE49-F238E27FC236}">
                <a16:creationId xmlns:a16="http://schemas.microsoft.com/office/drawing/2014/main" id="{07D8CB46-8994-1BA1-AC55-90971C2BE5AC}"/>
              </a:ext>
            </a:extLst>
          </p:cNvPr>
          <p:cNvSpPr>
            <a:spLocks noGrp="1"/>
          </p:cNvSpPr>
          <p:nvPr>
            <p:ph idx="1"/>
          </p:nvPr>
        </p:nvSpPr>
        <p:spPr>
          <a:xfrm>
            <a:off x="220980" y="1666848"/>
            <a:ext cx="11620500" cy="4351338"/>
          </a:xfrm>
        </p:spPr>
        <p:txBody>
          <a:bodyPr>
            <a:noAutofit/>
          </a:bodyPr>
          <a:lstStyle/>
          <a:p>
            <a:pPr marL="342900" marR="0" lvl="0" indent="-342900">
              <a:lnSpc>
                <a:spcPct val="107000"/>
              </a:lnSpc>
              <a:spcBef>
                <a:spcPts val="0"/>
              </a:spcBef>
              <a:spcAft>
                <a:spcPts val="0"/>
              </a:spcAft>
              <a:buFont typeface="+mj-lt"/>
              <a:buAutoNum type="arabicPeriod"/>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Empower and Enable Teammates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Supervisors will foster an open dialogue. They will let people finish their work and be responsible for their work. They will define success and ensure team members are equipped to achieve department/unit goals.</a:t>
            </a:r>
          </a:p>
          <a:p>
            <a:pPr marL="342900" marR="0" lvl="0" indent="-342900">
              <a:lnSpc>
                <a:spcPct val="107000"/>
              </a:lnSpc>
              <a:spcBef>
                <a:spcPts val="0"/>
              </a:spcBef>
              <a:spcAft>
                <a:spcPts val="0"/>
              </a:spcAft>
              <a:buFont typeface="+mj-lt"/>
              <a:buAutoNum type="arabicPeriod"/>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Develop Self and Teammates</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Supervisors will provide tasks and assignments that promote development. They will hold frequent development discussions and seek growth opportunities for self and others. They will be aware of team members’ career goals and construct compelling development plans. Supervisors will care for their team members.   </a:t>
            </a:r>
          </a:p>
          <a:p>
            <a:pPr marL="342900" marR="0" lvl="0" indent="-342900">
              <a:lnSpc>
                <a:spcPct val="107000"/>
              </a:lnSpc>
              <a:spcBef>
                <a:spcPts val="0"/>
              </a:spcBef>
              <a:spcAft>
                <a:spcPts val="0"/>
              </a:spcAft>
              <a:buFont typeface="+mj-lt"/>
              <a:buAutoNum type="arabicPeriod"/>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Practice a Service Mindset: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Supervisors are dedicated to meeting the expectations and requirements of internal and external "customers" and teammates. They will communicate with them to build relationships, find win/win solutions, and solve problems together. They will act in the interest of others to build trust.</a:t>
            </a:r>
          </a:p>
          <a:p>
            <a:endParaRPr lang="en-US" sz="2200" dirty="0"/>
          </a:p>
        </p:txBody>
      </p:sp>
      <p:pic>
        <p:nvPicPr>
          <p:cNvPr id="4" name="Picture 3">
            <a:extLst>
              <a:ext uri="{FF2B5EF4-FFF2-40B4-BE49-F238E27FC236}">
                <a16:creationId xmlns:a16="http://schemas.microsoft.com/office/drawing/2014/main" id="{439E6E38-83B6-944F-9540-7D98654350A0}"/>
              </a:ext>
            </a:extLst>
          </p:cNvPr>
          <p:cNvPicPr>
            <a:picLocks noChangeAspect="1"/>
          </p:cNvPicPr>
          <p:nvPr/>
        </p:nvPicPr>
        <p:blipFill>
          <a:blip r:embed="rId3"/>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D9E11AEB-ED0C-5355-5926-DF3B0429E9FD}"/>
              </a:ext>
            </a:extLst>
          </p:cNvPr>
          <p:cNvPicPr>
            <a:picLocks noChangeAspect="1"/>
          </p:cNvPicPr>
          <p:nvPr/>
        </p:nvPicPr>
        <p:blipFill>
          <a:blip r:embed="rId4"/>
          <a:stretch>
            <a:fillRect/>
          </a:stretch>
        </p:blipFill>
        <p:spPr>
          <a:xfrm>
            <a:off x="8677275" y="348106"/>
            <a:ext cx="2838450" cy="699816"/>
          </a:xfrm>
          <a:prstGeom prst="rect">
            <a:avLst/>
          </a:prstGeom>
        </p:spPr>
      </p:pic>
    </p:spTree>
    <p:extLst>
      <p:ext uri="{BB962C8B-B14F-4D97-AF65-F5344CB8AC3E}">
        <p14:creationId xmlns:p14="http://schemas.microsoft.com/office/powerpoint/2010/main" val="1347003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2057400" y="2880502"/>
            <a:ext cx="9874188" cy="2387600"/>
          </a:xfrm>
        </p:spPr>
        <p:txBody>
          <a:bodyPr>
            <a:normAutofit/>
          </a:bodyPr>
          <a:lstStyle/>
          <a:p>
            <a:pPr algn="r"/>
            <a:r>
              <a:rPr lang="en-US" sz="3600" b="1" dirty="0"/>
              <a:t>AU</a:t>
            </a:r>
            <a:r>
              <a:rPr lang="en-US" sz="3600" dirty="0"/>
              <a:t> </a:t>
            </a:r>
            <a:r>
              <a:rPr lang="en-US" sz="3600" b="1" dirty="0"/>
              <a:t>Leadership Development</a:t>
            </a:r>
            <a:br>
              <a:rPr lang="en-US" sz="4800" dirty="0"/>
            </a:br>
            <a:r>
              <a:rPr lang="en-US" sz="4800" dirty="0"/>
              <a:t>	                   </a:t>
            </a:r>
            <a:r>
              <a:rPr lang="en-US" sz="7200" b="1" dirty="0"/>
              <a:t>&gt; &gt; &gt; Future</a:t>
            </a:r>
          </a:p>
        </p:txBody>
      </p:sp>
      <p:sp>
        <p:nvSpPr>
          <p:cNvPr id="9" name="Rectangle 5">
            <a:extLst>
              <a:ext uri="{FF2B5EF4-FFF2-40B4-BE49-F238E27FC236}">
                <a16:creationId xmlns:a16="http://schemas.microsoft.com/office/drawing/2014/main" id="{40913D59-3B40-9846-71F6-7BC509B9A866}"/>
              </a:ext>
            </a:extLst>
          </p:cNvPr>
          <p:cNvSpPr/>
          <p:nvPr/>
        </p:nvSpPr>
        <p:spPr>
          <a:xfrm>
            <a:off x="-1" y="-1644245"/>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127444" y="2977448"/>
            <a:ext cx="4166051" cy="321703"/>
          </a:xfrm>
          <a:prstGeom prst="rect">
            <a:avLst/>
          </a:prstGeom>
        </p:spPr>
      </p:pic>
      <p:pic>
        <p:nvPicPr>
          <p:cNvPr id="13" name="Picture 12">
            <a:extLst>
              <a:ext uri="{FF2B5EF4-FFF2-40B4-BE49-F238E27FC236}">
                <a16:creationId xmlns:a16="http://schemas.microsoft.com/office/drawing/2014/main" id="{91244A96-62CE-8F94-E34F-EDB88BA858CE}"/>
              </a:ext>
            </a:extLst>
          </p:cNvPr>
          <p:cNvPicPr>
            <a:picLocks noChangeAspect="1"/>
          </p:cNvPicPr>
          <p:nvPr/>
        </p:nvPicPr>
        <p:blipFill>
          <a:blip r:embed="rId3"/>
          <a:srcRect/>
          <a:stretch/>
        </p:blipFill>
        <p:spPr>
          <a:xfrm>
            <a:off x="355190" y="440243"/>
            <a:ext cx="3197636" cy="788372"/>
          </a:xfrm>
          <a:prstGeom prst="rect">
            <a:avLst/>
          </a:prstGeom>
        </p:spPr>
      </p:pic>
      <p:pic>
        <p:nvPicPr>
          <p:cNvPr id="15" name="Picture 14" descr="A blue text on a black background&#10;&#10;Description automatically generated with medium confidence">
            <a:extLst>
              <a:ext uri="{FF2B5EF4-FFF2-40B4-BE49-F238E27FC236}">
                <a16:creationId xmlns:a16="http://schemas.microsoft.com/office/drawing/2014/main" id="{A9AF20CC-7231-4C09-BC85-49A27A65450B}"/>
              </a:ext>
            </a:extLst>
          </p:cNvPr>
          <p:cNvPicPr>
            <a:picLocks noChangeAspect="1"/>
          </p:cNvPicPr>
          <p:nvPr/>
        </p:nvPicPr>
        <p:blipFill>
          <a:blip r:embed="rId4"/>
          <a:stretch>
            <a:fillRect/>
          </a:stretch>
        </p:blipFill>
        <p:spPr>
          <a:xfrm>
            <a:off x="12230100" y="484521"/>
            <a:ext cx="2838450" cy="699816"/>
          </a:xfrm>
          <a:prstGeom prst="rect">
            <a:avLst/>
          </a:prstGeom>
        </p:spPr>
      </p:pic>
      <p:pic>
        <p:nvPicPr>
          <p:cNvPr id="4" name="Picture 3">
            <a:extLst>
              <a:ext uri="{FF2B5EF4-FFF2-40B4-BE49-F238E27FC236}">
                <a16:creationId xmlns:a16="http://schemas.microsoft.com/office/drawing/2014/main" id="{0CF156C0-97F9-934F-0C5D-DD133B12DBC5}"/>
              </a:ext>
            </a:extLst>
          </p:cNvPr>
          <p:cNvPicPr>
            <a:picLocks noChangeAspect="1"/>
          </p:cNvPicPr>
          <p:nvPr/>
        </p:nvPicPr>
        <p:blipFill>
          <a:blip r:embed="rId5"/>
          <a:stretch>
            <a:fillRect/>
          </a:stretch>
        </p:blipFill>
        <p:spPr>
          <a:xfrm>
            <a:off x="-88346" y="1589898"/>
            <a:ext cx="5371780" cy="6942486"/>
          </a:xfrm>
          <a:prstGeom prst="rect">
            <a:avLst/>
          </a:prstGeom>
        </p:spPr>
      </p:pic>
    </p:spTree>
    <p:extLst>
      <p:ext uri="{BB962C8B-B14F-4D97-AF65-F5344CB8AC3E}">
        <p14:creationId xmlns:p14="http://schemas.microsoft.com/office/powerpoint/2010/main" val="2721683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A85F0F8-7ACB-7E37-12F2-47755DAC7DC8}"/>
              </a:ext>
            </a:extLst>
          </p:cNvPr>
          <p:cNvGrpSpPr/>
          <p:nvPr/>
        </p:nvGrpSpPr>
        <p:grpSpPr>
          <a:xfrm>
            <a:off x="0" y="1351038"/>
            <a:ext cx="10673148" cy="3608666"/>
            <a:chOff x="1096602" y="1172383"/>
            <a:chExt cx="10673148" cy="3608666"/>
          </a:xfrm>
        </p:grpSpPr>
        <p:sp>
          <p:nvSpPr>
            <p:cNvPr id="19" name="L-Shape 18">
              <a:extLst>
                <a:ext uri="{FF2B5EF4-FFF2-40B4-BE49-F238E27FC236}">
                  <a16:creationId xmlns:a16="http://schemas.microsoft.com/office/drawing/2014/main" id="{C6B82AC5-1BE8-B674-6193-C42D2E5F0674}"/>
                </a:ext>
              </a:extLst>
            </p:cNvPr>
            <p:cNvSpPr/>
            <p:nvPr/>
          </p:nvSpPr>
          <p:spPr>
            <a:xfrm rot="5400000">
              <a:off x="3265689" y="2629821"/>
              <a:ext cx="1193657" cy="1986219"/>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E65A043-6BC0-5087-51E9-5492652B0CD8}"/>
                </a:ext>
              </a:extLst>
            </p:cNvPr>
            <p:cNvSpPr/>
            <p:nvPr/>
          </p:nvSpPr>
          <p:spPr>
            <a:xfrm>
              <a:off x="3131012" y="3209231"/>
              <a:ext cx="2081440" cy="1571818"/>
            </a:xfrm>
            <a:custGeom>
              <a:avLst/>
              <a:gdLst>
                <a:gd name="connsiteX0" fmla="*/ 0 w 2081440"/>
                <a:gd name="connsiteY0" fmla="*/ 0 h 1571818"/>
                <a:gd name="connsiteX1" fmla="*/ 2081440 w 2081440"/>
                <a:gd name="connsiteY1" fmla="*/ 0 h 1571818"/>
                <a:gd name="connsiteX2" fmla="*/ 2081440 w 2081440"/>
                <a:gd name="connsiteY2" fmla="*/ 1571818 h 1571818"/>
                <a:gd name="connsiteX3" fmla="*/ 0 w 2081440"/>
                <a:gd name="connsiteY3" fmla="*/ 1571818 h 1571818"/>
                <a:gd name="connsiteX4" fmla="*/ 0 w 2081440"/>
                <a:gd name="connsiteY4" fmla="*/ 0 h 15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440" h="1571818">
                  <a:moveTo>
                    <a:pt x="0" y="0"/>
                  </a:moveTo>
                  <a:lnTo>
                    <a:pt x="2081440" y="0"/>
                  </a:lnTo>
                  <a:lnTo>
                    <a:pt x="2081440" y="1571818"/>
                  </a:lnTo>
                  <a:lnTo>
                    <a:pt x="0" y="1571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ACE Performance</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Leading the Organization</a:t>
              </a: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p:txBody>
        </p:sp>
        <p:sp>
          <p:nvSpPr>
            <p:cNvPr id="21" name="Isosceles Triangle 20">
              <a:extLst>
                <a:ext uri="{FF2B5EF4-FFF2-40B4-BE49-F238E27FC236}">
                  <a16:creationId xmlns:a16="http://schemas.microsoft.com/office/drawing/2014/main" id="{D7127E6A-7965-DC46-25E9-D881F2C0E243}"/>
                </a:ext>
              </a:extLst>
            </p:cNvPr>
            <p:cNvSpPr/>
            <p:nvPr/>
          </p:nvSpPr>
          <p:spPr>
            <a:xfrm>
              <a:off x="4579802" y="2588475"/>
              <a:ext cx="338334" cy="338334"/>
            </a:xfrm>
            <a:prstGeom prst="triangle">
              <a:avLst>
                <a:gd name="adj" fmla="val 100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BC9381F-6DA0-D654-8994-E54D95DC2A93}"/>
                </a:ext>
              </a:extLst>
            </p:cNvPr>
            <p:cNvSpPr/>
            <p:nvPr/>
          </p:nvSpPr>
          <p:spPr>
            <a:xfrm>
              <a:off x="1694220" y="1172383"/>
              <a:ext cx="1793170" cy="1571818"/>
            </a:xfrm>
            <a:custGeom>
              <a:avLst/>
              <a:gdLst>
                <a:gd name="connsiteX0" fmla="*/ 0 w 1793170"/>
                <a:gd name="connsiteY0" fmla="*/ 0 h 1571818"/>
                <a:gd name="connsiteX1" fmla="*/ 1793170 w 1793170"/>
                <a:gd name="connsiteY1" fmla="*/ 0 h 1571818"/>
                <a:gd name="connsiteX2" fmla="*/ 1793170 w 1793170"/>
                <a:gd name="connsiteY2" fmla="*/ 1571818 h 1571818"/>
                <a:gd name="connsiteX3" fmla="*/ 0 w 1793170"/>
                <a:gd name="connsiteY3" fmla="*/ 1571818 h 1571818"/>
                <a:gd name="connsiteX4" fmla="*/ 0 w 1793170"/>
                <a:gd name="connsiteY4" fmla="*/ 0 h 15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170" h="1571818">
                  <a:moveTo>
                    <a:pt x="0" y="0"/>
                  </a:moveTo>
                  <a:lnTo>
                    <a:pt x="1793170" y="0"/>
                  </a:lnTo>
                  <a:lnTo>
                    <a:pt x="1793170" y="1571818"/>
                  </a:lnTo>
                  <a:lnTo>
                    <a:pt x="0" y="1571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endPar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a:p>
              <a:pPr marL="0" marR="0" lvl="0" indent="0" algn="l" defTabSz="711200" rtl="0" eaLnBrk="1" fontAlgn="auto" latinLnBrk="0" hangingPunct="1">
                <a:lnSpc>
                  <a:spcPct val="10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a:p>
              <a:pPr marL="0" marR="0" lvl="0" indent="0" algn="l" defTabSz="711200" rtl="0" eaLnBrk="1" fontAlgn="auto" latinLnBrk="0" hangingPunct="1">
                <a:lnSpc>
                  <a:spcPct val="10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p:txBody>
        </p:sp>
        <p:sp>
          <p:nvSpPr>
            <p:cNvPr id="25" name="L-Shape 24">
              <a:extLst>
                <a:ext uri="{FF2B5EF4-FFF2-40B4-BE49-F238E27FC236}">
                  <a16:creationId xmlns:a16="http://schemas.microsoft.com/office/drawing/2014/main" id="{0B89387C-EFED-B999-CEC8-25FA1BFE1379}"/>
                </a:ext>
              </a:extLst>
            </p:cNvPr>
            <p:cNvSpPr/>
            <p:nvPr/>
          </p:nvSpPr>
          <p:spPr>
            <a:xfrm rot="5400000">
              <a:off x="5497179" y="2321765"/>
              <a:ext cx="1193657" cy="1986219"/>
            </a:xfrm>
            <a:prstGeom prst="corner">
              <a:avLst>
                <a:gd name="adj1" fmla="val 16120"/>
                <a:gd name="adj2" fmla="val 1611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04E278EB-A5ED-9164-FD1D-A7C34EE24502}"/>
                </a:ext>
              </a:extLst>
            </p:cNvPr>
            <p:cNvSpPr/>
            <p:nvPr/>
          </p:nvSpPr>
          <p:spPr>
            <a:xfrm>
              <a:off x="1096602" y="1541714"/>
              <a:ext cx="1793170" cy="1571818"/>
            </a:xfrm>
            <a:custGeom>
              <a:avLst/>
              <a:gdLst>
                <a:gd name="connsiteX0" fmla="*/ 0 w 1793170"/>
                <a:gd name="connsiteY0" fmla="*/ 0 h 1571818"/>
                <a:gd name="connsiteX1" fmla="*/ 1793170 w 1793170"/>
                <a:gd name="connsiteY1" fmla="*/ 0 h 1571818"/>
                <a:gd name="connsiteX2" fmla="*/ 1793170 w 1793170"/>
                <a:gd name="connsiteY2" fmla="*/ 1571818 h 1571818"/>
                <a:gd name="connsiteX3" fmla="*/ 0 w 1793170"/>
                <a:gd name="connsiteY3" fmla="*/ 1571818 h 1571818"/>
                <a:gd name="connsiteX4" fmla="*/ 0 w 1793170"/>
                <a:gd name="connsiteY4" fmla="*/ 0 h 15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170" h="1571818">
                  <a:moveTo>
                    <a:pt x="0" y="0"/>
                  </a:moveTo>
                  <a:lnTo>
                    <a:pt x="1793170" y="0"/>
                  </a:lnTo>
                  <a:lnTo>
                    <a:pt x="1793170" y="1571818"/>
                  </a:lnTo>
                  <a:lnTo>
                    <a:pt x="0" y="1571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p:txBody>
        </p:sp>
        <p:sp>
          <p:nvSpPr>
            <p:cNvPr id="27" name="Isosceles Triangle 26">
              <a:extLst>
                <a:ext uri="{FF2B5EF4-FFF2-40B4-BE49-F238E27FC236}">
                  <a16:creationId xmlns:a16="http://schemas.microsoft.com/office/drawing/2014/main" id="{F1C30658-5324-14D9-D649-F85964477A93}"/>
                </a:ext>
              </a:extLst>
            </p:cNvPr>
            <p:cNvSpPr/>
            <p:nvPr/>
          </p:nvSpPr>
          <p:spPr>
            <a:xfrm>
              <a:off x="6752765" y="2175537"/>
              <a:ext cx="338334" cy="338334"/>
            </a:xfrm>
            <a:prstGeom prst="triangle">
              <a:avLst>
                <a:gd name="adj" fmla="val 100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28" name="L-Shape 27">
              <a:extLst>
                <a:ext uri="{FF2B5EF4-FFF2-40B4-BE49-F238E27FC236}">
                  <a16:creationId xmlns:a16="http://schemas.microsoft.com/office/drawing/2014/main" id="{57E4C38A-3B38-7FA5-7B24-18BB8A412DCC}"/>
                </a:ext>
              </a:extLst>
            </p:cNvPr>
            <p:cNvSpPr/>
            <p:nvPr/>
          </p:nvSpPr>
          <p:spPr>
            <a:xfrm rot="5400000">
              <a:off x="7836505" y="1778563"/>
              <a:ext cx="1193657" cy="1986219"/>
            </a:xfrm>
            <a:prstGeom prst="corner">
              <a:avLst>
                <a:gd name="adj1" fmla="val 16120"/>
                <a:gd name="adj2" fmla="val 1611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F80BC00-2572-3F15-D3DF-1B3197F2B657}"/>
                </a:ext>
              </a:extLst>
            </p:cNvPr>
            <p:cNvSpPr/>
            <p:nvPr/>
          </p:nvSpPr>
          <p:spPr>
            <a:xfrm>
              <a:off x="7701889" y="2372015"/>
              <a:ext cx="1784150" cy="1571818"/>
            </a:xfrm>
            <a:custGeom>
              <a:avLst/>
              <a:gdLst>
                <a:gd name="connsiteX0" fmla="*/ 0 w 1784150"/>
                <a:gd name="connsiteY0" fmla="*/ 0 h 1571818"/>
                <a:gd name="connsiteX1" fmla="*/ 1784150 w 1784150"/>
                <a:gd name="connsiteY1" fmla="*/ 0 h 1571818"/>
                <a:gd name="connsiteX2" fmla="*/ 1784150 w 1784150"/>
                <a:gd name="connsiteY2" fmla="*/ 1571818 h 1571818"/>
                <a:gd name="connsiteX3" fmla="*/ 0 w 1784150"/>
                <a:gd name="connsiteY3" fmla="*/ 1571818 h 1571818"/>
                <a:gd name="connsiteX4" fmla="*/ 0 w 1784150"/>
                <a:gd name="connsiteY4" fmla="*/ 0 h 15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150" h="1571818">
                  <a:moveTo>
                    <a:pt x="0" y="0"/>
                  </a:moveTo>
                  <a:lnTo>
                    <a:pt x="1784150" y="0"/>
                  </a:lnTo>
                  <a:lnTo>
                    <a:pt x="1784150" y="1571818"/>
                  </a:lnTo>
                  <a:lnTo>
                    <a:pt x="0" y="1571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Leading People</a:t>
              </a: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p:txBody>
        </p:sp>
        <p:sp>
          <p:nvSpPr>
            <p:cNvPr id="30" name="Isosceles Triangle 29">
              <a:extLst>
                <a:ext uri="{FF2B5EF4-FFF2-40B4-BE49-F238E27FC236}">
                  <a16:creationId xmlns:a16="http://schemas.microsoft.com/office/drawing/2014/main" id="{F177D1E6-A25D-9B77-5762-7D75F24CDA66}"/>
                </a:ext>
              </a:extLst>
            </p:cNvPr>
            <p:cNvSpPr/>
            <p:nvPr/>
          </p:nvSpPr>
          <p:spPr>
            <a:xfrm>
              <a:off x="9102366" y="1496998"/>
              <a:ext cx="338334" cy="338334"/>
            </a:xfrm>
            <a:prstGeom prst="triangle">
              <a:avLst>
                <a:gd name="adj" fmla="val 100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31" name="L-Shape 30">
              <a:extLst>
                <a:ext uri="{FF2B5EF4-FFF2-40B4-BE49-F238E27FC236}">
                  <a16:creationId xmlns:a16="http://schemas.microsoft.com/office/drawing/2014/main" id="{595366F5-30DA-A469-AFCC-E8EA4119513A}"/>
                </a:ext>
              </a:extLst>
            </p:cNvPr>
            <p:cNvSpPr/>
            <p:nvPr/>
          </p:nvSpPr>
          <p:spPr>
            <a:xfrm rot="5400000">
              <a:off x="10175831" y="1235361"/>
              <a:ext cx="1193657" cy="1986219"/>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58ACC8B-0DE7-FB88-D290-A7C062B85C78}"/>
                </a:ext>
              </a:extLst>
            </p:cNvPr>
            <p:cNvSpPr/>
            <p:nvPr/>
          </p:nvSpPr>
          <p:spPr>
            <a:xfrm>
              <a:off x="9976580" y="1828813"/>
              <a:ext cx="1793170" cy="1571818"/>
            </a:xfrm>
            <a:custGeom>
              <a:avLst/>
              <a:gdLst>
                <a:gd name="connsiteX0" fmla="*/ 0 w 1793170"/>
                <a:gd name="connsiteY0" fmla="*/ 0 h 1571818"/>
                <a:gd name="connsiteX1" fmla="*/ 1793170 w 1793170"/>
                <a:gd name="connsiteY1" fmla="*/ 0 h 1571818"/>
                <a:gd name="connsiteX2" fmla="*/ 1793170 w 1793170"/>
                <a:gd name="connsiteY2" fmla="*/ 1571818 h 1571818"/>
                <a:gd name="connsiteX3" fmla="*/ 0 w 1793170"/>
                <a:gd name="connsiteY3" fmla="*/ 1571818 h 1571818"/>
                <a:gd name="connsiteX4" fmla="*/ 0 w 1793170"/>
                <a:gd name="connsiteY4" fmla="*/ 0 h 15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170" h="1571818">
                  <a:moveTo>
                    <a:pt x="0" y="0"/>
                  </a:moveTo>
                  <a:lnTo>
                    <a:pt x="1793170" y="0"/>
                  </a:lnTo>
                  <a:lnTo>
                    <a:pt x="1793170" y="1571818"/>
                  </a:lnTo>
                  <a:lnTo>
                    <a:pt x="0" y="1571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Leading Teams</a:t>
              </a:r>
            </a:p>
            <a:p>
              <a:pPr marL="0" marR="0" lvl="0" indent="0" algn="l" defTabSz="711200" rtl="0" eaLnBrk="1" fontAlgn="auto" latinLnBrk="0" hangingPunct="1">
                <a:lnSpc>
                  <a:spcPct val="100000"/>
                </a:lnSpc>
                <a:spcBef>
                  <a:spcPct val="0"/>
                </a:spcBef>
                <a:spcAft>
                  <a:spcPct val="3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Leading People </a:t>
              </a:r>
              <a:r>
                <a:rPr kumimoji="0" lang="en-US" sz="12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(New Supervisors)</a:t>
              </a: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p:txBody>
        </p:sp>
      </p:grpSp>
      <p:sp>
        <p:nvSpPr>
          <p:cNvPr id="4" name="Slide Number Placeholder 3">
            <a:extLst>
              <a:ext uri="{FF2B5EF4-FFF2-40B4-BE49-F238E27FC236}">
                <a16:creationId xmlns:a16="http://schemas.microsoft.com/office/drawing/2014/main" id="{407D3ED0-853B-D8DA-4DAE-F25A7E55BD0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900" b="0" i="0" u="none" strike="noStrike" kern="1200" cap="all" spc="0" normalizeH="0" baseline="0" noProof="0" smtClean="0">
                <a:ln>
                  <a:noFill/>
                </a:ln>
                <a:solidFill>
                  <a:srgbClr val="999999"/>
                </a:solidFill>
                <a:effectLst/>
                <a:uLnTx/>
                <a:uFillTx/>
                <a:latin typeface="Avenir Light" panose="020B0402020203020204" pitchFamily="34" charset="77"/>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all" spc="400" normalizeH="0" baseline="0" noProof="0">
              <a:ln>
                <a:noFill/>
              </a:ln>
              <a:solidFill>
                <a:srgbClr val="999999"/>
              </a:solidFill>
              <a:effectLst/>
              <a:uLnTx/>
              <a:uFillTx/>
              <a:latin typeface="Avenir Light" panose="020B0402020203020204" pitchFamily="34" charset="77"/>
              <a:cs typeface="Arial" charset="0"/>
            </a:endParaRPr>
          </a:p>
        </p:txBody>
      </p:sp>
      <p:sp>
        <p:nvSpPr>
          <p:cNvPr id="5" name="Title 4">
            <a:extLst>
              <a:ext uri="{FF2B5EF4-FFF2-40B4-BE49-F238E27FC236}">
                <a16:creationId xmlns:a16="http://schemas.microsoft.com/office/drawing/2014/main" id="{0FB15DC3-A0A9-6B80-AF90-FC6FFCC546DB}"/>
              </a:ext>
            </a:extLst>
          </p:cNvPr>
          <p:cNvSpPr>
            <a:spLocks noGrp="1"/>
          </p:cNvSpPr>
          <p:nvPr>
            <p:ph type="title"/>
          </p:nvPr>
        </p:nvSpPr>
        <p:spPr>
          <a:xfrm>
            <a:off x="1096601" y="388583"/>
            <a:ext cx="9998798" cy="666736"/>
          </a:xfrm>
        </p:spPr>
        <p:txBody>
          <a:bodyPr/>
          <a:lstStyle/>
          <a:p>
            <a:pPr algn="ctr"/>
            <a:r>
              <a:rPr lang="en-US" sz="3600" cap="none" dirty="0">
                <a:latin typeface="Arial" panose="020B0604020202020204" pitchFamily="34" charset="0"/>
                <a:cs typeface="Arial" panose="020B0604020202020204" pitchFamily="34" charset="0"/>
              </a:rPr>
              <a:t>Timeline</a:t>
            </a:r>
          </a:p>
        </p:txBody>
      </p:sp>
      <p:sp>
        <p:nvSpPr>
          <p:cNvPr id="15" name="TextBox 14">
            <a:extLst>
              <a:ext uri="{FF2B5EF4-FFF2-40B4-BE49-F238E27FC236}">
                <a16:creationId xmlns:a16="http://schemas.microsoft.com/office/drawing/2014/main" id="{C536AEFE-A6C9-5239-F66B-B2BAA4D2B11F}"/>
              </a:ext>
            </a:extLst>
          </p:cNvPr>
          <p:cNvSpPr txBox="1"/>
          <p:nvPr/>
        </p:nvSpPr>
        <p:spPr>
          <a:xfrm>
            <a:off x="0" y="5579269"/>
            <a:ext cx="12192000"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44"/>
                </a:solidFill>
                <a:effectLst/>
                <a:uLnTx/>
                <a:uFillTx/>
                <a:latin typeface="Arial" panose="020B0604020202020204" pitchFamily="34" charset="0"/>
                <a:ea typeface="+mn-ea"/>
                <a:cs typeface="Arial" panose="020B0604020202020204" pitchFamily="34" charset="0"/>
              </a:rPr>
              <a:t> </a:t>
            </a:r>
          </a:p>
        </p:txBody>
      </p:sp>
      <p:sp>
        <p:nvSpPr>
          <p:cNvPr id="13" name="TextBox 12">
            <a:extLst>
              <a:ext uri="{FF2B5EF4-FFF2-40B4-BE49-F238E27FC236}">
                <a16:creationId xmlns:a16="http://schemas.microsoft.com/office/drawing/2014/main" id="{961A1293-E250-AC28-DF35-8D1219D6A604}"/>
              </a:ext>
            </a:extLst>
          </p:cNvPr>
          <p:cNvSpPr txBox="1"/>
          <p:nvPr/>
        </p:nvSpPr>
        <p:spPr>
          <a:xfrm>
            <a:off x="7620000" y="3707349"/>
            <a:ext cx="4150002" cy="1436291"/>
          </a:xfrm>
          <a:prstGeom prst="rect">
            <a:avLst/>
          </a:prstGeom>
          <a:noFill/>
          <a:ln>
            <a:solidFill>
              <a:schemeClr val="accent1">
                <a:lumMod val="10000"/>
              </a:schemeClr>
            </a:solidFill>
          </a:ln>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srgbClr val="0B2341"/>
                </a:solidFill>
                <a:effectLst/>
                <a:uLnTx/>
                <a:uFillTx/>
                <a:latin typeface="Arial" panose="020B0604020202020204"/>
                <a:ea typeface="+mn-ea"/>
                <a:cs typeface="+mn-cs"/>
              </a:rPr>
              <a:t>FTE (Faculty, Staff, A&amp;P) 	= 6,635</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srgbClr val="0B2341"/>
                </a:solidFill>
                <a:effectLst/>
                <a:uLnTx/>
                <a:uFillTx/>
                <a:latin typeface="Arial" panose="020B0604020202020204"/>
                <a:ea typeface="+mn-ea"/>
                <a:cs typeface="+mn-cs"/>
              </a:rPr>
              <a:t>FTE (Faculty)	= 1,435</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srgbClr val="0B2341"/>
                </a:solidFill>
                <a:effectLst/>
                <a:uLnTx/>
                <a:uFillTx/>
                <a:latin typeface="Arial" panose="020B0604020202020204"/>
                <a:ea typeface="+mn-ea"/>
                <a:cs typeface="+mn-cs"/>
              </a:rPr>
              <a:t>Total Supervisors	= 1,228 (Not including below)</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srgbClr val="0B2341"/>
                </a:solidFill>
                <a:effectLst/>
                <a:uLnTx/>
                <a:uFillTx/>
                <a:latin typeface="Arial" panose="020B0604020202020204"/>
                <a:ea typeface="+mn-ea"/>
                <a:cs typeface="+mn-cs"/>
              </a:rPr>
              <a:t>Dir/Dept Chairs	=    282</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0" normalizeH="0" baseline="0" noProof="0" dirty="0">
                <a:ln>
                  <a:noFill/>
                </a:ln>
                <a:solidFill>
                  <a:srgbClr val="0B2341"/>
                </a:solidFill>
                <a:effectLst/>
                <a:uLnTx/>
                <a:uFillTx/>
                <a:latin typeface="Arial" panose="020B0604020202020204"/>
                <a:ea typeface="+mn-ea"/>
                <a:cs typeface="+mn-cs"/>
              </a:rPr>
              <a:t>AVP/Dean/VP/SVP	=      37</a:t>
            </a:r>
            <a:endParaRPr kumimoji="0" lang="en-US" sz="1800" b="0" i="0" u="none" strike="noStrike" kern="1200" cap="none" spc="0" normalizeH="0" baseline="0" noProof="0" dirty="0">
              <a:ln>
                <a:noFill/>
              </a:ln>
              <a:solidFill>
                <a:srgbClr val="485970"/>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D4E230DB-704C-E91D-1494-44EB07D6E9B3}"/>
              </a:ext>
            </a:extLst>
          </p:cNvPr>
          <p:cNvGrpSpPr/>
          <p:nvPr/>
        </p:nvGrpSpPr>
        <p:grpSpPr>
          <a:xfrm>
            <a:off x="1632511" y="1453369"/>
            <a:ext cx="9133375" cy="3538801"/>
            <a:chOff x="1609067" y="1477898"/>
            <a:chExt cx="9133375" cy="3538801"/>
          </a:xfrm>
        </p:grpSpPr>
        <p:sp>
          <p:nvSpPr>
            <p:cNvPr id="7" name="TextBox 6">
              <a:extLst>
                <a:ext uri="{FF2B5EF4-FFF2-40B4-BE49-F238E27FC236}">
                  <a16:creationId xmlns:a16="http://schemas.microsoft.com/office/drawing/2014/main" id="{62CDE110-FFA1-F7D7-D906-2D8F4BD07AD6}"/>
                </a:ext>
              </a:extLst>
            </p:cNvPr>
            <p:cNvSpPr txBox="1"/>
            <p:nvPr/>
          </p:nvSpPr>
          <p:spPr>
            <a:xfrm>
              <a:off x="1609067" y="2627865"/>
              <a:ext cx="2242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Summer/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Fall 2024</a:t>
              </a:r>
            </a:p>
          </p:txBody>
        </p:sp>
        <p:sp>
          <p:nvSpPr>
            <p:cNvPr id="9" name="TextBox 8">
              <a:extLst>
                <a:ext uri="{FF2B5EF4-FFF2-40B4-BE49-F238E27FC236}">
                  <a16:creationId xmlns:a16="http://schemas.microsoft.com/office/drawing/2014/main" id="{6FA7B54C-1751-C0C1-E1C3-784ED090A62C}"/>
                </a:ext>
              </a:extLst>
            </p:cNvPr>
            <p:cNvSpPr txBox="1"/>
            <p:nvPr/>
          </p:nvSpPr>
          <p:spPr>
            <a:xfrm>
              <a:off x="4384929" y="2548402"/>
              <a:ext cx="1812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Fall 2024</a:t>
              </a:r>
            </a:p>
          </p:txBody>
        </p:sp>
        <p:sp>
          <p:nvSpPr>
            <p:cNvPr id="10" name="TextBox 9">
              <a:extLst>
                <a:ext uri="{FF2B5EF4-FFF2-40B4-BE49-F238E27FC236}">
                  <a16:creationId xmlns:a16="http://schemas.microsoft.com/office/drawing/2014/main" id="{D20B1B0F-DD1C-31BD-7918-86BDBA47DE71}"/>
                </a:ext>
              </a:extLst>
            </p:cNvPr>
            <p:cNvSpPr txBox="1"/>
            <p:nvPr/>
          </p:nvSpPr>
          <p:spPr>
            <a:xfrm>
              <a:off x="5996611" y="2012358"/>
              <a:ext cx="2493468"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Spring 2025</a:t>
              </a:r>
            </a:p>
          </p:txBody>
        </p:sp>
        <p:sp>
          <p:nvSpPr>
            <p:cNvPr id="11" name="TextBox 10">
              <a:extLst>
                <a:ext uri="{FF2B5EF4-FFF2-40B4-BE49-F238E27FC236}">
                  <a16:creationId xmlns:a16="http://schemas.microsoft.com/office/drawing/2014/main" id="{E92DABCB-8A67-0EAF-4BC7-A8AF172F4D70}"/>
                </a:ext>
              </a:extLst>
            </p:cNvPr>
            <p:cNvSpPr txBox="1"/>
            <p:nvPr/>
          </p:nvSpPr>
          <p:spPr>
            <a:xfrm>
              <a:off x="8562783" y="1477898"/>
              <a:ext cx="21796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Spring 2026</a:t>
              </a:r>
            </a:p>
          </p:txBody>
        </p:sp>
        <p:sp>
          <p:nvSpPr>
            <p:cNvPr id="6" name="Rectangle 5">
              <a:extLst>
                <a:ext uri="{FF2B5EF4-FFF2-40B4-BE49-F238E27FC236}">
                  <a16:creationId xmlns:a16="http://schemas.microsoft.com/office/drawing/2014/main" id="{021081DD-7394-6A71-B4DF-6A8E0E7A087E}"/>
                </a:ext>
              </a:extLst>
            </p:cNvPr>
            <p:cNvSpPr/>
            <p:nvPr/>
          </p:nvSpPr>
          <p:spPr>
            <a:xfrm>
              <a:off x="3038862" y="3444881"/>
              <a:ext cx="1784150" cy="15718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85970">
                    <a:hueOff val="0"/>
                    <a:satOff val="0"/>
                    <a:lumOff val="0"/>
                    <a:alphaOff val="0"/>
                  </a:srgbClr>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A259B6BC-2AC2-3F88-D661-0F2DEA40DED1}"/>
              </a:ext>
            </a:extLst>
          </p:cNvPr>
          <p:cNvGrpSpPr/>
          <p:nvPr/>
        </p:nvGrpSpPr>
        <p:grpSpPr>
          <a:xfrm>
            <a:off x="914400" y="1268731"/>
            <a:ext cx="5053665" cy="3408726"/>
            <a:chOff x="7284548" y="1199632"/>
            <a:chExt cx="5053665" cy="3408726"/>
          </a:xfrm>
        </p:grpSpPr>
        <p:sp>
          <p:nvSpPr>
            <p:cNvPr id="16" name="Rectangle 15">
              <a:extLst>
                <a:ext uri="{FF2B5EF4-FFF2-40B4-BE49-F238E27FC236}">
                  <a16:creationId xmlns:a16="http://schemas.microsoft.com/office/drawing/2014/main" id="{976FD37C-2AFF-F9D8-51D1-1C075674743D}"/>
                </a:ext>
              </a:extLst>
            </p:cNvPr>
            <p:cNvSpPr/>
            <p:nvPr/>
          </p:nvSpPr>
          <p:spPr>
            <a:xfrm>
              <a:off x="7284548" y="1199632"/>
              <a:ext cx="1784150" cy="15718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85970">
                    <a:hueOff val="0"/>
                    <a:satOff val="0"/>
                    <a:lumOff val="0"/>
                    <a:alphaOff val="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A539C59-55D5-83AB-01C6-4D3E7823CE6E}"/>
                </a:ext>
              </a:extLst>
            </p:cNvPr>
            <p:cNvSpPr txBox="1"/>
            <p:nvPr/>
          </p:nvSpPr>
          <p:spPr>
            <a:xfrm>
              <a:off x="10554063" y="3036540"/>
              <a:ext cx="1784150" cy="15718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marR="0" lvl="1" indent="0" algn="l" defTabSz="711200" rtl="0" eaLnBrk="1" fontAlgn="auto" latinLnBrk="0" hangingPunct="1">
                <a:lnSpc>
                  <a:spcPct val="100000"/>
                </a:lnSpc>
                <a:spcBef>
                  <a:spcPct val="0"/>
                </a:spcBef>
                <a:spcAft>
                  <a:spcPct val="1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AU Strategic Plan</a:t>
              </a:r>
            </a:p>
            <a:p>
              <a:pPr marL="0" marR="0" lvl="1" indent="0" algn="l" defTabSz="711200" rtl="0" eaLnBrk="1" fontAlgn="auto" latinLnBrk="0" hangingPunct="1">
                <a:lnSpc>
                  <a:spcPct val="100000"/>
                </a:lnSpc>
                <a:spcBef>
                  <a:spcPct val="0"/>
                </a:spcBef>
                <a:spcAft>
                  <a:spcPct val="1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 </a:t>
              </a:r>
            </a:p>
            <a:p>
              <a:pPr marL="0" marR="0" lvl="1" indent="0" algn="l" defTabSz="711200" rtl="0" eaLnBrk="1" fontAlgn="auto" latinLnBrk="0" hangingPunct="1">
                <a:lnSpc>
                  <a:spcPct val="100000"/>
                </a:lnSpc>
                <a:spcBef>
                  <a:spcPct val="0"/>
                </a:spcBef>
                <a:spcAft>
                  <a:spcPct val="15000"/>
                </a:spcAft>
                <a:buClrTx/>
                <a:buSzTx/>
                <a:buFontTx/>
                <a:buNone/>
                <a:tabLst/>
                <a:defRPr/>
              </a:pPr>
              <a:r>
                <a:rPr kumimoji="0" lang="en-US" sz="1600" b="0" i="1"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rPr>
                <a:t> Leading Self</a:t>
              </a:r>
              <a:endParaRPr kumimoji="0" lang="en-US" sz="1600" b="0" i="0" u="none" strike="noStrike" kern="1200" cap="none" spc="0" normalizeH="0" baseline="0" noProof="0" dirty="0">
                <a:ln>
                  <a:noFill/>
                </a:ln>
                <a:solidFill>
                  <a:srgbClr val="0B2341"/>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7508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Content Placeholder 3" descr="A road with a yellow line&#10;&#10;Description automatically generated">
            <a:extLst>
              <a:ext uri="{FF2B5EF4-FFF2-40B4-BE49-F238E27FC236}">
                <a16:creationId xmlns:a16="http://schemas.microsoft.com/office/drawing/2014/main" id="{794C8C4F-DEDE-E6C3-FB2A-3579B7B450E5}"/>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552319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5B9B-CDF5-27E3-FCBD-6BBE33345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8A0AC-F166-D045-F41F-FC85E0542FC2}"/>
              </a:ext>
            </a:extLst>
          </p:cNvPr>
          <p:cNvSpPr>
            <a:spLocks noGrp="1"/>
          </p:cNvSpPr>
          <p:nvPr>
            <p:ph type="ctrTitle"/>
          </p:nvPr>
        </p:nvSpPr>
        <p:spPr>
          <a:xfrm>
            <a:off x="4771400" y="3354511"/>
            <a:ext cx="6866418" cy="2012802"/>
          </a:xfrm>
        </p:spPr>
        <p:txBody>
          <a:bodyPr anchor="t" anchorCtr="0">
            <a:noAutofit/>
          </a:bodyPr>
          <a:lstStyle/>
          <a:p>
            <a:pPr algn="r"/>
            <a:r>
              <a:rPr lang="en-US" sz="5400" cap="none" dirty="0">
                <a:latin typeface="Arial" panose="020B0604020202020204" pitchFamily="34" charset="0"/>
                <a:cs typeface="Arial" panose="020B0604020202020204" pitchFamily="34" charset="0"/>
              </a:rPr>
              <a:t>Comments &amp; Questions</a:t>
            </a:r>
          </a:p>
        </p:txBody>
      </p:sp>
      <p:sp>
        <p:nvSpPr>
          <p:cNvPr id="9" name="Rectangle 5">
            <a:extLst>
              <a:ext uri="{FF2B5EF4-FFF2-40B4-BE49-F238E27FC236}">
                <a16:creationId xmlns:a16="http://schemas.microsoft.com/office/drawing/2014/main" id="{99CC5CCC-57EB-87F6-D439-C363D5FE20C3}"/>
              </a:ext>
            </a:extLst>
          </p:cNvPr>
          <p:cNvSpPr/>
          <p:nvPr/>
        </p:nvSpPr>
        <p:spPr>
          <a:xfrm>
            <a:off x="-88346" y="0"/>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234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8F6A621-22A9-EBAB-511E-936C0E09A0C1}"/>
              </a:ext>
            </a:extLst>
          </p:cNvPr>
          <p:cNvPicPr>
            <a:picLocks noChangeAspect="1"/>
          </p:cNvPicPr>
          <p:nvPr/>
        </p:nvPicPr>
        <p:blipFill>
          <a:blip r:embed="rId2"/>
          <a:stretch>
            <a:fillRect/>
          </a:stretch>
        </p:blipFill>
        <p:spPr>
          <a:xfrm>
            <a:off x="-1" y="4614073"/>
            <a:ext cx="4169175" cy="573206"/>
          </a:xfrm>
          <a:prstGeom prst="rect">
            <a:avLst/>
          </a:prstGeom>
        </p:spPr>
      </p:pic>
      <p:pic>
        <p:nvPicPr>
          <p:cNvPr id="13" name="Picture 12">
            <a:extLst>
              <a:ext uri="{FF2B5EF4-FFF2-40B4-BE49-F238E27FC236}">
                <a16:creationId xmlns:a16="http://schemas.microsoft.com/office/drawing/2014/main" id="{C1E7EEEA-26BC-52E6-7BD6-D3EC8ECBB4F1}"/>
              </a:ext>
            </a:extLst>
          </p:cNvPr>
          <p:cNvPicPr>
            <a:picLocks noChangeAspect="1"/>
          </p:cNvPicPr>
          <p:nvPr/>
        </p:nvPicPr>
        <p:blipFill>
          <a:blip r:embed="rId3"/>
          <a:srcRect/>
          <a:stretch/>
        </p:blipFill>
        <p:spPr>
          <a:xfrm>
            <a:off x="317089" y="631704"/>
            <a:ext cx="3197636" cy="788372"/>
          </a:xfrm>
          <a:prstGeom prst="rect">
            <a:avLst/>
          </a:prstGeom>
        </p:spPr>
      </p:pic>
      <p:pic>
        <p:nvPicPr>
          <p:cNvPr id="4" name="Picture 3" descr="A blue text on a black background&#10;&#10;Description automatically generated with medium confidence">
            <a:extLst>
              <a:ext uri="{FF2B5EF4-FFF2-40B4-BE49-F238E27FC236}">
                <a16:creationId xmlns:a16="http://schemas.microsoft.com/office/drawing/2014/main" id="{E2BAFADB-D27B-753E-F39C-B9444A8CC2D0}"/>
              </a:ext>
            </a:extLst>
          </p:cNvPr>
          <p:cNvPicPr>
            <a:picLocks noChangeAspect="1"/>
          </p:cNvPicPr>
          <p:nvPr/>
        </p:nvPicPr>
        <p:blipFill>
          <a:blip r:embed="rId4"/>
          <a:stretch>
            <a:fillRect/>
          </a:stretch>
        </p:blipFill>
        <p:spPr>
          <a:xfrm>
            <a:off x="8594148" y="-1290689"/>
            <a:ext cx="2838450" cy="699816"/>
          </a:xfrm>
          <a:prstGeom prst="rect">
            <a:avLst/>
          </a:prstGeom>
        </p:spPr>
      </p:pic>
      <p:sp>
        <p:nvSpPr>
          <p:cNvPr id="5" name="Rectangle 4">
            <a:extLst>
              <a:ext uri="{FF2B5EF4-FFF2-40B4-BE49-F238E27FC236}">
                <a16:creationId xmlns:a16="http://schemas.microsoft.com/office/drawing/2014/main" id="{F5E33DBF-D154-AB83-21D3-BE76ACBDFEC5}"/>
              </a:ext>
            </a:extLst>
          </p:cNvPr>
          <p:cNvSpPr/>
          <p:nvPr/>
        </p:nvSpPr>
        <p:spPr>
          <a:xfrm>
            <a:off x="-1" y="8482940"/>
            <a:ext cx="5317067" cy="4419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t>The Auburn family believes in strong </a:t>
            </a:r>
            <a:b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br>
            <a: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t>work ethic, education, honesty, sound body/mind, compliance, and the </a:t>
            </a:r>
            <a:b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br>
            <a: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t>human touch.​</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t>These foundational values can be leveraged to guide coaching, </a:t>
            </a:r>
            <a:b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br>
            <a:r>
              <a:rPr kumimoji="0" lang="en-US" sz="2000" b="0" i="0" u="none" strike="noStrike" kern="1200" cap="none" spc="0" normalizeH="0" baseline="0" noProof="0">
                <a:ln>
                  <a:noFill/>
                </a:ln>
                <a:solidFill>
                  <a:srgbClr val="0B2341"/>
                </a:solidFill>
                <a:effectLst/>
                <a:uLnTx/>
                <a:uFillTx/>
                <a:latin typeface="Calibri" panose="020F0502020204030204"/>
                <a:ea typeface="+mn-ea"/>
                <a:cs typeface="+mn-cs"/>
              </a:rPr>
              <a:t>evaluating and developing our employees.</a:t>
            </a:r>
          </a:p>
        </p:txBody>
      </p:sp>
      <p:sp>
        <p:nvSpPr>
          <p:cNvPr id="16" name="TextBox 15">
            <a:extLst>
              <a:ext uri="{FF2B5EF4-FFF2-40B4-BE49-F238E27FC236}">
                <a16:creationId xmlns:a16="http://schemas.microsoft.com/office/drawing/2014/main" id="{18225765-42EA-1835-EFC4-88E864EF1691}"/>
              </a:ext>
            </a:extLst>
          </p:cNvPr>
          <p:cNvSpPr txBox="1"/>
          <p:nvPr/>
        </p:nvSpPr>
        <p:spPr>
          <a:xfrm>
            <a:off x="6426989" y="8378225"/>
            <a:ext cx="5210829" cy="452431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a:ln>
                  <a:noFill/>
                </a:ln>
                <a:solidFill>
                  <a:srgbClr val="0A2341"/>
                </a:solidFill>
                <a:effectLst/>
                <a:uLnTx/>
                <a:uFillTx/>
                <a:latin typeface="Calibri Light" panose="020F0302020204030204"/>
                <a:ea typeface="+mn-ea"/>
                <a:cs typeface="+mn-cs"/>
              </a:rPr>
              <a:t>Work ethic</a:t>
            </a: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Job proficiency and Knowledge​</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Professionalism and soft skills​</a:t>
            </a:r>
          </a:p>
          <a:p>
            <a:pPr marL="0" marR="0" lvl="0" indent="0" algn="l" defTabSz="914400" rtl="0" eaLnBrk="1" fontAlgn="base" latinLnBrk="0" hangingPunct="1">
              <a:lnSpc>
                <a:spcPct val="100000"/>
              </a:lnSpc>
              <a:spcBef>
                <a:spcPts val="0"/>
              </a:spcBef>
              <a:spcAft>
                <a:spcPts val="0"/>
              </a:spcAft>
              <a:buClrTx/>
              <a:buSzTx/>
              <a:buFont typeface="+mj-lt"/>
              <a:buAutoNum type="arabicPeriod" startAt="2"/>
              <a:tabLst/>
              <a:defRPr/>
            </a:pPr>
            <a:r>
              <a:rPr kumimoji="0" lang="en-US" sz="1800" b="1" i="0" u="none" strike="noStrike" kern="1200" cap="none" spc="0" normalizeH="0" baseline="0" noProof="0">
                <a:ln>
                  <a:noFill/>
                </a:ln>
                <a:solidFill>
                  <a:srgbClr val="0A2341"/>
                </a:solidFill>
                <a:effectLst/>
                <a:uLnTx/>
                <a:uFillTx/>
                <a:latin typeface="Calibri Light" panose="020F0302020204030204"/>
                <a:ea typeface="+mn-ea"/>
                <a:cs typeface="+mn-cs"/>
              </a:rPr>
              <a:t>Education </a:t>
            </a: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Professional Development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3"/>
              <a:tabLst/>
              <a:defRPr/>
            </a:pPr>
            <a:r>
              <a:rPr kumimoji="0" lang="en-US" sz="1800" b="1" i="0" u="none" strike="noStrike" kern="1200" cap="none" spc="0" normalizeH="0" baseline="0" noProof="0">
                <a:ln>
                  <a:noFill/>
                </a:ln>
                <a:solidFill>
                  <a:srgbClr val="0A2341"/>
                </a:solidFill>
                <a:effectLst/>
                <a:uLnTx/>
                <a:uFillTx/>
                <a:latin typeface="Calibri Light" panose="020F0302020204030204"/>
                <a:ea typeface="+mn-ea"/>
                <a:cs typeface="+mn-cs"/>
              </a:rPr>
              <a:t>Honesty</a:t>
            </a: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Integrity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4"/>
              <a:tabLst/>
              <a:defRPr/>
            </a:pPr>
            <a:r>
              <a:rPr kumimoji="0" lang="en-US" sz="1800" b="1" i="0" u="none" strike="noStrike" kern="1200" cap="none" spc="0" normalizeH="0" baseline="0" noProof="0">
                <a:ln>
                  <a:noFill/>
                </a:ln>
                <a:solidFill>
                  <a:srgbClr val="0A2341"/>
                </a:solidFill>
                <a:effectLst/>
                <a:uLnTx/>
                <a:uFillTx/>
                <a:latin typeface="Calibri Light" panose="020F0302020204030204"/>
                <a:ea typeface="+mn-ea"/>
                <a:cs typeface="+mn-cs"/>
              </a:rPr>
              <a:t>Sound Body/Mind</a:t>
            </a: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Commitment to excellence​</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Personal Development​</a:t>
            </a:r>
          </a:p>
          <a:p>
            <a:pPr marL="0" marR="0" lvl="0" indent="0" algn="l" defTabSz="914400" rtl="0" eaLnBrk="1" fontAlgn="base" latinLnBrk="0" hangingPunct="1">
              <a:lnSpc>
                <a:spcPct val="100000"/>
              </a:lnSpc>
              <a:spcBef>
                <a:spcPts val="0"/>
              </a:spcBef>
              <a:spcAft>
                <a:spcPts val="0"/>
              </a:spcAft>
              <a:buClrTx/>
              <a:buSzTx/>
              <a:buFont typeface="+mj-lt"/>
              <a:buAutoNum type="arabicPeriod" startAt="5"/>
              <a:tabLst/>
              <a:defRPr/>
            </a:pPr>
            <a:r>
              <a:rPr kumimoji="0" lang="en-US" sz="1800" b="1" i="0" u="none" strike="noStrike" kern="1200" cap="none" spc="0" normalizeH="0" baseline="0" noProof="0">
                <a:ln>
                  <a:noFill/>
                </a:ln>
                <a:solidFill>
                  <a:srgbClr val="0A2341"/>
                </a:solidFill>
                <a:effectLst/>
                <a:uLnTx/>
                <a:uFillTx/>
                <a:latin typeface="Calibri Light" panose="020F0302020204030204"/>
                <a:ea typeface="+mn-ea"/>
                <a:cs typeface="+mn-cs"/>
              </a:rPr>
              <a:t>Compliance</a:t>
            </a: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Adheres to AU and Department/unit policy​</a:t>
            </a:r>
          </a:p>
          <a:p>
            <a:pPr marL="0" marR="0" lvl="0" indent="0" algn="l" defTabSz="914400" rtl="0" eaLnBrk="1" fontAlgn="base" latinLnBrk="0" hangingPunct="1">
              <a:lnSpc>
                <a:spcPct val="100000"/>
              </a:lnSpc>
              <a:spcBef>
                <a:spcPts val="0"/>
              </a:spcBef>
              <a:spcAft>
                <a:spcPts val="0"/>
              </a:spcAft>
              <a:buClrTx/>
              <a:buSzTx/>
              <a:buFont typeface="+mj-lt"/>
              <a:buAutoNum type="arabicPeriod" startAt="6"/>
              <a:tabLst/>
              <a:defRPr/>
            </a:pPr>
            <a:r>
              <a:rPr kumimoji="0" lang="en-US" sz="1800" b="1" i="0" u="none" strike="noStrike" kern="1200" cap="none" spc="0" normalizeH="0" baseline="0" noProof="0">
                <a:ln>
                  <a:noFill/>
                </a:ln>
                <a:solidFill>
                  <a:srgbClr val="0A2341"/>
                </a:solidFill>
                <a:effectLst/>
                <a:uLnTx/>
                <a:uFillTx/>
                <a:latin typeface="Calibri Light" panose="020F0302020204030204"/>
                <a:ea typeface="+mn-ea"/>
                <a:cs typeface="+mn-cs"/>
              </a:rPr>
              <a:t>Human Touch</a:t>
            </a: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Teamwork / Inclusion​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Leadership​</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A2341"/>
                </a:solidFill>
                <a:effectLst/>
                <a:uLnTx/>
                <a:uFillTx/>
                <a:latin typeface="Calibri Light" panose="020F0302020204030204"/>
                <a:ea typeface="+mn-ea"/>
                <a:cs typeface="+mn-cs"/>
              </a:rPr>
              <a:t>​</a:t>
            </a:r>
          </a:p>
        </p:txBody>
      </p:sp>
      <p:pic>
        <p:nvPicPr>
          <p:cNvPr id="3" name="Picture 2">
            <a:extLst>
              <a:ext uri="{FF2B5EF4-FFF2-40B4-BE49-F238E27FC236}">
                <a16:creationId xmlns:a16="http://schemas.microsoft.com/office/drawing/2014/main" id="{6DF9F0A4-6D4A-3371-2C1A-B3D939874126}"/>
              </a:ext>
            </a:extLst>
          </p:cNvPr>
          <p:cNvPicPr>
            <a:picLocks noChangeAspect="1"/>
          </p:cNvPicPr>
          <p:nvPr/>
        </p:nvPicPr>
        <p:blipFill>
          <a:blip r:embed="rId5"/>
          <a:stretch>
            <a:fillRect/>
          </a:stretch>
        </p:blipFill>
        <p:spPr>
          <a:xfrm>
            <a:off x="-88346" y="1589898"/>
            <a:ext cx="5371780" cy="6942486"/>
          </a:xfrm>
          <a:prstGeom prst="rect">
            <a:avLst/>
          </a:prstGeom>
        </p:spPr>
      </p:pic>
      <p:sp>
        <p:nvSpPr>
          <p:cNvPr id="7" name="TextBox 6">
            <a:extLst>
              <a:ext uri="{FF2B5EF4-FFF2-40B4-BE49-F238E27FC236}">
                <a16:creationId xmlns:a16="http://schemas.microsoft.com/office/drawing/2014/main" id="{DB10CF39-47E9-A23C-992E-A49A4BDB5FDD}"/>
              </a:ext>
            </a:extLst>
          </p:cNvPr>
          <p:cNvSpPr txBox="1"/>
          <p:nvPr/>
        </p:nvSpPr>
        <p:spPr>
          <a:xfrm>
            <a:off x="2551218" y="5951432"/>
            <a:ext cx="913315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Chris Richie</a:t>
            </a:r>
            <a:r>
              <a:rPr kumimoji="0" lang="en-US" b="0"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 Director, Human Resource Development </a:t>
            </a:r>
            <a:r>
              <a:rPr kumimoji="0" lang="en-US" b="1"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a:t>
            </a:r>
            <a:r>
              <a:rPr kumimoji="0" lang="en-US" b="0" i="0" u="none" strike="noStrike" kern="1200" cap="none" spc="0" normalizeH="0" baseline="0" noProof="0" dirty="0">
                <a:ln>
                  <a:noFill/>
                </a:ln>
                <a:solidFill>
                  <a:srgbClr val="0B2341"/>
                </a:solidFill>
                <a:effectLst/>
                <a:uLnTx/>
                <a:uFillTx/>
                <a:latin typeface="Arial" panose="020B0604020202020204" pitchFamily="34" charset="0"/>
                <a:cs typeface="Arial" panose="020B0604020202020204" pitchFamily="34" charset="0"/>
              </a:rPr>
              <a:t> csr0037@auburn.edu</a:t>
            </a:r>
          </a:p>
        </p:txBody>
      </p:sp>
    </p:spTree>
    <p:extLst>
      <p:ext uri="{BB962C8B-B14F-4D97-AF65-F5344CB8AC3E}">
        <p14:creationId xmlns:p14="http://schemas.microsoft.com/office/powerpoint/2010/main" val="1945164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46E538-A51B-63A6-963C-02376D36B756}"/>
              </a:ext>
            </a:extLst>
          </p:cNvPr>
          <p:cNvPicPr>
            <a:picLocks noGrp="1" noChangeAspect="1"/>
          </p:cNvPicPr>
          <p:nvPr>
            <p:ph sz="quarter" idx="1"/>
          </p:nvPr>
        </p:nvPicPr>
        <p:blipFill>
          <a:blip r:embed="rId2"/>
          <a:stretch>
            <a:fillRect/>
          </a:stretch>
        </p:blipFill>
        <p:spPr>
          <a:xfrm>
            <a:off x="4145097" y="1828800"/>
            <a:ext cx="4206605" cy="4334632"/>
          </a:xfrm>
          <a:prstGeom prst="rect">
            <a:avLst/>
          </a:prstGeom>
        </p:spPr>
      </p:pic>
    </p:spTree>
    <p:extLst>
      <p:ext uri="{BB962C8B-B14F-4D97-AF65-F5344CB8AC3E}">
        <p14:creationId xmlns:p14="http://schemas.microsoft.com/office/powerpoint/2010/main" val="180849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2462262" y="2880502"/>
            <a:ext cx="9469326" cy="2387600"/>
          </a:xfrm>
        </p:spPr>
        <p:txBody>
          <a:bodyPr>
            <a:normAutofit/>
          </a:bodyPr>
          <a:lstStyle/>
          <a:p>
            <a:pPr algn="r"/>
            <a:r>
              <a:rPr lang="en-US" sz="3600" b="1" dirty="0"/>
              <a:t>AU</a:t>
            </a:r>
            <a:r>
              <a:rPr lang="en-US" sz="3600" dirty="0"/>
              <a:t> </a:t>
            </a:r>
            <a:r>
              <a:rPr lang="en-US" sz="3600" b="1" dirty="0"/>
              <a:t>Performance</a:t>
            </a:r>
            <a:r>
              <a:rPr lang="en-US" sz="3600" dirty="0"/>
              <a:t> Management</a:t>
            </a:r>
            <a:br>
              <a:rPr lang="en-US" sz="4800" dirty="0"/>
            </a:br>
            <a:r>
              <a:rPr lang="en-US" sz="4800" dirty="0"/>
              <a:t>	</a:t>
            </a:r>
            <a:r>
              <a:rPr lang="en-US" sz="7200" b="1" dirty="0">
                <a:latin typeface="Arial" panose="020B0604020202020204" pitchFamily="34" charset="0"/>
                <a:cs typeface="Arial" panose="020B0604020202020204" pitchFamily="34" charset="0"/>
              </a:rPr>
              <a:t>&lt; &lt; &lt; </a:t>
            </a:r>
            <a:r>
              <a:rPr lang="en-US" sz="7200" b="1" dirty="0"/>
              <a:t>Past</a:t>
            </a:r>
          </a:p>
        </p:txBody>
      </p:sp>
      <p:sp>
        <p:nvSpPr>
          <p:cNvPr id="9" name="Rectangle 5">
            <a:extLst>
              <a:ext uri="{FF2B5EF4-FFF2-40B4-BE49-F238E27FC236}">
                <a16:creationId xmlns:a16="http://schemas.microsoft.com/office/drawing/2014/main" id="{40913D59-3B40-9846-71F6-7BC509B9A866}"/>
              </a:ext>
            </a:extLst>
          </p:cNvPr>
          <p:cNvSpPr/>
          <p:nvPr/>
        </p:nvSpPr>
        <p:spPr>
          <a:xfrm>
            <a:off x="-1" y="-1644245"/>
            <a:ext cx="7206143" cy="4496501"/>
          </a:xfrm>
          <a:custGeom>
            <a:avLst/>
            <a:gdLst>
              <a:gd name="connsiteX0" fmla="*/ 0 w 5689600"/>
              <a:gd name="connsiteY0" fmla="*/ 0 h 3911600"/>
              <a:gd name="connsiteX1" fmla="*/ 5689600 w 5689600"/>
              <a:gd name="connsiteY1" fmla="*/ 0 h 3911600"/>
              <a:gd name="connsiteX2" fmla="*/ 5689600 w 5689600"/>
              <a:gd name="connsiteY2" fmla="*/ 3911600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2392726 w 5689600"/>
              <a:gd name="connsiteY2" fmla="*/ 2510638 h 3911600"/>
              <a:gd name="connsiteX3" fmla="*/ 0 w 5689600"/>
              <a:gd name="connsiteY3" fmla="*/ 3911600 h 3911600"/>
              <a:gd name="connsiteX4" fmla="*/ 0 w 5689600"/>
              <a:gd name="connsiteY4" fmla="*/ 0 h 3911600"/>
              <a:gd name="connsiteX0" fmla="*/ 0 w 5689600"/>
              <a:gd name="connsiteY0" fmla="*/ 0 h 3911600"/>
              <a:gd name="connsiteX1" fmla="*/ 5689600 w 5689600"/>
              <a:gd name="connsiteY1" fmla="*/ 0 h 3911600"/>
              <a:gd name="connsiteX2" fmla="*/ 3432961 w 5689600"/>
              <a:gd name="connsiteY2" fmla="*/ 3903211 h 3911600"/>
              <a:gd name="connsiteX3" fmla="*/ 0 w 5689600"/>
              <a:gd name="connsiteY3" fmla="*/ 3911600 h 3911600"/>
              <a:gd name="connsiteX4" fmla="*/ 0 w 568960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600" h="3911600">
                <a:moveTo>
                  <a:pt x="0" y="0"/>
                </a:moveTo>
                <a:lnTo>
                  <a:pt x="5689600" y="0"/>
                </a:lnTo>
                <a:lnTo>
                  <a:pt x="3432961" y="3903211"/>
                </a:lnTo>
                <a:lnTo>
                  <a:pt x="0" y="3911600"/>
                </a:lnTo>
                <a:lnTo>
                  <a:pt x="0" y="0"/>
                </a:lnTo>
                <a:close/>
              </a:path>
            </a:pathLst>
          </a:cu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2"/>
          <a:stretch>
            <a:fillRect/>
          </a:stretch>
        </p:blipFill>
        <p:spPr>
          <a:xfrm>
            <a:off x="127444" y="2977448"/>
            <a:ext cx="4166051" cy="321703"/>
          </a:xfrm>
          <a:prstGeom prst="rect">
            <a:avLst/>
          </a:prstGeom>
        </p:spPr>
      </p:pic>
      <p:pic>
        <p:nvPicPr>
          <p:cNvPr id="13" name="Picture 12">
            <a:extLst>
              <a:ext uri="{FF2B5EF4-FFF2-40B4-BE49-F238E27FC236}">
                <a16:creationId xmlns:a16="http://schemas.microsoft.com/office/drawing/2014/main" id="{91244A96-62CE-8F94-E34F-EDB88BA858CE}"/>
              </a:ext>
            </a:extLst>
          </p:cNvPr>
          <p:cNvPicPr>
            <a:picLocks noChangeAspect="1"/>
          </p:cNvPicPr>
          <p:nvPr/>
        </p:nvPicPr>
        <p:blipFill>
          <a:blip r:embed="rId3"/>
          <a:srcRect/>
          <a:stretch/>
        </p:blipFill>
        <p:spPr>
          <a:xfrm>
            <a:off x="355190" y="440243"/>
            <a:ext cx="3197636" cy="788372"/>
          </a:xfrm>
          <a:prstGeom prst="rect">
            <a:avLst/>
          </a:prstGeom>
        </p:spPr>
      </p:pic>
      <p:pic>
        <p:nvPicPr>
          <p:cNvPr id="4" name="Picture 3">
            <a:extLst>
              <a:ext uri="{FF2B5EF4-FFF2-40B4-BE49-F238E27FC236}">
                <a16:creationId xmlns:a16="http://schemas.microsoft.com/office/drawing/2014/main" id="{0CF156C0-97F9-934F-0C5D-DD133B12DBC5}"/>
              </a:ext>
            </a:extLst>
          </p:cNvPr>
          <p:cNvPicPr>
            <a:picLocks noChangeAspect="1"/>
          </p:cNvPicPr>
          <p:nvPr/>
        </p:nvPicPr>
        <p:blipFill>
          <a:blip r:embed="rId4"/>
          <a:stretch>
            <a:fillRect/>
          </a:stretch>
        </p:blipFill>
        <p:spPr>
          <a:xfrm>
            <a:off x="-88346" y="1589898"/>
            <a:ext cx="5371780" cy="6942486"/>
          </a:xfrm>
          <a:prstGeom prst="rect">
            <a:avLst/>
          </a:prstGeom>
        </p:spPr>
      </p:pic>
    </p:spTree>
    <p:extLst>
      <p:ext uri="{BB962C8B-B14F-4D97-AF65-F5344CB8AC3E}">
        <p14:creationId xmlns:p14="http://schemas.microsoft.com/office/powerpoint/2010/main" val="60381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A76623-ED14-5A20-89AC-835A98CFFD01}"/>
              </a:ext>
            </a:extLst>
          </p:cNvPr>
          <p:cNvSpPr/>
          <p:nvPr/>
        </p:nvSpPr>
        <p:spPr>
          <a:xfrm>
            <a:off x="0" y="1884535"/>
            <a:ext cx="2986088" cy="497346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2341"/>
                </a:solidFill>
                <a:effectLst/>
                <a:uLnTx/>
                <a:uFillTx/>
                <a:latin typeface="Arial" panose="020B0604020202020204"/>
                <a:ea typeface="+mn-ea"/>
                <a:cs typeface="+mn-cs"/>
              </a:rPr>
              <a:t>Job Proficiency: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rPr>
              <a:t>Select 3-7 job duties that describe the employee’s most important activities/goals.</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What if priorities change?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What about the non-rated job functions?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BD43C97-21C7-F075-B235-2384576B409A}"/>
              </a:ext>
            </a:extLst>
          </p:cNvPr>
          <p:cNvSpPr/>
          <p:nvPr/>
        </p:nvSpPr>
        <p:spPr>
          <a:xfrm>
            <a:off x="3068637" y="1884535"/>
            <a:ext cx="2986088" cy="497346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2341"/>
                </a:solidFill>
                <a:effectLst/>
                <a:uLnTx/>
                <a:uFillTx/>
                <a:latin typeface="Arial" panose="020B0604020202020204"/>
                <a:ea typeface="+mn-ea"/>
                <a:cs typeface="+mn-cs"/>
              </a:rPr>
              <a:t>Rubric: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rPr>
              <a:t>Leading performance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rPr>
              <a:t>Strong performance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rPr>
              <a:t>Building performance</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rPr>
              <a:t>Improvement essential</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No middle ground </a:t>
            </a:r>
            <a:b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for meeting expectations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Vague measures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BA89919-0DF3-A7B2-518F-9ADF44C1374A}"/>
              </a:ext>
            </a:extLst>
          </p:cNvPr>
          <p:cNvSpPr/>
          <p:nvPr/>
        </p:nvSpPr>
        <p:spPr>
          <a:xfrm>
            <a:off x="6137274" y="1884535"/>
            <a:ext cx="2986088" cy="497346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2341"/>
                </a:solidFill>
                <a:effectLst/>
                <a:uLnTx/>
                <a:uFillTx/>
                <a:latin typeface="Arial" panose="020B0604020202020204"/>
                <a:ea typeface="+mn-ea"/>
                <a:cs typeface="+mn-cs"/>
              </a:rPr>
              <a:t>PM Workbook: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Included a log for employees to track job accomplishments throughout the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7BC68F2F-2BC0-9632-EA4B-D5E2E854B9B2}"/>
              </a:ext>
            </a:extLst>
          </p:cNvPr>
          <p:cNvSpPr/>
          <p:nvPr/>
        </p:nvSpPr>
        <p:spPr>
          <a:xfrm>
            <a:off x="9205912" y="1884535"/>
            <a:ext cx="2986088" cy="497346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2341"/>
                </a:solidFill>
                <a:effectLst/>
                <a:uLnTx/>
                <a:uFillTx/>
                <a:latin typeface="Arial" panose="020B0604020202020204"/>
                <a:ea typeface="+mn-ea"/>
                <a:cs typeface="+mn-cs"/>
              </a:rPr>
              <a:t>What was appraised?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Soft skill behaviors (</a:t>
            </a:r>
            <a:r>
              <a:rPr kumimoji="0" lang="en-US" sz="2000" b="1" i="1" u="none" strike="noStrike" kern="1200" cap="none" spc="0" normalizeH="0" baseline="0" noProof="0" dirty="0">
                <a:ln>
                  <a:noFill/>
                </a:ln>
                <a:solidFill>
                  <a:srgbClr val="29A597">
                    <a:lumMod val="75000"/>
                  </a:srgbClr>
                </a:solidFill>
                <a:effectLst/>
                <a:uLnTx/>
                <a:uFillTx/>
                <a:latin typeface="Arial" panose="020B0604020202020204"/>
                <a:ea typeface="+mn-ea"/>
                <a:cs typeface="+mn-cs"/>
              </a:rPr>
              <a:t>the how</a:t>
            </a: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Hard skill behaviors (</a:t>
            </a:r>
            <a:r>
              <a:rPr kumimoji="0" lang="en-US" sz="2000" b="1" i="1" u="none" strike="noStrike" kern="1200" cap="none" spc="0" normalizeH="0" baseline="0" noProof="0" dirty="0">
                <a:ln>
                  <a:noFill/>
                </a:ln>
                <a:solidFill>
                  <a:srgbClr val="29A597">
                    <a:lumMod val="75000"/>
                  </a:srgbClr>
                </a:solidFill>
                <a:effectLst/>
                <a:uLnTx/>
                <a:uFillTx/>
                <a:latin typeface="Arial" panose="020B0604020202020204"/>
                <a:ea typeface="+mn-ea"/>
                <a:cs typeface="+mn-cs"/>
              </a:rPr>
              <a:t>the what</a:t>
            </a: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567111E-5F99-82AC-4438-78DD4BC90B9F}"/>
              </a:ext>
            </a:extLst>
          </p:cNvPr>
          <p:cNvSpPr>
            <a:spLocks noGrp="1"/>
          </p:cNvSpPr>
          <p:nvPr>
            <p:ph type="title" idx="4294967295"/>
          </p:nvPr>
        </p:nvSpPr>
        <p:spPr>
          <a:xfrm>
            <a:off x="420687" y="1047922"/>
            <a:ext cx="10515600" cy="836613"/>
          </a:xfrm>
        </p:spPr>
        <p:txBody>
          <a:bodyPr/>
          <a:lstStyle/>
          <a:p>
            <a:r>
              <a:rPr lang="en-US" dirty="0"/>
              <a:t>Pre-2017 AU Supervisor’s PM Toolkit</a:t>
            </a:r>
          </a:p>
        </p:txBody>
      </p:sp>
      <p:pic>
        <p:nvPicPr>
          <p:cNvPr id="4" name="Picture 3">
            <a:extLst>
              <a:ext uri="{FF2B5EF4-FFF2-40B4-BE49-F238E27FC236}">
                <a16:creationId xmlns:a16="http://schemas.microsoft.com/office/drawing/2014/main" id="{1256FA56-609A-AB58-82EC-EFCC1802CBD8}"/>
              </a:ext>
            </a:extLst>
          </p:cNvPr>
          <p:cNvPicPr>
            <a:picLocks noChangeAspect="1"/>
          </p:cNvPicPr>
          <p:nvPr/>
        </p:nvPicPr>
        <p:blipFill>
          <a:blip r:embed="rId2"/>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3E5106BB-C959-AEF0-0756-766A77781DAA}"/>
              </a:ext>
            </a:extLst>
          </p:cNvPr>
          <p:cNvPicPr>
            <a:picLocks noChangeAspect="1"/>
          </p:cNvPicPr>
          <p:nvPr/>
        </p:nvPicPr>
        <p:blipFill>
          <a:blip r:embed="rId3"/>
          <a:stretch>
            <a:fillRect/>
          </a:stretch>
        </p:blipFill>
        <p:spPr>
          <a:xfrm>
            <a:off x="8677275" y="348106"/>
            <a:ext cx="2838450" cy="699816"/>
          </a:xfrm>
          <a:prstGeom prst="rect">
            <a:avLst/>
          </a:prstGeom>
        </p:spPr>
      </p:pic>
      <p:cxnSp>
        <p:nvCxnSpPr>
          <p:cNvPr id="12" name="Straight Connector 11">
            <a:extLst>
              <a:ext uri="{FF2B5EF4-FFF2-40B4-BE49-F238E27FC236}">
                <a16:creationId xmlns:a16="http://schemas.microsoft.com/office/drawing/2014/main" id="{4D889A79-33EE-40F9-F1E0-65F64A6C9C46}"/>
              </a:ext>
            </a:extLst>
          </p:cNvPr>
          <p:cNvCxnSpPr>
            <a:cxnSpLocks/>
          </p:cNvCxnSpPr>
          <p:nvPr/>
        </p:nvCxnSpPr>
        <p:spPr>
          <a:xfrm>
            <a:off x="3025773" y="2171700"/>
            <a:ext cx="0" cy="4338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F33604-50DA-BF3A-B459-113724827EDC}"/>
              </a:ext>
            </a:extLst>
          </p:cNvPr>
          <p:cNvCxnSpPr>
            <a:cxnSpLocks/>
          </p:cNvCxnSpPr>
          <p:nvPr/>
        </p:nvCxnSpPr>
        <p:spPr>
          <a:xfrm>
            <a:off x="6102348" y="2171700"/>
            <a:ext cx="0" cy="4338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EE16A-27A0-C01B-3F98-E7201AECAA60}"/>
              </a:ext>
            </a:extLst>
          </p:cNvPr>
          <p:cNvCxnSpPr>
            <a:cxnSpLocks/>
          </p:cNvCxnSpPr>
          <p:nvPr/>
        </p:nvCxnSpPr>
        <p:spPr>
          <a:xfrm>
            <a:off x="9166226" y="2171700"/>
            <a:ext cx="0" cy="4338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3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A76623-ED14-5A20-89AC-835A98CFFD01}"/>
              </a:ext>
            </a:extLst>
          </p:cNvPr>
          <p:cNvSpPr/>
          <p:nvPr/>
        </p:nvSpPr>
        <p:spPr>
          <a:xfrm>
            <a:off x="0" y="1884535"/>
            <a:ext cx="3959352" cy="497346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B2341"/>
                </a:solidFill>
                <a:effectLst/>
                <a:uLnTx/>
                <a:uFillTx/>
                <a:latin typeface="Arial" panose="020B0604020202020204"/>
                <a:ea typeface="+mn-ea"/>
                <a:cs typeface="+mn-cs"/>
              </a:rPr>
              <a:t>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B2341"/>
              </a:solidFill>
              <a:effectLst/>
              <a:uLnTx/>
              <a:uFillTx/>
              <a:latin typeface="Arial" panose="020B0604020202020204"/>
              <a:ea typeface="+mn-ea"/>
              <a:cs typeface="+mn-cs"/>
            </a:endParaRPr>
          </a:p>
          <a:p>
            <a:pPr marL="52578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Regularly scheduled meetings (1v1)</a:t>
            </a:r>
          </a:p>
          <a:p>
            <a:pPr marL="52578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Documented goals &amp; timelines</a:t>
            </a:r>
          </a:p>
          <a:p>
            <a:pPr marL="52578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Easy-to-use form </a:t>
            </a:r>
            <a:b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b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(But we changed it)</a:t>
            </a:r>
          </a:p>
          <a:p>
            <a:pPr marL="52578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Constructive feedback</a:t>
            </a:r>
          </a:p>
          <a:p>
            <a:pPr marL="52578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Self-evaluation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BD43C97-21C7-F075-B235-2384576B409A}"/>
              </a:ext>
            </a:extLst>
          </p:cNvPr>
          <p:cNvSpPr/>
          <p:nvPr/>
        </p:nvSpPr>
        <p:spPr>
          <a:xfrm>
            <a:off x="4116384" y="1884535"/>
            <a:ext cx="3959352" cy="4973465"/>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B2341"/>
                </a:solidFill>
                <a:effectLst/>
                <a:uLnTx/>
                <a:uFillTx/>
                <a:latin typeface="Arial" panose="020B0604020202020204"/>
                <a:ea typeface="+mn-ea"/>
                <a:cs typeface="+mn-cs"/>
              </a:rPr>
              <a:t>Bad:</a:t>
            </a:r>
            <a:r>
              <a:rPr kumimoji="0" lang="en-US" sz="2400" b="1" i="0" u="none" strike="noStrike" kern="1200" cap="none" spc="0" normalizeH="0" baseline="0" noProof="0" dirty="0">
                <a:ln>
                  <a:noFill/>
                </a:ln>
                <a:solidFill>
                  <a:srgbClr val="0B234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Paper form (not electronic)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Unclear expectations/goals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Confusing form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Subjective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Not merit-based, inequities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Rating choices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Timeline </a:t>
            </a:r>
            <a:b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b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a:t>
            </a:r>
            <a:r>
              <a:rPr kumimoji="0" lang="en-US" sz="2200" b="1" i="0" u="none" strike="noStrike" kern="1200" cap="none" spc="0" normalizeH="0" baseline="0" noProof="0" dirty="0">
                <a:ln>
                  <a:noFill/>
                </a:ln>
                <a:solidFill>
                  <a:srgbClr val="0B2341"/>
                </a:solidFill>
                <a:effectLst/>
                <a:uLnTx/>
                <a:uFillTx/>
                <a:latin typeface="Arial" panose="020B0604020202020204"/>
                <a:ea typeface="+mn-ea"/>
                <a:cs typeface="+mn-cs"/>
              </a:rPr>
              <a:t>May</a:t>
            </a: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 evaluation | </a:t>
            </a:r>
            <a:r>
              <a:rPr kumimoji="0" lang="en-US" sz="2200" b="1" i="0" u="none" strike="noStrike" kern="1200" cap="none" spc="0" normalizeH="0" baseline="0" noProof="0" dirty="0">
                <a:ln>
                  <a:noFill/>
                </a:ln>
                <a:solidFill>
                  <a:srgbClr val="0B2341"/>
                </a:solidFill>
                <a:effectLst/>
                <a:uLnTx/>
                <a:uFillTx/>
                <a:latin typeface="Arial" panose="020B0604020202020204"/>
                <a:ea typeface="+mn-ea"/>
                <a:cs typeface="+mn-cs"/>
              </a:rPr>
              <a:t>October</a:t>
            </a:r>
            <a:r>
              <a:rPr kumimoji="0" lang="en-US" sz="2200" b="0" i="0" u="none" strike="noStrike" kern="1200" cap="none" spc="0" normalizeH="0" baseline="0" noProof="0" dirty="0">
                <a:ln>
                  <a:noFill/>
                </a:ln>
                <a:solidFill>
                  <a:srgbClr val="0B2341"/>
                </a:solidFill>
                <a:effectLst/>
                <a:uLnTx/>
                <a:uFillTx/>
                <a:latin typeface="Arial" panose="020B0604020202020204"/>
                <a:ea typeface="+mn-ea"/>
                <a:cs typeface="+mn-cs"/>
              </a:rPr>
              <a:t> merit pay)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3BA89919-0DF3-A7B2-518F-9ADF44C1374A}"/>
              </a:ext>
            </a:extLst>
          </p:cNvPr>
          <p:cNvSpPr/>
          <p:nvPr/>
        </p:nvSpPr>
        <p:spPr>
          <a:xfrm>
            <a:off x="8232768" y="1884535"/>
            <a:ext cx="3959231" cy="4973465"/>
          </a:xfrm>
          <a:prstGeom prst="rect">
            <a:avLst/>
          </a:prstGeom>
          <a:solidFill>
            <a:schemeClr val="accent6">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2341"/>
                </a:solidFill>
                <a:effectLst/>
                <a:uLnTx/>
                <a:uFillTx/>
                <a:latin typeface="Arial" panose="020B0604020202020204"/>
                <a:ea typeface="+mn-ea"/>
                <a:cs typeface="+mn-cs"/>
              </a:rPr>
              <a:t>Other (Improve):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Make the process and </a:t>
            </a:r>
            <a:b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new form electronic</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Make reviews quarterly</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Train on the process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Identify clear standards </a:t>
            </a:r>
            <a:b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b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for fairness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Add a “Meets Expectations” rating option</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Add Supervisor evaluation</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Real-time feedback</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Merit pay transparency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rPr>
              <a:t>How is it determined?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B2341"/>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567111E-5F99-82AC-4438-78DD4BC90B9F}"/>
              </a:ext>
            </a:extLst>
          </p:cNvPr>
          <p:cNvSpPr>
            <a:spLocks noGrp="1"/>
          </p:cNvSpPr>
          <p:nvPr>
            <p:ph type="title" idx="4294967295"/>
          </p:nvPr>
        </p:nvSpPr>
        <p:spPr>
          <a:xfrm>
            <a:off x="420687" y="1047922"/>
            <a:ext cx="10515600" cy="836613"/>
          </a:xfrm>
        </p:spPr>
        <p:txBody>
          <a:bodyPr/>
          <a:lstStyle/>
          <a:p>
            <a:r>
              <a:rPr lang="en-US" dirty="0"/>
              <a:t>2018: Template with no vendor</a:t>
            </a:r>
          </a:p>
        </p:txBody>
      </p:sp>
      <p:pic>
        <p:nvPicPr>
          <p:cNvPr id="4" name="Picture 3">
            <a:extLst>
              <a:ext uri="{FF2B5EF4-FFF2-40B4-BE49-F238E27FC236}">
                <a16:creationId xmlns:a16="http://schemas.microsoft.com/office/drawing/2014/main" id="{1256FA56-609A-AB58-82EC-EFCC1802CBD8}"/>
              </a:ext>
            </a:extLst>
          </p:cNvPr>
          <p:cNvPicPr>
            <a:picLocks noChangeAspect="1"/>
          </p:cNvPicPr>
          <p:nvPr/>
        </p:nvPicPr>
        <p:blipFill>
          <a:blip r:embed="rId2"/>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3E5106BB-C959-AEF0-0756-766A77781DAA}"/>
              </a:ext>
            </a:extLst>
          </p:cNvPr>
          <p:cNvPicPr>
            <a:picLocks noChangeAspect="1"/>
          </p:cNvPicPr>
          <p:nvPr/>
        </p:nvPicPr>
        <p:blipFill>
          <a:blip r:embed="rId3"/>
          <a:stretch>
            <a:fillRect/>
          </a:stretch>
        </p:blipFill>
        <p:spPr>
          <a:xfrm>
            <a:off x="8677275" y="348106"/>
            <a:ext cx="2838450" cy="699816"/>
          </a:xfrm>
          <a:prstGeom prst="rect">
            <a:avLst/>
          </a:prstGeom>
        </p:spPr>
      </p:pic>
      <p:cxnSp>
        <p:nvCxnSpPr>
          <p:cNvPr id="12" name="Straight Connector 11">
            <a:extLst>
              <a:ext uri="{FF2B5EF4-FFF2-40B4-BE49-F238E27FC236}">
                <a16:creationId xmlns:a16="http://schemas.microsoft.com/office/drawing/2014/main" id="{4D889A79-33EE-40F9-F1E0-65F64A6C9C46}"/>
              </a:ext>
            </a:extLst>
          </p:cNvPr>
          <p:cNvCxnSpPr>
            <a:cxnSpLocks/>
          </p:cNvCxnSpPr>
          <p:nvPr/>
        </p:nvCxnSpPr>
        <p:spPr>
          <a:xfrm>
            <a:off x="4027613" y="2171700"/>
            <a:ext cx="0" cy="4338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F33604-50DA-BF3A-B459-113724827EDC}"/>
              </a:ext>
            </a:extLst>
          </p:cNvPr>
          <p:cNvCxnSpPr>
            <a:cxnSpLocks/>
          </p:cNvCxnSpPr>
          <p:nvPr/>
        </p:nvCxnSpPr>
        <p:spPr>
          <a:xfrm>
            <a:off x="8150355" y="2202170"/>
            <a:ext cx="0" cy="4338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06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111E-5F99-82AC-4438-78DD4BC90B9F}"/>
              </a:ext>
            </a:extLst>
          </p:cNvPr>
          <p:cNvSpPr>
            <a:spLocks noGrp="1"/>
          </p:cNvSpPr>
          <p:nvPr>
            <p:ph type="title" idx="4294967295"/>
          </p:nvPr>
        </p:nvSpPr>
        <p:spPr>
          <a:xfrm>
            <a:off x="420686" y="1047922"/>
            <a:ext cx="11177435" cy="836613"/>
          </a:xfrm>
        </p:spPr>
        <p:txBody>
          <a:bodyPr>
            <a:normAutofit fontScale="90000"/>
          </a:bodyPr>
          <a:lstStyle/>
          <a:p>
            <a:r>
              <a:rPr lang="en-US" dirty="0"/>
              <a:t>2019-2024: Multi-page template; PeopleAdmin</a:t>
            </a:r>
          </a:p>
        </p:txBody>
      </p:sp>
      <p:pic>
        <p:nvPicPr>
          <p:cNvPr id="4" name="Picture 3">
            <a:extLst>
              <a:ext uri="{FF2B5EF4-FFF2-40B4-BE49-F238E27FC236}">
                <a16:creationId xmlns:a16="http://schemas.microsoft.com/office/drawing/2014/main" id="{1256FA56-609A-AB58-82EC-EFCC1802CBD8}"/>
              </a:ext>
            </a:extLst>
          </p:cNvPr>
          <p:cNvPicPr>
            <a:picLocks noChangeAspect="1"/>
          </p:cNvPicPr>
          <p:nvPr/>
        </p:nvPicPr>
        <p:blipFill>
          <a:blip r:embed="rId2"/>
          <a:stretch>
            <a:fillRect/>
          </a:stretch>
        </p:blipFill>
        <p:spPr>
          <a:xfrm>
            <a:off x="0" y="348106"/>
            <a:ext cx="7423013" cy="573206"/>
          </a:xfrm>
          <a:prstGeom prst="rect">
            <a:avLst/>
          </a:prstGeom>
        </p:spPr>
      </p:pic>
      <p:pic>
        <p:nvPicPr>
          <p:cNvPr id="5" name="Picture 4" descr="A blue text on a black background&#10;&#10;Description automatically generated with medium confidence">
            <a:extLst>
              <a:ext uri="{FF2B5EF4-FFF2-40B4-BE49-F238E27FC236}">
                <a16:creationId xmlns:a16="http://schemas.microsoft.com/office/drawing/2014/main" id="{3E5106BB-C959-AEF0-0756-766A77781DAA}"/>
              </a:ext>
            </a:extLst>
          </p:cNvPr>
          <p:cNvPicPr>
            <a:picLocks noChangeAspect="1"/>
          </p:cNvPicPr>
          <p:nvPr/>
        </p:nvPicPr>
        <p:blipFill>
          <a:blip r:embed="rId3"/>
          <a:stretch>
            <a:fillRect/>
          </a:stretch>
        </p:blipFill>
        <p:spPr>
          <a:xfrm>
            <a:off x="8677275" y="348106"/>
            <a:ext cx="2838450" cy="699816"/>
          </a:xfrm>
          <a:prstGeom prst="rect">
            <a:avLst/>
          </a:prstGeom>
        </p:spPr>
      </p:pic>
      <p:sp>
        <p:nvSpPr>
          <p:cNvPr id="10" name="Rounded Rectangle 9">
            <a:extLst>
              <a:ext uri="{FF2B5EF4-FFF2-40B4-BE49-F238E27FC236}">
                <a16:creationId xmlns:a16="http://schemas.microsoft.com/office/drawing/2014/main" id="{58EBCFF8-B914-BEDB-43E2-B93A1B223383}"/>
              </a:ext>
            </a:extLst>
          </p:cNvPr>
          <p:cNvSpPr/>
          <p:nvPr/>
        </p:nvSpPr>
        <p:spPr>
          <a:xfrm>
            <a:off x="581180" y="2214553"/>
            <a:ext cx="2504923" cy="12573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2019-20</a:t>
            </a:r>
          </a:p>
        </p:txBody>
      </p:sp>
      <p:sp>
        <p:nvSpPr>
          <p:cNvPr id="7" name="Rectangle 6">
            <a:extLst>
              <a:ext uri="{FF2B5EF4-FFF2-40B4-BE49-F238E27FC236}">
                <a16:creationId xmlns:a16="http://schemas.microsoft.com/office/drawing/2014/main" id="{65A76623-ED14-5A20-89AC-835A98CFFD01}"/>
              </a:ext>
            </a:extLst>
          </p:cNvPr>
          <p:cNvSpPr/>
          <p:nvPr/>
        </p:nvSpPr>
        <p:spPr>
          <a:xfrm>
            <a:off x="581180" y="2770353"/>
            <a:ext cx="3463780" cy="3616154"/>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91440" rtlCol="0" anchor="ctr" anchorCtr="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rPr>
              <a:t>”New” paper form still being used while PeopleAdmin system is being built. </a:t>
            </a:r>
          </a:p>
        </p:txBody>
      </p:sp>
      <p:sp>
        <p:nvSpPr>
          <p:cNvPr id="11" name="Rounded Rectangle 10">
            <a:extLst>
              <a:ext uri="{FF2B5EF4-FFF2-40B4-BE49-F238E27FC236}">
                <a16:creationId xmlns:a16="http://schemas.microsoft.com/office/drawing/2014/main" id="{6D8A2485-3933-E5D4-4591-9C8685549D31}"/>
              </a:ext>
            </a:extLst>
          </p:cNvPr>
          <p:cNvSpPr/>
          <p:nvPr/>
        </p:nvSpPr>
        <p:spPr>
          <a:xfrm>
            <a:off x="4359426" y="2214553"/>
            <a:ext cx="2504923" cy="12573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2020-21</a:t>
            </a:r>
          </a:p>
        </p:txBody>
      </p:sp>
      <p:sp>
        <p:nvSpPr>
          <p:cNvPr id="8" name="Rectangle 7">
            <a:extLst>
              <a:ext uri="{FF2B5EF4-FFF2-40B4-BE49-F238E27FC236}">
                <a16:creationId xmlns:a16="http://schemas.microsoft.com/office/drawing/2014/main" id="{0BD43C97-21C7-F075-B235-2384576B409A}"/>
              </a:ext>
            </a:extLst>
          </p:cNvPr>
          <p:cNvSpPr/>
          <p:nvPr/>
        </p:nvSpPr>
        <p:spPr>
          <a:xfrm>
            <a:off x="4359426" y="2770352"/>
            <a:ext cx="3463780" cy="361615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ctr" anchorCtr="0"/>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rPr>
              <a:t>PeopleAdmin introduced (not user-friendly).</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rPr>
              <a:t>Supervisors given option to submit “paper form” or PeopleAdmin.</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rPr>
              <a:t>PeopleAdmin contract cancelled.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ounded Rectangle 13">
            <a:extLst>
              <a:ext uri="{FF2B5EF4-FFF2-40B4-BE49-F238E27FC236}">
                <a16:creationId xmlns:a16="http://schemas.microsoft.com/office/drawing/2014/main" id="{91C5FC40-69EE-848A-747C-D137EEF24169}"/>
              </a:ext>
            </a:extLst>
          </p:cNvPr>
          <p:cNvSpPr/>
          <p:nvPr/>
        </p:nvSpPr>
        <p:spPr>
          <a:xfrm>
            <a:off x="8137672" y="2214555"/>
            <a:ext cx="2504923" cy="1257300"/>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tIns="9144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2022-24</a:t>
            </a:r>
          </a:p>
        </p:txBody>
      </p:sp>
      <p:sp>
        <p:nvSpPr>
          <p:cNvPr id="9" name="Rectangle 8">
            <a:extLst>
              <a:ext uri="{FF2B5EF4-FFF2-40B4-BE49-F238E27FC236}">
                <a16:creationId xmlns:a16="http://schemas.microsoft.com/office/drawing/2014/main" id="{3BA89919-0DF3-A7B2-518F-9ADF44C1374A}"/>
              </a:ext>
            </a:extLst>
          </p:cNvPr>
          <p:cNvSpPr/>
          <p:nvPr/>
        </p:nvSpPr>
        <p:spPr>
          <a:xfrm>
            <a:off x="8137673" y="2770355"/>
            <a:ext cx="3463780" cy="3616152"/>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ctr" anchorCtr="0"/>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panose="020B0604020202020204"/>
                <a:ea typeface="+mn-ea"/>
                <a:cs typeface="+mn-cs"/>
              </a:rPr>
              <a:t>Utilized “paper form” submissions only.</a:t>
            </a:r>
          </a:p>
        </p:txBody>
      </p:sp>
      <p:sp>
        <p:nvSpPr>
          <p:cNvPr id="15" name="Triangle 14">
            <a:extLst>
              <a:ext uri="{FF2B5EF4-FFF2-40B4-BE49-F238E27FC236}">
                <a16:creationId xmlns:a16="http://schemas.microsoft.com/office/drawing/2014/main" id="{04DB99B7-0F88-3CBB-4795-6210C00A8A66}"/>
              </a:ext>
            </a:extLst>
          </p:cNvPr>
          <p:cNvSpPr/>
          <p:nvPr/>
        </p:nvSpPr>
        <p:spPr>
          <a:xfrm rot="5400000">
            <a:off x="4040769" y="3614356"/>
            <a:ext cx="427637" cy="41607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riangle 15">
            <a:extLst>
              <a:ext uri="{FF2B5EF4-FFF2-40B4-BE49-F238E27FC236}">
                <a16:creationId xmlns:a16="http://schemas.microsoft.com/office/drawing/2014/main" id="{EA5D25F0-5938-5034-4170-E481FCFA76E9}"/>
              </a:ext>
            </a:extLst>
          </p:cNvPr>
          <p:cNvSpPr/>
          <p:nvPr/>
        </p:nvSpPr>
        <p:spPr>
          <a:xfrm rot="5400000">
            <a:off x="7817423" y="3614356"/>
            <a:ext cx="427637" cy="41607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4954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78C-2F58-8EF4-8017-6546CDE00AC9}"/>
              </a:ext>
            </a:extLst>
          </p:cNvPr>
          <p:cNvSpPr>
            <a:spLocks noGrp="1"/>
          </p:cNvSpPr>
          <p:nvPr>
            <p:ph type="ctrTitle"/>
          </p:nvPr>
        </p:nvSpPr>
        <p:spPr>
          <a:xfrm>
            <a:off x="365124" y="1137503"/>
            <a:ext cx="10273252" cy="859336"/>
          </a:xfrm>
        </p:spPr>
        <p:txBody>
          <a:bodyPr anchor="t" anchorCtr="0">
            <a:normAutofit/>
          </a:bodyPr>
          <a:lstStyle/>
          <a:p>
            <a:pPr algn="l"/>
            <a:r>
              <a:rPr lang="en-US" sz="4800" dirty="0"/>
              <a:t>Working Group Team</a:t>
            </a:r>
          </a:p>
        </p:txBody>
      </p:sp>
      <p:pic>
        <p:nvPicPr>
          <p:cNvPr id="10" name="Picture 9">
            <a:extLst>
              <a:ext uri="{FF2B5EF4-FFF2-40B4-BE49-F238E27FC236}">
                <a16:creationId xmlns:a16="http://schemas.microsoft.com/office/drawing/2014/main" id="{AEF20E18-3F2D-A874-756B-B54FB39210F4}"/>
              </a:ext>
            </a:extLst>
          </p:cNvPr>
          <p:cNvPicPr>
            <a:picLocks noChangeAspect="1"/>
          </p:cNvPicPr>
          <p:nvPr/>
        </p:nvPicPr>
        <p:blipFill>
          <a:blip r:embed="rId3"/>
          <a:stretch>
            <a:fillRect/>
          </a:stretch>
        </p:blipFill>
        <p:spPr>
          <a:xfrm>
            <a:off x="0" y="348106"/>
            <a:ext cx="7423013" cy="573206"/>
          </a:xfrm>
          <a:prstGeom prst="rect">
            <a:avLst/>
          </a:prstGeom>
        </p:spPr>
      </p:pic>
      <p:pic>
        <p:nvPicPr>
          <p:cNvPr id="4" name="Picture 3" descr="A blue text on a black background&#10;&#10;Description automatically generated with medium confidence">
            <a:extLst>
              <a:ext uri="{FF2B5EF4-FFF2-40B4-BE49-F238E27FC236}">
                <a16:creationId xmlns:a16="http://schemas.microsoft.com/office/drawing/2014/main" id="{FEDA9CD0-950C-29D2-F3C9-C3920AD05B94}"/>
              </a:ext>
            </a:extLst>
          </p:cNvPr>
          <p:cNvPicPr>
            <a:picLocks noChangeAspect="1"/>
          </p:cNvPicPr>
          <p:nvPr/>
        </p:nvPicPr>
        <p:blipFill>
          <a:blip r:embed="rId4"/>
          <a:stretch>
            <a:fillRect/>
          </a:stretch>
        </p:blipFill>
        <p:spPr>
          <a:xfrm>
            <a:off x="8677275" y="348106"/>
            <a:ext cx="2838450" cy="699816"/>
          </a:xfrm>
          <a:prstGeom prst="rect">
            <a:avLst/>
          </a:prstGeom>
        </p:spPr>
      </p:pic>
      <p:sp>
        <p:nvSpPr>
          <p:cNvPr id="5" name="TextBox 4">
            <a:extLst>
              <a:ext uri="{FF2B5EF4-FFF2-40B4-BE49-F238E27FC236}">
                <a16:creationId xmlns:a16="http://schemas.microsoft.com/office/drawing/2014/main" id="{7652853E-5DA4-C614-5670-905C09D56234}"/>
              </a:ext>
            </a:extLst>
          </p:cNvPr>
          <p:cNvSpPr txBox="1"/>
          <p:nvPr/>
        </p:nvSpPr>
        <p:spPr>
          <a:xfrm>
            <a:off x="467550" y="1873649"/>
            <a:ext cx="8679172" cy="400110"/>
          </a:xfrm>
          <a:prstGeom prst="rect">
            <a:avLst/>
          </a:prstGeom>
          <a:noFill/>
        </p:spPr>
        <p:txBody>
          <a:bodyPr wrap="square" rtlCol="0">
            <a:spAutoFit/>
          </a:bodyPr>
          <a:lstStyle/>
          <a:p>
            <a:r>
              <a:rPr lang="en-US" sz="2000" dirty="0"/>
              <a:t>22 Members representing 11 Colleges/Units:        March 2023-present</a:t>
            </a:r>
          </a:p>
        </p:txBody>
      </p:sp>
      <p:grpSp>
        <p:nvGrpSpPr>
          <p:cNvPr id="48" name="Group 47">
            <a:extLst>
              <a:ext uri="{FF2B5EF4-FFF2-40B4-BE49-F238E27FC236}">
                <a16:creationId xmlns:a16="http://schemas.microsoft.com/office/drawing/2014/main" id="{1BAFB348-76B8-1CE6-E968-A473AB47F073}"/>
              </a:ext>
            </a:extLst>
          </p:cNvPr>
          <p:cNvGrpSpPr/>
          <p:nvPr/>
        </p:nvGrpSpPr>
        <p:grpSpPr>
          <a:xfrm>
            <a:off x="712231" y="2603042"/>
            <a:ext cx="10762805" cy="3756549"/>
            <a:chOff x="547131" y="2742742"/>
            <a:chExt cx="10762805" cy="3756549"/>
          </a:xfrm>
        </p:grpSpPr>
        <p:pic>
          <p:nvPicPr>
            <p:cNvPr id="23" name="Picture 22" descr="A blue text on a black background&#10;&#10;Description automatically generated with low confidence">
              <a:extLst>
                <a:ext uri="{FF2B5EF4-FFF2-40B4-BE49-F238E27FC236}">
                  <a16:creationId xmlns:a16="http://schemas.microsoft.com/office/drawing/2014/main" id="{DB5989F1-A724-9452-7D6D-264C4C97E46C}"/>
                </a:ext>
              </a:extLst>
            </p:cNvPr>
            <p:cNvPicPr>
              <a:picLocks noChangeAspect="1"/>
            </p:cNvPicPr>
            <p:nvPr/>
          </p:nvPicPr>
          <p:blipFill>
            <a:blip r:embed="rId5"/>
            <a:stretch>
              <a:fillRect/>
            </a:stretch>
          </p:blipFill>
          <p:spPr>
            <a:xfrm>
              <a:off x="547131" y="2782757"/>
              <a:ext cx="3344767" cy="724344"/>
            </a:xfrm>
            <a:prstGeom prst="rect">
              <a:avLst/>
            </a:prstGeom>
          </p:spPr>
        </p:pic>
        <p:pic>
          <p:nvPicPr>
            <p:cNvPr id="25" name="Picture 24" descr="A blue text on a black background&#10;&#10;Description automatically generated with low confidence">
              <a:extLst>
                <a:ext uri="{FF2B5EF4-FFF2-40B4-BE49-F238E27FC236}">
                  <a16:creationId xmlns:a16="http://schemas.microsoft.com/office/drawing/2014/main" id="{15F715FA-0761-289B-4F14-540F0ACA68E1}"/>
                </a:ext>
              </a:extLst>
            </p:cNvPr>
            <p:cNvPicPr>
              <a:picLocks noChangeAspect="1"/>
            </p:cNvPicPr>
            <p:nvPr/>
          </p:nvPicPr>
          <p:blipFill>
            <a:blip r:embed="rId6"/>
            <a:stretch>
              <a:fillRect/>
            </a:stretch>
          </p:blipFill>
          <p:spPr>
            <a:xfrm>
              <a:off x="547131" y="3777414"/>
              <a:ext cx="3568461" cy="724344"/>
            </a:xfrm>
            <a:prstGeom prst="rect">
              <a:avLst/>
            </a:prstGeom>
          </p:spPr>
        </p:pic>
        <p:pic>
          <p:nvPicPr>
            <p:cNvPr id="27" name="Picture 26" descr="A picture containing font, text, graphics, logo&#10;&#10;Description automatically generated">
              <a:extLst>
                <a:ext uri="{FF2B5EF4-FFF2-40B4-BE49-F238E27FC236}">
                  <a16:creationId xmlns:a16="http://schemas.microsoft.com/office/drawing/2014/main" id="{F7802F8B-3795-DEAB-C849-05999574ADC8}"/>
                </a:ext>
              </a:extLst>
            </p:cNvPr>
            <p:cNvPicPr>
              <a:picLocks noChangeAspect="1"/>
            </p:cNvPicPr>
            <p:nvPr/>
          </p:nvPicPr>
          <p:blipFill>
            <a:blip r:embed="rId7"/>
            <a:stretch>
              <a:fillRect/>
            </a:stretch>
          </p:blipFill>
          <p:spPr>
            <a:xfrm>
              <a:off x="4515706" y="3761809"/>
              <a:ext cx="2881907" cy="733969"/>
            </a:xfrm>
            <a:prstGeom prst="rect">
              <a:avLst/>
            </a:prstGeom>
          </p:spPr>
        </p:pic>
        <p:pic>
          <p:nvPicPr>
            <p:cNvPr id="35" name="Picture 34" descr="A blue text on a black background&#10;&#10;Description automatically generated with low confidence">
              <a:extLst>
                <a:ext uri="{FF2B5EF4-FFF2-40B4-BE49-F238E27FC236}">
                  <a16:creationId xmlns:a16="http://schemas.microsoft.com/office/drawing/2014/main" id="{705626F9-CACC-90A2-9F67-C099BD9756F8}"/>
                </a:ext>
              </a:extLst>
            </p:cNvPr>
            <p:cNvPicPr>
              <a:picLocks noChangeAspect="1"/>
            </p:cNvPicPr>
            <p:nvPr/>
          </p:nvPicPr>
          <p:blipFill>
            <a:blip r:embed="rId8"/>
            <a:stretch>
              <a:fillRect/>
            </a:stretch>
          </p:blipFill>
          <p:spPr>
            <a:xfrm>
              <a:off x="547131" y="4749995"/>
              <a:ext cx="3568461" cy="735319"/>
            </a:xfrm>
            <a:prstGeom prst="rect">
              <a:avLst/>
            </a:prstGeom>
          </p:spPr>
        </p:pic>
        <p:pic>
          <p:nvPicPr>
            <p:cNvPr id="37" name="Picture 36" descr="A green and blue text on a black background&#10;&#10;Description automatically generated with low confidence">
              <a:extLst>
                <a:ext uri="{FF2B5EF4-FFF2-40B4-BE49-F238E27FC236}">
                  <a16:creationId xmlns:a16="http://schemas.microsoft.com/office/drawing/2014/main" id="{374965C8-EEA7-D84A-0B0E-DA61254A5CEE}"/>
                </a:ext>
              </a:extLst>
            </p:cNvPr>
            <p:cNvPicPr>
              <a:picLocks noChangeAspect="1"/>
            </p:cNvPicPr>
            <p:nvPr/>
          </p:nvPicPr>
          <p:blipFill>
            <a:blip r:embed="rId9"/>
            <a:stretch>
              <a:fillRect/>
            </a:stretch>
          </p:blipFill>
          <p:spPr>
            <a:xfrm>
              <a:off x="8545360" y="2742742"/>
              <a:ext cx="2669458" cy="699816"/>
            </a:xfrm>
            <a:prstGeom prst="rect">
              <a:avLst/>
            </a:prstGeom>
          </p:spPr>
        </p:pic>
        <p:pic>
          <p:nvPicPr>
            <p:cNvPr id="39" name="Picture 38" descr="A picture containing font, graphics, logo, text&#10;&#10;Description automatically generated">
              <a:extLst>
                <a:ext uri="{FF2B5EF4-FFF2-40B4-BE49-F238E27FC236}">
                  <a16:creationId xmlns:a16="http://schemas.microsoft.com/office/drawing/2014/main" id="{8ED74967-09C8-E6DF-C2D8-93D417C023DA}"/>
                </a:ext>
              </a:extLst>
            </p:cNvPr>
            <p:cNvPicPr>
              <a:picLocks noChangeAspect="1"/>
            </p:cNvPicPr>
            <p:nvPr/>
          </p:nvPicPr>
          <p:blipFill>
            <a:blip r:embed="rId10"/>
            <a:stretch>
              <a:fillRect/>
            </a:stretch>
          </p:blipFill>
          <p:spPr>
            <a:xfrm>
              <a:off x="8459793" y="3778398"/>
              <a:ext cx="2839106" cy="722376"/>
            </a:xfrm>
            <a:prstGeom prst="rect">
              <a:avLst/>
            </a:prstGeom>
          </p:spPr>
        </p:pic>
        <p:pic>
          <p:nvPicPr>
            <p:cNvPr id="41" name="Picture 40" descr="A picture containing font, graphics, logo, text&#10;&#10;Description automatically generated">
              <a:extLst>
                <a:ext uri="{FF2B5EF4-FFF2-40B4-BE49-F238E27FC236}">
                  <a16:creationId xmlns:a16="http://schemas.microsoft.com/office/drawing/2014/main" id="{BE98D7F0-C87D-9CFC-D290-81AB68790950}"/>
                </a:ext>
              </a:extLst>
            </p:cNvPr>
            <p:cNvPicPr>
              <a:picLocks noChangeAspect="1"/>
            </p:cNvPicPr>
            <p:nvPr/>
          </p:nvPicPr>
          <p:blipFill>
            <a:blip r:embed="rId11"/>
            <a:stretch>
              <a:fillRect/>
            </a:stretch>
          </p:blipFill>
          <p:spPr>
            <a:xfrm>
              <a:off x="4536327" y="4769409"/>
              <a:ext cx="2771927" cy="699816"/>
            </a:xfrm>
            <a:prstGeom prst="rect">
              <a:avLst/>
            </a:prstGeom>
          </p:spPr>
        </p:pic>
        <p:pic>
          <p:nvPicPr>
            <p:cNvPr id="43" name="Picture 42" descr="A blue text on a black background&#10;&#10;Description automatically generated with low confidence">
              <a:extLst>
                <a:ext uri="{FF2B5EF4-FFF2-40B4-BE49-F238E27FC236}">
                  <a16:creationId xmlns:a16="http://schemas.microsoft.com/office/drawing/2014/main" id="{9FF8B276-9361-191F-4517-12FB8DB57877}"/>
                </a:ext>
              </a:extLst>
            </p:cNvPr>
            <p:cNvPicPr>
              <a:picLocks noChangeAspect="1"/>
            </p:cNvPicPr>
            <p:nvPr/>
          </p:nvPicPr>
          <p:blipFill>
            <a:blip r:embed="rId12"/>
            <a:stretch>
              <a:fillRect/>
            </a:stretch>
          </p:blipFill>
          <p:spPr>
            <a:xfrm>
              <a:off x="547131" y="5759612"/>
              <a:ext cx="3834369" cy="739679"/>
            </a:xfrm>
            <a:prstGeom prst="rect">
              <a:avLst/>
            </a:prstGeom>
          </p:spPr>
        </p:pic>
        <p:pic>
          <p:nvPicPr>
            <p:cNvPr id="45" name="Picture 44" descr="A blue text on a black background&#10;&#10;Description automatically generated with low confidence">
              <a:extLst>
                <a:ext uri="{FF2B5EF4-FFF2-40B4-BE49-F238E27FC236}">
                  <a16:creationId xmlns:a16="http://schemas.microsoft.com/office/drawing/2014/main" id="{BBA14B57-2208-234A-0173-0FDADEDBC398}"/>
                </a:ext>
              </a:extLst>
            </p:cNvPr>
            <p:cNvPicPr>
              <a:picLocks noChangeAspect="1"/>
            </p:cNvPicPr>
            <p:nvPr/>
          </p:nvPicPr>
          <p:blipFill>
            <a:blip r:embed="rId13"/>
            <a:stretch>
              <a:fillRect/>
            </a:stretch>
          </p:blipFill>
          <p:spPr>
            <a:xfrm>
              <a:off x="4515706" y="2784725"/>
              <a:ext cx="3282562" cy="722376"/>
            </a:xfrm>
            <a:prstGeom prst="rect">
              <a:avLst/>
            </a:prstGeom>
          </p:spPr>
        </p:pic>
        <p:pic>
          <p:nvPicPr>
            <p:cNvPr id="47" name="Picture 46" descr="A blue text on a black background&#10;&#10;Description automatically generated with medium confidence">
              <a:extLst>
                <a:ext uri="{FF2B5EF4-FFF2-40B4-BE49-F238E27FC236}">
                  <a16:creationId xmlns:a16="http://schemas.microsoft.com/office/drawing/2014/main" id="{57BCA053-2599-B06E-9B7E-B271362C4F16}"/>
                </a:ext>
              </a:extLst>
            </p:cNvPr>
            <p:cNvPicPr>
              <a:picLocks noChangeAspect="1"/>
            </p:cNvPicPr>
            <p:nvPr/>
          </p:nvPicPr>
          <p:blipFill>
            <a:blip r:embed="rId4"/>
            <a:stretch>
              <a:fillRect/>
            </a:stretch>
          </p:blipFill>
          <p:spPr>
            <a:xfrm>
              <a:off x="8471482" y="4713794"/>
              <a:ext cx="2838454" cy="699816"/>
            </a:xfrm>
            <a:prstGeom prst="rect">
              <a:avLst/>
            </a:prstGeom>
          </p:spPr>
        </p:pic>
      </p:grpSp>
      <p:sp>
        <p:nvSpPr>
          <p:cNvPr id="68" name="TextBox 67">
            <a:extLst>
              <a:ext uri="{FF2B5EF4-FFF2-40B4-BE49-F238E27FC236}">
                <a16:creationId xmlns:a16="http://schemas.microsoft.com/office/drawing/2014/main" id="{21A871A8-8F1B-1E62-6039-78CCD8C0114C}"/>
              </a:ext>
            </a:extLst>
          </p:cNvPr>
          <p:cNvSpPr txBox="1"/>
          <p:nvPr/>
        </p:nvSpPr>
        <p:spPr>
          <a:xfrm>
            <a:off x="8300852" y="-99752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069931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uburn">
      <a:dk1>
        <a:srgbClr val="2D4069"/>
      </a:dk1>
      <a:lt1>
        <a:srgbClr val="FFFFFF"/>
      </a:lt1>
      <a:dk2>
        <a:srgbClr val="2D4069"/>
      </a:dk2>
      <a:lt2>
        <a:srgbClr val="FFFFFF"/>
      </a:lt2>
      <a:accent1>
        <a:srgbClr val="2D4069"/>
      </a:accent1>
      <a:accent2>
        <a:srgbClr val="F86A1C"/>
      </a:accent2>
      <a:accent3>
        <a:srgbClr val="FFFFFF"/>
      </a:accent3>
      <a:accent4>
        <a:srgbClr val="2D4069"/>
      </a:accent4>
      <a:accent5>
        <a:srgbClr val="FAA576"/>
      </a:accent5>
      <a:accent6>
        <a:srgbClr val="CBD6E3"/>
      </a:accent6>
      <a:hlink>
        <a:srgbClr val="F86A1C"/>
      </a:hlink>
      <a:folHlink>
        <a:srgbClr val="F86A1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4.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5.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6.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7.xml><?xml version="1.0" encoding="utf-8"?>
<a:theme xmlns:a="http://schemas.openxmlformats.org/drawingml/2006/main" name="Office Theme">
  <a:themeElements>
    <a:clrScheme name="AUBURN ELEVATED">
      <a:dk1>
        <a:srgbClr val="0B2341"/>
      </a:dk1>
      <a:lt1>
        <a:srgbClr val="FFFFFF"/>
      </a:lt1>
      <a:dk2>
        <a:srgbClr val="2392D1"/>
      </a:dk2>
      <a:lt2>
        <a:srgbClr val="E7E6E6"/>
      </a:lt2>
      <a:accent1>
        <a:srgbClr val="E76100"/>
      </a:accent1>
      <a:accent2>
        <a:srgbClr val="4D7E20"/>
      </a:accent2>
      <a:accent3>
        <a:srgbClr val="FBBF43"/>
      </a:accent3>
      <a:accent4>
        <a:srgbClr val="29A597"/>
      </a:accent4>
      <a:accent5>
        <a:srgbClr val="79685B"/>
      </a:accent5>
      <a:accent6>
        <a:srgbClr val="0A224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RD PPT Template">
  <a:themeElements>
    <a:clrScheme name="AUBURN ELEVATED">
      <a:dk1>
        <a:srgbClr val="0B2341"/>
      </a:dk1>
      <a:lt1>
        <a:srgbClr val="FFFFFF"/>
      </a:lt1>
      <a:dk2>
        <a:srgbClr val="2392D1"/>
      </a:dk2>
      <a:lt2>
        <a:srgbClr val="E7E6E6"/>
      </a:lt2>
      <a:accent1>
        <a:srgbClr val="E76100"/>
      </a:accent1>
      <a:accent2>
        <a:srgbClr val="4D7E20"/>
      </a:accent2>
      <a:accent3>
        <a:srgbClr val="FBBF43"/>
      </a:accent3>
      <a:accent4>
        <a:srgbClr val="29A597"/>
      </a:accent4>
      <a:accent5>
        <a:srgbClr val="79685B"/>
      </a:accent5>
      <a:accent6>
        <a:srgbClr val="0A224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formance Class-draft1-test" id="{D9E42B71-EB9A-DD4E-954C-3F1393C880AE}" vid="{62040627-14E4-2A4F-AF37-0CA4674A0B5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B99EDE9F17DB448EA80238B069A3CC" ma:contentTypeVersion="4" ma:contentTypeDescription="Create a new document." ma:contentTypeScope="" ma:versionID="aac1284de1c96a372f2346f9e40d3fc2">
  <xsd:schema xmlns:xsd="http://www.w3.org/2001/XMLSchema" xmlns:xs="http://www.w3.org/2001/XMLSchema" xmlns:p="http://schemas.microsoft.com/office/2006/metadata/properties" xmlns:ns2="7fa22427-0e2d-4da0-b738-03ca5c86cb6d" targetNamespace="http://schemas.microsoft.com/office/2006/metadata/properties" ma:root="true" ma:fieldsID="ea40f908c7c1d943de46e6e30e084865" ns2:_="">
    <xsd:import namespace="7fa22427-0e2d-4da0-b738-03ca5c86cb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a22427-0e2d-4da0-b738-03ca5c86cb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1D8623-9676-42BE-805E-D61B38BEE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a22427-0e2d-4da0-b738-03ca5c86cb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3CEC06-1C2F-4B39-9D6F-E850E491745B}">
  <ds:schemaRefs>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7fa22427-0e2d-4da0-b738-03ca5c86cb6d"/>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2F1374ED-8832-49FA-B5A3-46CF2BFBFF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Median</Template>
  <TotalTime>7502</TotalTime>
  <Words>1903</Words>
  <Application>Microsoft Office PowerPoint</Application>
  <PresentationFormat>Widescreen</PresentationFormat>
  <Paragraphs>290</Paragraphs>
  <Slides>35</Slides>
  <Notes>18</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35</vt:i4>
      </vt:variant>
    </vt:vector>
  </HeadingPairs>
  <TitlesOfParts>
    <vt:vector size="58" baseType="lpstr">
      <vt:lpstr>.AppleSystemUIFont</vt:lpstr>
      <vt:lpstr>Aptos</vt:lpstr>
      <vt:lpstr>Arial</vt:lpstr>
      <vt:lpstr>Arial Black</vt:lpstr>
      <vt:lpstr>Avenir Light</vt:lpstr>
      <vt:lpstr>Avenir Next LT Pro</vt:lpstr>
      <vt:lpstr>Avenir Next LT Pro Demi</vt:lpstr>
      <vt:lpstr>Calibri</vt:lpstr>
      <vt:lpstr>Calibri Light</vt:lpstr>
      <vt:lpstr>System Font Regular</vt:lpstr>
      <vt:lpstr>Times New Roman</vt:lpstr>
      <vt:lpstr>Tw Cen MT</vt:lpstr>
      <vt:lpstr>Wingdings</vt:lpstr>
      <vt:lpstr>Wingdings 2</vt:lpstr>
      <vt:lpstr>WordVisi_MSFontService</vt:lpstr>
      <vt:lpstr>Median</vt:lpstr>
      <vt:lpstr>2_AU_2023</vt:lpstr>
      <vt:lpstr>1_AU_2023</vt:lpstr>
      <vt:lpstr>3_AU_2023</vt:lpstr>
      <vt:lpstr>4_AU_2023</vt:lpstr>
      <vt:lpstr>5_AU_2023</vt:lpstr>
      <vt:lpstr>Office Theme</vt:lpstr>
      <vt:lpstr>HRD PPT Template</vt:lpstr>
      <vt:lpstr>AU Performance &amp; Leadership Development Journey</vt:lpstr>
      <vt:lpstr>Two Simultaneous Initiatives Introduced on 15 July 2024</vt:lpstr>
      <vt:lpstr>PowerPoint Presentation</vt:lpstr>
      <vt:lpstr>PowerPoint Presentation</vt:lpstr>
      <vt:lpstr>AU Performance Management  &lt; &lt; &lt; Past</vt:lpstr>
      <vt:lpstr>Pre-2017 AU Supervisor’s PM Toolkit</vt:lpstr>
      <vt:lpstr>2018: Template with no vendor</vt:lpstr>
      <vt:lpstr>2019-2024: Multi-page template; PeopleAdmin</vt:lpstr>
      <vt:lpstr>Working Group Team</vt:lpstr>
      <vt:lpstr>We wanted to know if the below was a trend</vt:lpstr>
      <vt:lpstr>Performance Development</vt:lpstr>
      <vt:lpstr>What is Performance Development?</vt:lpstr>
      <vt:lpstr>AU Performance Development        • • • Present</vt:lpstr>
      <vt:lpstr>PowerPoint Presentation</vt:lpstr>
      <vt:lpstr>PowerPoint Presentation</vt:lpstr>
      <vt:lpstr>PowerPoint Presentation</vt:lpstr>
      <vt:lpstr>PowerPoint Presentation</vt:lpstr>
      <vt:lpstr>AU Performance Development                     &gt; &gt; &gt; Future</vt:lpstr>
      <vt:lpstr>PowerPoint Presentation</vt:lpstr>
      <vt:lpstr>PowerPoint Presentation</vt:lpstr>
      <vt:lpstr>AU Leadership Development  &lt; &lt; &lt; Past</vt:lpstr>
      <vt:lpstr>Leadership Development</vt:lpstr>
      <vt:lpstr>Inconsistent Supervisory Leadership</vt:lpstr>
      <vt:lpstr>PowerPoint Presentation</vt:lpstr>
      <vt:lpstr>According To Gallup:</vt:lpstr>
      <vt:lpstr>AU Leadership Development        • • • Present</vt:lpstr>
      <vt:lpstr>PowerPoint Presentation</vt:lpstr>
      <vt:lpstr>Leadership Development</vt:lpstr>
      <vt:lpstr>PowerPoint Presentation</vt:lpstr>
      <vt:lpstr>Aspire Core Values</vt:lpstr>
      <vt:lpstr>Aspire Leadership Principles</vt:lpstr>
      <vt:lpstr>AU Leadership Development                     &gt; &gt; &gt; Future</vt:lpstr>
      <vt:lpstr>Timeline</vt:lpstr>
      <vt:lpstr>PowerPoint Presentation</vt:lpstr>
      <vt:lpstr>Comments &amp; Questions</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Money Matters</dc:title>
  <dc:creator>ldc0006</dc:creator>
  <cp:lastModifiedBy>Chris Richie</cp:lastModifiedBy>
  <cp:revision>483</cp:revision>
  <cp:lastPrinted>2024-07-17T20:03:24Z</cp:lastPrinted>
  <dcterms:created xsi:type="dcterms:W3CDTF">2011-01-19T17:39:15Z</dcterms:created>
  <dcterms:modified xsi:type="dcterms:W3CDTF">2024-07-19T20:06:49Z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0x01010028B99EDE9F17DB448EA80238B069A3CC</vt:lpwstr>
  </property>
  <property fmtid="{D5CDD505-2E9C-101B-9397-08002B2CF9AE}" pid="3" name="MediaServiceImageTags">
    <vt:lpwstr/>
  </property>
</Properties>
</file>