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handoutMasterIdLst>
    <p:handoutMasterId r:id="rId29"/>
  </p:handoutMasterIdLst>
  <p:sldIdLst>
    <p:sldId id="348" r:id="rId5"/>
    <p:sldId id="329" r:id="rId6"/>
    <p:sldId id="305" r:id="rId7"/>
    <p:sldId id="338" r:id="rId8"/>
    <p:sldId id="339" r:id="rId9"/>
    <p:sldId id="340" r:id="rId10"/>
    <p:sldId id="341" r:id="rId11"/>
    <p:sldId id="342" r:id="rId12"/>
    <p:sldId id="343" r:id="rId13"/>
    <p:sldId id="276" r:id="rId14"/>
    <p:sldId id="355" r:id="rId15"/>
    <p:sldId id="332" r:id="rId16"/>
    <p:sldId id="334" r:id="rId17"/>
    <p:sldId id="330" r:id="rId18"/>
    <p:sldId id="331" r:id="rId19"/>
    <p:sldId id="337" r:id="rId20"/>
    <p:sldId id="356" r:id="rId21"/>
    <p:sldId id="357" r:id="rId22"/>
    <p:sldId id="358" r:id="rId23"/>
    <p:sldId id="360" r:id="rId24"/>
    <p:sldId id="359" r:id="rId25"/>
    <p:sldId id="333" r:id="rId26"/>
    <p:sldId id="349" r:id="rId27"/>
  </p:sldIdLst>
  <p:sldSz cx="12192000" cy="6858000"/>
  <p:notesSz cx="6858000" cy="9144000"/>
  <p:embeddedFontLst>
    <p:embeddedFont>
      <p:font typeface="Avenir Next LT Pro" panose="020B0504020202020204" pitchFamily="34" charset="0"/>
      <p:regular r:id="rId30"/>
      <p:bold r:id="rId31"/>
      <p:italic r:id="rId32"/>
      <p:boldItalic r:id="rId33"/>
    </p:embeddedFont>
    <p:embeddedFont>
      <p:font typeface="Avenir Next LT Pro Demi" panose="020B0704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26" y="52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3F604-6E85-1F47-8B96-E4E9DD7DE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DA70F8-A836-9447-A516-FE48C0FCC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C48016-5BBC-4947-B206-7EEF3566E0C8}" type="datetimeFigureOut">
              <a:rPr lang="en-US" smtClean="0"/>
              <a:t>7/17/2024</a:t>
            </a:fld>
            <a:endParaRPr lang="en-US"/>
          </a:p>
        </p:txBody>
      </p:sp>
      <p:sp>
        <p:nvSpPr>
          <p:cNvPr id="4" name="Footer Placeholder 3">
            <a:extLst>
              <a:ext uri="{FF2B5EF4-FFF2-40B4-BE49-F238E27FC236}">
                <a16:creationId xmlns:a16="http://schemas.microsoft.com/office/drawing/2014/main" id="{D3B4061F-60E3-7A45-9662-1E23AF232A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63FE61-F8E6-494F-90A4-32198544D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536439-F779-134B-A323-9C200C12E3AE}" type="slidenum">
              <a:rPr lang="en-US" smtClean="0"/>
              <a:t>‹#›</a:t>
            </a:fld>
            <a:endParaRPr lang="en-US"/>
          </a:p>
        </p:txBody>
      </p:sp>
    </p:spTree>
    <p:extLst>
      <p:ext uri="{BB962C8B-B14F-4D97-AF65-F5344CB8AC3E}">
        <p14:creationId xmlns:p14="http://schemas.microsoft.com/office/powerpoint/2010/main" val="21906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F036D-871B-462F-A003-508F6D380018}"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752C9-6973-4E49-9CEE-BED3D4E93AE8}" type="slidenum">
              <a:rPr lang="en-US" smtClean="0"/>
              <a:t>‹#›</a:t>
            </a:fld>
            <a:endParaRPr lang="en-US"/>
          </a:p>
        </p:txBody>
      </p:sp>
    </p:spTree>
    <p:extLst>
      <p:ext uri="{BB962C8B-B14F-4D97-AF65-F5344CB8AC3E}">
        <p14:creationId xmlns:p14="http://schemas.microsoft.com/office/powerpoint/2010/main" val="155614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2</a:t>
            </a:fld>
            <a:endParaRPr lang="en-US" altLang="en-US" sz="1200"/>
          </a:p>
        </p:txBody>
      </p:sp>
    </p:spTree>
    <p:extLst>
      <p:ext uri="{BB962C8B-B14F-4D97-AF65-F5344CB8AC3E}">
        <p14:creationId xmlns:p14="http://schemas.microsoft.com/office/powerpoint/2010/main" val="33535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12</a:t>
            </a:fld>
            <a:endParaRPr lang="en-US" altLang="en-US" sz="1200"/>
          </a:p>
        </p:txBody>
      </p:sp>
    </p:spTree>
    <p:extLst>
      <p:ext uri="{BB962C8B-B14F-4D97-AF65-F5344CB8AC3E}">
        <p14:creationId xmlns:p14="http://schemas.microsoft.com/office/powerpoint/2010/main" val="239568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13</a:t>
            </a:fld>
            <a:endParaRPr lang="en-US" altLang="en-US" sz="1200"/>
          </a:p>
        </p:txBody>
      </p:sp>
    </p:spTree>
    <p:extLst>
      <p:ext uri="{BB962C8B-B14F-4D97-AF65-F5344CB8AC3E}">
        <p14:creationId xmlns:p14="http://schemas.microsoft.com/office/powerpoint/2010/main" val="392911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14</a:t>
            </a:fld>
            <a:endParaRPr lang="en-US" altLang="en-US" sz="1200"/>
          </a:p>
        </p:txBody>
      </p:sp>
    </p:spTree>
    <p:extLst>
      <p:ext uri="{BB962C8B-B14F-4D97-AF65-F5344CB8AC3E}">
        <p14:creationId xmlns:p14="http://schemas.microsoft.com/office/powerpoint/2010/main" val="17398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15</a:t>
            </a:fld>
            <a:endParaRPr lang="en-US" altLang="en-US" sz="1200"/>
          </a:p>
        </p:txBody>
      </p:sp>
    </p:spTree>
    <p:extLst>
      <p:ext uri="{BB962C8B-B14F-4D97-AF65-F5344CB8AC3E}">
        <p14:creationId xmlns:p14="http://schemas.microsoft.com/office/powerpoint/2010/main" val="344753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16</a:t>
            </a:fld>
            <a:endParaRPr lang="en-US" altLang="en-US" sz="1200"/>
          </a:p>
        </p:txBody>
      </p:sp>
    </p:spTree>
    <p:extLst>
      <p:ext uri="{BB962C8B-B14F-4D97-AF65-F5344CB8AC3E}">
        <p14:creationId xmlns:p14="http://schemas.microsoft.com/office/powerpoint/2010/main" val="51745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22</a:t>
            </a:fld>
            <a:endParaRPr lang="en-US" altLang="en-US" sz="1200"/>
          </a:p>
        </p:txBody>
      </p:sp>
    </p:spTree>
    <p:extLst>
      <p:ext uri="{BB962C8B-B14F-4D97-AF65-F5344CB8AC3E}">
        <p14:creationId xmlns:p14="http://schemas.microsoft.com/office/powerpoint/2010/main" val="258143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B8EE-8C4C-0C42-A591-B0B536E6BFDB}"/>
              </a:ext>
            </a:extLst>
          </p:cNvPr>
          <p:cNvSpPr>
            <a:spLocks noGrp="1"/>
          </p:cNvSpPr>
          <p:nvPr>
            <p:ph type="ctrTitle" hasCustomPrompt="1"/>
          </p:nvPr>
        </p:nvSpPr>
        <p:spPr>
          <a:xfrm>
            <a:off x="952500" y="2166938"/>
            <a:ext cx="8636000" cy="2387600"/>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FC40274-FFD5-AD4A-AE9F-3B708ABE95FA}"/>
              </a:ext>
            </a:extLst>
          </p:cNvPr>
          <p:cNvSpPr>
            <a:spLocks noGrp="1"/>
          </p:cNvSpPr>
          <p:nvPr>
            <p:ph type="subTitle" idx="1"/>
          </p:nvPr>
        </p:nvSpPr>
        <p:spPr>
          <a:xfrm>
            <a:off x="952500" y="4554538"/>
            <a:ext cx="9715500" cy="1655762"/>
          </a:xfrm>
        </p:spPr>
        <p:txBody>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Text&#10;&#10;Description automatically generated with low confidence">
            <a:extLst>
              <a:ext uri="{FF2B5EF4-FFF2-40B4-BE49-F238E27FC236}">
                <a16:creationId xmlns:a16="http://schemas.microsoft.com/office/drawing/2014/main" id="{CF76B8A7-2C2C-2748-A7AE-11681A0AFC46}"/>
              </a:ext>
            </a:extLst>
          </p:cNvPr>
          <p:cNvPicPr>
            <a:picLocks noChangeAspect="1"/>
          </p:cNvPicPr>
          <p:nvPr userDrawn="1"/>
        </p:nvPicPr>
        <p:blipFill>
          <a:blip r:embed="rId2"/>
          <a:stretch>
            <a:fillRect/>
          </a:stretch>
        </p:blipFill>
        <p:spPr>
          <a:xfrm>
            <a:off x="952500" y="869828"/>
            <a:ext cx="5867400" cy="821942"/>
          </a:xfrm>
          <a:prstGeom prst="rect">
            <a:avLst/>
          </a:prstGeom>
        </p:spPr>
      </p:pic>
      <p:pic>
        <p:nvPicPr>
          <p:cNvPr id="14" name="Picture 13" descr="A picture containing text, outdoor, building, sign&#10;&#10;Description automatically generated">
            <a:extLst>
              <a:ext uri="{FF2B5EF4-FFF2-40B4-BE49-F238E27FC236}">
                <a16:creationId xmlns:a16="http://schemas.microsoft.com/office/drawing/2014/main" id="{4710E8B0-958E-4C47-B6BC-648496672D81}"/>
              </a:ext>
            </a:extLst>
          </p:cNvPr>
          <p:cNvPicPr>
            <a:picLocks noChangeAspect="1"/>
          </p:cNvPicPr>
          <p:nvPr userDrawn="1"/>
        </p:nvPicPr>
        <p:blipFill>
          <a:blip r:embed="rId3"/>
          <a:stretch>
            <a:fillRect/>
          </a:stretch>
        </p:blipFill>
        <p:spPr>
          <a:xfrm>
            <a:off x="8227671" y="-68262"/>
            <a:ext cx="3964329" cy="6926262"/>
          </a:xfrm>
          <a:prstGeom prst="rect">
            <a:avLst/>
          </a:prstGeom>
        </p:spPr>
      </p:pic>
    </p:spTree>
    <p:extLst>
      <p:ext uri="{BB962C8B-B14F-4D97-AF65-F5344CB8AC3E}">
        <p14:creationId xmlns:p14="http://schemas.microsoft.com/office/powerpoint/2010/main" val="334126753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3012-2965-0547-A815-31AD61390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F3B93-E848-BE41-8A0D-4D2BE7CC1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C790-6B48-FA4E-9A0A-C278B437A278}"/>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7/17/2024</a:t>
            </a:fld>
            <a:endParaRPr lang="en-US"/>
          </a:p>
        </p:txBody>
      </p:sp>
      <p:sp>
        <p:nvSpPr>
          <p:cNvPr id="5" name="Footer Placeholder 4">
            <a:extLst>
              <a:ext uri="{FF2B5EF4-FFF2-40B4-BE49-F238E27FC236}">
                <a16:creationId xmlns:a16="http://schemas.microsoft.com/office/drawing/2014/main" id="{4FD99120-9AEF-0E4F-B56D-9A328CAFB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AEEEB4-4A62-684A-BAB0-B2A539761688}"/>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extLst>
      <p:ext uri="{BB962C8B-B14F-4D97-AF65-F5344CB8AC3E}">
        <p14:creationId xmlns:p14="http://schemas.microsoft.com/office/powerpoint/2010/main" val="1170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5DD08-E58D-B840-BD44-E48A80A78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44108-3B3C-B842-9698-22D43230D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0DEC5-5B8A-B147-85E0-E32366CF0920}"/>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7/17/2024</a:t>
            </a:fld>
            <a:endParaRPr lang="en-US"/>
          </a:p>
        </p:txBody>
      </p:sp>
      <p:sp>
        <p:nvSpPr>
          <p:cNvPr id="5" name="Footer Placeholder 4">
            <a:extLst>
              <a:ext uri="{FF2B5EF4-FFF2-40B4-BE49-F238E27FC236}">
                <a16:creationId xmlns:a16="http://schemas.microsoft.com/office/drawing/2014/main" id="{FD39B977-6ADB-3D46-9DF8-C8A343158A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82AC12-9180-C444-AAB5-8F95E132BB81}"/>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extLst>
      <p:ext uri="{BB962C8B-B14F-4D97-AF65-F5344CB8AC3E}">
        <p14:creationId xmlns:p14="http://schemas.microsoft.com/office/powerpoint/2010/main" val="113202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262F-0A4D-4F40-88AB-348D7C3D79E9}"/>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42E9EE-D03A-C144-ABD4-B7F272825C33}"/>
              </a:ext>
            </a:extLst>
          </p:cNvPr>
          <p:cNvSpPr>
            <a:spLocks noGrp="1"/>
          </p:cNvSpPr>
          <p:nvPr>
            <p:ph idx="1"/>
          </p:nvPr>
        </p:nvSpPr>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con&#10;&#10;Description automatically generated">
            <a:extLst>
              <a:ext uri="{FF2B5EF4-FFF2-40B4-BE49-F238E27FC236}">
                <a16:creationId xmlns:a16="http://schemas.microsoft.com/office/drawing/2014/main" id="{43AF957D-4A25-0D46-937A-2DB2D091DFC2}"/>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8" name="Picture 7" descr="Logo&#10;&#10;Description automatically generated">
            <a:extLst>
              <a:ext uri="{FF2B5EF4-FFF2-40B4-BE49-F238E27FC236}">
                <a16:creationId xmlns:a16="http://schemas.microsoft.com/office/drawing/2014/main" id="{ECBB7086-CE5E-174B-A505-D6EE4A049670}"/>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64973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39DC-B493-3D46-90F8-386DBFAE9B25}"/>
              </a:ext>
            </a:extLst>
          </p:cNvPr>
          <p:cNvSpPr>
            <a:spLocks noGrp="1"/>
          </p:cNvSpPr>
          <p:nvPr>
            <p:ph type="title" hasCustomPrompt="1"/>
          </p:nvPr>
        </p:nvSpPr>
        <p:spPr>
          <a:xfrm>
            <a:off x="831850" y="1709738"/>
            <a:ext cx="10515600" cy="2852737"/>
          </a:xfrm>
        </p:spPr>
        <p:txBody>
          <a:bodyPr anchor="b"/>
          <a:lstStyle>
            <a:lvl1pPr>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A75E1BB-76CB-0D45-B268-1D5C5D59CC3E}"/>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10F243E3-0613-9D41-A4F3-DA78739EEC0B}"/>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8" name="Picture 7" descr="Logo&#10;&#10;Description automatically generated">
            <a:extLst>
              <a:ext uri="{FF2B5EF4-FFF2-40B4-BE49-F238E27FC236}">
                <a16:creationId xmlns:a16="http://schemas.microsoft.com/office/drawing/2014/main" id="{D8493BE6-56F3-EA4C-A934-7AAAE6C9460A}"/>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09256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3244-E54B-F04D-B813-7A8F3A1FA516}"/>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D2DF8B-F55E-7A48-AFCE-309F718AC1C9}"/>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997BF-3FAC-4840-B4B1-3EC486B4165A}"/>
              </a:ext>
            </a:extLst>
          </p:cNvPr>
          <p:cNvSpPr>
            <a:spLocks noGrp="1"/>
          </p:cNvSpPr>
          <p:nvPr>
            <p:ph sz="half" idx="2"/>
          </p:nvPr>
        </p:nvSpPr>
        <p:spPr>
          <a:xfrm>
            <a:off x="6172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A2512E70-B813-0348-BE7A-7BCAA7434261}"/>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77188429-6351-CD45-82A1-3C6E3D014598}"/>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117108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CE32-FC70-2644-B353-676B452A8C70}"/>
              </a:ext>
            </a:extLst>
          </p:cNvPr>
          <p:cNvSpPr>
            <a:spLocks noGrp="1"/>
          </p:cNvSpPr>
          <p:nvPr>
            <p:ph type="title" hasCustomPrompt="1"/>
          </p:nvPr>
        </p:nvSpPr>
        <p:spPr>
          <a:xfrm>
            <a:off x="839788" y="365125"/>
            <a:ext cx="10515600" cy="1325563"/>
          </a:xfr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B327840-78A5-EC44-850D-428DF86E08CE}"/>
              </a:ext>
            </a:extLst>
          </p:cNvPr>
          <p:cNvSpPr>
            <a:spLocks noGrp="1"/>
          </p:cNvSpPr>
          <p:nvPr>
            <p:ph type="body" idx="1"/>
          </p:nvPr>
        </p:nvSpPr>
        <p:spPr>
          <a:xfrm>
            <a:off x="839788" y="1681163"/>
            <a:ext cx="5157787" cy="82391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059DE-FE32-6249-971C-9420C4F5D647}"/>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83BE7-34CB-1F4D-9C5C-CBEE36FFBB20}"/>
              </a:ext>
            </a:extLst>
          </p:cNvPr>
          <p:cNvSpPr>
            <a:spLocks noGrp="1"/>
          </p:cNvSpPr>
          <p:nvPr>
            <p:ph type="body" sz="quarter" idx="3"/>
          </p:nvPr>
        </p:nvSpPr>
        <p:spPr>
          <a:xfrm>
            <a:off x="6172200" y="1681163"/>
            <a:ext cx="5183188" cy="82391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729E4-6FB4-7B40-BFA6-B429D8A80931}"/>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93406DDE-B3B2-9446-B9EF-34167A62E693}"/>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12" name="Picture 11" descr="Logo&#10;&#10;Description automatically generated">
            <a:extLst>
              <a:ext uri="{FF2B5EF4-FFF2-40B4-BE49-F238E27FC236}">
                <a16:creationId xmlns:a16="http://schemas.microsoft.com/office/drawing/2014/main" id="{7B27B3FD-39F6-144C-85C2-6B43E417B975}"/>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1106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82E7-6918-7B4A-AEF5-37F46FEF21F3}"/>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80C243BA-AAB8-2346-BEF3-8D181308411F}"/>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7" name="Picture 6" descr="Logo&#10;&#10;Description automatically generated">
            <a:extLst>
              <a:ext uri="{FF2B5EF4-FFF2-40B4-BE49-F238E27FC236}">
                <a16:creationId xmlns:a16="http://schemas.microsoft.com/office/drawing/2014/main" id="{C63CC4E8-B43F-3F4C-B79F-61166272AC23}"/>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103558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B114ACD-8F3A-834A-8A6C-7A968FA29C5E}"/>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6" name="Picture 5" descr="Logo&#10;&#10;Description automatically generated">
            <a:extLst>
              <a:ext uri="{FF2B5EF4-FFF2-40B4-BE49-F238E27FC236}">
                <a16:creationId xmlns:a16="http://schemas.microsoft.com/office/drawing/2014/main" id="{E6427F49-7B12-D24A-A42C-58A975104A82}"/>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27203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8102-30C2-9949-B9F5-B3521E38057F}"/>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766B193-0FD6-BD4C-86E2-810783BA97A3}"/>
              </a:ext>
            </a:extLst>
          </p:cNvPr>
          <p:cNvSpPr>
            <a:spLocks noGrp="1"/>
          </p:cNvSpPr>
          <p:nvPr>
            <p:ph idx="1"/>
          </p:nvPr>
        </p:nvSpPr>
        <p:spPr>
          <a:xfrm>
            <a:off x="5183188" y="987425"/>
            <a:ext cx="6172200" cy="4873625"/>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7A851-D3ED-7340-8943-89275EC300A4}"/>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1559F93-B948-BE45-B4C2-67780CCC8CD3}"/>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B5E0BD8E-F443-6C40-B504-4BF10C695D37}"/>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0B43A788-8FA2-3448-84BD-51398EA33A12}"/>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23436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6C12-ED7E-2848-95BE-88A94B3E34E5}"/>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B3165A2-316E-5945-89EE-8CDF7D7E0AD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9EBA6-202A-0B4A-B6AC-539D42F335B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855968B-09FC-944B-8E36-B5F8F8C6809F}"/>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F754CA9A-BB25-5B4F-B4FD-0A5137C15B8D}"/>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9D24FFB5-E647-CF49-BBB8-C9DC39CE8637}"/>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79060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450F-BC56-3749-8FAF-1C2760A0B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11A44-E41D-6847-9A58-0E791D22C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40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utime.auburn.edu/wfc/applications/wtk/html/ess/logon.j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autime.auburn.edu/wfc/applications/wtk/html/ess/logon.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utime.auburn.edu/wfc/applications/wtk/html/ess/logon.js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ingmanager.adobe.com/app/instruc?i_qp_user_id=19460686&amp;accountId=114654#/session/1680093/over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ub.ie/kellykronos" TargetMode="External"/><Relationship Id="rId5" Type="http://schemas.openxmlformats.org/officeDocument/2006/relationships/hyperlink" Target="https://learningmanager.adobe.com/app/learner?accountId=114654#/course/9736784" TargetMode="External"/><Relationship Id="rId4" Type="http://schemas.openxmlformats.org/officeDocument/2006/relationships/hyperlink" Target="https://learningmanager.adobe.com/app/instructor?i_qp_user_id=19460686&amp;accountId=114654#/session/1680092/overview"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payroll@auburn.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uburn.edu/administration/human_resources/payroll/documents/2024-semimonthly.pdf" TargetMode="External"/><Relationship Id="rId2" Type="http://schemas.openxmlformats.org/officeDocument/2006/relationships/hyperlink" Target="https://www.auburn.edu/administration/human_resources/payroll/documents/2024-biweekly.pdf" TargetMode="External"/><Relationship Id="rId1" Type="http://schemas.openxmlformats.org/officeDocument/2006/relationships/slideLayout" Target="../slideLayouts/slideLayout2.xml"/><Relationship Id="rId5" Type="http://schemas.openxmlformats.org/officeDocument/2006/relationships/hyperlink" Target="https://www.auburn.edu/administration/human_resources/payroll/documents/2024-payroll-calendar.pdf" TargetMode="External"/><Relationship Id="rId4" Type="http://schemas.openxmlformats.org/officeDocument/2006/relationships/hyperlink" Target="https://www.auburn.edu/administration/human_resources/payroll/documents/2024-monthly.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786C-C32F-C947-9942-FD3000A88CB3}"/>
              </a:ext>
            </a:extLst>
          </p:cNvPr>
          <p:cNvSpPr>
            <a:spLocks noGrp="1"/>
          </p:cNvSpPr>
          <p:nvPr>
            <p:ph type="ctrTitle"/>
          </p:nvPr>
        </p:nvSpPr>
        <p:spPr>
          <a:xfrm>
            <a:off x="863600" y="1862138"/>
            <a:ext cx="8550988" cy="2387600"/>
          </a:xfrm>
        </p:spPr>
        <p:txBody>
          <a:bodyPr>
            <a:normAutofit/>
          </a:bodyPr>
          <a:lstStyle/>
          <a:p>
            <a:pPr algn="ctr">
              <a:lnSpc>
                <a:spcPct val="100000"/>
              </a:lnSpc>
            </a:pPr>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Timekeeping Q &amp; A</a:t>
            </a:r>
          </a:p>
        </p:txBody>
      </p:sp>
    </p:spTree>
    <p:extLst>
      <p:ext uri="{BB962C8B-B14F-4D97-AF65-F5344CB8AC3E}">
        <p14:creationId xmlns:p14="http://schemas.microsoft.com/office/powerpoint/2010/main" val="74711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Calibri" panose="020F0502020204030204" pitchFamily="34" charset="0"/>
                <a:ea typeface="Calibri" panose="020F0502020204030204" pitchFamily="34" charset="0"/>
                <a:cs typeface="Calibri" panose="020F0502020204030204" pitchFamily="34" charset="0"/>
              </a:rPr>
              <a:t>Employees with Non-Exempt Positions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566189" cy="4351338"/>
          </a:xfrm>
        </p:spPr>
        <p:txBody>
          <a:bodyPr>
            <a:noAutofit/>
          </a:bodyPr>
          <a:lstStyle/>
          <a:p>
            <a:pPr algn="l">
              <a:lnSpc>
                <a:spcPct val="100000"/>
              </a:lnSpc>
              <a:buFont typeface="Arial" panose="020B0604020202020204" pitchFamily="34" charset="0"/>
              <a:buChar char="•"/>
            </a:pPr>
            <a:r>
              <a:rPr lang="en-US" sz="1800" dirty="0">
                <a:effectLst/>
                <a:latin typeface="+mn-lt"/>
              </a:rPr>
              <a:t>As of </a:t>
            </a:r>
            <a:r>
              <a:rPr lang="en-US" sz="1800" dirty="0">
                <a:latin typeface="+mn-lt"/>
              </a:rPr>
              <a:t>July 1, 2024, t</a:t>
            </a:r>
            <a:r>
              <a:rPr lang="en-US" sz="1800" dirty="0">
                <a:effectLst/>
                <a:latin typeface="+mn-lt"/>
              </a:rPr>
              <a:t>he minimum salary threshold for an employees </a:t>
            </a:r>
            <a:r>
              <a:rPr lang="en-US" sz="1800" dirty="0">
                <a:latin typeface="+mn-lt"/>
              </a:rPr>
              <a:t>with exempt positions</a:t>
            </a:r>
            <a:r>
              <a:rPr lang="en-US" sz="1800" dirty="0">
                <a:effectLst/>
                <a:latin typeface="+mn-lt"/>
              </a:rPr>
              <a:t> </a:t>
            </a:r>
            <a:r>
              <a:rPr lang="en-US" sz="1800" dirty="0">
                <a:latin typeface="+mn-lt"/>
              </a:rPr>
              <a:t>is</a:t>
            </a:r>
            <a:r>
              <a:rPr lang="en-US" sz="1800" dirty="0">
                <a:effectLst/>
                <a:latin typeface="+mn-lt"/>
              </a:rPr>
              <a:t> $</a:t>
            </a:r>
            <a:r>
              <a:rPr lang="en-US" sz="1800" dirty="0">
                <a:latin typeface="+mn-lt"/>
              </a:rPr>
              <a:t>84</a:t>
            </a:r>
            <a:r>
              <a:rPr lang="en-US" sz="1800" dirty="0">
                <a:effectLst/>
                <a:latin typeface="+mn-lt"/>
              </a:rPr>
              <a:t>4 weekly, or $</a:t>
            </a:r>
            <a:r>
              <a:rPr lang="en-US" sz="1800" dirty="0">
                <a:latin typeface="+mn-lt"/>
              </a:rPr>
              <a:t>43</a:t>
            </a:r>
            <a:r>
              <a:rPr lang="en-US" sz="1800" dirty="0">
                <a:effectLst/>
                <a:latin typeface="+mn-lt"/>
              </a:rPr>
              <a:t>,888 on an annualized basis. </a:t>
            </a:r>
          </a:p>
          <a:p>
            <a:pPr algn="l">
              <a:lnSpc>
                <a:spcPct val="100000"/>
              </a:lnSpc>
              <a:buFont typeface="Arial" panose="020B0604020202020204" pitchFamily="34" charset="0"/>
              <a:buChar char="•"/>
            </a:pPr>
            <a:r>
              <a:rPr lang="en-US" sz="1800" dirty="0">
                <a:effectLst/>
                <a:latin typeface="+mn-lt"/>
              </a:rPr>
              <a:t>Employees whose positions are designated as non-exempt must record actual hours worked as well as paid and unpaid absences.</a:t>
            </a:r>
          </a:p>
          <a:p>
            <a:pPr algn="l">
              <a:lnSpc>
                <a:spcPct val="100000"/>
              </a:lnSpc>
              <a:buFont typeface="Arial" panose="020B0604020202020204" pitchFamily="34" charset="0"/>
              <a:buChar char="•"/>
            </a:pPr>
            <a:r>
              <a:rPr lang="en-US" sz="1800" dirty="0">
                <a:effectLst/>
                <a:latin typeface="+mn-lt"/>
              </a:rPr>
              <a:t>Time should be recorded in Kronos via the time clock or time stamp. Time can be submitted on paper </a:t>
            </a:r>
            <a:r>
              <a:rPr lang="en-US" sz="1800" b="1" dirty="0">
                <a:effectLst/>
                <a:latin typeface="+mn-lt"/>
              </a:rPr>
              <a:t>only when Kronos isn’t an option </a:t>
            </a:r>
            <a:r>
              <a:rPr lang="en-US" sz="1800" dirty="0">
                <a:effectLst/>
                <a:latin typeface="+mn-lt"/>
              </a:rPr>
              <a:t>and must reflect actual starting and stopping times of work as opposed to the established work schedule.</a:t>
            </a:r>
          </a:p>
          <a:p>
            <a:pPr algn="l">
              <a:lnSpc>
                <a:spcPct val="100000"/>
              </a:lnSpc>
              <a:buFont typeface="Arial" panose="020B0604020202020204" pitchFamily="34" charset="0"/>
              <a:buChar char="•"/>
            </a:pPr>
            <a:r>
              <a:rPr lang="en-US" sz="1800" dirty="0">
                <a:effectLst/>
                <a:latin typeface="+mn-lt"/>
              </a:rPr>
              <a:t>Employees whose positions are designated as non-exempt are responsible for punching in and out on the timeclock. While there may be the occasional missed punch, supervisors should not be adjusting timesheets for their employees regularly.</a:t>
            </a:r>
          </a:p>
          <a:p>
            <a:pPr algn="l">
              <a:lnSpc>
                <a:spcPct val="100000"/>
              </a:lnSpc>
              <a:buFont typeface="Arial" panose="020B0604020202020204" pitchFamily="34" charset="0"/>
              <a:buChar char="•"/>
            </a:pPr>
            <a:r>
              <a:rPr lang="en-US" sz="1800" dirty="0">
                <a:effectLst/>
                <a:latin typeface="+mn-lt"/>
              </a:rPr>
              <a:t>Supervisors have the responsibility and obligation to ensure that all working hours and leave hours are properly recorded.</a:t>
            </a:r>
          </a:p>
          <a:p>
            <a:pPr algn="l">
              <a:lnSpc>
                <a:spcPct val="100000"/>
              </a:lnSpc>
              <a:buFont typeface="Arial" panose="020B0604020202020204" pitchFamily="34" charset="0"/>
              <a:buChar char="•"/>
            </a:pPr>
            <a:r>
              <a:rPr lang="en-US" sz="1800" dirty="0">
                <a:effectLst/>
                <a:latin typeface="+mn-lt"/>
              </a:rPr>
              <a:t>All leave must be requested, approved, and logged in Kronos. Please do not allow anyone to log time off on your behalf.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5EC-6C8C-EC82-419D-443FFCB4FD6A}"/>
              </a:ext>
            </a:extLst>
          </p:cNvPr>
          <p:cNvSpPr>
            <a:spLocks noGrp="1"/>
          </p:cNvSpPr>
          <p:nvPr>
            <p:ph type="title"/>
          </p:nvPr>
        </p:nvSpPr>
        <p:spPr/>
        <p:txBody>
          <a:bodyPr/>
          <a:lstStyle/>
          <a:p>
            <a:r>
              <a:rPr lang="en-US" b="1" dirty="0">
                <a:latin typeface="+mn-lt"/>
              </a:rPr>
              <a:t>Late Pay for Employees with Non-Exempt Positions</a:t>
            </a:r>
          </a:p>
        </p:txBody>
      </p:sp>
      <p:sp>
        <p:nvSpPr>
          <p:cNvPr id="3" name="Content Placeholder 2">
            <a:extLst>
              <a:ext uri="{FF2B5EF4-FFF2-40B4-BE49-F238E27FC236}">
                <a16:creationId xmlns:a16="http://schemas.microsoft.com/office/drawing/2014/main" id="{C8C2CA0A-8D53-5FAE-57DB-77D64466E1DB}"/>
              </a:ext>
            </a:extLst>
          </p:cNvPr>
          <p:cNvSpPr>
            <a:spLocks noGrp="1"/>
          </p:cNvSpPr>
          <p:nvPr>
            <p:ph idx="1"/>
          </p:nvPr>
        </p:nvSpPr>
        <p:spPr/>
        <p:txBody>
          <a:bodyPr/>
          <a:lstStyle/>
          <a:p>
            <a:pPr>
              <a:buFont typeface="Times"/>
              <a:buChar char="•"/>
              <a:defRPr/>
            </a:pPr>
            <a:r>
              <a:rPr lang="en-US" sz="2000" dirty="0">
                <a:latin typeface="+mn-lt"/>
              </a:rPr>
              <a:t>Time worked or leave not paid in the regular scheduled pay cycle should be entered as a historical edit in Kronos and will be paid the next scheduled pay cycle. </a:t>
            </a:r>
          </a:p>
          <a:p>
            <a:pPr>
              <a:buFont typeface="Times"/>
              <a:buChar char="•"/>
              <a:defRPr/>
            </a:pPr>
            <a:r>
              <a:rPr lang="en-US" sz="2000" dirty="0">
                <a:latin typeface="+mn-lt"/>
              </a:rPr>
              <a:t>Late pay forms for biweekly employees should only be submitted when there is a rate change for the previous pay period.</a:t>
            </a:r>
          </a:p>
          <a:p>
            <a:pPr>
              <a:buFont typeface="Times"/>
              <a:buChar char="•"/>
              <a:defRPr/>
            </a:pPr>
            <a:r>
              <a:rPr lang="en-US" sz="2000" dirty="0">
                <a:latin typeface="+mn-lt"/>
              </a:rPr>
              <a:t>Off-cycle manual pays are not typically processed for biweekly employees. Only if the employee or job is terminated. </a:t>
            </a:r>
          </a:p>
          <a:p>
            <a:pPr marL="0" indent="0">
              <a:buNone/>
            </a:pPr>
            <a:endParaRPr lang="en-US" dirty="0"/>
          </a:p>
        </p:txBody>
      </p:sp>
    </p:spTree>
    <p:extLst>
      <p:ext uri="{BB962C8B-B14F-4D97-AF65-F5344CB8AC3E}">
        <p14:creationId xmlns:p14="http://schemas.microsoft.com/office/powerpoint/2010/main" val="247843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mn-lt"/>
              </a:rPr>
              <a:t>Overtime</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244913" cy="4351338"/>
          </a:xfrm>
        </p:spPr>
        <p:txBody>
          <a:bodyPr>
            <a:noAutofit/>
          </a:bodyPr>
          <a:lstStyle/>
          <a:p>
            <a:pPr>
              <a:lnSpc>
                <a:spcPct val="100000"/>
              </a:lnSpc>
            </a:pPr>
            <a:r>
              <a:rPr lang="en-US" sz="2400" dirty="0">
                <a:solidFill>
                  <a:srgbClr val="11040D"/>
                </a:solidFill>
                <a:effectLst/>
                <a:latin typeface="+mn-lt"/>
              </a:rPr>
              <a:t>The federal overtime provisions in the Fair Labor Standard Act (FLSA) requires that any hours worked over 40 in a workweek are paid at a rate of not less than 1 1/2 times the regular rate of pay.</a:t>
            </a:r>
          </a:p>
          <a:p>
            <a:pPr>
              <a:lnSpc>
                <a:spcPct val="100000"/>
              </a:lnSpc>
            </a:pPr>
            <a:r>
              <a:rPr lang="en-US" sz="2400" dirty="0">
                <a:solidFill>
                  <a:srgbClr val="11040D"/>
                </a:solidFill>
                <a:effectLst/>
                <a:latin typeface="+mn-lt"/>
              </a:rPr>
              <a:t>Averaging of hours over two or more weeks is not permitted. Normally, overtime pay earned in a particular workweek must be paid on the regular pay day for the pay period in which the wages were earned.</a:t>
            </a:r>
          </a:p>
          <a:p>
            <a:pPr>
              <a:lnSpc>
                <a:spcPct val="100000"/>
              </a:lnSpc>
            </a:pPr>
            <a:r>
              <a:rPr lang="en-US" sz="2400" dirty="0">
                <a:solidFill>
                  <a:srgbClr val="11040D"/>
                </a:solidFill>
                <a:effectLst/>
                <a:latin typeface="+mn-lt"/>
              </a:rPr>
              <a:t>For the purposes of overtime holidays are considered time worked. Leave time is not. </a:t>
            </a:r>
          </a:p>
          <a:p>
            <a:pPr>
              <a:lnSpc>
                <a:spcPct val="100000"/>
              </a:lnSpc>
            </a:pPr>
            <a:r>
              <a:rPr lang="en-US" sz="2400" dirty="0">
                <a:solidFill>
                  <a:srgbClr val="11040D"/>
                </a:solidFill>
                <a:latin typeface="+mn-lt"/>
              </a:rPr>
              <a:t>Overtime is not subject to Alabama State Income Tax. Federal and local taxes do apply. </a:t>
            </a:r>
            <a:endParaRPr lang="en-US" sz="2400" dirty="0">
              <a:solidFill>
                <a:srgbClr val="11040D"/>
              </a:solidFill>
              <a:effectLst/>
              <a:latin typeface="+mn-lt"/>
            </a:endParaRPr>
          </a:p>
          <a:p>
            <a:pPr>
              <a:lnSpc>
                <a:spcPct val="100000"/>
              </a:lnSpc>
            </a:pPr>
            <a:endParaRPr lang="en-US" sz="2000" dirty="0">
              <a:solidFill>
                <a:srgbClr val="11040D"/>
              </a:solidFill>
              <a:effectLst/>
              <a:latin typeface="Avenir Next LT Pro" panose="020B0504020202020204" pitchFamily="34" charset="77"/>
            </a:endParaRPr>
          </a:p>
        </p:txBody>
      </p:sp>
    </p:spTree>
    <p:extLst>
      <p:ext uri="{BB962C8B-B14F-4D97-AF65-F5344CB8AC3E}">
        <p14:creationId xmlns:p14="http://schemas.microsoft.com/office/powerpoint/2010/main" val="223135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mn-lt"/>
              </a:rPr>
              <a:t>Compensatory Time</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244913" cy="4351338"/>
          </a:xfrm>
        </p:spPr>
        <p:txBody>
          <a:bodyPr>
            <a:noAutofit/>
          </a:bodyPr>
          <a:lstStyle/>
          <a:p>
            <a:pPr>
              <a:lnSpc>
                <a:spcPct val="100000"/>
              </a:lnSpc>
            </a:pPr>
            <a:r>
              <a:rPr lang="en-US" sz="2400" dirty="0">
                <a:solidFill>
                  <a:srgbClr val="11040D"/>
                </a:solidFill>
                <a:effectLst/>
                <a:latin typeface="+mn-lt"/>
              </a:rPr>
              <a:t>As a public employer, the University has the option of providing compensatory time off in lieu of the earned overtime premium pay for hours worked over 40 in a workweek. </a:t>
            </a:r>
          </a:p>
          <a:p>
            <a:pPr>
              <a:lnSpc>
                <a:spcPct val="100000"/>
              </a:lnSpc>
            </a:pPr>
            <a:r>
              <a:rPr lang="en-US" sz="2400" dirty="0">
                <a:solidFill>
                  <a:srgbClr val="11040D"/>
                </a:solidFill>
                <a:effectLst/>
                <a:latin typeface="+mn-lt"/>
              </a:rPr>
              <a:t> Compensatory time off must be at a rate not less than one and one-half hours for each overtime hour worked. </a:t>
            </a:r>
          </a:p>
          <a:p>
            <a:pPr>
              <a:lnSpc>
                <a:spcPct val="100000"/>
              </a:lnSpc>
            </a:pPr>
            <a:r>
              <a:rPr lang="en-US" sz="2400" dirty="0">
                <a:solidFill>
                  <a:srgbClr val="11040D"/>
                </a:solidFill>
                <a:effectLst/>
                <a:latin typeface="+mn-lt"/>
              </a:rPr>
              <a:t> The FLSA regulations allow us to enter into an agreement to offer compensatory time off to individual employees, if an agreement is in place prior to the performance of work.</a:t>
            </a:r>
          </a:p>
          <a:p>
            <a:pPr>
              <a:lnSpc>
                <a:spcPct val="100000"/>
              </a:lnSpc>
            </a:pPr>
            <a:r>
              <a:rPr lang="en-US" sz="2400" dirty="0">
                <a:solidFill>
                  <a:srgbClr val="11040D"/>
                </a:solidFill>
                <a:effectLst/>
                <a:latin typeface="+mn-lt"/>
              </a:rPr>
              <a:t>Overtime and compensatory time cannot be alternated back and forth once the agreement is in place. </a:t>
            </a:r>
          </a:p>
          <a:p>
            <a:pPr marL="0" indent="0">
              <a:lnSpc>
                <a:spcPct val="100000"/>
              </a:lnSpc>
              <a:buNone/>
            </a:pPr>
            <a:endParaRPr lang="en-US" sz="2000" dirty="0">
              <a:solidFill>
                <a:srgbClr val="11040D"/>
              </a:solidFill>
              <a:effectLst/>
              <a:latin typeface="Avenir Next LT Pro" panose="020B0504020202020204" pitchFamily="34" charset="77"/>
            </a:endParaRPr>
          </a:p>
        </p:txBody>
      </p:sp>
    </p:spTree>
    <p:extLst>
      <p:ext uri="{BB962C8B-B14F-4D97-AF65-F5344CB8AC3E}">
        <p14:creationId xmlns:p14="http://schemas.microsoft.com/office/powerpoint/2010/main" val="297538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mn-lt"/>
              </a:rPr>
              <a:t>How to Clock In and Out</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1" y="1467279"/>
            <a:ext cx="4882978" cy="4351338"/>
          </a:xfrm>
        </p:spPr>
        <p:txBody>
          <a:bodyPr>
            <a:noAutofit/>
          </a:bodyPr>
          <a:lstStyle/>
          <a:p>
            <a:pPr marL="0" indent="0" algn="l">
              <a:lnSpc>
                <a:spcPct val="100000"/>
              </a:lnSpc>
              <a:buNone/>
            </a:pPr>
            <a:r>
              <a:rPr lang="en-US" sz="2000" b="1">
                <a:solidFill>
                  <a:srgbClr val="212529"/>
                </a:solidFill>
                <a:effectLst/>
                <a:latin typeface="Avenir Next LT Pro" panose="020B0504020202020204" pitchFamily="34" charset="77"/>
              </a:rPr>
              <a:t>To Clock In or Out at a Terminal</a:t>
            </a:r>
          </a:p>
          <a:p>
            <a:pPr lvl="1">
              <a:lnSpc>
                <a:spcPct val="100000"/>
              </a:lnSpc>
              <a:buFont typeface="+mj-lt"/>
              <a:buAutoNum type="arabicPeriod"/>
            </a:pPr>
            <a:r>
              <a:rPr lang="en-US" sz="2000">
                <a:solidFill>
                  <a:srgbClr val="212529"/>
                </a:solidFill>
                <a:effectLst/>
                <a:latin typeface="Avenir Next LT Pro" panose="020B0504020202020204" pitchFamily="34" charset="77"/>
              </a:rPr>
              <a:t>All you need to do is swipe your employee badge.</a:t>
            </a:r>
          </a:p>
          <a:p>
            <a:pPr marL="0" indent="0" algn="l">
              <a:lnSpc>
                <a:spcPct val="100000"/>
              </a:lnSpc>
              <a:buNone/>
            </a:pPr>
            <a:endParaRPr lang="en-US" sz="2000">
              <a:solidFill>
                <a:srgbClr val="212529"/>
              </a:solidFill>
              <a:effectLst/>
              <a:latin typeface="Avenir Next LT Pro" panose="020B0504020202020204" pitchFamily="34" charset="77"/>
            </a:endParaRPr>
          </a:p>
          <a:p>
            <a:pPr marL="0" indent="0" algn="l">
              <a:lnSpc>
                <a:spcPct val="100000"/>
              </a:lnSpc>
              <a:buNone/>
            </a:pPr>
            <a:r>
              <a:rPr lang="en-US" sz="2000" b="1">
                <a:solidFill>
                  <a:srgbClr val="212529"/>
                </a:solidFill>
                <a:effectLst/>
                <a:latin typeface="Avenir Next LT Pro" panose="020B0504020202020204" pitchFamily="34" charset="77"/>
              </a:rPr>
              <a:t>To Clock In or Out at a Computer</a:t>
            </a:r>
          </a:p>
          <a:p>
            <a:pPr lvl="1">
              <a:lnSpc>
                <a:spcPct val="100000"/>
              </a:lnSpc>
              <a:buFont typeface="+mj-lt"/>
              <a:buAutoNum type="arabicPeriod"/>
            </a:pPr>
            <a:r>
              <a:rPr lang="en-US" sz="2000">
                <a:solidFill>
                  <a:srgbClr val="212529"/>
                </a:solidFill>
                <a:effectLst/>
                <a:latin typeface="Avenir Next LT Pro" panose="020B0504020202020204" pitchFamily="34" charset="77"/>
              </a:rPr>
              <a:t>Visit the </a:t>
            </a:r>
            <a:r>
              <a:rPr lang="en-US" sz="2000" u="none" strike="noStrike">
                <a:solidFill>
                  <a:srgbClr val="0D6EFD"/>
                </a:solidFill>
                <a:effectLst/>
                <a:latin typeface="Avenir Next LT Pro" panose="020B0504020202020204" pitchFamily="34" charset="77"/>
                <a:hlinkClick r:id="rId3"/>
              </a:rPr>
              <a:t>Kronos website</a:t>
            </a:r>
            <a:r>
              <a:rPr lang="en-US" sz="2000">
                <a:solidFill>
                  <a:srgbClr val="212529"/>
                </a:solidFill>
                <a:effectLst/>
                <a:latin typeface="Avenir Next LT Pro" panose="020B0504020202020204" pitchFamily="34" charset="77"/>
              </a:rPr>
              <a:t>.</a:t>
            </a:r>
          </a:p>
          <a:p>
            <a:pPr lvl="1">
              <a:lnSpc>
                <a:spcPct val="100000"/>
              </a:lnSpc>
              <a:buFont typeface="+mj-lt"/>
              <a:buAutoNum type="arabicPeriod"/>
            </a:pPr>
            <a:r>
              <a:rPr lang="en-US" sz="2000">
                <a:solidFill>
                  <a:srgbClr val="212529"/>
                </a:solidFill>
                <a:effectLst/>
                <a:latin typeface="Avenir Next LT Pro" panose="020B0504020202020204" pitchFamily="34" charset="77"/>
              </a:rPr>
              <a:t>Submit your AU user identification and password.</a:t>
            </a:r>
          </a:p>
          <a:p>
            <a:pPr lvl="1">
              <a:lnSpc>
                <a:spcPct val="100000"/>
              </a:lnSpc>
              <a:buFont typeface="+mj-lt"/>
              <a:buAutoNum type="arabicPeriod"/>
            </a:pPr>
            <a:r>
              <a:rPr lang="en-US" sz="2000">
                <a:solidFill>
                  <a:srgbClr val="212529"/>
                </a:solidFill>
                <a:effectLst/>
                <a:latin typeface="Avenir Next LT Pro" panose="020B0504020202020204" pitchFamily="34" charset="77"/>
              </a:rPr>
              <a:t>Click “Record Timestamp.”</a:t>
            </a:r>
          </a:p>
        </p:txBody>
      </p:sp>
      <p:pic>
        <p:nvPicPr>
          <p:cNvPr id="4" name="Picture 3" descr="A close-up of a identification card&#10;&#10;Description automatically generated">
            <a:extLst>
              <a:ext uri="{FF2B5EF4-FFF2-40B4-BE49-F238E27FC236}">
                <a16:creationId xmlns:a16="http://schemas.microsoft.com/office/drawing/2014/main" id="{1529B92F-82A7-DCA7-F754-087A1DD314F5}"/>
              </a:ext>
            </a:extLst>
          </p:cNvPr>
          <p:cNvPicPr>
            <a:picLocks noChangeAspect="1"/>
          </p:cNvPicPr>
          <p:nvPr/>
        </p:nvPicPr>
        <p:blipFill>
          <a:blip r:embed="rId4"/>
          <a:stretch>
            <a:fillRect/>
          </a:stretch>
        </p:blipFill>
        <p:spPr>
          <a:xfrm>
            <a:off x="10276825" y="1467279"/>
            <a:ext cx="1076976" cy="1654391"/>
          </a:xfrm>
          <a:prstGeom prst="rect">
            <a:avLst/>
          </a:prstGeom>
        </p:spPr>
      </p:pic>
      <p:pic>
        <p:nvPicPr>
          <p:cNvPr id="6" name="Picture 5" descr="A close-up of a telephone&#10;&#10;Description automatically generated">
            <a:extLst>
              <a:ext uri="{FF2B5EF4-FFF2-40B4-BE49-F238E27FC236}">
                <a16:creationId xmlns:a16="http://schemas.microsoft.com/office/drawing/2014/main" id="{1B3F6AFD-D42A-14A3-3194-CD5093AC3AB2}"/>
              </a:ext>
            </a:extLst>
          </p:cNvPr>
          <p:cNvPicPr>
            <a:picLocks noChangeAspect="1"/>
          </p:cNvPicPr>
          <p:nvPr/>
        </p:nvPicPr>
        <p:blipFill rotWithShape="1">
          <a:blip r:embed="rId5"/>
          <a:srcRect l="21076" r="7420"/>
          <a:stretch/>
        </p:blipFill>
        <p:spPr>
          <a:xfrm>
            <a:off x="6203091" y="1417851"/>
            <a:ext cx="3855309" cy="4043835"/>
          </a:xfrm>
          <a:prstGeom prst="rect">
            <a:avLst/>
          </a:prstGeom>
        </p:spPr>
      </p:pic>
    </p:spTree>
    <p:extLst>
      <p:ext uri="{BB962C8B-B14F-4D97-AF65-F5344CB8AC3E}">
        <p14:creationId xmlns:p14="http://schemas.microsoft.com/office/powerpoint/2010/main" val="259368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mn-lt"/>
              </a:rPr>
              <a:t>For Employees with Multiple Jobs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244913" cy="4351338"/>
          </a:xfrm>
        </p:spPr>
        <p:txBody>
          <a:bodyPr>
            <a:noAutofit/>
          </a:bodyPr>
          <a:lstStyle/>
          <a:p>
            <a:pPr marL="0" indent="0" algn="l">
              <a:lnSpc>
                <a:spcPct val="100000"/>
              </a:lnSpc>
              <a:buNone/>
            </a:pPr>
            <a:r>
              <a:rPr lang="en-US" sz="2000" b="1" dirty="0">
                <a:solidFill>
                  <a:srgbClr val="212529"/>
                </a:solidFill>
                <a:effectLst/>
                <a:latin typeface="+mn-lt"/>
              </a:rPr>
              <a:t>At the Terminal</a:t>
            </a:r>
          </a:p>
          <a:p>
            <a:pPr lvl="1">
              <a:lnSpc>
                <a:spcPct val="100000"/>
              </a:lnSpc>
              <a:buFont typeface="+mj-lt"/>
              <a:buAutoNum type="arabicPeriod"/>
            </a:pPr>
            <a:r>
              <a:rPr lang="en-US" sz="2000" dirty="0">
                <a:solidFill>
                  <a:srgbClr val="212529"/>
                </a:solidFill>
                <a:effectLst/>
                <a:latin typeface="+mn-lt"/>
              </a:rPr>
              <a:t>Press the corresponding blue button for “Active Multiple Jobs.”</a:t>
            </a:r>
          </a:p>
          <a:p>
            <a:pPr lvl="1">
              <a:lnSpc>
                <a:spcPct val="100000"/>
              </a:lnSpc>
              <a:buFont typeface="+mj-lt"/>
              <a:buAutoNum type="arabicPeriod"/>
            </a:pPr>
            <a:r>
              <a:rPr lang="en-US" sz="2000" dirty="0">
                <a:solidFill>
                  <a:srgbClr val="212529"/>
                </a:solidFill>
                <a:effectLst/>
                <a:latin typeface="+mn-lt"/>
              </a:rPr>
              <a:t>Swipe your AU Badge.</a:t>
            </a:r>
          </a:p>
          <a:p>
            <a:pPr lvl="1">
              <a:lnSpc>
                <a:spcPct val="100000"/>
              </a:lnSpc>
              <a:buFont typeface="+mj-lt"/>
              <a:buAutoNum type="arabicPeriod"/>
            </a:pPr>
            <a:r>
              <a:rPr lang="en-US" sz="2000" dirty="0">
                <a:solidFill>
                  <a:srgbClr val="212529"/>
                </a:solidFill>
                <a:effectLst/>
                <a:latin typeface="+mn-lt"/>
              </a:rPr>
              <a:t>Select “List.”</a:t>
            </a:r>
          </a:p>
          <a:p>
            <a:pPr lvl="1">
              <a:lnSpc>
                <a:spcPct val="100000"/>
              </a:lnSpc>
              <a:buFont typeface="+mj-lt"/>
              <a:buAutoNum type="arabicPeriod"/>
            </a:pPr>
            <a:r>
              <a:rPr lang="en-US" sz="2000" dirty="0">
                <a:solidFill>
                  <a:srgbClr val="212529"/>
                </a:solidFill>
                <a:effectLst/>
                <a:latin typeface="+mn-lt"/>
              </a:rPr>
              <a:t>Select a ”Job” via the up/down arrows. (If you do not select a job, your pay may be incorrect.) </a:t>
            </a:r>
          </a:p>
          <a:p>
            <a:pPr lvl="1">
              <a:lnSpc>
                <a:spcPct val="100000"/>
              </a:lnSpc>
              <a:buFont typeface="+mj-lt"/>
              <a:buAutoNum type="arabicPeriod"/>
            </a:pPr>
            <a:r>
              <a:rPr lang="en-US" sz="2000" dirty="0">
                <a:solidFill>
                  <a:srgbClr val="212529"/>
                </a:solidFill>
                <a:effectLst/>
                <a:latin typeface="+mn-lt"/>
              </a:rPr>
              <a:t>Press ”Enter” to select.</a:t>
            </a:r>
          </a:p>
          <a:p>
            <a:pPr lvl="1">
              <a:lnSpc>
                <a:spcPct val="100000"/>
              </a:lnSpc>
              <a:buFont typeface="+mj-lt"/>
              <a:buAutoNum type="arabicPeriod"/>
            </a:pPr>
            <a:r>
              <a:rPr lang="en-US" sz="2000" dirty="0">
                <a:solidFill>
                  <a:srgbClr val="212529"/>
                </a:solidFill>
                <a:effectLst/>
                <a:latin typeface="+mn-lt"/>
              </a:rPr>
              <a:t>To clock out, swipe your AU badge.</a:t>
            </a:r>
          </a:p>
          <a:p>
            <a:pPr marL="0" indent="0" algn="l">
              <a:lnSpc>
                <a:spcPct val="100000"/>
              </a:lnSpc>
              <a:buNone/>
            </a:pPr>
            <a:r>
              <a:rPr lang="en-US" sz="2000" b="1" dirty="0">
                <a:solidFill>
                  <a:srgbClr val="212529"/>
                </a:solidFill>
                <a:effectLst/>
                <a:latin typeface="+mn-lt"/>
              </a:rPr>
              <a:t>At the Computer</a:t>
            </a:r>
          </a:p>
          <a:p>
            <a:pPr marL="914400" lvl="1" indent="-457200">
              <a:lnSpc>
                <a:spcPct val="100000"/>
              </a:lnSpc>
              <a:buFont typeface="+mj-lt"/>
              <a:buAutoNum type="arabicPeriod"/>
            </a:pPr>
            <a:r>
              <a:rPr lang="en-US" sz="2000" dirty="0">
                <a:solidFill>
                  <a:srgbClr val="212529"/>
                </a:solidFill>
                <a:effectLst/>
                <a:latin typeface="+mn-lt"/>
              </a:rPr>
              <a:t>Visit the </a:t>
            </a:r>
            <a:r>
              <a:rPr lang="en-US" sz="2000" u="none" strike="noStrike" dirty="0">
                <a:solidFill>
                  <a:srgbClr val="0D6EFD"/>
                </a:solidFill>
                <a:effectLst/>
                <a:latin typeface="+mn-lt"/>
                <a:hlinkClick r:id="rId3"/>
              </a:rPr>
              <a:t>Kronos website</a:t>
            </a:r>
            <a:r>
              <a:rPr lang="en-US" sz="2000" dirty="0">
                <a:solidFill>
                  <a:srgbClr val="212529"/>
                </a:solidFill>
                <a:effectLst/>
                <a:latin typeface="+mn-lt"/>
              </a:rPr>
              <a:t>.</a:t>
            </a:r>
          </a:p>
          <a:p>
            <a:pPr marL="914400" lvl="1" indent="-457200">
              <a:lnSpc>
                <a:spcPct val="100000"/>
              </a:lnSpc>
              <a:buFont typeface="+mj-lt"/>
              <a:buAutoNum type="arabicPeriod"/>
            </a:pPr>
            <a:r>
              <a:rPr lang="en-US" sz="2000" dirty="0">
                <a:solidFill>
                  <a:srgbClr val="212529"/>
                </a:solidFill>
                <a:effectLst/>
                <a:latin typeface="+mn-lt"/>
              </a:rPr>
              <a:t>Submit your AU user identification and password.</a:t>
            </a:r>
          </a:p>
          <a:p>
            <a:pPr marL="914400" lvl="1" indent="-457200">
              <a:lnSpc>
                <a:spcPct val="100000"/>
              </a:lnSpc>
              <a:buFont typeface="+mj-lt"/>
              <a:buAutoNum type="arabicPeriod"/>
            </a:pPr>
            <a:r>
              <a:rPr lang="en-US" sz="2000" dirty="0">
                <a:solidFill>
                  <a:srgbClr val="212529"/>
                </a:solidFill>
                <a:effectLst/>
                <a:latin typeface="+mn-lt"/>
              </a:rPr>
              <a:t>Select a ”Job” if necessary.</a:t>
            </a:r>
          </a:p>
          <a:p>
            <a:pPr marL="914400" lvl="1" indent="-457200">
              <a:lnSpc>
                <a:spcPct val="100000"/>
              </a:lnSpc>
              <a:buFont typeface="+mj-lt"/>
              <a:buAutoNum type="arabicPeriod"/>
            </a:pPr>
            <a:r>
              <a:rPr lang="en-US" sz="2000" dirty="0">
                <a:solidFill>
                  <a:srgbClr val="212529"/>
                </a:solidFill>
                <a:effectLst/>
                <a:latin typeface="+mn-lt"/>
              </a:rPr>
              <a:t>Click ”Record Timestamp.”</a:t>
            </a:r>
          </a:p>
        </p:txBody>
      </p:sp>
    </p:spTree>
    <p:extLst>
      <p:ext uri="{BB962C8B-B14F-4D97-AF65-F5344CB8AC3E}">
        <p14:creationId xmlns:p14="http://schemas.microsoft.com/office/powerpoint/2010/main" val="149541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Calibri" panose="020F0502020204030204" pitchFamily="34" charset="0"/>
                <a:ea typeface="Calibri" panose="020F0502020204030204" pitchFamily="34" charset="0"/>
                <a:cs typeface="Calibri" panose="020F0502020204030204" pitchFamily="34" charset="0"/>
              </a:rPr>
              <a:t>Work Breaks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566189" cy="4351338"/>
          </a:xfrm>
        </p:spPr>
        <p:txBody>
          <a:bodyPr>
            <a:noAutofit/>
          </a:bodyPr>
          <a:lstStyle/>
          <a:p>
            <a:pPr algn="l">
              <a:lnSpc>
                <a:spcPct val="100000"/>
              </a:lnSpc>
            </a:pPr>
            <a:r>
              <a:rPr lang="en-US" sz="2000" dirty="0">
                <a:solidFill>
                  <a:srgbClr val="212529"/>
                </a:solidFill>
                <a:effectLst/>
                <a:latin typeface="+mn-lt"/>
              </a:rPr>
              <a:t>Supervisors may authorize two 15-minute breaks, one mid-morning and one mid-afternoon, for employees with non-exempt positions</a:t>
            </a:r>
          </a:p>
          <a:p>
            <a:pPr algn="l">
              <a:lnSpc>
                <a:spcPct val="100000"/>
              </a:lnSpc>
            </a:pPr>
            <a:r>
              <a:rPr lang="en-US" sz="2000" dirty="0">
                <a:solidFill>
                  <a:srgbClr val="212529"/>
                </a:solidFill>
                <a:effectLst/>
                <a:latin typeface="+mn-lt"/>
              </a:rPr>
              <a:t>. Employees may leave their work area during their break unless notified otherwise by their supervisor. </a:t>
            </a:r>
          </a:p>
          <a:p>
            <a:pPr algn="l">
              <a:lnSpc>
                <a:spcPct val="100000"/>
              </a:lnSpc>
            </a:pPr>
            <a:r>
              <a:rPr lang="en-US" sz="2000" dirty="0">
                <a:solidFill>
                  <a:srgbClr val="212529"/>
                </a:solidFill>
                <a:effectLst/>
                <a:latin typeface="+mn-lt"/>
              </a:rPr>
              <a:t>Where it is necessary to always have someone on duty, care should be taken to make sure the work assignment is covered. </a:t>
            </a:r>
          </a:p>
          <a:p>
            <a:pPr algn="l">
              <a:lnSpc>
                <a:spcPct val="100000"/>
              </a:lnSpc>
            </a:pPr>
            <a:r>
              <a:rPr lang="en-US" sz="2000" dirty="0">
                <a:solidFill>
                  <a:srgbClr val="212529"/>
                </a:solidFill>
                <a:effectLst/>
                <a:latin typeface="+mn-lt"/>
              </a:rPr>
              <a:t>Breaks are not cumulative; employees cannot forgo a break time to use later. </a:t>
            </a:r>
          </a:p>
          <a:p>
            <a:pPr algn="l">
              <a:lnSpc>
                <a:spcPct val="100000"/>
              </a:lnSpc>
            </a:pPr>
            <a:endParaRPr lang="en-US" sz="2000" dirty="0">
              <a:solidFill>
                <a:srgbClr val="212529"/>
              </a:solidFill>
              <a:effectLst/>
              <a:latin typeface="Avenir Next LT Pro" panose="020B0504020202020204" pitchFamily="34" charset="77"/>
            </a:endParaRPr>
          </a:p>
          <a:p>
            <a:pPr algn="l">
              <a:lnSpc>
                <a:spcPct val="100000"/>
              </a:lnSpc>
            </a:pPr>
            <a:endParaRPr lang="en-US" sz="2000" dirty="0">
              <a:solidFill>
                <a:srgbClr val="212529"/>
              </a:solidFill>
              <a:effectLst/>
              <a:latin typeface="Avenir Next LT Pro" panose="020B0504020202020204" pitchFamily="34" charset="77"/>
            </a:endParaRPr>
          </a:p>
          <a:p>
            <a:pPr marL="0" indent="0" algn="l">
              <a:lnSpc>
                <a:spcPct val="100000"/>
              </a:lnSpc>
              <a:buNone/>
            </a:pPr>
            <a:endParaRPr lang="en-US" sz="2000" dirty="0">
              <a:solidFill>
                <a:srgbClr val="212529"/>
              </a:solidFill>
              <a:effectLst/>
              <a:latin typeface="Avenir Next LT Pro" panose="020B0504020202020204" pitchFamily="34" charset="77"/>
            </a:endParaRPr>
          </a:p>
        </p:txBody>
      </p:sp>
    </p:spTree>
    <p:extLst>
      <p:ext uri="{BB962C8B-B14F-4D97-AF65-F5344CB8AC3E}">
        <p14:creationId xmlns:p14="http://schemas.microsoft.com/office/powerpoint/2010/main" val="226268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85E2-C47D-4A49-FA6B-62747EFEA2D4}"/>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D761428D-7ACC-39ED-4652-019149D81049}"/>
              </a:ext>
            </a:extLst>
          </p:cNvPr>
          <p:cNvSpPr>
            <a:spLocks noGrp="1"/>
          </p:cNvSpPr>
          <p:nvPr>
            <p:ph idx="1"/>
          </p:nvPr>
        </p:nvSpPr>
        <p:spPr/>
        <p:txBody>
          <a:bodyPr>
            <a:normAutofit fontScale="92500" lnSpcReduction="10000"/>
          </a:bodyPr>
          <a:lstStyle/>
          <a:p>
            <a:pPr marL="0" indent="0">
              <a:buNone/>
            </a:pPr>
            <a:r>
              <a:rPr lang="en-US" dirty="0"/>
              <a:t>Question: What is a historical edit?</a:t>
            </a:r>
          </a:p>
          <a:p>
            <a:pPr marL="0" indent="0">
              <a:buNone/>
            </a:pPr>
            <a:r>
              <a:rPr lang="en-US" dirty="0"/>
              <a:t> </a:t>
            </a:r>
          </a:p>
          <a:p>
            <a:pPr marL="0" indent="0">
              <a:buNone/>
            </a:pPr>
            <a:endParaRPr lang="en-US" dirty="0"/>
          </a:p>
          <a:p>
            <a:pPr marL="0" indent="0">
              <a:buNone/>
            </a:pPr>
            <a:endParaRPr lang="en-US" dirty="0"/>
          </a:p>
          <a:p>
            <a:pPr marL="0" indent="0">
              <a:buNone/>
            </a:pPr>
            <a:r>
              <a:rPr lang="en-US" dirty="0"/>
              <a:t>Answer: A historical edit is a correction on a timecard that has been processed. It will be indicated by a black dot on the date and once saved it will have a diamond on the time entry. You can further confirm the edit in the totals of the current timecard. If you do not see the back dot, it is not a historical edit. The total hours owed need to be added on the current pay period timecard </a:t>
            </a:r>
          </a:p>
          <a:p>
            <a:pPr marL="0" indent="0">
              <a:buNone/>
            </a:pPr>
            <a:r>
              <a:rPr lang="en-US" dirty="0"/>
              <a:t>using retro-pay earnings. (RST, RTB, RPB)</a:t>
            </a:r>
          </a:p>
        </p:txBody>
      </p:sp>
      <p:pic>
        <p:nvPicPr>
          <p:cNvPr id="5" name="Picture 4">
            <a:extLst>
              <a:ext uri="{FF2B5EF4-FFF2-40B4-BE49-F238E27FC236}">
                <a16:creationId xmlns:a16="http://schemas.microsoft.com/office/drawing/2014/main" id="{80C05AE6-1ADF-A8CD-5CFF-42149A9F0752}"/>
              </a:ext>
            </a:extLst>
          </p:cNvPr>
          <p:cNvPicPr>
            <a:picLocks noChangeAspect="1"/>
          </p:cNvPicPr>
          <p:nvPr/>
        </p:nvPicPr>
        <p:blipFill>
          <a:blip r:embed="rId2"/>
          <a:stretch>
            <a:fillRect/>
          </a:stretch>
        </p:blipFill>
        <p:spPr>
          <a:xfrm>
            <a:off x="1009239" y="2613036"/>
            <a:ext cx="9772787" cy="570919"/>
          </a:xfrm>
          <a:prstGeom prst="rect">
            <a:avLst/>
          </a:prstGeom>
        </p:spPr>
      </p:pic>
    </p:spTree>
    <p:extLst>
      <p:ext uri="{BB962C8B-B14F-4D97-AF65-F5344CB8AC3E}">
        <p14:creationId xmlns:p14="http://schemas.microsoft.com/office/powerpoint/2010/main" val="254567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FEF3-C91D-15AF-0D89-56F8083C07B8}"/>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9412B5EA-7466-4779-23D8-A1DCF9E1D144}"/>
              </a:ext>
            </a:extLst>
          </p:cNvPr>
          <p:cNvSpPr>
            <a:spLocks noGrp="1"/>
          </p:cNvSpPr>
          <p:nvPr>
            <p:ph idx="1"/>
          </p:nvPr>
        </p:nvSpPr>
        <p:spPr/>
        <p:txBody>
          <a:bodyPr/>
          <a:lstStyle/>
          <a:p>
            <a:pPr marL="0" indent="0">
              <a:buNone/>
            </a:pPr>
            <a:r>
              <a:rPr lang="en-US" dirty="0"/>
              <a:t>Question: Why am I seeing former employees on my Kronos landing page?</a:t>
            </a:r>
          </a:p>
          <a:p>
            <a:pPr marL="0" indent="0">
              <a:buNone/>
            </a:pPr>
            <a:endParaRPr lang="en-US" dirty="0"/>
          </a:p>
          <a:p>
            <a:pPr marL="0" indent="0">
              <a:buNone/>
            </a:pPr>
            <a:r>
              <a:rPr lang="en-US" dirty="0"/>
              <a:t>Answer: Kronos temporarily pulls previous job information on employees in new positions. This should clear from your view within a pay period. </a:t>
            </a:r>
          </a:p>
        </p:txBody>
      </p:sp>
    </p:spTree>
    <p:extLst>
      <p:ext uri="{BB962C8B-B14F-4D97-AF65-F5344CB8AC3E}">
        <p14:creationId xmlns:p14="http://schemas.microsoft.com/office/powerpoint/2010/main" val="3536028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AA5-58F2-6FBE-C5D7-A77388F02220}"/>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3B39319C-F5DB-5C38-4FC3-F1A491D4FE9A}"/>
              </a:ext>
            </a:extLst>
          </p:cNvPr>
          <p:cNvSpPr>
            <a:spLocks noGrp="1"/>
          </p:cNvSpPr>
          <p:nvPr>
            <p:ph idx="1"/>
          </p:nvPr>
        </p:nvSpPr>
        <p:spPr>
          <a:xfrm>
            <a:off x="838200" y="2006417"/>
            <a:ext cx="10515600" cy="4170546"/>
          </a:xfrm>
        </p:spPr>
        <p:txBody>
          <a:bodyPr>
            <a:normAutofit fontScale="70000" lnSpcReduction="20000"/>
          </a:bodyPr>
          <a:lstStyle/>
          <a:p>
            <a:pPr marL="0" indent="0">
              <a:buNone/>
            </a:pPr>
            <a:r>
              <a:rPr lang="en-US" dirty="0"/>
              <a:t>Question: How do you change a pay rule?</a:t>
            </a:r>
          </a:p>
          <a:p>
            <a:pPr marL="0" indent="0">
              <a:buNone/>
            </a:pPr>
            <a:endParaRPr lang="en-US" dirty="0"/>
          </a:p>
          <a:p>
            <a:pPr marL="0" indent="0">
              <a:buNone/>
            </a:pPr>
            <a:r>
              <a:rPr lang="en-US" dirty="0"/>
              <a:t>Answer: **Only Managers and Timekeepers have access to change pay rules.  </a:t>
            </a:r>
          </a:p>
          <a:p>
            <a:pPr marL="0" indent="0">
              <a:buNone/>
            </a:pPr>
            <a:endParaRPr lang="en-US" dirty="0"/>
          </a:p>
          <a:p>
            <a:pPr marL="0" indent="0">
              <a:buNone/>
            </a:pPr>
            <a:r>
              <a:rPr lang="en-US" dirty="0"/>
              <a:t>Highlight the </a:t>
            </a:r>
          </a:p>
          <a:p>
            <a:pPr marL="0" indent="0">
              <a:buNone/>
            </a:pPr>
            <a:r>
              <a:rPr lang="en-US" dirty="0"/>
              <a:t>employee on </a:t>
            </a:r>
          </a:p>
          <a:p>
            <a:pPr marL="0" indent="0">
              <a:buNone/>
            </a:pPr>
            <a:r>
              <a:rPr lang="en-US" dirty="0"/>
              <a:t>the Landing Page, </a:t>
            </a:r>
          </a:p>
          <a:p>
            <a:pPr marL="0" indent="0">
              <a:buNone/>
            </a:pPr>
            <a:r>
              <a:rPr lang="en-US" dirty="0"/>
              <a:t>click on People, </a:t>
            </a:r>
          </a:p>
          <a:p>
            <a:pPr marL="0" indent="0">
              <a:buNone/>
            </a:pPr>
            <a:r>
              <a:rPr lang="en-US" dirty="0"/>
              <a:t>and select Edit.</a:t>
            </a:r>
          </a:p>
          <a:p>
            <a:pPr marL="0" indent="0">
              <a:buNone/>
            </a:pPr>
            <a:endParaRPr lang="en-US" dirty="0"/>
          </a:p>
          <a:p>
            <a:pPr marL="0" indent="0">
              <a:buNone/>
            </a:pPr>
            <a:endParaRPr lang="en-US" dirty="0"/>
          </a:p>
          <a:p>
            <a:pPr marL="0" indent="0">
              <a:buNone/>
            </a:pPr>
            <a:r>
              <a:rPr lang="en-US" dirty="0"/>
              <a:t> </a:t>
            </a:r>
          </a:p>
        </p:txBody>
      </p:sp>
      <p:pic>
        <p:nvPicPr>
          <p:cNvPr id="4" name="Picture 3">
            <a:extLst>
              <a:ext uri="{FF2B5EF4-FFF2-40B4-BE49-F238E27FC236}">
                <a16:creationId xmlns:a16="http://schemas.microsoft.com/office/drawing/2014/main" id="{037AE3FF-9763-2148-7F22-CEA598E52D97}"/>
              </a:ext>
            </a:extLst>
          </p:cNvPr>
          <p:cNvPicPr>
            <a:picLocks noChangeAspect="1"/>
          </p:cNvPicPr>
          <p:nvPr/>
        </p:nvPicPr>
        <p:blipFill>
          <a:blip r:embed="rId2"/>
          <a:stretch>
            <a:fillRect/>
          </a:stretch>
        </p:blipFill>
        <p:spPr>
          <a:xfrm>
            <a:off x="3498911" y="3310589"/>
            <a:ext cx="5944115" cy="2011854"/>
          </a:xfrm>
          <a:prstGeom prst="rect">
            <a:avLst/>
          </a:prstGeom>
        </p:spPr>
      </p:pic>
    </p:spTree>
    <p:extLst>
      <p:ext uri="{BB962C8B-B14F-4D97-AF65-F5344CB8AC3E}">
        <p14:creationId xmlns:p14="http://schemas.microsoft.com/office/powerpoint/2010/main" val="348808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dirty="0">
                <a:latin typeface="Calibri" panose="020F0502020204030204" pitchFamily="34" charset="0"/>
                <a:ea typeface="Calibri" panose="020F0502020204030204" pitchFamily="34" charset="0"/>
                <a:cs typeface="Calibri" panose="020F0502020204030204" pitchFamily="34" charset="0"/>
              </a:rPr>
              <a:t>Accurate Time Recording</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566189" cy="4351338"/>
          </a:xfrm>
        </p:spPr>
        <p:txBody>
          <a:bodyPr>
            <a:noAutofit/>
          </a:bodyPr>
          <a:lstStyle/>
          <a:p>
            <a:pPr algn="l">
              <a:lnSpc>
                <a:spcPct val="100000"/>
              </a:lnSpc>
            </a:pPr>
            <a:r>
              <a:rPr lang="en-US" sz="20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The complete and accurate recording of actual working and leave hours is not only an Auburn University policy but more importantly a federal law which ensures that employees are paid fairly for the work that they perform. This includes any work done after regular business hours. </a:t>
            </a:r>
          </a:p>
          <a:p>
            <a:pPr algn="l">
              <a:lnSpc>
                <a:spcPct val="100000"/>
              </a:lnSpc>
            </a:pPr>
            <a:r>
              <a:rPr lang="en-US" sz="20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Auburn University employees whose positions are designated as non-exempt are required by the FLSA to maintain accurate daily records of work time —</a:t>
            </a:r>
            <a:r>
              <a:rPr lang="en-US" sz="2000" u="none" strike="noStrike" dirty="0">
                <a:solidFill>
                  <a:srgbClr val="0D6EFD"/>
                </a:solidFill>
                <a:effectLst/>
                <a:latin typeface="Calibri" panose="020F0502020204030204" pitchFamily="34" charset="0"/>
                <a:ea typeface="Calibri" panose="020F0502020204030204" pitchFamily="34" charset="0"/>
                <a:cs typeface="Calibri" panose="020F0502020204030204" pitchFamily="34" charset="0"/>
                <a:hlinkClick r:id="rId3"/>
              </a:rPr>
              <a:t> through Kronos</a:t>
            </a:r>
            <a:r>
              <a:rPr lang="en-US" sz="20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the electronic timekeeping system used at Auburn. </a:t>
            </a:r>
          </a:p>
          <a:p>
            <a:pPr algn="l">
              <a:lnSpc>
                <a:spcPct val="100000"/>
              </a:lnSpc>
            </a:pPr>
            <a:endParaRPr lang="en-US" sz="2000" dirty="0">
              <a:solidFill>
                <a:srgbClr val="212529"/>
              </a:solidFill>
              <a:effectLst/>
              <a:latin typeface="Avenir Next LT Pro" panose="020B0504020202020204" pitchFamily="34" charset="77"/>
            </a:endParaRPr>
          </a:p>
          <a:p>
            <a:pPr marL="0" indent="0" algn="l">
              <a:lnSpc>
                <a:spcPct val="100000"/>
              </a:lnSpc>
              <a:buNone/>
            </a:pPr>
            <a:endParaRPr lang="en-US" sz="2000" dirty="0">
              <a:solidFill>
                <a:srgbClr val="212529"/>
              </a:solidFill>
              <a:effectLst/>
              <a:latin typeface="Avenir Next LT Pro" panose="020B0504020202020204" pitchFamily="34" charset="77"/>
            </a:endParaRPr>
          </a:p>
        </p:txBody>
      </p:sp>
    </p:spTree>
    <p:extLst>
      <p:ext uri="{BB962C8B-B14F-4D97-AF65-F5344CB8AC3E}">
        <p14:creationId xmlns:p14="http://schemas.microsoft.com/office/powerpoint/2010/main" val="315982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4380-FB1C-395C-8840-97B8385E7E97}"/>
              </a:ext>
            </a:extLst>
          </p:cNvPr>
          <p:cNvSpPr>
            <a:spLocks noGrp="1"/>
          </p:cNvSpPr>
          <p:nvPr>
            <p:ph type="title"/>
          </p:nvPr>
        </p:nvSpPr>
        <p:spPr>
          <a:xfrm>
            <a:off x="838200" y="365125"/>
            <a:ext cx="10515600" cy="45719"/>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67CE3D08-B36D-FD62-C52D-A2671A9BCC13}"/>
              </a:ext>
            </a:extLst>
          </p:cNvPr>
          <p:cNvSpPr>
            <a:spLocks noGrp="1"/>
          </p:cNvSpPr>
          <p:nvPr>
            <p:ph idx="1"/>
          </p:nvPr>
        </p:nvSpPr>
        <p:spPr>
          <a:xfrm>
            <a:off x="838200" y="410844"/>
            <a:ext cx="10515600" cy="5766119"/>
          </a:xfrm>
        </p:spPr>
        <p:txBody>
          <a:bodyPr/>
          <a:lstStyle/>
          <a:p>
            <a:pPr marL="0" indent="0">
              <a:buNone/>
            </a:pPr>
            <a:r>
              <a:rPr lang="en-US" dirty="0"/>
              <a:t>Click Job Assignment tab and select Timekeeper.  You will see the current Pay Rule listed (FBBW OT No Lunch).  In the cell below the current pay rule, you would find and select the new pay rule (FBBW CT No Lunch).  Once selected, you would enter the new effective date and click save.  Effective date is primarily the beginning of the pay period. </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You can refresh Kronos to see changes on your landing page. </a:t>
            </a:r>
          </a:p>
        </p:txBody>
      </p:sp>
      <p:pic>
        <p:nvPicPr>
          <p:cNvPr id="4" name="Picture 3">
            <a:extLst>
              <a:ext uri="{FF2B5EF4-FFF2-40B4-BE49-F238E27FC236}">
                <a16:creationId xmlns:a16="http://schemas.microsoft.com/office/drawing/2014/main" id="{337977B6-EC4A-2551-530D-9223193FB4C0}"/>
              </a:ext>
            </a:extLst>
          </p:cNvPr>
          <p:cNvPicPr>
            <a:picLocks noChangeAspect="1"/>
          </p:cNvPicPr>
          <p:nvPr/>
        </p:nvPicPr>
        <p:blipFill>
          <a:blip r:embed="rId2"/>
          <a:stretch>
            <a:fillRect/>
          </a:stretch>
        </p:blipFill>
        <p:spPr>
          <a:xfrm>
            <a:off x="969769" y="3036614"/>
            <a:ext cx="9312298" cy="2239277"/>
          </a:xfrm>
          <a:prstGeom prst="rect">
            <a:avLst/>
          </a:prstGeom>
        </p:spPr>
      </p:pic>
    </p:spTree>
    <p:extLst>
      <p:ext uri="{BB962C8B-B14F-4D97-AF65-F5344CB8AC3E}">
        <p14:creationId xmlns:p14="http://schemas.microsoft.com/office/powerpoint/2010/main" val="390727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77AE-1A7F-E7A2-8B86-F6C949A8E045}"/>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75A648D2-801F-7262-FBF5-DD0D34BCA250}"/>
              </a:ext>
            </a:extLst>
          </p:cNvPr>
          <p:cNvSpPr>
            <a:spLocks noGrp="1"/>
          </p:cNvSpPr>
          <p:nvPr>
            <p:ph idx="1"/>
          </p:nvPr>
        </p:nvSpPr>
        <p:spPr/>
        <p:txBody>
          <a:bodyPr/>
          <a:lstStyle/>
          <a:p>
            <a:pPr marL="0" indent="0">
              <a:buNone/>
            </a:pPr>
            <a:r>
              <a:rPr lang="en-US" dirty="0"/>
              <a:t>Question: How do I pull back an approved leave request? </a:t>
            </a:r>
          </a:p>
          <a:p>
            <a:pPr marL="0" indent="0">
              <a:buNone/>
            </a:pPr>
            <a:endParaRPr lang="en-US" dirty="0"/>
          </a:p>
          <a:p>
            <a:pPr marL="0" indent="0">
              <a:buNone/>
            </a:pPr>
            <a:r>
              <a:rPr lang="en-US" dirty="0"/>
              <a:t>Answer: A cancel request must </a:t>
            </a:r>
          </a:p>
          <a:p>
            <a:pPr marL="0" indent="0">
              <a:buNone/>
            </a:pPr>
            <a:r>
              <a:rPr lang="en-US" dirty="0"/>
              <a:t>be submitted by the employee </a:t>
            </a:r>
          </a:p>
          <a:p>
            <a:pPr marL="0" indent="0">
              <a:buNone/>
            </a:pPr>
            <a:r>
              <a:rPr lang="en-US" dirty="0"/>
              <a:t>and requires approval by the </a:t>
            </a:r>
          </a:p>
          <a:p>
            <a:pPr marL="0" indent="0">
              <a:buNone/>
            </a:pPr>
            <a:r>
              <a:rPr lang="en-US" dirty="0"/>
              <a:t>supervisor or timekeeper. </a:t>
            </a:r>
          </a:p>
          <a:p>
            <a:pPr marL="0" indent="0">
              <a:buNone/>
            </a:pPr>
            <a:r>
              <a:rPr lang="en-US" dirty="0"/>
              <a:t>Do not use the retract option. </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7BED2501-77F6-2E75-8632-10FFC6D5B85C}"/>
              </a:ext>
            </a:extLst>
          </p:cNvPr>
          <p:cNvPicPr>
            <a:picLocks noChangeAspect="1"/>
          </p:cNvPicPr>
          <p:nvPr/>
        </p:nvPicPr>
        <p:blipFill>
          <a:blip r:embed="rId2"/>
          <a:stretch>
            <a:fillRect/>
          </a:stretch>
        </p:blipFill>
        <p:spPr>
          <a:xfrm>
            <a:off x="5942379" y="2579341"/>
            <a:ext cx="3739346" cy="3597622"/>
          </a:xfrm>
          <a:prstGeom prst="rect">
            <a:avLst/>
          </a:prstGeom>
        </p:spPr>
      </p:pic>
    </p:spTree>
    <p:extLst>
      <p:ext uri="{BB962C8B-B14F-4D97-AF65-F5344CB8AC3E}">
        <p14:creationId xmlns:p14="http://schemas.microsoft.com/office/powerpoint/2010/main" val="86585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265390"/>
            <a:ext cx="10515600" cy="1325563"/>
          </a:xfrm>
        </p:spPr>
        <p:txBody>
          <a:bodyPr/>
          <a:lstStyle/>
          <a:p>
            <a:r>
              <a:rPr lang="en-US" altLang="en-US" b="1">
                <a:solidFill>
                  <a:srgbClr val="002060"/>
                </a:solidFill>
                <a:latin typeface="Avenir Next LT Pro Demi" panose="020B0504020202020204" pitchFamily="34" charset="77"/>
              </a:rPr>
              <a:t>Additional Resources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9244913" cy="4351338"/>
          </a:xfrm>
        </p:spPr>
        <p:txBody>
          <a:bodyPr>
            <a:noAutofit/>
          </a:bodyPr>
          <a:lstStyle/>
          <a:p>
            <a:pPr marL="0" marR="0" fontAlgn="base">
              <a:spcBef>
                <a:spcPts val="0"/>
              </a:spcBef>
              <a:spcAft>
                <a:spcPts val="0"/>
              </a:spcAft>
            </a:pPr>
            <a:r>
              <a:rPr lang="en-US" sz="2400" b="1" dirty="0">
                <a:effectLst/>
                <a:latin typeface="+mn-lt"/>
                <a:ea typeface="Times New Roman" panose="02020603050405020304" pitchFamily="18" charset="0"/>
              </a:rPr>
              <a:t>Other Training Available:  </a:t>
            </a:r>
            <a:endParaRPr lang="en-US" sz="2400" dirty="0">
              <a:effectLst/>
              <a:latin typeface="+mn-l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US107C Kronos/Timekeeping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3"/>
              </a:rPr>
              <a:t>https://learningmanager.adobe.com/app/instruc?i_qp_user_id=19460686&amp;accountId=114654#/session/1680093/overview</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HR103C Human Resources-Payroll Processes and Leave Administration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4"/>
              </a:rPr>
              <a:t>https://learningmanager.adobe.com/app/instructor?i_qp_user_id=19460686&amp;accountId=114654#/session/1680092/overview</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HR505E Auburn's Guide on Timekeeping.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5"/>
              </a:rPr>
              <a:t>https://learningmanager.adobe.com/app/learner?accountId=114654#/course/9736784</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One-on-one 30-minute Kronos training: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070C0"/>
                </a:solidFill>
                <a:effectLst/>
                <a:latin typeface="+mn-lt"/>
                <a:ea typeface="Times New Roman" panose="02020603050405020304" pitchFamily="18" charset="0"/>
                <a:cs typeface="Times New Roman" panose="02020603050405020304" pitchFamily="18" charset="0"/>
                <a:hlinkClick r:id="rId6"/>
              </a:rPr>
              <a:t>aub.ie/</a:t>
            </a:r>
            <a:r>
              <a:rPr lang="en-US" sz="2400" u="sng" dirty="0" err="1">
                <a:solidFill>
                  <a:srgbClr val="0070C0"/>
                </a:solidFill>
                <a:effectLst/>
                <a:latin typeface="+mn-lt"/>
                <a:ea typeface="Times New Roman" panose="02020603050405020304" pitchFamily="18" charset="0"/>
                <a:cs typeface="Times New Roman" panose="02020603050405020304" pitchFamily="18" charset="0"/>
                <a:hlinkClick r:id="rId6"/>
              </a:rPr>
              <a:t>kellykronos</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One-on-one EPAF training: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rPr>
              <a:t>https://aub.ie/aprilm</a:t>
            </a:r>
            <a:r>
              <a:rPr lang="en-US" sz="2400" dirty="0">
                <a:solidFill>
                  <a:srgbClr val="0563C1"/>
                </a:solidFill>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endParaRPr lang="en-US" sz="2400" dirty="0">
              <a:effectLst/>
              <a:latin typeface="+mn-lt"/>
              <a:ea typeface="Times New Roman" panose="02020603050405020304" pitchFamily="18" charset="0"/>
            </a:endParaRPr>
          </a:p>
          <a:p>
            <a:pPr marL="0" indent="0">
              <a:buNone/>
            </a:pPr>
            <a:endParaRPr lang="en-US" sz="2000" u="none" strike="noStrike" dirty="0">
              <a:solidFill>
                <a:srgbClr val="11040D"/>
              </a:solidFill>
              <a:effectLst/>
              <a:latin typeface="+mn-lt"/>
            </a:endParaRPr>
          </a:p>
        </p:txBody>
      </p:sp>
    </p:spTree>
    <p:extLst>
      <p:ext uri="{BB962C8B-B14F-4D97-AF65-F5344CB8AC3E}">
        <p14:creationId xmlns:p14="http://schemas.microsoft.com/office/powerpoint/2010/main" val="169854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BFAD-4ADC-E984-2386-A77C74D4B056}"/>
              </a:ext>
            </a:extLst>
          </p:cNvPr>
          <p:cNvSpPr>
            <a:spLocks noGrp="1"/>
          </p:cNvSpPr>
          <p:nvPr>
            <p:ph type="title"/>
          </p:nvPr>
        </p:nvSpPr>
        <p:spPr/>
        <p:txBody>
          <a:bodyPr/>
          <a:lstStyle/>
          <a:p>
            <a:r>
              <a:rPr lang="en-US" b="1" dirty="0"/>
              <a:t>Contact Information </a:t>
            </a:r>
          </a:p>
        </p:txBody>
      </p:sp>
      <p:sp>
        <p:nvSpPr>
          <p:cNvPr id="3" name="Content Placeholder 2">
            <a:extLst>
              <a:ext uri="{FF2B5EF4-FFF2-40B4-BE49-F238E27FC236}">
                <a16:creationId xmlns:a16="http://schemas.microsoft.com/office/drawing/2014/main" id="{467FB153-A0E3-275A-4A7F-880C50E9BC5E}"/>
              </a:ext>
            </a:extLst>
          </p:cNvPr>
          <p:cNvSpPr>
            <a:spLocks noGrp="1"/>
          </p:cNvSpPr>
          <p:nvPr>
            <p:ph idx="1"/>
          </p:nvPr>
        </p:nvSpPr>
        <p:spPr/>
        <p:txBody>
          <a:bodyPr/>
          <a:lstStyle/>
          <a:p>
            <a:pPr marL="0" marR="0" indent="0" fontAlgn="base">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indent="0" algn="ctr" fontAlgn="base">
              <a:spcBef>
                <a:spcPts val="0"/>
              </a:spcBef>
              <a:spcAft>
                <a:spcPts val="0"/>
              </a:spcAft>
              <a:buNone/>
            </a:pPr>
            <a:r>
              <a:rPr lang="en-US" sz="4400" dirty="0">
                <a:effectLst/>
                <a:latin typeface="Calibri" panose="020F0502020204030204" pitchFamily="34" charset="0"/>
                <a:ea typeface="Calibri" panose="020F0502020204030204" pitchFamily="34" charset="0"/>
                <a:cs typeface="Calibri" panose="020F0502020204030204" pitchFamily="34" charset="0"/>
              </a:rPr>
              <a:t>Payroll &amp; Employee Benefits </a:t>
            </a:r>
          </a:p>
          <a:p>
            <a:pPr marL="0" indent="0" algn="ctr" fontAlgn="base">
              <a:spcBef>
                <a:spcPts val="0"/>
              </a:spcBef>
              <a:buNone/>
            </a:pPr>
            <a:r>
              <a:rPr lang="en-US" sz="4400" dirty="0">
                <a:effectLst/>
                <a:latin typeface="Calibri" panose="020F0502020204030204" pitchFamily="34" charset="0"/>
                <a:ea typeface="Calibri" panose="020F0502020204030204" pitchFamily="34" charset="0"/>
                <a:cs typeface="Calibri" panose="020F0502020204030204" pitchFamily="34" charset="0"/>
              </a:rPr>
              <a:t>AU Human resources </a:t>
            </a:r>
          </a:p>
          <a:p>
            <a:pPr marL="0" indent="0" algn="ctr" fontAlgn="base">
              <a:spcBef>
                <a:spcPts val="0"/>
              </a:spcBef>
              <a:buNone/>
            </a:pPr>
            <a:r>
              <a:rPr lang="en-US" sz="4400" dirty="0">
                <a:effectLst/>
                <a:latin typeface="Calibri" panose="020F0502020204030204" pitchFamily="34" charset="0"/>
                <a:ea typeface="Calibri" panose="020F0502020204030204" pitchFamily="34" charset="0"/>
                <a:cs typeface="Calibri" panose="020F0502020204030204" pitchFamily="34" charset="0"/>
              </a:rPr>
              <a:t>1550 East Glenn Avenue </a:t>
            </a:r>
          </a:p>
          <a:p>
            <a:pPr marL="0" indent="0" algn="ctr" fontAlgn="base">
              <a:spcBef>
                <a:spcPts val="0"/>
              </a:spcBef>
              <a:buNone/>
            </a:pPr>
            <a:r>
              <a:rPr lang="en-US" sz="4400" dirty="0">
                <a:effectLst/>
                <a:latin typeface="Calibri" panose="020F0502020204030204" pitchFamily="34" charset="0"/>
                <a:ea typeface="Calibri" panose="020F0502020204030204" pitchFamily="34" charset="0"/>
                <a:cs typeface="Calibri" panose="020F0502020204030204" pitchFamily="34" charset="0"/>
              </a:rPr>
              <a:t>Auburn, AL 36849 </a:t>
            </a:r>
          </a:p>
          <a:p>
            <a:pPr marL="0" indent="0" algn="ctr" fontAlgn="base">
              <a:spcBef>
                <a:spcPts val="0"/>
              </a:spcBef>
              <a:buNone/>
            </a:pPr>
            <a:r>
              <a:rPr lang="en-US" sz="4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payroll@auburn.edu</a:t>
            </a:r>
            <a:r>
              <a:rPr lang="en-US" sz="4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41D3-9DB8-ECBE-ECE4-83F804C666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AAD513-1D30-9FE9-BAFC-0C8BA9F6493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4B2D641-BF4C-444B-3A64-057ED53B9132}"/>
              </a:ext>
            </a:extLst>
          </p:cNvPr>
          <p:cNvPicPr>
            <a:picLocks noChangeAspect="1"/>
          </p:cNvPicPr>
          <p:nvPr/>
        </p:nvPicPr>
        <p:blipFill>
          <a:blip r:embed="rId2"/>
          <a:stretch>
            <a:fillRect/>
          </a:stretch>
        </p:blipFill>
        <p:spPr>
          <a:xfrm>
            <a:off x="601671" y="221592"/>
            <a:ext cx="10988658" cy="6414816"/>
          </a:xfrm>
          <a:prstGeom prst="rect">
            <a:avLst/>
          </a:prstGeom>
        </p:spPr>
      </p:pic>
    </p:spTree>
    <p:extLst>
      <p:ext uri="{BB962C8B-B14F-4D97-AF65-F5344CB8AC3E}">
        <p14:creationId xmlns:p14="http://schemas.microsoft.com/office/powerpoint/2010/main" val="358458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0F4F-67D5-3F11-5828-D0359DF7C084}"/>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The Payroll Calendar</a:t>
            </a:r>
          </a:p>
        </p:txBody>
      </p:sp>
      <p:sp>
        <p:nvSpPr>
          <p:cNvPr id="3" name="Content Placeholder 2">
            <a:extLst>
              <a:ext uri="{FF2B5EF4-FFF2-40B4-BE49-F238E27FC236}">
                <a16:creationId xmlns:a16="http://schemas.microsoft.com/office/drawing/2014/main" id="{FFBC32A9-2E41-1AB4-D365-D9AC8DF39529}"/>
              </a:ext>
            </a:extLst>
          </p:cNvPr>
          <p:cNvSpPr>
            <a:spLocks noGrp="1"/>
          </p:cNvSpPr>
          <p:nvPr>
            <p:ph idx="1"/>
          </p:nvPr>
        </p:nvSpPr>
        <p:spPr/>
        <p:txBody>
          <a:bodyPr/>
          <a:lstStyle/>
          <a:p>
            <a:pPr marL="0" indent="0">
              <a:buNone/>
            </a:pPr>
            <a:r>
              <a:rPr lang="en-US" dirty="0">
                <a:latin typeface="+mn-lt"/>
              </a:rPr>
              <a:t>Familiarize yourself with the payroll calendar.</a:t>
            </a:r>
          </a:p>
          <a:p>
            <a:r>
              <a:rPr lang="en-US" sz="1400" dirty="0">
                <a:latin typeface="+mn-lt"/>
                <a:ea typeface="Calibri" panose="020F0502020204030204" pitchFamily="34" charset="0"/>
                <a:cs typeface="Calibri" panose="020F0502020204030204" pitchFamily="34" charset="0"/>
              </a:rPr>
              <a:t>	Biweekly - </a:t>
            </a:r>
            <a:r>
              <a:rPr lang="en-US" sz="1400" dirty="0">
                <a:latin typeface="+mn-lt"/>
                <a:ea typeface="Calibri" panose="020F0502020204030204" pitchFamily="34" charset="0"/>
                <a:cs typeface="Calibri" panose="020F0502020204030204" pitchFamily="34" charset="0"/>
                <a:hlinkClick r:id="rId2"/>
              </a:rPr>
              <a:t>https://www.auburn.edu/administration/human_resources/payroll/documents/2024-biweekly.pdf</a:t>
            </a:r>
            <a:endParaRPr lang="en-US" sz="1400" dirty="0">
              <a:latin typeface="+mn-lt"/>
              <a:ea typeface="Calibri" panose="020F0502020204030204" pitchFamily="34" charset="0"/>
              <a:cs typeface="Calibri" panose="020F0502020204030204" pitchFamily="34" charset="0"/>
            </a:endParaRPr>
          </a:p>
          <a:p>
            <a:r>
              <a:rPr lang="en-US" sz="1400" dirty="0">
                <a:latin typeface="+mn-lt"/>
                <a:ea typeface="Calibri" panose="020F0502020204030204" pitchFamily="34" charset="0"/>
                <a:cs typeface="Calibri" panose="020F0502020204030204" pitchFamily="34" charset="0"/>
              </a:rPr>
              <a:t>	Semimonthly - </a:t>
            </a:r>
            <a:r>
              <a:rPr lang="en-US" sz="1400" dirty="0">
                <a:latin typeface="+mn-lt"/>
                <a:ea typeface="Calibri" panose="020F0502020204030204" pitchFamily="34" charset="0"/>
                <a:cs typeface="Calibri" panose="020F0502020204030204" pitchFamily="34" charset="0"/>
                <a:hlinkClick r:id="rId3"/>
              </a:rPr>
              <a:t>https://www.auburn.edu/administration/human_resources/payroll/documents/2024-semimonthly.pdf</a:t>
            </a:r>
            <a:endParaRPr lang="en-US" sz="1400" dirty="0">
              <a:latin typeface="+mn-lt"/>
              <a:ea typeface="Calibri" panose="020F0502020204030204" pitchFamily="34" charset="0"/>
              <a:cs typeface="Calibri" panose="020F0502020204030204" pitchFamily="34" charset="0"/>
            </a:endParaRPr>
          </a:p>
          <a:p>
            <a:r>
              <a:rPr lang="en-US" sz="1400" dirty="0">
                <a:latin typeface="+mn-lt"/>
                <a:ea typeface="Calibri" panose="020F0502020204030204" pitchFamily="34" charset="0"/>
                <a:cs typeface="Calibri" panose="020F0502020204030204" pitchFamily="34" charset="0"/>
              </a:rPr>
              <a:t>	Monthly - </a:t>
            </a:r>
            <a:r>
              <a:rPr lang="en-US" sz="1400" dirty="0">
                <a:latin typeface="+mn-lt"/>
                <a:ea typeface="Calibri" panose="020F0502020204030204" pitchFamily="34" charset="0"/>
                <a:cs typeface="Calibri" panose="020F0502020204030204" pitchFamily="34" charset="0"/>
                <a:hlinkClick r:id="rId4"/>
              </a:rPr>
              <a:t>https://www.auburn.edu/administration/human_resources/payroll/documents/2024-monthly.pdf</a:t>
            </a:r>
            <a:endParaRPr lang="en-US" sz="1400" dirty="0">
              <a:latin typeface="+mn-lt"/>
              <a:ea typeface="Calibri" panose="020F0502020204030204" pitchFamily="34" charset="0"/>
              <a:cs typeface="Calibri" panose="020F0502020204030204" pitchFamily="34" charset="0"/>
            </a:endParaRPr>
          </a:p>
          <a:p>
            <a:endParaRPr lang="en-US" sz="1400" dirty="0">
              <a:latin typeface="+mn-lt"/>
              <a:ea typeface="Calibri" panose="020F0502020204030204" pitchFamily="34" charset="0"/>
              <a:cs typeface="Calibri" panose="020F0502020204030204" pitchFamily="34" charset="0"/>
            </a:endParaRPr>
          </a:p>
          <a:p>
            <a:pPr marL="0" indent="0">
              <a:buNone/>
            </a:pPr>
            <a:r>
              <a:rPr lang="en-US" dirty="0">
                <a:latin typeface="+mn-lt"/>
                <a:ea typeface="Calibri" panose="020F0502020204030204" pitchFamily="34" charset="0"/>
                <a:cs typeface="Calibri" panose="020F0502020204030204" pitchFamily="34" charset="0"/>
              </a:rPr>
              <a:t>Calendar View</a:t>
            </a:r>
            <a:endParaRPr lang="en-US" sz="1400" dirty="0">
              <a:latin typeface="+mn-lt"/>
              <a:ea typeface="Calibri" panose="020F0502020204030204" pitchFamily="34" charset="0"/>
              <a:cs typeface="Calibri" panose="020F0502020204030204" pitchFamily="34" charset="0"/>
              <a:hlinkClick r:id="rId5"/>
            </a:endParaRPr>
          </a:p>
          <a:p>
            <a:r>
              <a:rPr lang="en-US" sz="1400" dirty="0">
                <a:latin typeface="+mn-lt"/>
                <a:ea typeface="Calibri" panose="020F0502020204030204" pitchFamily="34" charset="0"/>
                <a:cs typeface="Calibri" panose="020F0502020204030204" pitchFamily="34" charset="0"/>
                <a:hlinkClick r:id="rId5"/>
              </a:rPr>
              <a:t>https://www.auburn.edu/administration/human_resources/payroll/documents/2024-payroll-calendar.pdf</a:t>
            </a:r>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914400" lvl="2" indent="0">
              <a:buNone/>
            </a:pPr>
            <a:endParaRPr lang="en-US" sz="600" dirty="0">
              <a:latin typeface="+mn-lt"/>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1315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AF2B-4180-022C-E131-1CD677AA745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2E2E1E0-A318-72BD-0A6E-E2E64B27D01A}"/>
              </a:ext>
            </a:extLst>
          </p:cNvPr>
          <p:cNvPicPr>
            <a:picLocks noGrp="1" noChangeAspect="1"/>
          </p:cNvPicPr>
          <p:nvPr>
            <p:ph idx="1"/>
          </p:nvPr>
        </p:nvPicPr>
        <p:blipFill>
          <a:blip r:embed="rId2"/>
          <a:stretch>
            <a:fillRect/>
          </a:stretch>
        </p:blipFill>
        <p:spPr>
          <a:xfrm>
            <a:off x="0" y="226242"/>
            <a:ext cx="12019175" cy="6419655"/>
          </a:xfrm>
        </p:spPr>
      </p:pic>
    </p:spTree>
    <p:extLst>
      <p:ext uri="{BB962C8B-B14F-4D97-AF65-F5344CB8AC3E}">
        <p14:creationId xmlns:p14="http://schemas.microsoft.com/office/powerpoint/2010/main" val="8383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3F0F-43EA-D1EE-DEBC-EBE5272A6EF1}"/>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Timekeeper responsibilities</a:t>
            </a:r>
          </a:p>
        </p:txBody>
      </p:sp>
      <p:sp>
        <p:nvSpPr>
          <p:cNvPr id="3" name="Content Placeholder 2">
            <a:extLst>
              <a:ext uri="{FF2B5EF4-FFF2-40B4-BE49-F238E27FC236}">
                <a16:creationId xmlns:a16="http://schemas.microsoft.com/office/drawing/2014/main" id="{921CDF57-9428-3EE3-4A1A-7762811CE386}"/>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mj-lt"/>
              <a:buAutoNum type="arabicPeriod"/>
              <a:tabLst>
                <a:tab pos="457200" algn="l"/>
              </a:tabLst>
            </a:pPr>
            <a:r>
              <a:rPr lang="en-US" sz="1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Monitor Timecards Weekly:</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Review timecards every Friday to ensure completeness and accuracy.</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Follow up with employees and supervisors as needed.</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Address Missed Punches and Unexcused Absences: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Promptly handle discrepancies in timecards.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Ensure missed punches and unexcused absences are appropriately addressed.</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Manage Employee Requests: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Process timecard edits requested by employees.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Address time-off requests and ensure they are no longer in the “submitted” status.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Confirm Weekly Standard Hours: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Verify that nonexempt employees meet their weekly standard hours (typically 40 hours).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Consider time worked, requested time off, or leave without pay.</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Review Timecards Before Payroll Processing:</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Before each pay period ends, review timecards.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Manage leave approvals and approve pending requests.</a:t>
            </a:r>
            <a:endParaRPr lang="en-US" sz="1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4441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67DC-119A-EB42-9DDD-1C202756F272}"/>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Timekeeper responsibilities (cont.)</a:t>
            </a:r>
          </a:p>
        </p:txBody>
      </p:sp>
      <p:sp>
        <p:nvSpPr>
          <p:cNvPr id="3" name="Content Placeholder 2">
            <a:extLst>
              <a:ext uri="{FF2B5EF4-FFF2-40B4-BE49-F238E27FC236}">
                <a16:creationId xmlns:a16="http://schemas.microsoft.com/office/drawing/2014/main" id="{8C02DF15-B8B2-5240-2BB7-01E650163627}"/>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tabLst>
                <a:tab pos="457200" algn="l"/>
              </a:tabLst>
            </a:pPr>
            <a:r>
              <a:rPr lang="en-US" sz="20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Approve Timecards: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If requested in writing, approve timecards for supervisors.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Ensure all timecards are approved by 2:00 p.m. on the day before payroll processing.</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0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Sign Off on Unapproved Timecards: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As a timekeeper, sign off on unapproved department or division timecards.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Demonstrate due diligence in addressing missed punches and pending time-off requests.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0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Adhere to Payroll Calendars and Deadlines: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Stay informed about payroll schedules and deadlines.</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Timely approvals are critical for accurate compensation.</a:t>
            </a:r>
            <a:endParaRPr lang="en-US" sz="2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989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D689-CED3-8F39-D9CC-9CFE9B594F6B}"/>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Best Practices in Timekeeping</a:t>
            </a:r>
          </a:p>
        </p:txBody>
      </p:sp>
      <p:sp>
        <p:nvSpPr>
          <p:cNvPr id="3" name="Content Placeholder 2">
            <a:extLst>
              <a:ext uri="{FF2B5EF4-FFF2-40B4-BE49-F238E27FC236}">
                <a16:creationId xmlns:a16="http://schemas.microsoft.com/office/drawing/2014/main" id="{E139C515-4611-3DF0-B8EF-D445B6ECF872}"/>
              </a:ext>
            </a:extLst>
          </p:cNvPr>
          <p:cNvSpPr>
            <a:spLocks noGrp="1"/>
          </p:cNvSpPr>
          <p:nvPr>
            <p:ph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Direct Employees to Their Supervisors:</a:t>
            </a:r>
            <a:endParaRPr lang="en-US" sz="2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For timecard edits, guide employees to their supervisors rather than making changes yourself.</a:t>
            </a:r>
            <a:endParaRPr lang="en-US"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Encourage Employees to Own Their Time:</a:t>
            </a:r>
            <a:endParaRPr lang="en-US" sz="2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Advise employees to retract or cancel time off requests if changes are necessary.</a:t>
            </a:r>
            <a:endParaRPr lang="en-US"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Save Email Documentation:</a:t>
            </a:r>
            <a:endParaRPr lang="en-US" sz="2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Keep records of all change requests via email for reference.</a:t>
            </a:r>
            <a:endParaRPr lang="en-US"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824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D4EC-EEB6-2781-1EBF-13276339639A}"/>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What Not to Do</a:t>
            </a:r>
          </a:p>
        </p:txBody>
      </p:sp>
      <p:sp>
        <p:nvSpPr>
          <p:cNvPr id="3" name="Content Placeholder 2">
            <a:extLst>
              <a:ext uri="{FF2B5EF4-FFF2-40B4-BE49-F238E27FC236}">
                <a16:creationId xmlns:a16="http://schemas.microsoft.com/office/drawing/2014/main" id="{C3F49B5B-2679-3270-3056-CA4616359E5B}"/>
              </a:ext>
            </a:extLst>
          </p:cNvPr>
          <p:cNvSpPr>
            <a:spLocks noGrp="1"/>
          </p:cNvSpPr>
          <p:nvPr>
            <p:ph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Do Not Approve Timecards on Behalf of a Supervisor Without a Written Request:</a:t>
            </a:r>
            <a:endParaRPr lang="en-US" sz="2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Exceptions require a written request and should be rare.</a:t>
            </a:r>
            <a:endParaRPr lang="en-US"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b="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Do Not Approve Time-Off Requests Without a Written Request:</a:t>
            </a:r>
            <a:endParaRPr lang="en-US" sz="24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Supervisors should approve time-off.</a:t>
            </a:r>
            <a:endParaRPr lang="en-US"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i="1" kern="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You should give supervisors every opportunity to edit and approve timecards and time-off requests. In the absence of direct supervisor activity, it is a timekeeper responsibility to ensure all time worked and time-off is reviewed and approved prior to the time entry deadline.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56515904"/>
      </p:ext>
    </p:extLst>
  </p:cSld>
  <p:clrMapOvr>
    <a:masterClrMapping/>
  </p:clrMapOvr>
</p:sld>
</file>

<file path=ppt/theme/theme1.xml><?xml version="1.0" encoding="utf-8"?>
<a:theme xmlns:a="http://schemas.openxmlformats.org/drawingml/2006/main" name="Office Theme">
  <a:themeElements>
    <a:clrScheme name="AUBURN">
      <a:dk1>
        <a:srgbClr val="0A2341"/>
      </a:dk1>
      <a:lt1>
        <a:srgbClr val="FFFFFF"/>
      </a:lt1>
      <a:dk2>
        <a:srgbClr val="645041"/>
      </a:dk2>
      <a:lt2>
        <a:srgbClr val="FFFFFF"/>
      </a:lt2>
      <a:accent1>
        <a:srgbClr val="4472C4"/>
      </a:accent1>
      <a:accent2>
        <a:srgbClr val="E86100"/>
      </a:accent2>
      <a:accent3>
        <a:srgbClr val="FEC043"/>
      </a:accent3>
      <a:accent4>
        <a:srgbClr val="00A597"/>
      </a:accent4>
      <a:accent5>
        <a:srgbClr val="4E801F"/>
      </a:accent5>
      <a:accent6>
        <a:srgbClr val="79675B"/>
      </a:accent6>
      <a:hlink>
        <a:srgbClr val="0092D1"/>
      </a:hlink>
      <a:folHlink>
        <a:srgbClr val="00A5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09F0C49A13543A90FD4D2EEF66747" ma:contentTypeVersion="12" ma:contentTypeDescription="Create a new document." ma:contentTypeScope="" ma:versionID="b3afee689a2449cdc0809f4912ad0294">
  <xsd:schema xmlns:xsd="http://www.w3.org/2001/XMLSchema" xmlns:xs="http://www.w3.org/2001/XMLSchema" xmlns:p="http://schemas.microsoft.com/office/2006/metadata/properties" xmlns:ns2="17c06190-b583-43b2-bb65-6fbf6b85e7db" xmlns:ns3="f37a959e-9b40-417d-8e93-a182335a9f71" targetNamespace="http://schemas.microsoft.com/office/2006/metadata/properties" ma:root="true" ma:fieldsID="7456cf290fbbac5e9cb712661a2abcf1" ns2:_="" ns3:_="">
    <xsd:import namespace="17c06190-b583-43b2-bb65-6fbf6b85e7db"/>
    <xsd:import namespace="f37a959e-9b40-417d-8e93-a182335a9f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06190-b583-43b2-bb65-6fbf6b85e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91cfa4-c574-4da4-88c3-3521f4e97c5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7a959e-9b40-417d-8e93-a182335a9f7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8105ae-d7d5-418e-9092-bed60e3b44d3}" ma:internalName="TaxCatchAll" ma:showField="CatchAllData" ma:web="f37a959e-9b40-417d-8e93-a182335a9f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c06190-b583-43b2-bb65-6fbf6b85e7db">
      <Terms xmlns="http://schemas.microsoft.com/office/infopath/2007/PartnerControls"/>
    </lcf76f155ced4ddcb4097134ff3c332f>
    <TaxCatchAll xmlns="f37a959e-9b40-417d-8e93-a182335a9f71" xsi:nil="true"/>
  </documentManagement>
</p:properties>
</file>

<file path=customXml/itemProps1.xml><?xml version="1.0" encoding="utf-8"?>
<ds:datastoreItem xmlns:ds="http://schemas.openxmlformats.org/officeDocument/2006/customXml" ds:itemID="{806654D7-8F78-4B5E-A086-0576142DCD37}">
  <ds:schemaRefs>
    <ds:schemaRef ds:uri="http://schemas.microsoft.com/sharepoint/v3/contenttype/forms"/>
  </ds:schemaRefs>
</ds:datastoreItem>
</file>

<file path=customXml/itemProps2.xml><?xml version="1.0" encoding="utf-8"?>
<ds:datastoreItem xmlns:ds="http://schemas.openxmlformats.org/officeDocument/2006/customXml" ds:itemID="{684E59A2-BAE2-4FA4-8AFA-89CA699E9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06190-b583-43b2-bb65-6fbf6b85e7db"/>
    <ds:schemaRef ds:uri="f37a959e-9b40-417d-8e93-a182335a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33076-B50D-41FE-B74E-BC35733BB6BF}">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17c06190-b583-43b2-bb65-6fbf6b85e7db"/>
    <ds:schemaRef ds:uri="http://purl.org/dc/terms/"/>
    <ds:schemaRef ds:uri="http://schemas.microsoft.com/office/infopath/2007/PartnerControls"/>
    <ds:schemaRef ds:uri="f37a959e-9b40-417d-8e93-a182335a9f71"/>
  </ds:schemaRefs>
</ds:datastoreItem>
</file>

<file path=docProps/app.xml><?xml version="1.0" encoding="utf-8"?>
<Properties xmlns="http://schemas.openxmlformats.org/officeDocument/2006/extended-properties" xmlns:vt="http://schemas.openxmlformats.org/officeDocument/2006/docPropsVTypes">
  <TotalTime>429</TotalTime>
  <Words>2045</Words>
  <Application>Microsoft Office PowerPoint</Application>
  <PresentationFormat>Widescreen</PresentationFormat>
  <Paragraphs>179</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Avenir Next LT Pro Demi</vt:lpstr>
      <vt:lpstr>Courier New</vt:lpstr>
      <vt:lpstr>Avenir Next LT Pro</vt:lpstr>
      <vt:lpstr>Symbol</vt:lpstr>
      <vt:lpstr>Times</vt:lpstr>
      <vt:lpstr>Arial</vt:lpstr>
      <vt:lpstr>Calibri</vt:lpstr>
      <vt:lpstr>Office Theme</vt:lpstr>
      <vt:lpstr>Timekeeping Q &amp; A</vt:lpstr>
      <vt:lpstr>Accurate Time Recording</vt:lpstr>
      <vt:lpstr>PowerPoint Presentation</vt:lpstr>
      <vt:lpstr>The Payroll Calendar</vt:lpstr>
      <vt:lpstr>PowerPoint Presentation</vt:lpstr>
      <vt:lpstr>Timekeeper responsibilities</vt:lpstr>
      <vt:lpstr>Timekeeper responsibilities (cont.)</vt:lpstr>
      <vt:lpstr>Best Practices in Timekeeping</vt:lpstr>
      <vt:lpstr>What Not to Do</vt:lpstr>
      <vt:lpstr>Employees with Non-Exempt Positions</vt:lpstr>
      <vt:lpstr>Late Pay for Employees with Non-Exempt Positions</vt:lpstr>
      <vt:lpstr>Overtime</vt:lpstr>
      <vt:lpstr>Compensatory Time</vt:lpstr>
      <vt:lpstr>How to Clock In and Out</vt:lpstr>
      <vt:lpstr>For Employees with Multiple Jobs</vt:lpstr>
      <vt:lpstr>Work Breaks</vt:lpstr>
      <vt:lpstr>Q &amp; A</vt:lpstr>
      <vt:lpstr>Q &amp; A</vt:lpstr>
      <vt:lpstr>Q &amp; A</vt:lpstr>
      <vt:lpstr> </vt:lpstr>
      <vt:lpstr>Q &amp; A</vt:lpstr>
      <vt:lpstr>Additional Resources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AVENIR LIGHT 60 PT</dc:title>
  <dc:creator>Kimberly Graham</dc:creator>
  <cp:lastModifiedBy>Jeffrey Urstadt</cp:lastModifiedBy>
  <cp:revision>9</cp:revision>
  <dcterms:created xsi:type="dcterms:W3CDTF">2022-02-24T16:46:44Z</dcterms:created>
  <dcterms:modified xsi:type="dcterms:W3CDTF">2024-07-17T20:57:35Z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0x0101006C509F0C49A13543A90FD4D2EEF66747</vt:lpwstr>
  </property>
  <property fmtid="{D5CDD505-2E9C-101B-9397-08002B2CF9AE}" pid="3" name="MediaServiceImageTags">
    <vt:lpwstr/>
  </property>
</Properties>
</file>