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1" r:id="rId5"/>
    <p:sldId id="284" r:id="rId6"/>
    <p:sldId id="278" r:id="rId7"/>
    <p:sldId id="273" r:id="rId8"/>
    <p:sldId id="295" r:id="rId9"/>
    <p:sldId id="310" r:id="rId10"/>
    <p:sldId id="313" r:id="rId11"/>
    <p:sldId id="299" r:id="rId12"/>
    <p:sldId id="296" r:id="rId13"/>
    <p:sldId id="312" r:id="rId14"/>
    <p:sldId id="266" r:id="rId15"/>
    <p:sldId id="298" r:id="rId16"/>
    <p:sldId id="282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23A35-1FA6-84F9-C9C9-8EFD760A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CDB01-A300-500A-E9FF-5021D5B21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90371-6E13-9BA6-3274-E7DFC0AA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689E-823E-FB48-22C9-BEE63C553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3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9724F-EE4E-41BC-F2A8-B9E874D4D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26F0B7-6D88-3CD9-2BBB-E1651177A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94BB4C-5C22-7A7D-477C-3A5AC2F43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8C7EC-066D-6A25-FC7E-6A1DCFC68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5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87E27-3661-3434-5579-53FAFAF5C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9667E9-715B-004C-EB3E-37E952289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14B714-0B23-5FD6-4DA8-749C630AE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12063-0EB4-B2F3-8068-A9D339EE7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15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7F51B-6985-D4CC-E1D7-AAEB277BC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AED87-7D9B-5A9A-9D01-61C208FCB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8C055-D5C5-9074-E4D3-829531D85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15FAB-F95F-4617-9A5B-8E4589E80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7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6349C-4A2B-C4CF-66CB-146DC2E31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11A713-F69A-C41C-EB66-B75233023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DD8B5F-0F97-4712-D8D2-D7F341416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3DD91-E21F-24BB-1046-47E8B3C75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0C628-8E10-F1FB-FC8B-1AE1460F1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DD258-0460-5874-A173-73F0A605A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682E79-ADE0-5400-E65D-9FCBFAE3B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CC14B-0AD3-21BB-8C30-8C8E35403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0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8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11901"/>
            <a:ext cx="27432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Ashley Carter/AU. All Rights reserved. </a:t>
            </a:r>
          </a:p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02636-12DC-B0FC-731D-CD8130CCDE98}"/>
              </a:ext>
            </a:extLst>
          </p:cNvPr>
          <p:cNvSpPr txBox="1"/>
          <p:nvPr userDrawn="1"/>
        </p:nvSpPr>
        <p:spPr>
          <a:xfrm>
            <a:off x="0" y="29210"/>
            <a:ext cx="3695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Ashley Carter/AU. All </a:t>
            </a:r>
            <a:r>
              <a:rPr lang="en-US" sz="9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Rights</a:t>
            </a:r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reserved. </a:t>
            </a:r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manager.adobe.com/app/learner?accountId=114654#/course/8592012" TargetMode="External"/><Relationship Id="rId2" Type="http://schemas.openxmlformats.org/officeDocument/2006/relationships/hyperlink" Target="https://teams.microsoft.com/l/entity/2e3a628d-6f54-4100-9e7a-f00bc3621a85/MyLearning?context=%7b%22subEntityId%22%3a%7b%22learningObjectId%22%3a%22745e57f6-98a6-45ce-a720-a43b60c0eecb%22%7d%7d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s://learningmanager.adobe.com/app/learner?accountId=114654#/course/859252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aTbeYgGvqc?si=QwbMJjdtKwQZ9m0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2286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Psychological Safety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017C7-77E4-55C8-D106-0BFB1FF7F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FE11-53AF-021A-EC78-F2889AE4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083" y="1701526"/>
            <a:ext cx="5066250" cy="3454947"/>
          </a:xfrm>
          <a:noFill/>
        </p:spPr>
        <p:txBody>
          <a:bodyPr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Psychological safety directly impacts: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Retention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Engagement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Conflict resolution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Innovation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US" sz="2400" cap="none" spc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/>
              <a:t>"The cost of silence is greater than the cost of speaking up.“</a:t>
            </a:r>
            <a:br>
              <a:rPr lang="en-US" sz="1400" i="1"/>
            </a:br>
            <a:r>
              <a:rPr lang="en-US" sz="1400"/>
              <a:t> – Amy Edmondson</a:t>
            </a:r>
            <a:endParaRPr lang="en-US" sz="2400" cap="none" spc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49333B65-DFB2-4B24-DDC7-151FEE157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164" y="352205"/>
            <a:ext cx="6047640" cy="869844"/>
          </a:xfrm>
        </p:spPr>
        <p:txBody>
          <a:bodyPr>
            <a:noAutofit/>
          </a:bodyPr>
          <a:lstStyle/>
          <a:p>
            <a:r>
              <a:rPr kumimoji="0" lang="en-US" altLang="en-US" sz="3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HR Sits at the Crossroads of Policy &amp; People</a:t>
            </a:r>
            <a:endParaRPr lang="en-US" sz="320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636CEA4-66AF-899F-F1D6-AFF12E8B917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5957"/>
          <a:stretch>
            <a:fillRect/>
          </a:stretch>
        </p:blipFill>
        <p:spPr bwMode="auto">
          <a:xfrm flipH="1">
            <a:off x="6597352" y="0"/>
            <a:ext cx="5594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0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  <a:noFill/>
        </p:spPr>
        <p:txBody>
          <a:bodyPr anchor="ctr"/>
          <a:lstStyle/>
          <a:p>
            <a:pPr algn="l"/>
            <a:r>
              <a:rPr lang="en-US" sz="3200" b="1" i="0" cap="none" spc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We Improve?</a:t>
            </a:r>
            <a:endParaRPr lang="en-US" b="1" i="0" u="sng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790329"/>
            <a:ext cx="5134335" cy="4113054"/>
          </a:xfrm>
          <a:noFill/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 b="0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Look in the M</a:t>
            </a:r>
            <a:r>
              <a:rPr lang="en-US" sz="1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irror</a:t>
            </a:r>
          </a:p>
          <a:p>
            <a:pPr algn="l">
              <a:buClr>
                <a:schemeClr val="tx1"/>
              </a:buClr>
            </a:pPr>
            <a:r>
              <a:rPr lang="en-US" sz="1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Assess your current workplace climate (surveys, discussions)</a:t>
            </a:r>
            <a:endParaRPr lang="en-US" sz="1600" b="0" i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 b="0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 transparent Communication</a:t>
            </a:r>
          </a:p>
          <a:p>
            <a:pPr algn="l">
              <a:buClr>
                <a:schemeClr val="tx1"/>
              </a:buClr>
            </a:pPr>
            <a:r>
              <a:rPr lang="en-US" sz="1900" b="0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0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</a:t>
            </a:r>
            <a:r>
              <a:rPr lang="en-US" sz="16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by example, promote empathy, avoid blaming</a:t>
            </a:r>
            <a:endParaRPr lang="en-US" sz="1600" b="0" i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Inclusivity and Respect</a:t>
            </a:r>
          </a:p>
          <a:p>
            <a:pPr algn="l">
              <a:buClr>
                <a:schemeClr val="tx1"/>
              </a:buClr>
            </a:pPr>
            <a:r>
              <a:rPr lang="en-US" sz="19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perspectives, consistency, be aware of power dynamics, advocate for fairness</a:t>
            </a:r>
          </a:p>
          <a:p>
            <a:pPr marL="285750" indent="-28575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 b="0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a Culture of Learning and Growth</a:t>
            </a:r>
          </a:p>
          <a:p>
            <a:pPr algn="l">
              <a:buClr>
                <a:schemeClr val="tx1"/>
              </a:buClr>
            </a:pPr>
            <a:r>
              <a:rPr lang="en-US" sz="1900" b="0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b="0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Celebrate success, encourage vulnerability, mistakes=lesson</a:t>
            </a:r>
          </a:p>
          <a:p>
            <a:pPr algn="l">
              <a:buClr>
                <a:schemeClr val="tx1"/>
              </a:buClr>
            </a:pPr>
            <a:r>
              <a:rPr lang="en-US" sz="190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Lead by example in everyday interactions</a:t>
            </a:r>
            <a:endParaRPr lang="en-US" sz="1900" b="0" i="0">
              <a:solidFill>
                <a:schemeClr val="accent5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  <a:p>
            <a:pPr lvl="1" indent="0">
              <a:buNone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39F69-A1C6-AF25-B91E-7EEE8ED9E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5 actionable steps health care professionals can take right ...">
            <a:extLst>
              <a:ext uri="{FF2B5EF4-FFF2-40B4-BE49-F238E27FC236}">
                <a16:creationId xmlns:a16="http://schemas.microsoft.com/office/drawing/2014/main" id="{BB91328A-63DD-B361-9AA2-6901A09AB975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790330"/>
            <a:ext cx="5133975" cy="370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7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E011-403A-D08A-662A-063FA3CB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sz="4000" b="1" i="0" cap="none" spc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br>
              <a:rPr lang="en-US" b="1" i="0">
                <a:effectLst/>
              </a:rPr>
            </a:b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EFB3B-FC08-D970-5387-090BFC98E2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45252" y="1691640"/>
            <a:ext cx="4894006" cy="4137189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b="0" i="0">
                <a:solidFill>
                  <a:srgbClr val="424242"/>
                </a:solidFill>
                <a:effectLst/>
                <a:latin typeface="Segoe Sans"/>
              </a:rPr>
              <a:t>Recommended LinkedIn Learning courses:</a:t>
            </a:r>
            <a:endParaRPr lang="en-US" sz="2400" b="0" i="0">
              <a:solidFill>
                <a:srgbClr val="3E45C9"/>
              </a:solidFill>
              <a:effectLst/>
              <a:latin typeface="inherit"/>
              <a:hlinkClick r:id="rId2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b="0" i="0">
                <a:solidFill>
                  <a:srgbClr val="3E45C9"/>
                </a:solidFill>
                <a:effectLst/>
                <a:latin typeface="inherit"/>
                <a:hlinkClick r:id="rId2"/>
              </a:rPr>
              <a:t>From Compliance to Culture: A Psychological Safety Framework for Inclusion</a:t>
            </a:r>
            <a:r>
              <a:rPr lang="en-US" sz="2400" b="0" i="0">
                <a:solidFill>
                  <a:srgbClr val="424242"/>
                </a:solidFill>
                <a:effectLst/>
                <a:latin typeface="Segoe Sans"/>
              </a:rPr>
              <a:t> 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en-US" sz="2400" b="0" i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b="0" i="0">
                <a:solidFill>
                  <a:srgbClr val="424242"/>
                </a:solidFill>
                <a:effectLst/>
                <a:latin typeface="Segoe Sans"/>
                <a:hlinkClick r:id="rId3"/>
              </a:rPr>
              <a:t>Psychological Safety: Clear Blocks to Innovation, Collaboration, and Risk-taking</a:t>
            </a:r>
            <a:endParaRPr lang="en-US" sz="2400" b="0" i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en-US" sz="2400" b="0" i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b="0" i="0">
                <a:solidFill>
                  <a:srgbClr val="424242"/>
                </a:solidFill>
                <a:effectLst/>
                <a:latin typeface="Segoe Sans"/>
                <a:hlinkClick r:id="rId4"/>
              </a:rPr>
              <a:t>Creating </a:t>
            </a:r>
            <a:r>
              <a:rPr lang="en-US" sz="2400" b="0" i="0" err="1">
                <a:solidFill>
                  <a:srgbClr val="424242"/>
                </a:solidFill>
                <a:effectLst/>
                <a:latin typeface="Segoe Sans"/>
                <a:hlinkClick r:id="rId4"/>
              </a:rPr>
              <a:t>Pyschological</a:t>
            </a:r>
            <a:r>
              <a:rPr lang="en-US" sz="2400" b="0" i="0">
                <a:solidFill>
                  <a:srgbClr val="424242"/>
                </a:solidFill>
                <a:effectLst/>
                <a:latin typeface="Segoe Sans"/>
                <a:hlinkClick r:id="rId4"/>
              </a:rPr>
              <a:t> Safety For Diverse Teams</a:t>
            </a:r>
            <a:endParaRPr lang="en-US" sz="2400" b="0" i="0">
              <a:solidFill>
                <a:srgbClr val="424242"/>
              </a:solidFill>
              <a:effectLst/>
              <a:latin typeface="Segoe Sans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en-US" sz="2400" b="0" i="0">
              <a:solidFill>
                <a:srgbClr val="424242"/>
              </a:solidFill>
              <a:effectLst/>
              <a:latin typeface="Segoe Sans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424242"/>
                </a:solidFill>
                <a:latin typeface="Segoe Sans"/>
              </a:rPr>
              <a:t>Books:</a:t>
            </a:r>
          </a:p>
          <a:p>
            <a:pPr marL="457200" indent="-457200" algn="l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en-US" sz="2400"/>
              <a:t>The Fearless Organization: Creating Psychological Safety in the Workplace for Learning, Innovation, and Growth (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Amy C. Edmondson</a:t>
            </a:r>
            <a:r>
              <a:rPr lang="en-US" sz="2400"/>
              <a:t>)</a:t>
            </a:r>
          </a:p>
          <a:p>
            <a:pPr marL="457200" indent="-457200" algn="l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en-US" sz="2400"/>
              <a:t>The Gifts of Imperfection: Let Go of Who You Think You’re Supposed to Be and Embrace Who You Are (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</a:rPr>
              <a:t>Brené Brown</a:t>
            </a:r>
            <a:r>
              <a:rPr lang="en-US" sz="2400"/>
              <a:t>)</a:t>
            </a:r>
            <a:endParaRPr lang="en-US" sz="2400" b="0" i="0">
              <a:solidFill>
                <a:srgbClr val="424242"/>
              </a:solidFill>
              <a:effectLst/>
              <a:latin typeface="Segoe Sans"/>
            </a:endParaRPr>
          </a:p>
        </p:txBody>
      </p:sp>
      <p:pic>
        <p:nvPicPr>
          <p:cNvPr id="6146" name="Picture 2" descr="Why is Managing Resources Important? | Kantata Software">
            <a:extLst>
              <a:ext uri="{FF2B5EF4-FFF2-40B4-BE49-F238E27FC236}">
                <a16:creationId xmlns:a16="http://schemas.microsoft.com/office/drawing/2014/main" id="{34172AB3-17EF-42F8-C78A-4F5E23F2882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4715"/>
            <a:ext cx="5075747" cy="35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6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A close up of dots&#10;">
            <a:extLst>
              <a:ext uri="{FF2B5EF4-FFF2-40B4-BE49-F238E27FC236}">
                <a16:creationId xmlns:a16="http://schemas.microsoft.com/office/drawing/2014/main" id="{030E03B4-DAB0-F43D-4B1C-C54F75E621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AB1CD4B-2C7F-1593-8E69-B7450F3D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36" y="0"/>
            <a:ext cx="9467127" cy="252791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613063-168A-02B8-4326-BB842F3B8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371" y="2620748"/>
            <a:ext cx="9269255" cy="6864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Ashley Carter</a:t>
            </a:r>
          </a:p>
          <a:p>
            <a:r>
              <a:rPr lang="en-US" dirty="0"/>
              <a:t>Email: alc0253@auburn.edu</a:t>
            </a:r>
          </a:p>
          <a:p>
            <a:endParaRPr lang="en-US" dirty="0"/>
          </a:p>
        </p:txBody>
      </p:sp>
      <p:pic>
        <p:nvPicPr>
          <p:cNvPr id="2" name="Picture 2" descr="This is a Safe Space">
            <a:extLst>
              <a:ext uri="{FF2B5EF4-FFF2-40B4-BE49-F238E27FC236}">
                <a16:creationId xmlns:a16="http://schemas.microsoft.com/office/drawing/2014/main" id="{21D45DE4-1AFD-92AC-3C24-7C966608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7" y="3614871"/>
            <a:ext cx="4055166" cy="30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5C36-617B-795C-5A2B-325EA34F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D706-11EF-C258-EBD5-C4EEFEAA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816" y="-504907"/>
            <a:ext cx="4837176" cy="1993392"/>
          </a:xfrm>
          <a:noFill/>
        </p:spPr>
        <p:txBody>
          <a:bodyPr anchor="b">
            <a:no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15" name="Picture Placeholder 14" descr="A group of people sitting around a table">
            <a:extLst>
              <a:ext uri="{FF2B5EF4-FFF2-40B4-BE49-F238E27FC236}">
                <a16:creationId xmlns:a16="http://schemas.microsoft.com/office/drawing/2014/main" id="{E4DF753A-3575-A0D9-5135-8A94308DC0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0" y="0"/>
            <a:ext cx="6115050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C4A8-49EE-CF82-CFDC-BA9308ED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816" y="1636776"/>
            <a:ext cx="4837174" cy="3984795"/>
          </a:xfrm>
          <a:noFill/>
        </p:spPr>
        <p:txBody>
          <a:bodyPr anchor="t">
            <a:noAutofit/>
          </a:bodyPr>
          <a:lstStyle/>
          <a:p>
            <a:pPr marL="742950" lvl="1" indent="-285750">
              <a:lnSpc>
                <a:spcPct val="120000"/>
              </a:lnSpc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cap="none" spc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psychological safety</a:t>
            </a: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cap="none" spc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it matter?</a:t>
            </a: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cap="none" spc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barriers and signs</a:t>
            </a: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cap="none" spc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Acknowledging and encouraging </a:t>
            </a: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cap="none" spc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our roles</a:t>
            </a: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cap="none" spc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performance</a:t>
            </a: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cap="none" spc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action plans</a:t>
            </a:r>
          </a:p>
        </p:txBody>
      </p:sp>
    </p:spTree>
    <p:extLst>
      <p:ext uri="{BB962C8B-B14F-4D97-AF65-F5344CB8AC3E}">
        <p14:creationId xmlns:p14="http://schemas.microsoft.com/office/powerpoint/2010/main" val="167201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083" y="2212340"/>
            <a:ext cx="5066250" cy="2900680"/>
          </a:xfrm>
          <a:noFill/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i="0" cap="none" spc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Psychological safety </a:t>
            </a:r>
            <a:r>
              <a:rPr lang="en-US" sz="1800" b="0" i="0" cap="none" spc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 </a:t>
            </a:r>
            <a:r>
              <a:rPr lang="en-US" sz="1800" cap="none" spc="0">
                <a:latin typeface="Arial" panose="020B0604020202020204" pitchFamily="34" charset="0"/>
                <a:cs typeface="Arial" panose="020B0604020202020204" pitchFamily="34" charset="0"/>
              </a:rPr>
              <a:t>a shared belief within a team or group that it's safe to take interpersonal risks, like sharing ideas, asking questions, or admitting mistakes, without fear of negative consequences or humiliation</a:t>
            </a:r>
            <a:br>
              <a:rPr lang="en-US" sz="2400" cap="none" spc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cap="none" spc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cap="none" spc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9C373000-EEA1-D16F-189A-338FFDA2E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083" y="1521460"/>
            <a:ext cx="5066250" cy="690880"/>
          </a:xfrm>
        </p:spPr>
        <p:txBody>
          <a:bodyPr>
            <a:norm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p:pic>
        <p:nvPicPr>
          <p:cNvPr id="2054" name="Picture 6" descr="11,700+ Safety First Stock Photos, Pictures &amp; Royalty-Free Images - iStock  | Safety, Health and safety, Safety icon">
            <a:extLst>
              <a:ext uri="{FF2B5EF4-FFF2-40B4-BE49-F238E27FC236}">
                <a16:creationId xmlns:a16="http://schemas.microsoft.com/office/drawing/2014/main" id="{818FB5CF-9BE2-5B1A-ADF3-FA41E7B4DBA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r="23085"/>
          <a:stretch>
            <a:fillRect/>
          </a:stretch>
        </p:blipFill>
        <p:spPr bwMode="auto">
          <a:xfrm>
            <a:off x="7276989" y="0"/>
            <a:ext cx="49706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3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A336FEA9-C85A-3569-16F0-5ECBABBE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9773"/>
            <a:ext cx="12192000" cy="1436914"/>
          </a:xfrm>
        </p:spPr>
        <p:txBody>
          <a:bodyPr>
            <a:normAutofit/>
          </a:bodyPr>
          <a:lstStyle/>
          <a:p>
            <a:r>
              <a:rPr lang="en-US" sz="3200" b="1" i="0" cap="none" spc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r>
              <a:rPr lang="en-US" sz="3200">
                <a:hlinkClick r:id="rId3"/>
              </a:rPr>
              <a:t>Psychological</a:t>
            </a:r>
            <a:r>
              <a:rPr lang="en-US" sz="4000" b="1" i="0" cap="none" spc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cap="none" spc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Safety Matter?</a:t>
            </a:r>
            <a:endParaRPr lang="en-US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94845-EEF3-8263-1AFD-6E7E0595F8BB}"/>
              </a:ext>
            </a:extLst>
          </p:cNvPr>
          <p:cNvSpPr txBox="1"/>
          <p:nvPr/>
        </p:nvSpPr>
        <p:spPr>
          <a:xfrm>
            <a:off x="2155696" y="2137766"/>
            <a:ext cx="75298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Enhances team performance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Improves employee well-being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Fosters stronger relationships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Reduce employee turnover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Improves safety in high-risk environments</a:t>
            </a:r>
            <a:endParaRPr lang="en-US">
              <a:solidFill>
                <a:srgbClr val="303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>
              <a:solidFill>
                <a:srgbClr val="303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>
                <a:solidFill>
                  <a:srgbClr val="303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about “being nice” rather than creating a space where honesty and vulnerability are not punished but encouraged.</a:t>
            </a:r>
          </a:p>
          <a:p>
            <a:endParaRPr lang="en-US" b="0" i="0">
              <a:solidFill>
                <a:srgbClr val="303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i="0">
                <a:solidFill>
                  <a:srgbClr val="303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Company-wide psychological safety exercises can help your team connect on a deeper level and as personal connection develops, your team will evolve into a strong, psychologically safe group of people.</a:t>
            </a:r>
          </a:p>
          <a:p>
            <a:endParaRPr lang="en-US" b="0" i="0">
              <a:solidFill>
                <a:srgbClr val="303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i="0">
                <a:solidFill>
                  <a:srgbClr val="3030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en-US">
                <a:solidFill>
                  <a:srgbClr val="303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-Building activities like icebreaker games, active listening exercises, or reflective sessions are some types of psychological safety exercises.</a:t>
            </a:r>
            <a:endParaRPr lang="en-US" b="0" i="0">
              <a:solidFill>
                <a:srgbClr val="3030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76366-EDB9-DC88-B11D-D167FA164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ED69A-569A-1066-D846-CE7DFBFD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40832"/>
            <a:ext cx="6956277" cy="1029942"/>
          </a:xfrm>
          <a:noFill/>
        </p:spPr>
        <p:txBody>
          <a:bodyPr anchor="b"/>
          <a:lstStyle/>
          <a:p>
            <a:r>
              <a:rPr lang="en-US" b="1" cap="none" spc="0">
                <a:latin typeface="Arial" panose="020B0604020202020204" pitchFamily="34" charset="0"/>
                <a:cs typeface="Arial" panose="020B0604020202020204" pitchFamily="34" charset="0"/>
              </a:rPr>
              <a:t>Signs of Low Psychology Safety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>
              <a:solidFill>
                <a:srgbClr val="22222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E50C2-CD8F-7B9F-BA30-9710FD7257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8915" y="1170774"/>
            <a:ext cx="6484951" cy="4759505"/>
          </a:xfrm>
          <a:noFill/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/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1028700" lvl="1" indent="-571500" algn="l">
              <a:buClr>
                <a:schemeClr val="tx1"/>
              </a:buClr>
            </a:pPr>
            <a:r>
              <a:rPr lang="en-US" sz="7200" b="1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Fear of failure: </a:t>
            </a:r>
            <a:r>
              <a:rPr lang="en-US" sz="7200" b="0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Individuals may hesitate to share ideas, ask questions, or admit mistakes if they fear negative consequences or judgment.</a:t>
            </a:r>
          </a:p>
          <a:p>
            <a:pPr marL="1028700" lvl="1" indent="-571500" algn="l">
              <a:buClr>
                <a:schemeClr val="tx1"/>
              </a:buClr>
            </a:pPr>
            <a:r>
              <a:rPr lang="en-US" sz="7200" b="1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Lack of trust: </a:t>
            </a:r>
            <a:r>
              <a:rPr lang="en-US" sz="7200" b="0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lack of trust within a team or organization can create a climate of suspicion and reluctance to be vulnerable.</a:t>
            </a:r>
          </a:p>
          <a:p>
            <a:pPr marL="1028700" lvl="1" indent="-571500" algn="l">
              <a:buClr>
                <a:schemeClr val="tx1"/>
              </a:buClr>
            </a:pPr>
            <a:r>
              <a:rPr lang="en-US" sz="7200" b="1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Unclear expectations: </a:t>
            </a:r>
            <a:r>
              <a:rPr lang="en-US" sz="7200" b="0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roles, responsibilities, and performance standards are not clearly defined, team members may feel unsure about how to contribute and may be less likely to take risks.</a:t>
            </a:r>
          </a:p>
          <a:p>
            <a:pPr marL="1028700" lvl="1" indent="-571500" algn="l">
              <a:buClr>
                <a:schemeClr val="tx1"/>
              </a:buClr>
            </a:pPr>
            <a:r>
              <a:rPr lang="en-US" sz="7200" b="1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Lack of open communication: </a:t>
            </a:r>
            <a:r>
              <a:rPr lang="en-US" sz="7200" b="0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culture of silence or a fear of speaking up can stifle creativity, innovation, and problem-solving.</a:t>
            </a:r>
          </a:p>
          <a:p>
            <a:pPr marL="1028700" lvl="1" indent="-571500" algn="l">
              <a:buClr>
                <a:schemeClr val="tx1"/>
              </a:buClr>
            </a:pPr>
            <a:r>
              <a:rPr lang="en-US" sz="7200" b="1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 imbalances: </a:t>
            </a:r>
            <a:r>
              <a:rPr lang="en-US" sz="7200" b="0" i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Perceived favoritism or unequal distribution of power can lead to some team members feeling silenced or unable to contribute effectively. </a:t>
            </a:r>
          </a:p>
          <a:p>
            <a:pPr marL="457200" lvl="1" indent="0">
              <a:buNone/>
            </a:pPr>
            <a:r>
              <a:rPr lang="en-US" sz="72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barriers have you observed?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  <p:pic>
        <p:nvPicPr>
          <p:cNvPr id="3074" name="Picture 2" descr="Sadness | Inside Out Emotions Wiki | Fandom">
            <a:extLst>
              <a:ext uri="{FF2B5EF4-FFF2-40B4-BE49-F238E27FC236}">
                <a16:creationId xmlns:a16="http://schemas.microsoft.com/office/drawing/2014/main" id="{580E604B-8111-93F9-90EE-9F776AC12C7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r="61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0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1AE71-58C8-CB9A-4DB0-49D2E0817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6122EC95-73FA-4F38-F6BF-5FC16191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4309"/>
            <a:ext cx="12192000" cy="1436914"/>
          </a:xfrm>
        </p:spPr>
        <p:txBody>
          <a:bodyPr>
            <a:normAutofit/>
          </a:bodyPr>
          <a:lstStyle/>
          <a:p>
            <a:r>
              <a:rPr lang="en-US" sz="3200" b="1" i="0" cap="none" spc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Signs of Low Psychological Safety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273A3-47F5-E3E0-6FC6-CE68D6B4F752}"/>
              </a:ext>
            </a:extLst>
          </p:cNvPr>
          <p:cNvSpPr txBox="1"/>
          <p:nvPr/>
        </p:nvSpPr>
        <p:spPr>
          <a:xfrm>
            <a:off x="384562" y="1599381"/>
            <a:ext cx="72895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Employees may: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 speaking up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Stay silent during meetings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“Yes” everything (agree without honesty)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 low engagement or withdraw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Fear mistakes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 asking for help</a:t>
            </a:r>
          </a:p>
          <a:p>
            <a:endParaRPr lang="en-US" dirty="0"/>
          </a:p>
          <a:p>
            <a:r>
              <a:rPr lang="en-US" dirty="0"/>
              <a:t>“Think of a time you hesitated to speak up at work. What stopped you? What might have helped you feel safer?”</a:t>
            </a:r>
          </a:p>
        </p:txBody>
      </p:sp>
      <p:pic>
        <p:nvPicPr>
          <p:cNvPr id="4102" name="Picture 6" descr="Anxiety (Inside Out) | Fictional Characters Wiki | Fandom">
            <a:extLst>
              <a:ext uri="{FF2B5EF4-FFF2-40B4-BE49-F238E27FC236}">
                <a16:creationId xmlns:a16="http://schemas.microsoft.com/office/drawing/2014/main" id="{149CD3B6-0D62-F5ED-711B-F657F350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51" y="1838528"/>
            <a:ext cx="2850203" cy="404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7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C3D88-F697-8A9E-05CC-C8E081A13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C7887F2F-6AB7-E738-FACD-E89BE175C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8991"/>
            <a:ext cx="12192000" cy="1436914"/>
          </a:xfrm>
        </p:spPr>
        <p:txBody>
          <a:bodyPr>
            <a:normAutofit/>
          </a:bodyPr>
          <a:lstStyle/>
          <a:p>
            <a:r>
              <a:rPr lang="en-US" sz="3200" b="1" cap="none" spc="0">
                <a:latin typeface="Arial" panose="020B0604020202020204" pitchFamily="34" charset="0"/>
                <a:cs typeface="Arial" panose="020B0604020202020204" pitchFamily="34" charset="0"/>
              </a:rPr>
              <a:t>The Data Behind It</a:t>
            </a:r>
            <a:endParaRPr lang="en-US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7FBCC-5D30-2620-6D92-E373DF39CF80}"/>
              </a:ext>
            </a:extLst>
          </p:cNvPr>
          <p:cNvSpPr txBox="1"/>
          <p:nvPr/>
        </p:nvSpPr>
        <p:spPr>
          <a:xfrm>
            <a:off x="811850" y="2060854"/>
            <a:ext cx="6870819" cy="250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shows that teams with high psychological safety are: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76% more engaged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50% more productive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67% more likely to retain employees</a:t>
            </a:r>
          </a:p>
          <a:p>
            <a:pPr algn="l">
              <a:lnSpc>
                <a:spcPct val="200000"/>
              </a:lnSpc>
            </a:pPr>
            <a:endParaRPr lang="en-US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b="1">
                <a:solidFill>
                  <a:schemeClr val="accent5">
                    <a:lumMod val="75000"/>
                    <a:lumOff val="25000"/>
                  </a:schemeClr>
                </a:solidFill>
              </a:rPr>
              <a:t>Fact:</a:t>
            </a:r>
            <a:r>
              <a:rPr lang="en-US">
                <a:solidFill>
                  <a:schemeClr val="accent5">
                    <a:lumMod val="75000"/>
                    <a:lumOff val="25000"/>
                  </a:schemeClr>
                </a:solidFill>
              </a:rPr>
              <a:t> 43% of employees say they’re afraid to speak up at work.</a:t>
            </a:r>
          </a:p>
        </p:txBody>
      </p:sp>
      <p:pic>
        <p:nvPicPr>
          <p:cNvPr id="5" name="Picture Placeholder 5" descr="A person looking at blueprints on a brick wall">
            <a:extLst>
              <a:ext uri="{FF2B5EF4-FFF2-40B4-BE49-F238E27FC236}">
                <a16:creationId xmlns:a16="http://schemas.microsoft.com/office/drawing/2014/main" id="{EF1CCDF5-0D24-B630-573F-95972B668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7157" r="27157"/>
          <a:stretch/>
        </p:blipFill>
        <p:spPr>
          <a:xfrm>
            <a:off x="7682668" y="1436914"/>
            <a:ext cx="4533145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5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63514-E641-C411-FB1A-DBF7FF7F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D9DA-0E04-9ED5-C574-04E5F100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40" y="6110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i="0" cap="none" spc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US" b="1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07A2D-4724-98BA-DCD8-B560110B4C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93840" y="1386672"/>
            <a:ext cx="5134335" cy="4783015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X-Axis= performance standards from low to high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Y-Axis=psychological safety a team may feel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 Standards + Low Safety = Apathy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Standards + Low Safety = Anxiety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 Performance + High Safety = Comfort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4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Performance + High Safety = Learning</a:t>
            </a:r>
          </a:p>
          <a:p>
            <a:pPr>
              <a:buClr>
                <a:schemeClr val="tx1"/>
              </a:buClr>
            </a:pPr>
            <a:endParaRPr lang="en-US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How do you get to learning stage? (</a:t>
            </a:r>
            <a:r>
              <a:rPr lang="en-US" sz="29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 thoughts</a:t>
            </a:r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9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CB5E01C-5172-CC81-2274-84DDC1A331C5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365" y="1386673"/>
            <a:ext cx="5325625" cy="45167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5861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07F94-6288-324E-3809-A0CE2B77C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3E0F-45A0-F4CC-C1BE-0ABE129A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b="1" i="0" cap="none" spc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Role Of Leadership In Psychological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4213D-90EB-0B8A-DC60-BE2C989308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024781"/>
            <a:ext cx="5212079" cy="4137189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285750" lvl="1" indent="-285750">
              <a:lnSpc>
                <a:spcPct val="200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Leaders set the tone for openness and risk-taking</a:t>
            </a:r>
          </a:p>
          <a:p>
            <a:pPr marL="285750" lvl="1" indent="-285750">
              <a:lnSpc>
                <a:spcPct val="200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Modeling vulnerability and active listening</a:t>
            </a:r>
          </a:p>
          <a:p>
            <a:pPr marL="285750" lvl="1" indent="-285750">
              <a:lnSpc>
                <a:spcPct val="200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Empowering team members to speak up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Training managers to respond constructively to feedback</a:t>
            </a:r>
          </a:p>
          <a:p>
            <a:pPr marL="285750" indent="-285750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5600">
                <a:latin typeface="Arial" panose="020B0604020202020204" pitchFamily="34" charset="0"/>
                <a:cs typeface="Arial" panose="020B0604020202020204" pitchFamily="34" charset="0"/>
              </a:rPr>
              <a:t>Creating anonymous feedback channels </a:t>
            </a:r>
          </a:p>
          <a:p>
            <a:pPr algn="l">
              <a:lnSpc>
                <a:spcPct val="200000"/>
              </a:lnSpc>
            </a:pPr>
            <a:endParaRPr lang="en-US" sz="7200" b="0" i="0">
              <a:solidFill>
                <a:schemeClr val="accent5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b="0" i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Segoe Sans"/>
              </a:rPr>
              <a:t>“Psychological safety means you feel comfortable talking about what makes you uncomfortable.” </a:t>
            </a:r>
          </a:p>
          <a:p>
            <a:r>
              <a:rPr lang="en-US" sz="7200" b="0" i="0"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latin typeface="Segoe Sans"/>
              </a:rPr>
              <a:t>– Esther Derby</a:t>
            </a:r>
            <a:endParaRPr lang="en-US" sz="720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Clr>
                <a:schemeClr val="tx1"/>
              </a:buClr>
            </a:pPr>
            <a:endParaRPr lang="en-US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/>
            </a:br>
            <a:br>
              <a:rPr lang="en-US"/>
            </a:br>
            <a:endParaRPr lang="en-US" b="0" i="0">
              <a:effectLst/>
            </a:endParaRPr>
          </a:p>
        </p:txBody>
      </p:sp>
      <p:pic>
        <p:nvPicPr>
          <p:cNvPr id="9218" name="Picture 2" descr="Leaders, leaders everywhere every day | Chatsworth Consulting Group">
            <a:extLst>
              <a:ext uri="{FF2B5EF4-FFF2-40B4-BE49-F238E27FC236}">
                <a16:creationId xmlns:a16="http://schemas.microsoft.com/office/drawing/2014/main" id="{850CB185-AC3C-64DD-FFEB-3EE3C25D2318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921" y="1859518"/>
            <a:ext cx="4614729" cy="368670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433242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ac_CP_V19" id="{030227AD-26D8-46F7-B412-6532AF4DDFEA}" vid="{787E6F9C-FC70-455D-8D81-5DEDA8A08F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C2645A-E767-4D7E-984D-234E531E4556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2A2379-DD35-4769-BFD6-4857D72F808A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{E9C9CBA6-FC7F-422C-BF36-4D269E028CE8}tf55661986_win32</Template>
  <TotalTime>0</TotalTime>
  <Words>765</Words>
  <Application>Microsoft Office PowerPoint</Application>
  <PresentationFormat>Widescreen</PresentationFormat>
  <Paragraphs>105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inherit</vt:lpstr>
      <vt:lpstr>Segoe Sans</vt:lpstr>
      <vt:lpstr>Wingdings</vt:lpstr>
      <vt:lpstr>Custom</vt:lpstr>
      <vt:lpstr>Psychological Safety In the workplace</vt:lpstr>
      <vt:lpstr>AGENDA</vt:lpstr>
      <vt:lpstr>Psychological safety is a shared belief within a team or group that it's safe to take interpersonal risks, like sharing ideas, asking questions, or admitting mistakes, without fear of negative consequences or humiliation  </vt:lpstr>
      <vt:lpstr>PowerPoint Presentation</vt:lpstr>
      <vt:lpstr>Signs of Low Psychology Safety </vt:lpstr>
      <vt:lpstr>PowerPoint Presentation</vt:lpstr>
      <vt:lpstr>PowerPoint Presentation</vt:lpstr>
      <vt:lpstr>Performance</vt:lpstr>
      <vt:lpstr>The Role Of Leadership In Psychological Safety</vt:lpstr>
      <vt:lpstr>Psychological safety directly impacts: 1. Retention 2. Engagement 3. Conflict resolution 4. Innovation  "The cost of silence is greater than the cost of speaking up.“  – Amy Edmondson</vt:lpstr>
      <vt:lpstr>How Do We Improve?</vt:lpstr>
      <vt:lpstr>Resources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Ashley Carter</dc:creator>
  <cp:lastModifiedBy>Ashley Carter</cp:lastModifiedBy>
  <cp:revision>4</cp:revision>
  <cp:lastPrinted>2025-07-22T19:27:59Z</cp:lastPrinted>
  <dcterms:created xsi:type="dcterms:W3CDTF">2025-04-07T16:43:20Z</dcterms:created>
  <dcterms:modified xsi:type="dcterms:W3CDTF">2025-07-28T19:16:29Z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