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11" r:id="rId2"/>
    <p:sldMasterId id="2147483748" r:id="rId3"/>
  </p:sldMasterIdLst>
  <p:notesMasterIdLst>
    <p:notesMasterId r:id="rId14"/>
  </p:notesMasterIdLst>
  <p:sldIdLst>
    <p:sldId id="2147474827" r:id="rId4"/>
    <p:sldId id="2147474862" r:id="rId5"/>
    <p:sldId id="2147474955" r:id="rId6"/>
    <p:sldId id="2147474950" r:id="rId7"/>
    <p:sldId id="2147474956" r:id="rId8"/>
    <p:sldId id="2147474951" r:id="rId9"/>
    <p:sldId id="2147474952" r:id="rId10"/>
    <p:sldId id="2147474953" r:id="rId11"/>
    <p:sldId id="2147474954" r:id="rId12"/>
    <p:sldId id="2147474934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A994E2-FA16-E6F0-CE1B-70B3A56EF36E}" name="Charles Hunt" initials="CH" userId="S::huntcha@auburn.edu::e7de9358-c807-4eb8-a56a-8e5b08a6e9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70BE7-B848-5DD1-934B-C0AFD9CB6695}" v="127" dt="2025-07-21T18:30:32.195"/>
    <p1510:client id="{5838F605-C4CD-4F92-8B08-90075C0F8E47}" v="1" dt="2025-07-21T21:44:06.444"/>
    <p1510:client id="{65CD1895-B777-2DC5-AA64-01581307FDC8}" v="736" dt="2025-07-21T20:24:25.719"/>
    <p1510:client id="{A8D6752B-A01A-8EE3-DE12-53CDB49BA59F}" v="13" dt="2025-07-21T19:20:24.102"/>
    <p1510:client id="{DA6E93AD-CD32-8005-C349-58CE88810BF1}" v="194" dt="2025-07-21T19:12:47.026"/>
    <p1510:client id="{E2E34593-E774-8464-E53D-D7C57F9CA472}" v="22" dt="2025-07-21T18:00:06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107EFE0-D197-492E-9202-977FA007DA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02749C-F382-48F9-B431-85BBCBA6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749C-F382-48F9-B431-85BBCBA67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– Projects are ongoing and progress is being made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 – Started but may have an obstacle or dependency issue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– Deferred or may not happen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 – Has not started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Emburse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iCIMS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UKG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Informatica, Jitterbit, MS data factory,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Mulesoft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87E0BB02-CB47-435C-B339-3FCC2E9E874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220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2A0B-48A2-ACA9-8BE2-FAAC62FF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F1224-9F86-B250-33BC-7ED3A8244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4DCEE-2ADA-AB24-5FAC-312F15A56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UA had great results with this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Examples – </a:t>
            </a:r>
            <a:r>
              <a:rPr lang="en-US" err="1"/>
              <a:t>eJournal</a:t>
            </a:r>
            <a:r>
              <a:rPr lang="en-US"/>
              <a:t> Voucher – Effort certification – HR Recruitment – Budgeting – Post Award processing/labor distribution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We want to have as many questions answered as possible before we launch.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Helps end users be more ready for the actual demos.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Small group to evaluate consulting firms – eye toward firms that could ultimately be implementation partners.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One component of ERP strategy is to reduce technical debt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Need awareness and communication across campus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Examples Legacy </a:t>
            </a:r>
            <a:r>
              <a:rPr lang="en-US" err="1"/>
              <a:t>Applictions</a:t>
            </a:r>
            <a:r>
              <a:rPr lang="en-US"/>
              <a:t> – Cat 1:  Paystub, personal information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Cat 2: electronic Journal Voucher, Effort certification, Salary wadge transfers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Cat 3: Bank account update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EB9F5-EE35-302A-C648-69222E46F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C5B70-6FCD-499D-BE86-FC98BB11C4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4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749C-F382-48F9-B431-85BBCBA67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29AA-5C55-62A3-E6C2-4F26DCE9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5C825-5FC2-E8AB-4ADC-C4DC4F156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57D5B-D544-8EF7-2C47-C12A2E833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0F191-9B6B-06BB-3290-C5B060A37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2749C-F382-48F9-B431-85BBCBA67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6AA1-9449-F5FA-A89F-F5E886C7F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64980-796E-DBE5-F232-8A742C844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0626E-4C61-D83B-C3B8-686C60E9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6B3B7-7B12-4444-749F-D7919F016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C5B70-6FCD-499D-BE86-FC98BB11C4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6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D4FC-F5CA-A621-91E9-06200C1A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85DB4-7C57-3930-7C22-94DAC13D4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4E108-E054-1C57-9BDB-567CC6846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D0406-4707-E008-0956-D1AE43621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C5B70-6FCD-499D-BE86-FC98BB11C4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09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5B8FD-80B7-BA23-4D41-0747F9BB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79AC6-85B7-255D-1B04-EC4EFBAC8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8F901-D26F-151F-24BF-297CDF742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FDEFA-3416-79C7-4635-31671607F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C5B70-6FCD-499D-BE86-FC98BB11C4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38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6DD4F-D3CB-C0D1-96BA-8D04A443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BE582-66DE-3032-8004-C27572AC2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81FCA-6E5C-C37F-01D0-51DF14AB6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24C2E-C6CF-4108-6877-13C084687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C5B70-6FCD-499D-BE86-FC98BB11C4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8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20"/>
            <a:ext cx="4811746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6"/>
            <a:ext cx="11180120" cy="88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64AD5A5-838A-BF44-B5D5-D5A9E701AD5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58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BE34CAC-AA36-2345-B971-A43D4EAE3C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570921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702" y="2766645"/>
            <a:ext cx="5702299" cy="329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4" y="585393"/>
            <a:ext cx="5681997" cy="5841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FD93D0FB-0B23-8746-9864-FBEB8E4D75B3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B94340B-029F-EF42-9394-64901C89C1D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4004" y="1504884"/>
            <a:ext cx="5681997" cy="126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10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8D8D83D-F57E-8F44-93C8-C1C38439A281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E9EAEE"/>
              </a:gs>
              <a:gs pos="100000">
                <a:srgbClr val="B9C3CD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4165F-2BCA-AF47-8412-30E5FBEAF6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5301" y="1920125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4"/>
            <a:ext cx="800952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8000940" cy="57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0D73A70-6659-8D41-ABFC-10A76B2082C6}"/>
              </a:ext>
            </a:extLst>
          </p:cNvPr>
          <p:cNvSpPr/>
          <p:nvPr userDrawn="1"/>
        </p:nvSpPr>
        <p:spPr>
          <a:xfrm>
            <a:off x="8702675" y="0"/>
            <a:ext cx="3489325" cy="6858000"/>
          </a:xfrm>
          <a:custGeom>
            <a:avLst/>
            <a:gdLst/>
            <a:ahLst/>
            <a:cxnLst/>
            <a:rect l="l" t="t" r="r" b="b"/>
            <a:pathLst>
              <a:path w="3489959" h="6858000">
                <a:moveTo>
                  <a:pt x="3489883" y="0"/>
                </a:moveTo>
                <a:lnTo>
                  <a:pt x="0" y="0"/>
                </a:lnTo>
                <a:lnTo>
                  <a:pt x="0" y="6858000"/>
                </a:lnTo>
                <a:lnTo>
                  <a:pt x="3489883" y="6858000"/>
                </a:lnTo>
                <a:lnTo>
                  <a:pt x="3489883" y="0"/>
                </a:lnTo>
                <a:close/>
              </a:path>
            </a:pathLst>
          </a:custGeom>
          <a:solidFill>
            <a:srgbClr val="005587"/>
          </a:solidFill>
        </p:spPr>
        <p:txBody>
          <a:bodyPr wrap="square" lIns="0" tIns="0" rIns="0" bIns="0" rtlCol="0"/>
          <a:lstStyle/>
          <a:p>
            <a:endParaRPr>
              <a:solidFill>
                <a:srgbClr val="43B02A"/>
              </a:solidFill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64FA67E-B9BA-5A4A-ACDA-A41C2A0A0C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86126" y="1920125"/>
            <a:ext cx="2737895" cy="57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2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Helpful Links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8A47C8B-3741-E544-BDFD-476ACE7E9E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6126" y="2510433"/>
            <a:ext cx="2737895" cy="356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Helpful Links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CD4DCCD9-AEBC-9941-8DDB-FD9765B71E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551008" y="1977998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CA0D3B1-7E1B-264D-9F65-0D10C8B921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5301" y="3031294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8EE5557-F6E8-EC49-B7C6-0790EDEC2AB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551008" y="3089167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039BA1C-412A-C448-B781-BE59EBED4E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5301" y="4165613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DFDFA18-79A9-7149-B334-F740A9ED569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51008" y="4223486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28865C7-699A-B343-89A7-D2391F05B2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301" y="5242059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CD1AAD3B-C8D2-A24A-94B0-31BBADC0695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1551008" y="5299932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104A49E-C44A-EE40-BB0C-D81394DCFE8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42268" y="1920125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CF82FAD-83C4-D149-84D0-F3D8D6DD81D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497975" y="1977998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C5AAA69-F425-F149-A262-C90F152EF74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42268" y="3031294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DA1387E-1D6F-964D-9E5F-D1BB5B6AF504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5497975" y="3089167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80BAB4D-B2D7-D343-BEE8-270D41C8D2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42268" y="4165613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E40F377-DA40-944D-866C-ACABFB7BEE67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97975" y="4223486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8AF4302-4864-5B41-9F63-80E5342A7A7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42268" y="5242059"/>
            <a:ext cx="921502" cy="9215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54B04E8-A6DB-A441-8E8B-F3CB8DDA7FF8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497975" y="5299932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77750669-87F6-0545-860B-CF0B58B3199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1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58557-638B-AA4C-977F-A3F8FEF9E31D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E9EAEE"/>
              </a:gs>
              <a:gs pos="100000">
                <a:srgbClr val="B9C3CD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9842" y="553526"/>
            <a:ext cx="3831059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18422" y="322519"/>
            <a:ext cx="3555950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8422" y="1750758"/>
            <a:ext cx="3741456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7622767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0EA4B56-628C-7148-8CDD-65FD066107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8422" y="5344960"/>
            <a:ext cx="3741456" cy="122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B2A15B7-47A7-C343-8C1B-EF9FA27F0AB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7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258" y="821803"/>
            <a:ext cx="4745620" cy="541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500"/>
              </a:spcAft>
              <a:defRPr sz="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13318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8F27EB-4EF7-3E4A-A209-89D595865F85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D3B6532-C2F7-2348-A2EE-F2252D656DC6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092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uth's Best Retirement Towns 2019 | College town, Towns, Retirement">
            <a:extLst>
              <a:ext uri="{FF2B5EF4-FFF2-40B4-BE49-F238E27FC236}">
                <a16:creationId xmlns:a16="http://schemas.microsoft.com/office/drawing/2014/main" id="{B9AF81B5-766E-C4AE-22E8-8AF0CE632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5DB328-7728-B0BE-91C4-0394359DEA85}"/>
              </a:ext>
            </a:extLst>
          </p:cNvPr>
          <p:cNvSpPr/>
          <p:nvPr userDrawn="1"/>
        </p:nvSpPr>
        <p:spPr bwMode="gray">
          <a:xfrm>
            <a:off x="3621" y="0"/>
            <a:ext cx="6096000" cy="6858000"/>
          </a:xfrm>
          <a:prstGeom prst="rect">
            <a:avLst/>
          </a:prstGeom>
          <a:solidFill>
            <a:srgbClr val="03244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A79AE8-5B81-AE74-ADE2-752A49445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2743200"/>
            <a:ext cx="4991548" cy="9144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70921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4"/>
            <a:ext cx="5681997" cy="126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3" y="585393"/>
            <a:ext cx="5702300" cy="6054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34A15BC-30D5-3341-B53B-61932C78AF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701" y="2766646"/>
            <a:ext cx="2711007" cy="3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286A2A4-62BF-F545-BCE6-811BCDC86F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84074" y="2766646"/>
            <a:ext cx="2832229" cy="3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F4F76B1-9220-B847-8FC9-352BC6682EAE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40332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D94F2C8-B554-084E-8F62-37E072478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5706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6862" y="2872153"/>
            <a:ext cx="6189035" cy="3188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8283" y="1504884"/>
            <a:ext cx="6189035" cy="117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570695"/>
            <a:ext cx="5730278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46863" y="322520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7482270-FDD0-5A4F-AC20-D8D122C8C708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163059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0191CF9-9074-0942-8A2B-76A5ADE2FCC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46861" y="2872154"/>
            <a:ext cx="2971164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E571F4BD-C795-0C44-94BF-020BA359600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41834" y="2872154"/>
            <a:ext cx="3086912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D94F2C8-B554-084E-8F62-37E072478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5706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8282" y="1504884"/>
            <a:ext cx="6390464" cy="117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570695"/>
            <a:ext cx="5730278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46863" y="322520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A8554A8-B6FF-034E-8B41-5FFB82F24450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340397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280160" rIns="0" anchor="ctr">
            <a:normAutofit/>
          </a:bodyPr>
          <a:lstStyle>
            <a:lvl1pPr algn="l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7060" y="0"/>
            <a:ext cx="7555243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1957019"/>
            <a:ext cx="6390464" cy="4696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479C909-DFD8-114F-AF51-F5ECC41A165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46861" y="2872154"/>
            <a:ext cx="6390463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6DA8E1F-331B-1642-A021-6D21CF688A7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246863" y="322520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6E6B734C-08C3-7445-B790-D9E2E3B284F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246861" y="1494766"/>
            <a:ext cx="5401848" cy="36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668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A45CF5-3733-A948-9325-8AD0547ED669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1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solidFill>
            <a:srgbClr val="0097A9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3" y="1397102"/>
            <a:ext cx="4308468" cy="11146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34A15BC-30D5-3341-B53B-61932C78AF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700" y="3078865"/>
            <a:ext cx="3864952" cy="298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0E2D4DF-FCCA-2547-9FD7-B256EC5076A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2291628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A3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BF05748-FBFA-524A-B464-A31F5D07F819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Blank">
    <p:bg>
      <p:bgPr>
        <a:solidFill>
          <a:srgbClr val="007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BF05748-FBFA-524A-B464-A31F5D07F819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90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Blank">
    <p:bg>
      <p:bgPr>
        <a:solidFill>
          <a:srgbClr val="005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558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C66731E-D47A-DB42-A9F7-2F782CCB655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1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Blank"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97A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0871462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64AD5A5-838A-BF44-B5D5-D5A9E701AD5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5C3FB79-4CD7-B14B-BE34-46BA47F9C6A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2280" y="2505079"/>
            <a:ext cx="10871462" cy="390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1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7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768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1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Blank">
    <p:bg>
      <p:bgPr>
        <a:solidFill>
          <a:srgbClr val="004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4F5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34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lank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121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9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Blank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41E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58557-638B-AA4C-977F-A3F8FEF9E31D}"/>
              </a:ext>
            </a:extLst>
          </p:cNvPr>
          <p:cNvSpPr/>
          <p:nvPr userDrawn="1"/>
        </p:nvSpPr>
        <p:spPr bwMode="gray"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E9EAEE"/>
              </a:gs>
              <a:gs pos="100000">
                <a:srgbClr val="B9C3CD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9843" y="553527"/>
            <a:ext cx="3831059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18422" y="322519"/>
            <a:ext cx="3555950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8422" y="1750758"/>
            <a:ext cx="3741456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622767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0EA4B56-628C-7148-8CDD-65FD066107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8422" y="5344960"/>
            <a:ext cx="3741456" cy="122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B2A15B7-47A7-C343-8C1B-EF9FA27F0AB1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82834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259" y="821804"/>
            <a:ext cx="4745620" cy="541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463"/>
              </a:spcAft>
              <a:defRPr sz="741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13318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8F27EB-4EF7-3E4A-A209-89D595865F85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9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7710" y="1296365"/>
            <a:ext cx="6134583" cy="4942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463"/>
              </a:spcAft>
              <a:defRPr sz="741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404209E-627C-F64D-A34C-4B20B42C3981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87173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D3B6532-C2F7-2348-A2EE-F2252D656DC6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1962845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4" y="4965305"/>
            <a:ext cx="4407673" cy="897983"/>
          </a:xfrm>
        </p:spPr>
        <p:txBody>
          <a:bodyPr anchor="b" anchorCtr="0"/>
          <a:lstStyle>
            <a:lvl1pPr>
              <a:lnSpc>
                <a:spcPct val="85000"/>
              </a:lnSpc>
              <a:defRPr sz="28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5940665"/>
            <a:ext cx="4407673" cy="47820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594" lvl="0" indent="-228594">
              <a:lnSpc>
                <a:spcPct val="130000"/>
              </a:lnSpc>
            </a:pPr>
            <a:r>
              <a:rPr lang="en-US"/>
              <a:t>Click to edit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4" y="4585210"/>
            <a:ext cx="4407673" cy="3482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1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594" lvl="0" indent="-228594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615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186" y="881520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69678" y="1697054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5992654" cy="5375308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4B8FEB1-0967-744D-95A4-2E5A3358C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7983" y="1680108"/>
            <a:ext cx="761695" cy="472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3000"/>
              </a:spcAft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C147EF6-7888-3D4E-A294-9197E95F98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69678" y="2533881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98298CC5-7494-D745-8579-0F1CAD8FD6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69678" y="3332469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57F60FD-70C7-1044-9155-A4751822407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69678" y="4148878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A59E0D-D3BB-DF49-BBB7-8D8E7C6226E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269678" y="4980151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A1A9F72-8EF1-7E42-922F-C875A596BBA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269678" y="5787673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27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Much These 101 Colleges Will Charge for Tuition This Fall ...">
            <a:extLst>
              <a:ext uri="{FF2B5EF4-FFF2-40B4-BE49-F238E27FC236}">
                <a16:creationId xmlns:a16="http://schemas.microsoft.com/office/drawing/2014/main" id="{D5AB9373-66DA-87B7-9A05-F72A1B8F29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/>
          <a:stretch/>
        </p:blipFill>
        <p:spPr bwMode="auto">
          <a:xfrm>
            <a:off x="1" y="-12958"/>
            <a:ext cx="12191999" cy="68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75A21-6A03-1EF2-9BC8-59037FC6EEA4}"/>
              </a:ext>
            </a:extLst>
          </p:cNvPr>
          <p:cNvSpPr txBox="1">
            <a:spLocks/>
          </p:cNvSpPr>
          <p:nvPr userDrawn="1"/>
        </p:nvSpPr>
        <p:spPr>
          <a:xfrm>
            <a:off x="7352644" y="567553"/>
            <a:ext cx="4361106" cy="583882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Auburn </a:t>
            </a:r>
            <a:br>
              <a:rPr lang="en-US" sz="2800" b="1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1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Business Modernization Program:</a:t>
            </a:r>
            <a:endParaRPr lang="en-US" sz="2800" b="1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57200" lvl="1" indent="0">
              <a:buNone/>
              <a:defRPr/>
            </a:pPr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-3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6" descr="Approximately 600 AU employees to be affected by new overtime rule ...">
            <a:extLst>
              <a:ext uri="{FF2B5EF4-FFF2-40B4-BE49-F238E27FC236}">
                <a16:creationId xmlns:a16="http://schemas.microsoft.com/office/drawing/2014/main" id="{AF5F08A2-53EB-8F0D-0FD4-1652E9A45B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22" y="809320"/>
            <a:ext cx="1036494" cy="9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CEA6C9-F45B-E06A-2994-68F238CE7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038" y="3603813"/>
            <a:ext cx="3548878" cy="1425388"/>
          </a:xfrm>
        </p:spPr>
        <p:txBody>
          <a:bodyPr>
            <a:normAutofit/>
          </a:bodyPr>
          <a:lstStyle>
            <a:lvl1pPr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E664E7C-F210-6A37-1A58-8C3CFA8B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38" y="5199625"/>
            <a:ext cx="3083391" cy="48399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064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F20B63-AB74-0E42-94B9-867A2B6E8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4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94444AE-5016-8B43-9B27-350A7C3D5F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0871462" cy="449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9365C6E-5C09-E743-BFA6-A8F04BD2C9F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9900" y="1736539"/>
            <a:ext cx="11252200" cy="4267385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041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2654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186" y="881520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4B8FEB1-0967-744D-95A4-2E5A3358C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7984" y="1680108"/>
            <a:ext cx="449654" cy="449923"/>
          </a:xfrm>
          <a:prstGeom prst="ellipse">
            <a:avLst/>
          </a:prstGeom>
          <a:solidFill>
            <a:srgbClr val="0097A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41B25-90F8-4941-8F51-12541E565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3275" y="1795322"/>
            <a:ext cx="4108450" cy="85566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89B5B56-85C5-2946-851D-705FF4668F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7984" y="2802853"/>
            <a:ext cx="449654" cy="449923"/>
          </a:xfrm>
          <a:prstGeom prst="ellipse">
            <a:avLst/>
          </a:prstGeom>
          <a:solidFill>
            <a:srgbClr val="00768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2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52C8D8-2EE3-5C4D-B8F3-404195146C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3275" y="2918067"/>
            <a:ext cx="4108450" cy="85566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F01EFD2D-BFDA-904E-AF33-A20EE123B8D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07984" y="3960321"/>
            <a:ext cx="449654" cy="449923"/>
          </a:xfrm>
          <a:prstGeom prst="ellipse">
            <a:avLst/>
          </a:prstGeom>
          <a:solidFill>
            <a:srgbClr val="0076A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3</a:t>
            </a:r>
            <a:endParaRPr lang="en-GB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BDDE553-D90D-764C-8C63-8C5BA791A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275" y="4075535"/>
            <a:ext cx="4108450" cy="112149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4B856DB-01FC-6942-BCBE-039DD339D8D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507984" y="5384007"/>
            <a:ext cx="449654" cy="449923"/>
          </a:xfrm>
          <a:prstGeom prst="ellipse">
            <a:avLst/>
          </a:prstGeom>
          <a:solidFill>
            <a:srgbClr val="01216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4</a:t>
            </a:r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6A41852-AEAD-8644-A0F7-2C9D816F19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3275" y="5499221"/>
            <a:ext cx="4108450" cy="112149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  <a:p>
            <a:pPr lvl="1"/>
            <a:r>
              <a:rPr lang="en-US"/>
              <a:t>Subsection title goes here			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308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37A08F-FBAA-6549-B86F-3F0AA978C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7" y="1064127"/>
            <a:ext cx="5700073" cy="167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8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will </a:t>
            </a:r>
            <a:b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E04A91-2FB3-1446-99CD-E4F55B6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0" y="3168685"/>
            <a:ext cx="4448016" cy="32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80CD854-C0E9-544C-AF8C-828F0CECAE2D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59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ody +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072E7-E06A-E842-8573-31046093E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37A08F-FBAA-6549-B86F-3F0AA978C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7" y="1064127"/>
            <a:ext cx="5700073" cy="167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8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will </a:t>
            </a:r>
            <a:b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E04A91-2FB3-1446-99CD-E4F55B6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0" y="3168685"/>
            <a:ext cx="4448016" cy="32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8035FFD-02EF-CB48-AFEE-B314F2157826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99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258" y="821803"/>
            <a:ext cx="4745620" cy="541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500"/>
              </a:spcAft>
              <a:defRPr sz="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13318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8F27EB-4EF7-3E4A-A209-89D595865F85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02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856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w Much These 101 Colleges Will Charge for Tuition This Fall ...">
            <a:extLst>
              <a:ext uri="{FF2B5EF4-FFF2-40B4-BE49-F238E27FC236}">
                <a16:creationId xmlns:a16="http://schemas.microsoft.com/office/drawing/2014/main" id="{A9CF00B4-43E6-B8F3-3DBA-E5CAD638A2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/>
          <a:stretch/>
        </p:blipFill>
        <p:spPr bwMode="auto">
          <a:xfrm>
            <a:off x="0" y="-12958"/>
            <a:ext cx="12191999" cy="68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E15ED-3D59-4733-6E47-E9E8793A4721}"/>
              </a:ext>
            </a:extLst>
          </p:cNvPr>
          <p:cNvSpPr txBox="1">
            <a:spLocks/>
          </p:cNvSpPr>
          <p:nvPr userDrawn="1"/>
        </p:nvSpPr>
        <p:spPr>
          <a:xfrm>
            <a:off x="7352644" y="567553"/>
            <a:ext cx="4361106" cy="583882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CB69CF-3CF3-4AAD-9FF0-C970AE4CD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7296" y="4899804"/>
            <a:ext cx="2826461" cy="3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0" i="0" u="none" strike="noStrike" kern="1200" cap="none" spc="-3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6BF46FE8-5415-C187-4C82-23E8C79F6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7296" y="3610777"/>
            <a:ext cx="2826461" cy="808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1" i="0" u="none" strike="noStrike" kern="1200" cap="none" spc="-3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Deck Title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C9497B-8A22-AD1E-49DC-1EA598C053C7}"/>
              </a:ext>
            </a:extLst>
          </p:cNvPr>
          <p:cNvSpPr txBox="1"/>
          <p:nvPr userDrawn="1"/>
        </p:nvSpPr>
        <p:spPr>
          <a:xfrm>
            <a:off x="7987296" y="2067927"/>
            <a:ext cx="2826459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8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ERP Strategy </a:t>
            </a:r>
          </a:p>
          <a:p>
            <a:pPr>
              <a:spcAft>
                <a:spcPts val="400"/>
              </a:spcAft>
            </a:pPr>
            <a:r>
              <a:rPr lang="en-US" sz="1200" b="0" i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Auburn Business Modernization Program (ABMP) Initiative</a:t>
            </a:r>
          </a:p>
        </p:txBody>
      </p:sp>
      <p:pic>
        <p:nvPicPr>
          <p:cNvPr id="3" name="Picture 6" descr="Approximately 600 AU employees to be affected by new overtime rule ...">
            <a:extLst>
              <a:ext uri="{FF2B5EF4-FFF2-40B4-BE49-F238E27FC236}">
                <a16:creationId xmlns:a16="http://schemas.microsoft.com/office/drawing/2014/main" id="{40FF1C1A-E0D2-DF4C-DD54-805F7B27DA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70" y="741094"/>
            <a:ext cx="1015660" cy="8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47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pyright">
            <a:extLst>
              <a:ext uri="{FF2B5EF4-FFF2-40B4-BE49-F238E27FC236}">
                <a16:creationId xmlns:a16="http://schemas.microsoft.com/office/drawing/2014/main" id="{97EA69ED-0C4C-4200-9A36-BA5DA043F3D8}"/>
              </a:ext>
            </a:extLst>
          </p:cNvPr>
          <p:cNvSpPr txBox="1"/>
          <p:nvPr userDrawn="1"/>
        </p:nvSpPr>
        <p:spPr>
          <a:xfrm>
            <a:off x="469900" y="6506891"/>
            <a:ext cx="5355167" cy="10002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indent="0" algn="l" defTabSz="1219170" rtl="0" eaLnBrk="1" latinLnBrk="0" hangingPunct="1">
              <a:spcBef>
                <a:spcPts val="80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</a:rPr>
              <a:t>Page </a:t>
            </a:r>
            <a:fld id="{C58DF478-B544-4ED8-9ED4-6A2648E2D233}" type="slidenum">
              <a:rPr lang="en-US" sz="800" noProof="0" smtClean="0">
                <a:solidFill>
                  <a:schemeClr val="tx1"/>
                </a:solidFill>
              </a:rPr>
              <a:pPr marL="0" indent="0" algn="l" defTabSz="1219170" rtl="0" eaLnBrk="1" latinLnBrk="0" hangingPunct="1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r>
              <a:rPr lang="en-US" sz="800" noProof="0">
                <a:solidFill>
                  <a:schemeClr val="tx1"/>
                </a:solidFill>
              </a:rPr>
              <a:t> | </a:t>
            </a:r>
            <a:r>
              <a:rPr lang="en-US" sz="800" b="0" noProof="0">
                <a:solidFill>
                  <a:schemeClr val="tx1"/>
                </a:solidFill>
                <a:latin typeface="+mn-lt"/>
              </a:rPr>
              <a:t>Copyright © 2024 Deloitte Development LLC. All rights reserved.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59323FA-ACF3-D29F-D394-7C8EAB655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27" y="570694"/>
            <a:ext cx="11174907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kern="1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Click to edit Master text styles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8F7FCDF-3625-8973-88A7-1B8B9EB32E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1180120" cy="88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spcAft>
                <a:spcPts val="1000"/>
              </a:spcAft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E53F03A2-0EEF-62B2-460E-E09B8B43743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9335" y="2055043"/>
            <a:ext cx="11188699" cy="4329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spcAft>
                <a:spcPts val="1000"/>
              </a:spcAft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571EB-EDA5-1741-386D-F07B3E5321AE}"/>
              </a:ext>
            </a:extLst>
          </p:cNvPr>
          <p:cNvSpPr txBox="1"/>
          <p:nvPr userDrawn="1"/>
        </p:nvSpPr>
        <p:spPr>
          <a:xfrm>
            <a:off x="389335" y="289608"/>
            <a:ext cx="4811746" cy="26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b="1" i="0" kern="1200" cap="all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Auburn Business Modernization | ERP Strategy</a:t>
            </a:r>
          </a:p>
        </p:txBody>
      </p:sp>
    </p:spTree>
    <p:extLst>
      <p:ext uri="{BB962C8B-B14F-4D97-AF65-F5344CB8AC3E}">
        <p14:creationId xmlns:p14="http://schemas.microsoft.com/office/powerpoint/2010/main" val="305576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59323FA-ACF3-D29F-D394-7C8EAB655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27" y="570694"/>
            <a:ext cx="1117927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kern="1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Click to edit Master text styles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8F7FCDF-3625-8973-88A7-1B8B9EB32E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1180120" cy="88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spcAft>
                <a:spcPts val="1000"/>
              </a:spcAft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55710546-C39D-3919-2BCF-031113582150}"/>
              </a:ext>
            </a:extLst>
          </p:cNvPr>
          <p:cNvSpPr txBox="1"/>
          <p:nvPr userDrawn="1"/>
        </p:nvSpPr>
        <p:spPr>
          <a:xfrm>
            <a:off x="469900" y="6506891"/>
            <a:ext cx="5355167" cy="10002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indent="0" algn="l" defTabSz="1219170" rtl="0" eaLnBrk="1" latinLnBrk="0" hangingPunct="1">
              <a:spcBef>
                <a:spcPts val="80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</a:rPr>
              <a:t>Page </a:t>
            </a:r>
            <a:fld id="{C58DF478-B544-4ED8-9ED4-6A2648E2D233}" type="slidenum">
              <a:rPr lang="en-US" sz="800" noProof="0" smtClean="0">
                <a:solidFill>
                  <a:schemeClr val="tx1"/>
                </a:solidFill>
              </a:rPr>
              <a:pPr marL="0" indent="0" algn="l" defTabSz="1219170" rtl="0" eaLnBrk="1" latinLnBrk="0" hangingPunct="1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r>
              <a:rPr lang="en-US" sz="800" noProof="0">
                <a:solidFill>
                  <a:schemeClr val="tx1"/>
                </a:solidFill>
              </a:rPr>
              <a:t> | </a:t>
            </a:r>
            <a:r>
              <a:rPr lang="en-US" sz="800" b="0" noProof="0">
                <a:solidFill>
                  <a:schemeClr val="tx1"/>
                </a:solidFill>
                <a:latin typeface="+mn-lt"/>
              </a:rPr>
              <a:t>Copyright © 2024 Deloitte Development LLC.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A2B71-DA7D-877E-46FD-5E1624B07842}"/>
              </a:ext>
            </a:extLst>
          </p:cNvPr>
          <p:cNvSpPr txBox="1"/>
          <p:nvPr userDrawn="1"/>
        </p:nvSpPr>
        <p:spPr>
          <a:xfrm>
            <a:off x="389335" y="289608"/>
            <a:ext cx="7932862" cy="26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b="1" i="0" kern="1200" cap="all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Auburn Business Modernization PROGRAM | ERP Strategy</a:t>
            </a:r>
          </a:p>
        </p:txBody>
      </p:sp>
    </p:spTree>
    <p:extLst>
      <p:ext uri="{BB962C8B-B14F-4D97-AF65-F5344CB8AC3E}">
        <p14:creationId xmlns:p14="http://schemas.microsoft.com/office/powerpoint/2010/main" val="28939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20"/>
            <a:ext cx="4811746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6"/>
            <a:ext cx="11180120" cy="88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64AD5A5-838A-BF44-B5D5-D5A9E701AD5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37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outh's Best Retirement Towns 2019 | College town, Towns, Retirement">
            <a:extLst>
              <a:ext uri="{FF2B5EF4-FFF2-40B4-BE49-F238E27FC236}">
                <a16:creationId xmlns:a16="http://schemas.microsoft.com/office/drawing/2014/main" id="{59B18CFD-32B7-D46D-9E94-3643F655EC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F8E45C-0D65-0ACD-D831-96CA21862E42}"/>
              </a:ext>
            </a:extLst>
          </p:cNvPr>
          <p:cNvSpPr/>
          <p:nvPr userDrawn="1"/>
        </p:nvSpPr>
        <p:spPr bwMode="gray">
          <a:xfrm>
            <a:off x="3621" y="0"/>
            <a:ext cx="6096000" cy="6858000"/>
          </a:xfrm>
          <a:prstGeom prst="rect">
            <a:avLst/>
          </a:prstGeom>
          <a:solidFill>
            <a:srgbClr val="03244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60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52B3BD2-8E5C-CB6B-0768-078D0FB54416}"/>
              </a:ext>
            </a:extLst>
          </p:cNvPr>
          <p:cNvSpPr txBox="1">
            <a:spLocks/>
          </p:cNvSpPr>
          <p:nvPr userDrawn="1"/>
        </p:nvSpPr>
        <p:spPr>
          <a:xfrm>
            <a:off x="402279" y="322520"/>
            <a:ext cx="5604981" cy="21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1" i="0" kern="120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1" i="0" u="none" strike="noStrike" kern="1200" cap="none" spc="15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AUBURN BUSINESS MODERNIZATION PROGRAM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7B3E97-9002-71DF-2E09-7AD203D6F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583" y="1332597"/>
            <a:ext cx="3577665" cy="5573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27"/>
              </a:spcAft>
              <a:buClrTx/>
              <a:buSzPct val="100000"/>
              <a:buFontTx/>
              <a:buNone/>
              <a:tabLst/>
              <a:defRPr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922030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0871462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64AD5A5-838A-BF44-B5D5-D5A9E701AD5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5C3FB79-4CD7-B14B-BE34-46BA47F9C6A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2280" y="2505079"/>
            <a:ext cx="10871462" cy="390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112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6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Much These 101 Colleges Will Charge for Tuition This Fall ...">
            <a:extLst>
              <a:ext uri="{FF2B5EF4-FFF2-40B4-BE49-F238E27FC236}">
                <a16:creationId xmlns:a16="http://schemas.microsoft.com/office/drawing/2014/main" id="{D5AB9373-66DA-87B7-9A05-F72A1B8F29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/>
          <a:stretch/>
        </p:blipFill>
        <p:spPr bwMode="auto">
          <a:xfrm>
            <a:off x="1" y="-12958"/>
            <a:ext cx="12191999" cy="68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75A21-6A03-1EF2-9BC8-59037FC6EEA4}"/>
              </a:ext>
            </a:extLst>
          </p:cNvPr>
          <p:cNvSpPr txBox="1">
            <a:spLocks/>
          </p:cNvSpPr>
          <p:nvPr userDrawn="1"/>
        </p:nvSpPr>
        <p:spPr>
          <a:xfrm>
            <a:off x="7352644" y="567553"/>
            <a:ext cx="4361106" cy="583882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Auburn </a:t>
            </a:r>
            <a:br>
              <a:rPr lang="en-US" sz="2800" b="1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1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Business Modernization Program:</a:t>
            </a:r>
            <a:endParaRPr lang="en-US" sz="2800" b="1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57200" lvl="1" indent="0">
              <a:buNone/>
              <a:defRPr/>
            </a:pPr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-3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6" descr="Approximately 600 AU employees to be affected by new overtime rule ...">
            <a:extLst>
              <a:ext uri="{FF2B5EF4-FFF2-40B4-BE49-F238E27FC236}">
                <a16:creationId xmlns:a16="http://schemas.microsoft.com/office/drawing/2014/main" id="{AF5F08A2-53EB-8F0D-0FD4-1652E9A45B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22" y="809320"/>
            <a:ext cx="1036494" cy="9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CEA6C9-F45B-E06A-2994-68F238CE7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038" y="3603813"/>
            <a:ext cx="3548878" cy="1425388"/>
          </a:xfrm>
        </p:spPr>
        <p:txBody>
          <a:bodyPr>
            <a:normAutofit/>
          </a:bodyPr>
          <a:lstStyle>
            <a:lvl1pPr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E664E7C-F210-6A37-1A58-8C3CFA8B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38" y="5199625"/>
            <a:ext cx="3083391" cy="48399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61501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outh's Best Retirement Towns 2019 | College town, Towns, Retirement">
            <a:extLst>
              <a:ext uri="{FF2B5EF4-FFF2-40B4-BE49-F238E27FC236}">
                <a16:creationId xmlns:a16="http://schemas.microsoft.com/office/drawing/2014/main" id="{59B18CFD-32B7-D46D-9E94-3643F655EC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F8E45C-0D65-0ACD-D831-96CA21862E42}"/>
              </a:ext>
            </a:extLst>
          </p:cNvPr>
          <p:cNvSpPr/>
          <p:nvPr userDrawn="1"/>
        </p:nvSpPr>
        <p:spPr bwMode="gray">
          <a:xfrm>
            <a:off x="3621" y="0"/>
            <a:ext cx="6096000" cy="6858000"/>
          </a:xfrm>
          <a:prstGeom prst="rect">
            <a:avLst/>
          </a:prstGeom>
          <a:solidFill>
            <a:srgbClr val="03244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60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52B3BD2-8E5C-CB6B-0768-078D0FB54416}"/>
              </a:ext>
            </a:extLst>
          </p:cNvPr>
          <p:cNvSpPr txBox="1">
            <a:spLocks/>
          </p:cNvSpPr>
          <p:nvPr userDrawn="1"/>
        </p:nvSpPr>
        <p:spPr>
          <a:xfrm>
            <a:off x="402279" y="322520"/>
            <a:ext cx="5604981" cy="21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1" i="0" kern="120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1" i="0" u="none" strike="noStrike" kern="1200" cap="none" spc="15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AUBURN BUSINESS MODERNIZATION PROGRAM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7B3E97-9002-71DF-2E09-7AD203D6F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583" y="1332597"/>
            <a:ext cx="3577665" cy="5573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27"/>
              </a:spcAft>
              <a:buClrTx/>
              <a:buSzPct val="100000"/>
              <a:buFontTx/>
              <a:buNone/>
              <a:tabLst/>
              <a:defRPr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158639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uth's Best Retirement Towns 2019 | College town, Towns, Retirement">
            <a:extLst>
              <a:ext uri="{FF2B5EF4-FFF2-40B4-BE49-F238E27FC236}">
                <a16:creationId xmlns:a16="http://schemas.microsoft.com/office/drawing/2014/main" id="{287DB1A7-C089-A942-3FD6-5488364DC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2006D7-EE1F-E0C3-D7FC-4E9749F2A6F1}"/>
              </a:ext>
            </a:extLst>
          </p:cNvPr>
          <p:cNvSpPr/>
          <p:nvPr userDrawn="1"/>
        </p:nvSpPr>
        <p:spPr bwMode="gray">
          <a:xfrm>
            <a:off x="3621" y="0"/>
            <a:ext cx="6096000" cy="6858000"/>
          </a:xfrm>
          <a:prstGeom prst="rect">
            <a:avLst/>
          </a:prstGeom>
          <a:solidFill>
            <a:srgbClr val="03244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FEC2BC2-C700-EB7C-9254-52B738802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2743200"/>
            <a:ext cx="4991548" cy="9144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2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1881441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1" y="2331363"/>
            <a:ext cx="4448016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3568821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300" y="2014253"/>
            <a:ext cx="3086912" cy="4046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B80AEB5-F428-2A41-B9AC-CAF72A830A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81648" y="2014253"/>
            <a:ext cx="3086912" cy="4046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3"/>
            <a:ext cx="3747689" cy="485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668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564C1E0-0536-804A-92DC-2706893ACF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05302" y="1504884"/>
            <a:ext cx="2986454" cy="44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 spc="27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SUBTITLE 1</a:t>
            </a:r>
            <a:endParaRPr lang="en-GB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AE72018-7B52-4843-AE4B-BE97B1D91EB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81648" y="1504884"/>
            <a:ext cx="2986454" cy="44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 spc="27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SUBTITLE 2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2D737BEF-D4CC-F345-A2B6-CD1C06331AAC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1767642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300" y="1504883"/>
            <a:ext cx="3086912" cy="455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B80AEB5-F428-2A41-B9AC-CAF72A830A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81648" y="1504883"/>
            <a:ext cx="3086912" cy="455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3"/>
            <a:ext cx="3747689" cy="485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668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182DDAE-E307-D044-AA14-3A9722EE75D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217807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300" y="1504883"/>
            <a:ext cx="6663260" cy="455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3"/>
            <a:ext cx="3747689" cy="485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668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4FA12D52-48EA-D345-90BF-7CDF699062D3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296138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BE34CAC-AA36-2345-B971-A43D4EAE3C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570921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702" y="2766645"/>
            <a:ext cx="5702299" cy="329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4" y="585393"/>
            <a:ext cx="5681997" cy="5841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FD93D0FB-0B23-8746-9864-FBEB8E4D75B3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B94340B-029F-EF42-9394-64901C89C1D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4004" y="1504884"/>
            <a:ext cx="5681997" cy="126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96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70921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4"/>
            <a:ext cx="5681997" cy="126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3" y="585393"/>
            <a:ext cx="5702300" cy="6054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34A15BC-30D5-3341-B53B-61932C78AF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701" y="2766646"/>
            <a:ext cx="2711007" cy="3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286A2A4-62BF-F545-BCE6-811BCDC86F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84074" y="2766646"/>
            <a:ext cx="2832229" cy="3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F4F76B1-9220-B847-8FC9-352BC6682EAE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328496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uth's Best Retirement Towns 2019 | College town, Towns, Retirement">
            <a:extLst>
              <a:ext uri="{FF2B5EF4-FFF2-40B4-BE49-F238E27FC236}">
                <a16:creationId xmlns:a16="http://schemas.microsoft.com/office/drawing/2014/main" id="{287DB1A7-C089-A942-3FD6-5488364DC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2006D7-EE1F-E0C3-D7FC-4E9749F2A6F1}"/>
              </a:ext>
            </a:extLst>
          </p:cNvPr>
          <p:cNvSpPr/>
          <p:nvPr userDrawn="1"/>
        </p:nvSpPr>
        <p:spPr bwMode="gray">
          <a:xfrm>
            <a:off x="3621" y="0"/>
            <a:ext cx="6096000" cy="6858000"/>
          </a:xfrm>
          <a:prstGeom prst="rect">
            <a:avLst/>
          </a:prstGeom>
          <a:solidFill>
            <a:srgbClr val="03244D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FEC2BC2-C700-EB7C-9254-52B738802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2743200"/>
            <a:ext cx="4991548" cy="9144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3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D94F2C8-B554-084E-8F62-37E072478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5706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6862" y="2872153"/>
            <a:ext cx="6189035" cy="3188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8283" y="1504884"/>
            <a:ext cx="6189035" cy="117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570695"/>
            <a:ext cx="5730278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46863" y="322520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7482270-FDD0-5A4F-AC20-D8D122C8C708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137057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0191CF9-9074-0942-8A2B-76A5ADE2FCC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46861" y="2872154"/>
            <a:ext cx="2971164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E571F4BD-C795-0C44-94BF-020BA359600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41834" y="2872154"/>
            <a:ext cx="3086912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D94F2C8-B554-084E-8F62-37E072478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5706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8282" y="1504884"/>
            <a:ext cx="6390464" cy="117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482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570695"/>
            <a:ext cx="5730278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46863" y="322520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A8554A8-B6FF-034E-8B41-5FFB82F24450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180624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280160" rIns="0" anchor="ctr">
            <a:normAutofit/>
          </a:bodyPr>
          <a:lstStyle>
            <a:lvl1pPr algn="l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7060" y="0"/>
            <a:ext cx="7555243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1957019"/>
            <a:ext cx="6390464" cy="4696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479C909-DFD8-114F-AF51-F5ECC41A165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46861" y="2872154"/>
            <a:ext cx="6390463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6DA8E1F-331B-1642-A021-6D21CF688A7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246863" y="322520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6E6B734C-08C3-7445-B790-D9E2E3B284F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246861" y="1494766"/>
            <a:ext cx="5401848" cy="36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668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A45CF5-3733-A948-9325-8AD0547ED669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3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solidFill>
            <a:srgbClr val="0097A9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3" y="1397102"/>
            <a:ext cx="4308468" cy="11146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224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34A15BC-30D5-3341-B53B-61932C78AF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700" y="3078865"/>
            <a:ext cx="3864952" cy="298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0E2D4DF-FCCA-2547-9FD7-B256EC5076A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171785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A3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BF05748-FBFA-524A-B464-A31F5D07F819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0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Blank">
    <p:bg>
      <p:bgPr>
        <a:solidFill>
          <a:srgbClr val="007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BF05748-FBFA-524A-B464-A31F5D07F819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31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Blank">
    <p:bg>
      <p:bgPr>
        <a:solidFill>
          <a:srgbClr val="005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558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C66731E-D47A-DB42-A9F7-2F782CCB655B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Blank"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97A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768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9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Blank">
    <p:bg>
      <p:bgPr>
        <a:solidFill>
          <a:srgbClr val="004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04F5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6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1881441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1" y="2331363"/>
            <a:ext cx="4448016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381121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lank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121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93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Blank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65" b="0" i="0">
                <a:solidFill>
                  <a:srgbClr val="041E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58557-638B-AA4C-977F-A3F8FEF9E31D}"/>
              </a:ext>
            </a:extLst>
          </p:cNvPr>
          <p:cNvSpPr/>
          <p:nvPr userDrawn="1"/>
        </p:nvSpPr>
        <p:spPr bwMode="gray"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E9EAEE"/>
              </a:gs>
              <a:gs pos="100000">
                <a:srgbClr val="B9C3CD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9843" y="553527"/>
            <a:ext cx="3831059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18422" y="322519"/>
            <a:ext cx="3555950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8422" y="1750758"/>
            <a:ext cx="3741456" cy="122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622767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0EA4B56-628C-7148-8CDD-65FD066107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8422" y="5344960"/>
            <a:ext cx="3741456" cy="122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B2A15B7-47A7-C343-8C1B-EF9FA27F0AB1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403987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259" y="821804"/>
            <a:ext cx="4745620" cy="541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463"/>
              </a:spcAft>
              <a:defRPr sz="741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13318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8F27EB-4EF7-3E4A-A209-89D595865F85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>
                <a:solidFill>
                  <a:schemeClr val="bg1"/>
                </a:solidFill>
              </a:rPr>
              <a:pPr/>
              <a:t>‹#›</a:t>
            </a:fld>
            <a:endParaRPr lang="en-GB" sz="92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13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66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7710" y="1296365"/>
            <a:ext cx="6134583" cy="4942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463"/>
              </a:spcAft>
              <a:defRPr sz="741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404209E-627C-F64D-A34C-4B20B42C3981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305443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D3B6532-C2F7-2348-A2EE-F2252D656DC6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2035448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4" y="4965305"/>
            <a:ext cx="4407673" cy="897983"/>
          </a:xfrm>
        </p:spPr>
        <p:txBody>
          <a:bodyPr anchor="b" anchorCtr="0"/>
          <a:lstStyle>
            <a:lvl1pPr>
              <a:lnSpc>
                <a:spcPct val="85000"/>
              </a:lnSpc>
              <a:defRPr sz="28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5940665"/>
            <a:ext cx="4407673" cy="47820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594" lvl="0" indent="-228594">
              <a:lnSpc>
                <a:spcPct val="130000"/>
              </a:lnSpc>
            </a:pPr>
            <a:r>
              <a:rPr lang="en-US"/>
              <a:t>Click to edit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4" y="4585210"/>
            <a:ext cx="4407673" cy="3482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1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594" lvl="0" indent="-228594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69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186" y="881520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69678" y="1697054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5992654" cy="5375308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4B8FEB1-0967-744D-95A4-2E5A3358C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7983" y="1680108"/>
            <a:ext cx="761695" cy="472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3000"/>
              </a:spcAft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C147EF6-7888-3D4E-A294-9197E95F98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69678" y="2533881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98298CC5-7494-D745-8579-0F1CAD8FD6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69678" y="3332469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57F60FD-70C7-1044-9155-A4751822407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69678" y="4148878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A59E0D-D3BB-DF49-BBB7-8D8E7C6226E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269678" y="4980151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A1A9F72-8EF1-7E42-922F-C875A596BBA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269678" y="5787673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624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F20B63-AB74-0E42-94B9-867A2B6E8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4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94444AE-5016-8B43-9B27-350A7C3D5F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0871462" cy="449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9365C6E-5C09-E743-BFA6-A8F04BD2C9F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9900" y="1736539"/>
            <a:ext cx="11252200" cy="4267385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21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2654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186" y="881520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4B8FEB1-0967-744D-95A4-2E5A3358C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7984" y="1680108"/>
            <a:ext cx="449654" cy="449923"/>
          </a:xfrm>
          <a:prstGeom prst="ellipse">
            <a:avLst/>
          </a:prstGeom>
          <a:solidFill>
            <a:srgbClr val="0097A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41B25-90F8-4941-8F51-12541E565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3275" y="1795322"/>
            <a:ext cx="4108450" cy="85566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89B5B56-85C5-2946-851D-705FF4668F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7984" y="2802853"/>
            <a:ext cx="449654" cy="449923"/>
          </a:xfrm>
          <a:prstGeom prst="ellipse">
            <a:avLst/>
          </a:prstGeom>
          <a:solidFill>
            <a:srgbClr val="00768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2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52C8D8-2EE3-5C4D-B8F3-404195146C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3275" y="2918067"/>
            <a:ext cx="4108450" cy="85566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F01EFD2D-BFDA-904E-AF33-A20EE123B8D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07984" y="3960321"/>
            <a:ext cx="449654" cy="449923"/>
          </a:xfrm>
          <a:prstGeom prst="ellipse">
            <a:avLst/>
          </a:prstGeom>
          <a:solidFill>
            <a:srgbClr val="0076A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3</a:t>
            </a:r>
            <a:endParaRPr lang="en-GB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BDDE553-D90D-764C-8C63-8C5BA791A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275" y="4075535"/>
            <a:ext cx="4108450" cy="112149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4B856DB-01FC-6942-BCBE-039DD339D8D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507984" y="5384007"/>
            <a:ext cx="449654" cy="449923"/>
          </a:xfrm>
          <a:prstGeom prst="ellipse">
            <a:avLst/>
          </a:prstGeom>
          <a:solidFill>
            <a:srgbClr val="01216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4</a:t>
            </a:r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6A41852-AEAD-8644-A0F7-2C9D816F19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3275" y="5499221"/>
            <a:ext cx="4108450" cy="112149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  <a:p>
            <a:pPr lvl="1"/>
            <a:r>
              <a:rPr lang="en-US"/>
              <a:t>Subsection title goes here			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7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300" y="2014253"/>
            <a:ext cx="3086912" cy="4046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B80AEB5-F428-2A41-B9AC-CAF72A830A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81648" y="2014253"/>
            <a:ext cx="3086912" cy="4046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3"/>
            <a:ext cx="3747689" cy="485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668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564C1E0-0536-804A-92DC-2706893ACF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05302" y="1504884"/>
            <a:ext cx="2986454" cy="44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 spc="27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SUBTITLE 1</a:t>
            </a:r>
            <a:endParaRPr lang="en-GB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AE72018-7B52-4843-AE4B-BE97B1D91EB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81648" y="1504884"/>
            <a:ext cx="2986454" cy="44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297" b="0" i="0" spc="27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SUBTITLE 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92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37A08F-FBAA-6549-B86F-3F0AA978C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7" y="1064127"/>
            <a:ext cx="5700073" cy="167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8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will </a:t>
            </a:r>
            <a:b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E04A91-2FB3-1446-99CD-E4F55B6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0" y="3168685"/>
            <a:ext cx="4448016" cy="32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80CD854-C0E9-544C-AF8C-828F0CECAE2D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33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ody +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072E7-E06A-E842-8573-31046093E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37A08F-FBAA-6549-B86F-3F0AA978C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7" y="1064127"/>
            <a:ext cx="5700073" cy="167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8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will </a:t>
            </a:r>
            <a:b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E04A91-2FB3-1446-99CD-E4F55B6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0" y="3168685"/>
            <a:ext cx="4448016" cy="32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8035FFD-02EF-CB48-AFEE-B314F2157826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69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258" y="821803"/>
            <a:ext cx="4745620" cy="541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500"/>
              </a:spcAft>
              <a:defRPr sz="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13318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8F27EB-4EF7-3E4A-A209-89D595865F85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63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205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4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1180120" cy="88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1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vider_NOT FOR USE" preserve="1">
  <p:cSld name="Content Divider_NOT FOR USE">
    <p:bg>
      <p:bgPr>
        <a:solidFill>
          <a:schemeClr val="accen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6"/>
          <p:cNvSpPr txBox="1"/>
          <p:nvPr/>
        </p:nvSpPr>
        <p:spPr>
          <a:xfrm>
            <a:off x="685800" y="495300"/>
            <a:ext cx="108585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COVER</a:t>
            </a:r>
            <a:b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</a:b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LAYOUTS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Thin"/>
              </a:rPr>
              <a:t>This layout is a divider, not for use.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31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vider_NOT FOR USE" preserve="1">
  <p:cSld name="1_Content Divider_NOT FOR USE">
    <p:bg>
      <p:bgPr>
        <a:solidFill>
          <a:schemeClr val="accen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6"/>
          <p:cNvSpPr txBox="1"/>
          <p:nvPr/>
        </p:nvSpPr>
        <p:spPr>
          <a:xfrm>
            <a:off x="685800" y="495300"/>
            <a:ext cx="108585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TOC</a:t>
            </a:r>
            <a:b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</a:b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LAYOUTS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Thin"/>
              </a:rPr>
              <a:t>This layout is a divider, not for use.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324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186" y="881520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69678" y="1697054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5992654" cy="5375308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4B8FEB1-0967-744D-95A4-2E5A3358C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7983" y="1680108"/>
            <a:ext cx="761695" cy="472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3000"/>
              </a:spcAft>
              <a:defRPr sz="2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C147EF6-7888-3D4E-A294-9197E95F98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69678" y="2533881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98298CC5-7494-D745-8579-0F1CAD8FD6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69678" y="3332469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57F60FD-70C7-1044-9155-A4751822407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69678" y="4148878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A59E0D-D3BB-DF49-BBB7-8D8E7C6226E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269678" y="4980151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A1A9F72-8EF1-7E42-922F-C875A596BBA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269678" y="5787673"/>
            <a:ext cx="4448016" cy="44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Tx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3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11E3651-A254-1144-9546-2B90C84D9E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F20B63-AB74-0E42-94B9-867A2B6E8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4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94444AE-5016-8B43-9B27-350A7C3D5F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0871462" cy="449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9365C6E-5C09-E743-BFA6-A8F04BD2C9F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9900" y="1736539"/>
            <a:ext cx="11252200" cy="42673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6B00372-05BC-1740-8FBD-8A99DAF3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2654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8186" y="881520"/>
            <a:ext cx="4577813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CBD283-DCFD-D54D-95CF-607B5035E071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4B8FEB1-0967-744D-95A4-2E5A3358C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7984" y="1680108"/>
            <a:ext cx="449654" cy="449923"/>
          </a:xfrm>
          <a:prstGeom prst="ellipse">
            <a:avLst/>
          </a:prstGeom>
          <a:solidFill>
            <a:srgbClr val="0097A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41B25-90F8-4941-8F51-12541E565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3275" y="1795322"/>
            <a:ext cx="4108450" cy="85566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89B5B56-85C5-2946-851D-705FF4668F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7984" y="2802853"/>
            <a:ext cx="449654" cy="449923"/>
          </a:xfrm>
          <a:prstGeom prst="ellipse">
            <a:avLst/>
          </a:prstGeom>
          <a:solidFill>
            <a:srgbClr val="00768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2</a:t>
            </a:r>
            <a:endParaRPr lang="en-GB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52C8D8-2EE3-5C4D-B8F3-404195146C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3275" y="2918067"/>
            <a:ext cx="4108450" cy="85566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F01EFD2D-BFDA-904E-AF33-A20EE123B8D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07984" y="3960321"/>
            <a:ext cx="449654" cy="449923"/>
          </a:xfrm>
          <a:prstGeom prst="ellipse">
            <a:avLst/>
          </a:prstGeom>
          <a:solidFill>
            <a:srgbClr val="0076A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3</a:t>
            </a:r>
            <a:endParaRPr lang="en-GB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BDDE553-D90D-764C-8C63-8C5BA791A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275" y="4075535"/>
            <a:ext cx="4108450" cy="112149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4B856DB-01FC-6942-BCBE-039DD339D8D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507984" y="5384007"/>
            <a:ext cx="449654" cy="449923"/>
          </a:xfrm>
          <a:prstGeom prst="ellipse">
            <a:avLst/>
          </a:prstGeom>
          <a:solidFill>
            <a:srgbClr val="01216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20000"/>
              </a:lnSpc>
              <a:spcAft>
                <a:spcPts val="3000"/>
              </a:spcAft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4</a:t>
            </a:r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6A41852-AEAD-8644-A0F7-2C9D816F19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3275" y="5499221"/>
            <a:ext cx="4108450" cy="112149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/>
            </a:lvl2pPr>
          </a:lstStyle>
          <a:p>
            <a:pPr lvl="0"/>
            <a:r>
              <a:rPr lang="en-US"/>
              <a:t>Section title goes here			X</a:t>
            </a:r>
          </a:p>
          <a:p>
            <a:pPr lvl="1"/>
            <a:r>
              <a:rPr lang="en-US"/>
              <a:t>Subsection title goes here			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Subsection title goes here			X</a:t>
            </a:r>
          </a:p>
          <a:p>
            <a:pPr lvl="1"/>
            <a:r>
              <a:rPr lang="en-US"/>
              <a:t>Subsection title goes here			X</a:t>
            </a:r>
          </a:p>
        </p:txBody>
      </p:sp>
    </p:spTree>
    <p:extLst>
      <p:ext uri="{BB962C8B-B14F-4D97-AF65-F5344CB8AC3E}">
        <p14:creationId xmlns:p14="http://schemas.microsoft.com/office/powerpoint/2010/main" val="2314881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300" y="1504883"/>
            <a:ext cx="3086912" cy="455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B80AEB5-F428-2A41-B9AC-CAF72A830A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81648" y="1504883"/>
            <a:ext cx="3086912" cy="455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3"/>
            <a:ext cx="3747689" cy="485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668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63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vider_NOT FOR USE" preserve="1">
  <p:cSld name="1_Content Divider_NOT FOR USE">
    <p:bg>
      <p:bgPr>
        <a:solidFill>
          <a:schemeClr val="accen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6"/>
          <p:cNvSpPr txBox="1"/>
          <p:nvPr/>
        </p:nvSpPr>
        <p:spPr>
          <a:xfrm>
            <a:off x="685800" y="495300"/>
            <a:ext cx="108585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INTRO</a:t>
            </a:r>
            <a:b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</a:b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LAYOUTS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Thin"/>
              </a:rPr>
              <a:t>This layout is a divider, not for use.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05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37A08F-FBAA-6549-B86F-3F0AA978C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7" y="1064127"/>
            <a:ext cx="5700073" cy="167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8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will </a:t>
            </a:r>
            <a:b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E04A91-2FB3-1446-99CD-E4F55B6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0" y="3168685"/>
            <a:ext cx="4448016" cy="32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A8A9A2A1-C2F1-F44A-9052-7993B1DB1B0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80CD854-C0E9-544C-AF8C-828F0CECAE2D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ody +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072E7-E06A-E842-8573-31046093E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F8FFC52-9D54-2147-9D3B-5AD93C697C1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37A08F-FBAA-6549-B86F-3F0AA978C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7" y="1064127"/>
            <a:ext cx="5700073" cy="167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8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will </a:t>
            </a:r>
            <a:b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8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E04A91-2FB3-1446-99CD-E4F55B6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0" y="3168685"/>
            <a:ext cx="4448016" cy="32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8035FFD-02EF-CB48-AFEE-B314F2157826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59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vider_NOT FOR USE" preserve="1">
  <p:cSld name="1_Content Divider_NOT FOR USE">
    <p:bg>
      <p:bgPr>
        <a:solidFill>
          <a:schemeClr val="accen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6"/>
          <p:cNvSpPr txBox="1"/>
          <p:nvPr/>
        </p:nvSpPr>
        <p:spPr>
          <a:xfrm>
            <a:off x="685800" y="495300"/>
            <a:ext cx="108585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CONTENT</a:t>
            </a:r>
            <a:b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</a:b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LAYOUTS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Thin"/>
              </a:rPr>
              <a:t>This layout is a divider, not for use.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70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570694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811746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11180120" cy="88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64AD5A5-838A-BF44-B5D5-D5A9E701AD5B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22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D94F2C8-B554-084E-8F62-37E072478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5706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6861" y="2872153"/>
            <a:ext cx="6189035" cy="3188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8282" y="1504884"/>
            <a:ext cx="6189035" cy="117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570694"/>
            <a:ext cx="5730278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46862" y="322519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7482270-FDD0-5A4F-AC20-D8D122C8C708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9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0191CF9-9074-0942-8A2B-76A5ADE2FCC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46861" y="2872153"/>
            <a:ext cx="2971164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E571F4BD-C795-0C44-94BF-020BA359600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41834" y="2872153"/>
            <a:ext cx="3086912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D94F2C8-B554-084E-8F62-37E072478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57060" cy="6858000"/>
          </a:xfrm>
          <a:solidFill>
            <a:schemeClr val="bg1">
              <a:lumMod val="95000"/>
            </a:schemeClr>
          </a:solidFill>
        </p:spPr>
        <p:txBody>
          <a:bodyPr rIns="0" anchor="ctr">
            <a:normAutofit/>
          </a:bodyPr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8282" y="1504884"/>
            <a:ext cx="6390464" cy="117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570694"/>
            <a:ext cx="5730278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46862" y="322519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A8554A8-B6FF-034E-8B41-5FFB82F24450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3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280160" rIns="0" anchor="ctr">
            <a:normAutofit/>
          </a:bodyPr>
          <a:lstStyle>
            <a:lvl1pPr algn="l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7059" y="0"/>
            <a:ext cx="7555243" cy="6858000"/>
          </a:xfrm>
          <a:solidFill>
            <a:srgbClr val="005587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282" y="1957019"/>
            <a:ext cx="6390464" cy="4696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479C909-DFD8-114F-AF51-F5ECC41A165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46860" y="2872153"/>
            <a:ext cx="6390463" cy="318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6DA8E1F-331B-1642-A021-6D21CF688A7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246862" y="322519"/>
            <a:ext cx="3294972" cy="2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6E6B734C-08C3-7445-B790-D9E2E3B284F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246861" y="1494765"/>
            <a:ext cx="5401848" cy="36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A45CF5-3733-A948-9325-8AD0547ED669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B93569B-071D-9343-8C28-D83A50FA1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Ins="1280160" anchor="ctr">
            <a:normAutofit/>
          </a:bodyPr>
          <a:lstStyle>
            <a:lvl1pPr algn="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7DF13-635E-5045-8D61-6FE3F12579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solidFill>
            <a:srgbClr val="0097A9">
              <a:alpha val="92000"/>
            </a:srgbClr>
          </a:solidFill>
        </p:spPr>
        <p:txBody>
          <a:bodyPr anchor="b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A767BE-BD33-2145-9C6E-5A49DC97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03" y="1397102"/>
            <a:ext cx="4308468" cy="11146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34A15BC-30D5-3341-B53B-61932C78AF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3700" y="3078865"/>
            <a:ext cx="3864952" cy="298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0E2D4DF-FCCA-2547-9FD7-B256EC5076AA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1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vider_NOT FOR USE" preserve="1">
  <p:cSld name="1_Content Divider_NOT FOR USE">
    <p:bg>
      <p:bgPr>
        <a:solidFill>
          <a:schemeClr val="accen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6"/>
          <p:cNvSpPr txBox="1"/>
          <p:nvPr/>
        </p:nvSpPr>
        <p:spPr>
          <a:xfrm>
            <a:off x="685800" y="495300"/>
            <a:ext cx="108585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DIVIDER</a:t>
            </a:r>
            <a:b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</a:b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LAYOUTS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Thin"/>
              </a:rPr>
              <a:t>This layout is a divider, not for use.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0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DC7EF2A-7A4E-4C4F-830C-94DE94971E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300" y="1504883"/>
            <a:ext cx="6663260" cy="455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019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5"/>
            <a:ext cx="1118870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8472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24" b="0" i="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224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224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224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1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927"/>
              </a:spcAft>
              <a:defRPr sz="927" b="1" i="0" spc="139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68E50CB-5377-3848-9A4E-E299A7694F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4" y="1504883"/>
            <a:ext cx="3747689" cy="485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  <a:buSzPct val="100000"/>
              <a:tabLst>
                <a:tab pos="5916873" algn="r"/>
              </a:tabLst>
              <a:defRPr sz="1668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927"/>
              </a:spcAft>
              <a:defRPr sz="129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6705432" algn="r"/>
              </a:tabLst>
            </a:pP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ebitior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minvends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quiatis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hilles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iciunduci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dolorer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roribus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nossus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prauiati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cipsam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quosapid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quam</a:t>
            </a:r>
            <a:r>
              <a:rPr lang="en-GB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42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0A3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BF05748-FBFA-524A-B464-A31F5D07F819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Blank">
    <p:bg>
      <p:bgPr>
        <a:solidFill>
          <a:srgbClr val="007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BF05748-FBFA-524A-B464-A31F5D07F819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2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Blank">
    <p:bg>
      <p:bgPr>
        <a:solidFill>
          <a:srgbClr val="005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0558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C66731E-D47A-DB42-A9F7-2F782CCB655B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1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Blank"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097A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2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Blank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0768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55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Blank">
    <p:bg>
      <p:bgPr>
        <a:solidFill>
          <a:srgbClr val="004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04F5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3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lank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121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Blank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A01C7-8D3A-FC40-AB3E-F79114FF4449}"/>
              </a:ext>
            </a:extLst>
          </p:cNvPr>
          <p:cNvSpPr/>
          <p:nvPr userDrawn="1"/>
        </p:nvSpPr>
        <p:spPr bwMode="gray">
          <a:xfrm>
            <a:off x="0" y="2995863"/>
            <a:ext cx="5981700" cy="2362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F8A6000-70D8-AE4D-9DD0-A8D54EBB1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9" y="3340830"/>
            <a:ext cx="5153526" cy="15828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200" b="0" i="0">
                <a:solidFill>
                  <a:srgbClr val="041E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FC2C35-681D-C141-BCE0-AC750632473A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5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vider_NOT FOR USE" preserve="1">
  <p:cSld name="1_Content Divider_NOT FOR USE">
    <p:bg>
      <p:bgPr>
        <a:solidFill>
          <a:schemeClr val="accen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6"/>
          <p:cNvSpPr txBox="1"/>
          <p:nvPr/>
        </p:nvSpPr>
        <p:spPr>
          <a:xfrm>
            <a:off x="685800" y="495300"/>
            <a:ext cx="108585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FINAL SLIDE</a:t>
            </a:r>
            <a:b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</a:br>
            <a:r>
              <a:rPr lang="en-US" sz="138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"/>
              </a:rPr>
              <a:t>LAYOUTS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Thin"/>
              </a:rPr>
              <a:t>This layout is a divider, not for use.</a:t>
            </a:r>
            <a:endParaRPr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12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4165F-2BCA-AF47-8412-30E5FBEAF6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5301" y="1920125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EB593E-459A-8645-807D-50C2A5BEC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70694"/>
            <a:ext cx="8009520" cy="449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400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2400" err="1">
                <a:solidFill>
                  <a:srgbClr val="0076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US" sz="2400">
              <a:solidFill>
                <a:srgbClr val="0076A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D7891B5-188B-BB4E-8779-1E04971F75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000" b="1" i="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A9F588-F276-8247-A740-7C4C8739CC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2280" y="1037785"/>
            <a:ext cx="8000940" cy="57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0D73A70-6659-8D41-ABFC-10A76B2082C6}"/>
              </a:ext>
            </a:extLst>
          </p:cNvPr>
          <p:cNvSpPr/>
          <p:nvPr userDrawn="1"/>
        </p:nvSpPr>
        <p:spPr>
          <a:xfrm>
            <a:off x="8702675" y="0"/>
            <a:ext cx="3489325" cy="6858000"/>
          </a:xfrm>
          <a:custGeom>
            <a:avLst/>
            <a:gdLst/>
            <a:ahLst/>
            <a:cxnLst/>
            <a:rect l="l" t="t" r="r" b="b"/>
            <a:pathLst>
              <a:path w="3489959" h="6858000">
                <a:moveTo>
                  <a:pt x="3489883" y="0"/>
                </a:moveTo>
                <a:lnTo>
                  <a:pt x="0" y="0"/>
                </a:lnTo>
                <a:lnTo>
                  <a:pt x="0" y="6858000"/>
                </a:lnTo>
                <a:lnTo>
                  <a:pt x="3489883" y="6858000"/>
                </a:lnTo>
                <a:lnTo>
                  <a:pt x="3489883" y="0"/>
                </a:lnTo>
                <a:close/>
              </a:path>
            </a:pathLst>
          </a:custGeom>
          <a:solidFill>
            <a:srgbClr val="0097A9"/>
          </a:solidFill>
        </p:spPr>
        <p:txBody>
          <a:bodyPr wrap="square" lIns="0" tIns="0" rIns="0" bIns="0" rtlCol="0"/>
          <a:lstStyle/>
          <a:p>
            <a:endParaRPr>
              <a:solidFill>
                <a:srgbClr val="43B02A"/>
              </a:solidFill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64FA67E-B9BA-5A4A-ACDA-A41C2A0A0C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86126" y="1920125"/>
            <a:ext cx="2737895" cy="57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2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Helpful Links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8A47C8B-3741-E544-BDFD-476ACE7E9E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6126" y="2510433"/>
            <a:ext cx="2737895" cy="356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1000"/>
              </a:spcAft>
              <a:defRPr sz="1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Helpful Links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CD4DCCD9-AEBC-9941-8DDB-FD9765B71E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551008" y="1977998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CA0D3B1-7E1B-264D-9F65-0D10C8B921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5301" y="3031294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8EE5557-F6E8-EC49-B7C6-0790EDEC2AB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551008" y="3089167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039BA1C-412A-C448-B781-BE59EBED4E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5301" y="4165613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DFDFA18-79A9-7149-B334-F740A9ED569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51008" y="4223486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28865C7-699A-B343-89A7-D2391F05B2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301" y="5242059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CD1AAD3B-C8D2-A24A-94B0-31BBADC0695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1551008" y="5299932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104A49E-C44A-EE40-BB0C-D81394DCFE8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42268" y="1920125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CF82FAD-83C4-D149-84D0-F3D8D6DD81D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497975" y="1977998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C5AAA69-F425-F149-A262-C90F152EF74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42268" y="3031294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DA1387E-1D6F-964D-9E5F-D1BB5B6AF504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5497975" y="3089167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80BAB4D-B2D7-D343-BEE8-270D41C8D2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42268" y="4165613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E40F377-DA40-944D-866C-ACABFB7BEE67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97975" y="4223486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8AF4302-4864-5B41-9F63-80E5342A7A7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42268" y="5242059"/>
            <a:ext cx="921502" cy="921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54B04E8-A6DB-A441-8E8B-F3CB8DDA7FF8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497975" y="5299932"/>
            <a:ext cx="2465408" cy="86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8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Aft>
                <a:spcPts val="1000"/>
              </a:spcAft>
              <a:defRPr sz="1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900" b="1" spc="-1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b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>
              <a:lnSpc>
                <a:spcPct val="120000"/>
              </a:lnSpc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E83C103-CE54-B740-BB52-DFBAB64D86F9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ags" Target="../tags/tag10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theme" Target="../theme/theme2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tags" Target="../tags/tag20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950240463"/>
              </p:ext>
            </p:extLst>
          </p:nvPr>
        </p:nvGraphicFramePr>
        <p:xfrm>
          <a:off x="2118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270" imgH="270" progId="TCLayout.ActiveDocument.1">
                  <p:embed/>
                </p:oleObj>
              </mc:Choice>
              <mc:Fallback>
                <p:oleObj name="think-cell Slide" r:id="rId4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118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1" y="1685168"/>
            <a:ext cx="11188700" cy="4696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2320166-2AED-4CD3-A893-D94919B09F44}"/>
              </a:ext>
            </a:extLst>
          </p:cNvPr>
          <p:cNvSpPr/>
          <p:nvPr userDrawn="1"/>
        </p:nvSpPr>
        <p:spPr bwMode="gray">
          <a:xfrm>
            <a:off x="11287631" y="101758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E5C10B32-E2D1-4E1E-AF8B-C1CB0642773B}"/>
              </a:ext>
            </a:extLst>
          </p:cNvPr>
          <p:cNvSpPr/>
          <p:nvPr userDrawn="1"/>
        </p:nvSpPr>
        <p:spPr bwMode="gray">
          <a:xfrm>
            <a:off x="11287631" y="1618250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7270737-F2AF-4A5D-B2EE-60D8BD21B026}"/>
              </a:ext>
            </a:extLst>
          </p:cNvPr>
          <p:cNvSpPr/>
          <p:nvPr userDrawn="1"/>
        </p:nvSpPr>
        <p:spPr bwMode="gray">
          <a:xfrm>
            <a:off x="11287631" y="2198730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B2DA55B8-7FB5-415F-98A3-9E2DD1DAAA41}"/>
              </a:ext>
            </a:extLst>
          </p:cNvPr>
          <p:cNvSpPr/>
          <p:nvPr userDrawn="1"/>
        </p:nvSpPr>
        <p:spPr bwMode="gray">
          <a:xfrm>
            <a:off x="11287631" y="2812510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EE45B84-5546-410E-BFA9-0EE3C4CCC8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1650" y="304800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7A7942F6-0C21-3D47-8390-6F30B69D7B2E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37829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</p:sldLayoutIdLst>
  <p:hf sldNum="0" hdr="0" ftr="0" dt="0"/>
  <p:txStyles>
    <p:titleStyle>
      <a:lvl1pPr algn="l" defTabSz="847210" rtl="0" eaLnBrk="1" latinLnBrk="0" hangingPunct="1">
        <a:spcBef>
          <a:spcPct val="0"/>
        </a:spcBef>
        <a:buNone/>
        <a:defRPr sz="1946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0" indent="0" algn="l" defTabSz="847210" rtl="0" eaLnBrk="1" latinLnBrk="0" hangingPunct="1">
        <a:spcBef>
          <a:spcPts val="0"/>
        </a:spcBef>
        <a:spcAft>
          <a:spcPts val="927"/>
        </a:spcAft>
        <a:buSzPct val="100000"/>
        <a:buFontTx/>
        <a:buNone/>
        <a:defRPr sz="1112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129435" indent="-129435" algn="l" defTabSz="847210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•"/>
        <a:defRPr lang="en-US" sz="1112" b="0" i="0" kern="120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282403" indent="-129435" algn="l" defTabSz="847210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−"/>
        <a:defRPr lang="en-US" sz="1112" b="0" i="0" kern="120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435372" indent="-129435" algn="l" defTabSz="847210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◦"/>
        <a:defRPr lang="en-US" sz="1112" b="0" i="0" kern="1200" baseline="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588340" indent="-129435" algn="l" defTabSz="739839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−"/>
        <a:tabLst/>
        <a:defRPr lang="en-US" sz="1112" b="0" i="0" kern="1200" baseline="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>
          <a:solidFill>
            <a:schemeClr val="tx1"/>
          </a:solidFill>
          <a:latin typeface="+mn-lt"/>
          <a:ea typeface="+mn-ea"/>
          <a:cs typeface="+mn-cs"/>
        </a:defRPr>
      </a:lvl7pPr>
      <a:lvl8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60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21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81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42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02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63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523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84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20">
          <p15:clr>
            <a:srgbClr val="F26B43"/>
          </p15:clr>
        </p15:guide>
        <p15:guide id="8" orient="horz" pos="4080">
          <p15:clr>
            <a:srgbClr val="F26B43"/>
          </p15:clr>
        </p15:guide>
        <p15:guide id="27" pos="7368">
          <p15:clr>
            <a:srgbClr val="F26B43"/>
          </p15:clr>
        </p15:guide>
        <p15:guide id="51" orient="horz" pos="4081">
          <p15:clr>
            <a:srgbClr val="A4A3A4"/>
          </p15:clr>
        </p15:guide>
        <p15:guide id="52" pos="312">
          <p15:clr>
            <a:srgbClr val="F26B43"/>
          </p15:clr>
        </p15:guide>
        <p15:guide id="53" pos="1392">
          <p15:clr>
            <a:srgbClr val="F26B43"/>
          </p15:clr>
        </p15:guide>
        <p15:guide id="54" pos="1512">
          <p15:clr>
            <a:srgbClr val="F26B43"/>
          </p15:clr>
        </p15:guide>
        <p15:guide id="55" pos="2592">
          <p15:clr>
            <a:srgbClr val="F26B43"/>
          </p15:clr>
        </p15:guide>
        <p15:guide id="56" pos="2712">
          <p15:clr>
            <a:srgbClr val="F26B43"/>
          </p15:clr>
        </p15:guide>
        <p15:guide id="57" pos="3840">
          <p15:clr>
            <a:srgbClr val="F26B43"/>
          </p15:clr>
        </p15:guide>
        <p15:guide id="58" pos="3768">
          <p15:clr>
            <a:srgbClr val="F26B43"/>
          </p15:clr>
        </p15:guide>
        <p15:guide id="59" pos="3912">
          <p15:clr>
            <a:srgbClr val="F26B43"/>
          </p15:clr>
        </p15:guide>
        <p15:guide id="60" pos="5112">
          <p15:clr>
            <a:srgbClr val="F26B43"/>
          </p15:clr>
        </p15:guide>
        <p15:guide id="61" pos="6168">
          <p15:clr>
            <a:srgbClr val="F26B43"/>
          </p15:clr>
        </p15:guide>
        <p15:guide id="62" pos="6288">
          <p15:clr>
            <a:srgbClr val="F26B43"/>
          </p15:clr>
        </p15:guide>
        <p15:guide id="63" pos="4968">
          <p15:clr>
            <a:srgbClr val="F26B43"/>
          </p15:clr>
        </p15:guide>
        <p15:guide id="64" orient="horz" pos="192">
          <p15:clr>
            <a:srgbClr val="F26B43"/>
          </p15:clr>
        </p15:guide>
        <p15:guide id="65" orient="horz" pos="1056">
          <p15:clr>
            <a:srgbClr val="F26B43"/>
          </p15:clr>
        </p15:guide>
        <p15:guide id="66" orient="horz" pos="2232">
          <p15:clr>
            <a:srgbClr val="F26B43"/>
          </p15:clr>
        </p15:guide>
        <p15:guide id="67" orient="horz" pos="4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950240463"/>
              </p:ext>
            </p:extLst>
          </p:nvPr>
        </p:nvGraphicFramePr>
        <p:xfrm>
          <a:off x="2118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118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1" y="1685168"/>
            <a:ext cx="11188700" cy="4696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2320166-2AED-4CD3-A893-D94919B09F44}"/>
              </a:ext>
            </a:extLst>
          </p:cNvPr>
          <p:cNvSpPr/>
          <p:nvPr userDrawn="1"/>
        </p:nvSpPr>
        <p:spPr bwMode="gray">
          <a:xfrm>
            <a:off x="11287631" y="101758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E5C10B32-E2D1-4E1E-AF8B-C1CB0642773B}"/>
              </a:ext>
            </a:extLst>
          </p:cNvPr>
          <p:cNvSpPr/>
          <p:nvPr userDrawn="1"/>
        </p:nvSpPr>
        <p:spPr bwMode="gray">
          <a:xfrm>
            <a:off x="11287631" y="1618250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7270737-F2AF-4A5D-B2EE-60D8BD21B026}"/>
              </a:ext>
            </a:extLst>
          </p:cNvPr>
          <p:cNvSpPr/>
          <p:nvPr userDrawn="1"/>
        </p:nvSpPr>
        <p:spPr bwMode="gray">
          <a:xfrm>
            <a:off x="11287631" y="2198730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B2DA55B8-7FB5-415F-98A3-9E2DD1DAAA41}"/>
              </a:ext>
            </a:extLst>
          </p:cNvPr>
          <p:cNvSpPr/>
          <p:nvPr userDrawn="1"/>
        </p:nvSpPr>
        <p:spPr bwMode="gray">
          <a:xfrm>
            <a:off x="11287631" y="2812510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2363" tIns="82363" rIns="82363" bIns="8236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482" b="1">
              <a:solidFill>
                <a:schemeClr val="bg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EE45B84-5546-410E-BFA9-0EE3C4CCC8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1650" y="304800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7A7942F6-0C21-3D47-8390-6F30B69D7B2E}"/>
              </a:ext>
            </a:extLst>
          </p:cNvPr>
          <p:cNvSpPr txBox="1">
            <a:spLocks/>
          </p:cNvSpPr>
          <p:nvPr userDrawn="1"/>
        </p:nvSpPr>
        <p:spPr>
          <a:xfrm>
            <a:off x="11574373" y="6408254"/>
            <a:ext cx="430696" cy="254454"/>
          </a:xfrm>
          <a:prstGeom prst="rect">
            <a:avLst/>
          </a:prstGeom>
        </p:spPr>
        <p:txBody>
          <a:bodyPr vert="horz" lIns="84716" tIns="42358" rIns="84716" bIns="42358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z="927" smtClean="0"/>
              <a:pPr/>
              <a:t>‹#›</a:t>
            </a:fld>
            <a:endParaRPr lang="en-GB" sz="927"/>
          </a:p>
        </p:txBody>
      </p:sp>
    </p:spTree>
    <p:extLst>
      <p:ext uri="{BB962C8B-B14F-4D97-AF65-F5344CB8AC3E}">
        <p14:creationId xmlns:p14="http://schemas.microsoft.com/office/powerpoint/2010/main" val="41450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79" r:id="rId36"/>
  </p:sldLayoutIdLst>
  <p:hf sldNum="0" hdr="0" ftr="0" dt="0"/>
  <p:txStyles>
    <p:titleStyle>
      <a:lvl1pPr algn="l" defTabSz="847210" rtl="0" eaLnBrk="1" latinLnBrk="0" hangingPunct="1">
        <a:spcBef>
          <a:spcPct val="0"/>
        </a:spcBef>
        <a:buNone/>
        <a:defRPr sz="1946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0" indent="0" algn="l" defTabSz="847210" rtl="0" eaLnBrk="1" latinLnBrk="0" hangingPunct="1">
        <a:spcBef>
          <a:spcPts val="0"/>
        </a:spcBef>
        <a:spcAft>
          <a:spcPts val="927"/>
        </a:spcAft>
        <a:buSzPct val="100000"/>
        <a:buFontTx/>
        <a:buNone/>
        <a:defRPr sz="1112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129435" indent="-129435" algn="l" defTabSz="847210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•"/>
        <a:defRPr lang="en-US" sz="1112" b="0" i="0" kern="120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282403" indent="-129435" algn="l" defTabSz="847210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−"/>
        <a:defRPr lang="en-US" sz="1112" b="0" i="0" kern="120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435372" indent="-129435" algn="l" defTabSz="847210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◦"/>
        <a:defRPr lang="en-US" sz="1112" b="0" i="0" kern="1200" baseline="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588340" indent="-129435" algn="l" defTabSz="739839" rtl="0" eaLnBrk="1" latinLnBrk="0" hangingPunct="1">
        <a:spcBef>
          <a:spcPts val="0"/>
        </a:spcBef>
        <a:spcAft>
          <a:spcPts val="927"/>
        </a:spcAft>
        <a:buClrTx/>
        <a:buSzPct val="100000"/>
        <a:buFont typeface="Arial" panose="020B0604020202020204" pitchFamily="34" charset="0"/>
        <a:buChar char="−"/>
        <a:tabLst/>
        <a:defRPr lang="en-US" sz="1112" b="0" i="0" kern="1200" baseline="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>
          <a:solidFill>
            <a:schemeClr val="tx1"/>
          </a:solidFill>
          <a:latin typeface="+mn-lt"/>
          <a:ea typeface="+mn-ea"/>
          <a:cs typeface="+mn-cs"/>
        </a:defRPr>
      </a:lvl7pPr>
      <a:lvl8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93650" indent="-163438" algn="l" defTabSz="847210" rtl="0" eaLnBrk="1" latinLnBrk="0" hangingPunct="1">
        <a:spcBef>
          <a:spcPts val="0"/>
        </a:spcBef>
        <a:spcAft>
          <a:spcPts val="927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60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21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81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42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02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63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523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84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20">
          <p15:clr>
            <a:srgbClr val="F26B43"/>
          </p15:clr>
        </p15:guide>
        <p15:guide id="8" orient="horz" pos="4080">
          <p15:clr>
            <a:srgbClr val="F26B43"/>
          </p15:clr>
        </p15:guide>
        <p15:guide id="27" pos="7368">
          <p15:clr>
            <a:srgbClr val="F26B43"/>
          </p15:clr>
        </p15:guide>
        <p15:guide id="51" orient="horz" pos="4081">
          <p15:clr>
            <a:srgbClr val="A4A3A4"/>
          </p15:clr>
        </p15:guide>
        <p15:guide id="52" pos="312">
          <p15:clr>
            <a:srgbClr val="F26B43"/>
          </p15:clr>
        </p15:guide>
        <p15:guide id="53" pos="1392">
          <p15:clr>
            <a:srgbClr val="F26B43"/>
          </p15:clr>
        </p15:guide>
        <p15:guide id="54" pos="1512">
          <p15:clr>
            <a:srgbClr val="F26B43"/>
          </p15:clr>
        </p15:guide>
        <p15:guide id="55" pos="2592">
          <p15:clr>
            <a:srgbClr val="F26B43"/>
          </p15:clr>
        </p15:guide>
        <p15:guide id="56" pos="2712">
          <p15:clr>
            <a:srgbClr val="F26B43"/>
          </p15:clr>
        </p15:guide>
        <p15:guide id="57" pos="3840">
          <p15:clr>
            <a:srgbClr val="F26B43"/>
          </p15:clr>
        </p15:guide>
        <p15:guide id="58" pos="3768">
          <p15:clr>
            <a:srgbClr val="F26B43"/>
          </p15:clr>
        </p15:guide>
        <p15:guide id="59" pos="3912">
          <p15:clr>
            <a:srgbClr val="F26B43"/>
          </p15:clr>
        </p15:guide>
        <p15:guide id="60" pos="5112">
          <p15:clr>
            <a:srgbClr val="F26B43"/>
          </p15:clr>
        </p15:guide>
        <p15:guide id="61" pos="6168">
          <p15:clr>
            <a:srgbClr val="F26B43"/>
          </p15:clr>
        </p15:guide>
        <p15:guide id="62" pos="6288">
          <p15:clr>
            <a:srgbClr val="F26B43"/>
          </p15:clr>
        </p15:guide>
        <p15:guide id="63" pos="4968">
          <p15:clr>
            <a:srgbClr val="F26B43"/>
          </p15:clr>
        </p15:guide>
        <p15:guide id="64" orient="horz" pos="192">
          <p15:clr>
            <a:srgbClr val="F26B43"/>
          </p15:clr>
        </p15:guide>
        <p15:guide id="65" orient="horz" pos="1056">
          <p15:clr>
            <a:srgbClr val="F26B43"/>
          </p15:clr>
        </p15:guide>
        <p15:guide id="66" orient="horz" pos="2232">
          <p15:clr>
            <a:srgbClr val="F26B43"/>
          </p15:clr>
        </p15:guide>
        <p15:guide id="67" orient="horz" pos="4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95024046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85167"/>
            <a:ext cx="11188700" cy="4696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2320166-2AED-4CD3-A893-D94919B09F44}"/>
              </a:ext>
            </a:extLst>
          </p:cNvPr>
          <p:cNvSpPr/>
          <p:nvPr userDrawn="1"/>
        </p:nvSpPr>
        <p:spPr bwMode="gray">
          <a:xfrm>
            <a:off x="11287631" y="1017588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E5C10B32-E2D1-4E1E-AF8B-C1CB0642773B}"/>
              </a:ext>
            </a:extLst>
          </p:cNvPr>
          <p:cNvSpPr/>
          <p:nvPr userDrawn="1"/>
        </p:nvSpPr>
        <p:spPr bwMode="gray">
          <a:xfrm>
            <a:off x="11287631" y="161824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7270737-F2AF-4A5D-B2EE-60D8BD21B026}"/>
              </a:ext>
            </a:extLst>
          </p:cNvPr>
          <p:cNvSpPr/>
          <p:nvPr userDrawn="1"/>
        </p:nvSpPr>
        <p:spPr bwMode="gray">
          <a:xfrm>
            <a:off x="11287631" y="219872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B2DA55B8-7FB5-415F-98A3-9E2DD1DAAA41}"/>
              </a:ext>
            </a:extLst>
          </p:cNvPr>
          <p:cNvSpPr/>
          <p:nvPr userDrawn="1"/>
        </p:nvSpPr>
        <p:spPr bwMode="gray">
          <a:xfrm>
            <a:off x="11287631" y="281250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EE45B84-5546-410E-BFA9-0EE3C4CCC8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1649" y="304800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7A7942F6-0C21-3D47-8390-6F30B69D7B2E}"/>
              </a:ext>
            </a:extLst>
          </p:cNvPr>
          <p:cNvSpPr txBox="1">
            <a:spLocks/>
          </p:cNvSpPr>
          <p:nvPr userDrawn="1"/>
        </p:nvSpPr>
        <p:spPr>
          <a:xfrm>
            <a:off x="11574372" y="6408254"/>
            <a:ext cx="430696" cy="2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A72760-54E9-FB4D-A7E7-06DD7FBFA31E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2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200" b="0" i="0" kern="120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200" b="0" i="0" kern="1200" baseline="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200" b="0" i="0" kern="1200" baseline="0" dirty="0" smtClean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20">
          <p15:clr>
            <a:srgbClr val="F26B43"/>
          </p15:clr>
        </p15:guide>
        <p15:guide id="8" orient="horz" pos="4080">
          <p15:clr>
            <a:srgbClr val="F26B43"/>
          </p15:clr>
        </p15:guide>
        <p15:guide id="27" pos="7368">
          <p15:clr>
            <a:srgbClr val="F26B43"/>
          </p15:clr>
        </p15:guide>
        <p15:guide id="51" orient="horz" pos="4081">
          <p15:clr>
            <a:srgbClr val="A4A3A4"/>
          </p15:clr>
        </p15:guide>
        <p15:guide id="52" pos="312">
          <p15:clr>
            <a:srgbClr val="F26B43"/>
          </p15:clr>
        </p15:guide>
        <p15:guide id="53" pos="1392">
          <p15:clr>
            <a:srgbClr val="F26B43"/>
          </p15:clr>
        </p15:guide>
        <p15:guide id="54" pos="1512">
          <p15:clr>
            <a:srgbClr val="F26B43"/>
          </p15:clr>
        </p15:guide>
        <p15:guide id="55" pos="2592">
          <p15:clr>
            <a:srgbClr val="F26B43"/>
          </p15:clr>
        </p15:guide>
        <p15:guide id="56" pos="2712">
          <p15:clr>
            <a:srgbClr val="F26B43"/>
          </p15:clr>
        </p15:guide>
        <p15:guide id="57" pos="3840">
          <p15:clr>
            <a:srgbClr val="F26B43"/>
          </p15:clr>
        </p15:guide>
        <p15:guide id="58" pos="3768">
          <p15:clr>
            <a:srgbClr val="F26B43"/>
          </p15:clr>
        </p15:guide>
        <p15:guide id="59" pos="3912">
          <p15:clr>
            <a:srgbClr val="F26B43"/>
          </p15:clr>
        </p15:guide>
        <p15:guide id="60" pos="5112">
          <p15:clr>
            <a:srgbClr val="F26B43"/>
          </p15:clr>
        </p15:guide>
        <p15:guide id="61" pos="6168">
          <p15:clr>
            <a:srgbClr val="F26B43"/>
          </p15:clr>
        </p15:guide>
        <p15:guide id="62" pos="6288">
          <p15:clr>
            <a:srgbClr val="F26B43"/>
          </p15:clr>
        </p15:guide>
        <p15:guide id="63" pos="4968">
          <p15:clr>
            <a:srgbClr val="F26B43"/>
          </p15:clr>
        </p15:guide>
        <p15:guide id="64" orient="horz" pos="192">
          <p15:clr>
            <a:srgbClr val="F26B43"/>
          </p15:clr>
        </p15:guide>
        <p15:guide id="65" orient="horz" pos="1056">
          <p15:clr>
            <a:srgbClr val="F26B43"/>
          </p15:clr>
        </p15:guide>
        <p15:guide id="66" orient="horz" pos="2232">
          <p15:clr>
            <a:srgbClr val="F26B43"/>
          </p15:clr>
        </p15:guide>
        <p15:guide id="67" orient="horz" pos="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B31FF-71D8-6459-1F14-144BF1853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038" y="3699063"/>
            <a:ext cx="3548878" cy="958662"/>
          </a:xfrm>
        </p:spPr>
        <p:txBody>
          <a:bodyPr>
            <a:normAutofit/>
          </a:bodyPr>
          <a:lstStyle/>
          <a:p>
            <a:r>
              <a:rPr lang="en-US" dirty="0"/>
              <a:t>Next-Gen Business Modernization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1C9F7-4F4E-1AA4-9CB3-81BC24335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July 23, 2025</a:t>
            </a:r>
          </a:p>
        </p:txBody>
      </p:sp>
    </p:spTree>
    <p:extLst>
      <p:ext uri="{BB962C8B-B14F-4D97-AF65-F5344CB8AC3E}">
        <p14:creationId xmlns:p14="http://schemas.microsoft.com/office/powerpoint/2010/main" val="304868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A0391D-BC88-4CD3-EB24-368498885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2743200"/>
            <a:ext cx="4553712" cy="914400"/>
          </a:xfrm>
        </p:spPr>
        <p:txBody>
          <a:bodyPr/>
          <a:lstStyle/>
          <a:p>
            <a:r>
              <a:rPr lang="en-US"/>
              <a:t>Thank you!</a:t>
            </a:r>
          </a:p>
          <a:p>
            <a:r>
              <a:rPr lang="en-US"/>
              <a:t>Q&amp;A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0720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783D-8E23-0531-F461-1857DB9C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514" y="215651"/>
            <a:ext cx="7254987" cy="449923"/>
          </a:xfrm>
        </p:spPr>
        <p:txBody>
          <a:bodyPr/>
          <a:lstStyle/>
          <a:p>
            <a:r>
              <a:rPr lang="en-US">
                <a:solidFill>
                  <a:srgbClr val="03244D"/>
                </a:solidFill>
              </a:rPr>
              <a:t>Overview of Modernization Initiatives and Benefits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4FBA1287-4832-BB65-B738-ADF5B185702A}"/>
              </a:ext>
            </a:extLst>
          </p:cNvPr>
          <p:cNvSpPr txBox="1">
            <a:spLocks/>
          </p:cNvSpPr>
          <p:nvPr/>
        </p:nvSpPr>
        <p:spPr>
          <a:xfrm>
            <a:off x="402280" y="322519"/>
            <a:ext cx="4448016" cy="23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000" b="1" i="0" kern="1200" spc="1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97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8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69900" indent="-139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b="0" i="0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635000" indent="-1397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b="0" i="0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1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AUBURN BUSINESS MODERNIZATION PROGRAM</a:t>
            </a:r>
            <a:endParaRPr kumimoji="0" lang="en-GB" sz="1000" b="1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E1C36-9F82-EA7F-2D8C-F66D9AF6B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37856"/>
              </p:ext>
            </p:extLst>
          </p:nvPr>
        </p:nvGraphicFramePr>
        <p:xfrm>
          <a:off x="952107" y="735789"/>
          <a:ext cx="10039547" cy="5887432"/>
        </p:xfrm>
        <a:graphic>
          <a:graphicData uri="http://schemas.openxmlformats.org/drawingml/2006/table">
            <a:tbl>
              <a:tblPr firstRow="1" bandRow="1"/>
              <a:tblGrid>
                <a:gridCol w="1118507">
                  <a:extLst>
                    <a:ext uri="{9D8B030D-6E8A-4147-A177-3AD203B41FA5}">
                      <a16:colId xmlns:a16="http://schemas.microsoft.com/office/drawing/2014/main" val="1585224508"/>
                    </a:ext>
                  </a:extLst>
                </a:gridCol>
                <a:gridCol w="193277">
                  <a:extLst>
                    <a:ext uri="{9D8B030D-6E8A-4147-A177-3AD203B41FA5}">
                      <a16:colId xmlns:a16="http://schemas.microsoft.com/office/drawing/2014/main" val="1653729"/>
                    </a:ext>
                  </a:extLst>
                </a:gridCol>
                <a:gridCol w="8020752">
                  <a:extLst>
                    <a:ext uri="{9D8B030D-6E8A-4147-A177-3AD203B41FA5}">
                      <a16:colId xmlns:a16="http://schemas.microsoft.com/office/drawing/2014/main" val="3160157038"/>
                    </a:ext>
                  </a:extLst>
                </a:gridCol>
                <a:gridCol w="707011">
                  <a:extLst>
                    <a:ext uri="{9D8B030D-6E8A-4147-A177-3AD203B41FA5}">
                      <a16:colId xmlns:a16="http://schemas.microsoft.com/office/drawing/2014/main" val="693822317"/>
                    </a:ext>
                  </a:extLst>
                </a:gridCol>
              </a:tblGrid>
              <a:tr h="232551"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Business Modernization Initiatives in Scope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2123"/>
                  </a:ext>
                </a:extLst>
              </a:tr>
              <a:tr h="19972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Conduct ERP Strategy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391"/>
                  </a:ext>
                </a:extLst>
              </a:tr>
              <a:tr h="199720">
                <a:tc rowSpan="10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Administrative Operations Modernization Efforts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Re-engineer Finance Operating Model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04864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Re-engineer HR Operating Model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57319"/>
                  </a:ext>
                </a:extLst>
              </a:tr>
              <a:tr h="350194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60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Implement Identity Access Management.  Phase I – resource provisioning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76496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Modernize Timekeeping System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99350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Remediate HR Data to Address Data Integrity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078895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Assess SIS Digital Experience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647880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Move ISS Web Rehosting to Core Platform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6875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Drive Adoption and Utilization of Data Warehouse (continued development)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29688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Adopt a Single Integration Platform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09446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0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 Research Admin Strategy (interface between ERA 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 ERP systems)</a:t>
                      </a: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4473"/>
                  </a:ext>
                </a:extLst>
              </a:tr>
              <a:tr h="199720">
                <a:tc rowSpan="9"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 Modernization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Enhance IT Governance Model &amp; Supporting Operational Capabilities (e.g., risk, PM)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15727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Enhance IT Talent Capabilities and Experience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32195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Establish a Robust Disaster Recovery and Business Continuity Strategy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10345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Define Enterprise Architecture Strategy in Support of Data, Data Center, and Cloud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4390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Enhance </a:t>
                      </a: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 Asset 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anagement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0993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Define Auburn-wide IT Operating Model Through Clear Roles and Responsibilities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96497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Enhance OIT Organizational Model To Support Strategic Direction &amp; IT Modernization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57452"/>
                  </a:ext>
                </a:extLst>
              </a:tr>
              <a:tr h="350194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Conduct an Application Rationalization Exercise and Create an Institution-Wide Application Catalog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144486"/>
                  </a:ext>
                </a:extLst>
              </a:tr>
              <a:tr h="199720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9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4D8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Enhance OIT IT Service Management Capabilities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21900"/>
                  </a:ext>
                </a:extLst>
              </a:tr>
              <a:tr h="350194">
                <a:tc rowSpan="2"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Cybersecurity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60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Revisit Approach to Network Segmentation Efforts With a Greenfield Mindset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98067"/>
                  </a:ext>
                </a:extLst>
              </a:tr>
              <a:tr h="350194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en-US" sz="1100" b="1" i="0" u="none" strike="noStrike" kern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721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Enhance and Invest in Cybersecurity Capabilities (Operating Model and Current Vulnerabilities)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721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2454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7CFC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7CFC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Implement Electronic Research (ERA)</a:t>
                      </a: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7432" marR="18288" marT="27432" marB="2743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128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CEEDAA6-4B8F-2135-20CA-25A623F58F2F}"/>
              </a:ext>
            </a:extLst>
          </p:cNvPr>
          <p:cNvSpPr/>
          <p:nvPr/>
        </p:nvSpPr>
        <p:spPr bwMode="gray">
          <a:xfrm>
            <a:off x="10492033" y="1008668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20B709-F85D-9841-2EB7-2FE79C589235}"/>
              </a:ext>
            </a:extLst>
          </p:cNvPr>
          <p:cNvSpPr/>
          <p:nvPr/>
        </p:nvSpPr>
        <p:spPr bwMode="gray">
          <a:xfrm>
            <a:off x="10492818" y="1231283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50FE47-1726-A4C8-205F-759B971C70D6}"/>
              </a:ext>
            </a:extLst>
          </p:cNvPr>
          <p:cNvSpPr/>
          <p:nvPr/>
        </p:nvSpPr>
        <p:spPr bwMode="gray">
          <a:xfrm>
            <a:off x="10492025" y="2496820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F7827-D86A-701F-7434-CCA9B6C34255}"/>
              </a:ext>
            </a:extLst>
          </p:cNvPr>
          <p:cNvSpPr/>
          <p:nvPr/>
        </p:nvSpPr>
        <p:spPr bwMode="gray">
          <a:xfrm>
            <a:off x="10492022" y="2046320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8E6C29-2D0F-A489-DF77-5C3D78A7458B}"/>
              </a:ext>
            </a:extLst>
          </p:cNvPr>
          <p:cNvSpPr/>
          <p:nvPr/>
        </p:nvSpPr>
        <p:spPr bwMode="gray">
          <a:xfrm>
            <a:off x="10492031" y="2272095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9541F6-1C69-D1C1-5F22-E8ED2D477C1B}"/>
              </a:ext>
            </a:extLst>
          </p:cNvPr>
          <p:cNvSpPr/>
          <p:nvPr/>
        </p:nvSpPr>
        <p:spPr bwMode="gray">
          <a:xfrm>
            <a:off x="10492025" y="2708381"/>
            <a:ext cx="226243" cy="179109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6C6F14-7E91-F8A4-CB38-2B7EB1FD858A}"/>
              </a:ext>
            </a:extLst>
          </p:cNvPr>
          <p:cNvSpPr/>
          <p:nvPr/>
        </p:nvSpPr>
        <p:spPr bwMode="gray">
          <a:xfrm>
            <a:off x="10492025" y="1461272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673424-F31B-8242-B9A1-B385E44F7283}"/>
              </a:ext>
            </a:extLst>
          </p:cNvPr>
          <p:cNvSpPr/>
          <p:nvPr/>
        </p:nvSpPr>
        <p:spPr bwMode="gray">
          <a:xfrm>
            <a:off x="10492025" y="2929542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792F4C-F156-B39E-68A2-A043562C0ADB}"/>
              </a:ext>
            </a:extLst>
          </p:cNvPr>
          <p:cNvSpPr/>
          <p:nvPr/>
        </p:nvSpPr>
        <p:spPr bwMode="gray">
          <a:xfrm>
            <a:off x="10492025" y="3159702"/>
            <a:ext cx="226243" cy="179109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4FDF14-CD24-A169-0BF0-6D10C165AAA3}"/>
              </a:ext>
            </a:extLst>
          </p:cNvPr>
          <p:cNvSpPr/>
          <p:nvPr/>
        </p:nvSpPr>
        <p:spPr bwMode="gray">
          <a:xfrm>
            <a:off x="10492025" y="3370715"/>
            <a:ext cx="226243" cy="179109"/>
          </a:xfrm>
          <a:prstGeom prst="ellipse">
            <a:avLst/>
          </a:prstGeom>
          <a:solidFill>
            <a:srgbClr val="FF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9CE361-0C32-6958-0DF9-5570572F0A71}"/>
              </a:ext>
            </a:extLst>
          </p:cNvPr>
          <p:cNvSpPr/>
          <p:nvPr/>
        </p:nvSpPr>
        <p:spPr bwMode="gray">
          <a:xfrm>
            <a:off x="10492025" y="3615082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1B8FCB-5255-3763-FAD3-64E7404A9646}"/>
              </a:ext>
            </a:extLst>
          </p:cNvPr>
          <p:cNvSpPr/>
          <p:nvPr/>
        </p:nvSpPr>
        <p:spPr bwMode="gray">
          <a:xfrm>
            <a:off x="10492025" y="3821780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E71F65A-1112-8B36-E553-52FBF2E041F8}"/>
              </a:ext>
            </a:extLst>
          </p:cNvPr>
          <p:cNvSpPr/>
          <p:nvPr/>
        </p:nvSpPr>
        <p:spPr bwMode="gray">
          <a:xfrm>
            <a:off x="10492024" y="4028478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044892-9168-941D-1E23-1A2309814A24}"/>
              </a:ext>
            </a:extLst>
          </p:cNvPr>
          <p:cNvSpPr/>
          <p:nvPr/>
        </p:nvSpPr>
        <p:spPr bwMode="gray">
          <a:xfrm>
            <a:off x="10492023" y="4262449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E2CF58-532C-D78B-76C1-D56143CE4322}"/>
              </a:ext>
            </a:extLst>
          </p:cNvPr>
          <p:cNvSpPr/>
          <p:nvPr/>
        </p:nvSpPr>
        <p:spPr bwMode="gray">
          <a:xfrm>
            <a:off x="10492024" y="4470867"/>
            <a:ext cx="226243" cy="179109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3FBE64-3CF2-4499-74E9-5B60D80C9334}"/>
              </a:ext>
            </a:extLst>
          </p:cNvPr>
          <p:cNvSpPr/>
          <p:nvPr/>
        </p:nvSpPr>
        <p:spPr bwMode="gray">
          <a:xfrm>
            <a:off x="10492023" y="4698735"/>
            <a:ext cx="226243" cy="179109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612861-64E2-4A5A-01AB-EF68E3757E95}"/>
              </a:ext>
            </a:extLst>
          </p:cNvPr>
          <p:cNvSpPr/>
          <p:nvPr/>
        </p:nvSpPr>
        <p:spPr bwMode="gray">
          <a:xfrm>
            <a:off x="10492023" y="4926247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36FA0A-BA48-AB1E-32AD-21CFD9FCADEF}"/>
              </a:ext>
            </a:extLst>
          </p:cNvPr>
          <p:cNvSpPr/>
          <p:nvPr/>
        </p:nvSpPr>
        <p:spPr bwMode="gray">
          <a:xfrm>
            <a:off x="10492023" y="5206674"/>
            <a:ext cx="226243" cy="179109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43068-06D0-65FD-07CB-699A8FCFB2FA}"/>
              </a:ext>
            </a:extLst>
          </p:cNvPr>
          <p:cNvSpPr/>
          <p:nvPr/>
        </p:nvSpPr>
        <p:spPr bwMode="gray">
          <a:xfrm>
            <a:off x="10492023" y="5488608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5E47AA-085F-C9DB-C2E8-13B5B4868261}"/>
              </a:ext>
            </a:extLst>
          </p:cNvPr>
          <p:cNvSpPr/>
          <p:nvPr/>
        </p:nvSpPr>
        <p:spPr bwMode="gray">
          <a:xfrm>
            <a:off x="10492022" y="5789509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3EBB13-52BA-25C1-A353-1786324964C5}"/>
              </a:ext>
            </a:extLst>
          </p:cNvPr>
          <p:cNvSpPr/>
          <p:nvPr/>
        </p:nvSpPr>
        <p:spPr bwMode="gray">
          <a:xfrm>
            <a:off x="10492023" y="6111878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227B7A-4489-1EF2-8A0F-453455638E1C}"/>
              </a:ext>
            </a:extLst>
          </p:cNvPr>
          <p:cNvSpPr/>
          <p:nvPr/>
        </p:nvSpPr>
        <p:spPr bwMode="gray">
          <a:xfrm>
            <a:off x="10492023" y="6419217"/>
            <a:ext cx="226243" cy="179109"/>
          </a:xfrm>
          <a:prstGeom prst="ellipse">
            <a:avLst/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7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AD51-8E0F-E8E0-C60F-8D9E9FE66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838802B-F5CB-4881-C88E-57EB8C18DF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79" y="322519"/>
            <a:ext cx="5459023" cy="248175"/>
          </a:xfrm>
        </p:spPr>
        <p:txBody>
          <a:bodyPr/>
          <a:lstStyle/>
          <a:p>
            <a:r>
              <a:rPr lang="en-US" sz="1000"/>
              <a:t>AUBURN BUSINESS MODERNIZATION PROGRAM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4D8C37-3A12-E5CF-C9A0-FED9137C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570694"/>
            <a:ext cx="11188700" cy="449923"/>
          </a:xfrm>
        </p:spPr>
        <p:txBody>
          <a:bodyPr/>
          <a:lstStyle/>
          <a:p>
            <a:r>
              <a:rPr lang="en-US">
                <a:solidFill>
                  <a:srgbClr val="03244D"/>
                </a:solidFill>
              </a:rPr>
              <a:t>Modernization Program Updates</a:t>
            </a:r>
            <a:br>
              <a:rPr lang="en-US">
                <a:solidFill>
                  <a:srgbClr val="03244D"/>
                </a:solidFill>
              </a:rPr>
            </a:br>
            <a:endParaRPr lang="en-US">
              <a:solidFill>
                <a:srgbClr val="03244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138E-B418-5CF0-AAF6-E712F49BCCA2}"/>
              </a:ext>
            </a:extLst>
          </p:cNvPr>
          <p:cNvSpPr txBox="1">
            <a:spLocks/>
          </p:cNvSpPr>
          <p:nvPr/>
        </p:nvSpPr>
        <p:spPr>
          <a:xfrm>
            <a:off x="1799542" y="1471345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srgbClr val="F571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ERP Process re-engineering</a:t>
            </a:r>
            <a:endParaRPr kumimoji="0" lang="en-US" sz="2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250D5-1176-EBD4-552D-FF0E322D4FF1}"/>
              </a:ext>
            </a:extLst>
          </p:cNvPr>
          <p:cNvSpPr/>
          <p:nvPr/>
        </p:nvSpPr>
        <p:spPr>
          <a:xfrm>
            <a:off x="2194991" y="1837105"/>
            <a:ext cx="8501362" cy="869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Discussing possible demos from implementation providers on specific processes in functional areas</a:t>
            </a:r>
          </a:p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Forming a small group to evaluate vendor proposals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796B9E-0F1C-FA99-0CA0-8BC999C1C966}"/>
              </a:ext>
            </a:extLst>
          </p:cNvPr>
          <p:cNvSpPr txBox="1">
            <a:spLocks/>
          </p:cNvSpPr>
          <p:nvPr/>
        </p:nvSpPr>
        <p:spPr>
          <a:xfrm>
            <a:off x="1799542" y="2797121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srgbClr val="F571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Retire legacy Self</a:t>
            </a:r>
            <a:r>
              <a:rPr lang="en-US" b="1">
                <a:solidFill>
                  <a:srgbClr val="F57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-Service Banner 8 applications</a:t>
            </a:r>
            <a:endParaRPr kumimoji="0" lang="en-US" sz="2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2C020-6376-9C65-1F37-C1082451744D}"/>
              </a:ext>
            </a:extLst>
          </p:cNvPr>
          <p:cNvSpPr/>
          <p:nvPr/>
        </p:nvSpPr>
        <p:spPr>
          <a:xfrm>
            <a:off x="2194990" y="3159589"/>
            <a:ext cx="8197467" cy="3593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Ellucian ends support on delivered Self-Service 8 applications 12/31/2025</a:t>
            </a:r>
          </a:p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>
                <a:solidFill>
                  <a:srgbClr val="000000"/>
                </a:solidFill>
                <a:latin typeface="Open Sans"/>
              </a:rPr>
              <a:t>Business Administration and OIT have a team to identify all legacy applications for removal</a:t>
            </a:r>
          </a:p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Applications fall into three main categories:</a:t>
            </a:r>
          </a:p>
          <a:p>
            <a:pPr marL="628646" lvl="1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  <a:latin typeface="Open Sans"/>
              </a:rPr>
              <a:t>Applications already duplicated in Self-Service Banner 9 or are no longer needed</a:t>
            </a:r>
          </a:p>
          <a:p>
            <a:pPr marL="628646" lvl="1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Applications that </a:t>
            </a:r>
            <a:r>
              <a:rPr lang="en-US" kern="0">
                <a:solidFill>
                  <a:srgbClr val="000000"/>
                </a:solidFill>
                <a:latin typeface="Open Sans"/>
              </a:rPr>
              <a:t>could be replaced with Self-Service Banner 9 functionality or a vendor supported solution</a:t>
            </a:r>
          </a:p>
          <a:p>
            <a:pPr marL="628646" lvl="1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Applications that</a:t>
            </a:r>
            <a:r>
              <a:rPr lang="en-US" kern="0">
                <a:solidFill>
                  <a:srgbClr val="000000"/>
                </a:solidFill>
                <a:latin typeface="Open Sans"/>
              </a:rPr>
              <a:t> AU will require post 12/31/2025</a:t>
            </a:r>
          </a:p>
          <a:p>
            <a:pPr marL="171446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Plan to periodically remove applications between now and 12/31/2025 to reduce the change impact</a:t>
            </a:r>
          </a:p>
          <a:p>
            <a:pPr marL="628646" lvl="1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2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392A8-7861-9EE5-8719-A4A51A1A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4" y="0"/>
            <a:ext cx="1108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8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7720A-E67A-FFA9-5CDA-D2BF82E5B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FF73C6-9AF9-3AF5-09B2-0724C8F1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974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C2F8F4-D4E8-7960-4037-CDEF3AF7A0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7710" y="1296365"/>
            <a:ext cx="6134583" cy="49423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8D8F-C082-5871-8669-D7B7A904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5E1B635A-3682-2C38-405C-B62C02B849E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79" y="322519"/>
            <a:ext cx="5459023" cy="248175"/>
          </a:xfrm>
        </p:spPr>
        <p:txBody>
          <a:bodyPr/>
          <a:lstStyle/>
          <a:p>
            <a:r>
              <a:rPr lang="en-US" sz="1000"/>
              <a:t>AUBURN BUSINESS MODERNIZATION PROGRAM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95BEA0-5D35-1E23-C344-8947E0CC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570694"/>
            <a:ext cx="11188700" cy="449923"/>
          </a:xfrm>
        </p:spPr>
        <p:txBody>
          <a:bodyPr/>
          <a:lstStyle/>
          <a:p>
            <a:r>
              <a:rPr lang="en-US">
                <a:solidFill>
                  <a:srgbClr val="03244D"/>
                </a:solidFill>
              </a:rPr>
              <a:t>Modernization Program Updates</a:t>
            </a:r>
            <a:br>
              <a:rPr lang="en-US">
                <a:solidFill>
                  <a:srgbClr val="03244D"/>
                </a:solidFill>
              </a:rPr>
            </a:br>
            <a:endParaRPr lang="en-US">
              <a:solidFill>
                <a:srgbClr val="03244D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7B8AE2F-7191-F204-8D47-BC3029ED2781}"/>
              </a:ext>
            </a:extLst>
          </p:cNvPr>
          <p:cNvSpPr txBox="1">
            <a:spLocks/>
          </p:cNvSpPr>
          <p:nvPr/>
        </p:nvSpPr>
        <p:spPr>
          <a:xfrm>
            <a:off x="1488529" y="1614184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srgbClr val="F571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UKG</a:t>
            </a:r>
            <a:endParaRPr kumimoji="0" lang="en-US" sz="2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812D8-ADD6-C2FC-73E7-842202BA2175}"/>
              </a:ext>
            </a:extLst>
          </p:cNvPr>
          <p:cNvSpPr/>
          <p:nvPr/>
        </p:nvSpPr>
        <p:spPr>
          <a:xfrm>
            <a:off x="1883978" y="1923676"/>
            <a:ext cx="8872700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Go live scheduled for November 2</a:t>
            </a:r>
          </a:p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Completing build phase, entering Test phase</a:t>
            </a:r>
          </a:p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Timeclock removal for underutilized clocks is underway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9FEBE-E503-FB36-859E-80E8ED13E81E}"/>
              </a:ext>
            </a:extLst>
          </p:cNvPr>
          <p:cNvSpPr/>
          <p:nvPr/>
        </p:nvSpPr>
        <p:spPr>
          <a:xfrm>
            <a:off x="1883978" y="3331046"/>
            <a:ext cx="8872700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0">
                <a:solidFill>
                  <a:srgbClr val="000000"/>
                </a:solidFill>
              </a:rPr>
              <a:t>More Flexibility: </a:t>
            </a:r>
            <a:r>
              <a:rPr lang="en-US" sz="1600" kern="0">
                <a:solidFill>
                  <a:srgbClr val="000000"/>
                </a:solidFill>
              </a:rPr>
              <a:t>Employees will have the ability to clock in from wherever they start their day—no need to find a physical timeclock.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0">
                <a:solidFill>
                  <a:srgbClr val="000000"/>
                </a:solidFill>
              </a:rPr>
              <a:t>Faster Punch-Ins: </a:t>
            </a:r>
            <a:r>
              <a:rPr lang="en-US" sz="1600" kern="0">
                <a:solidFill>
                  <a:srgbClr val="000000"/>
                </a:solidFill>
              </a:rPr>
              <a:t>Skip the lines and get straight to work. No more waiting behind a broken or slow timeclock.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0">
                <a:solidFill>
                  <a:srgbClr val="000000"/>
                </a:solidFill>
              </a:rPr>
              <a:t>Real-Time Visibility: </a:t>
            </a:r>
            <a:r>
              <a:rPr lang="en-US" sz="1600" kern="0">
                <a:solidFill>
                  <a:srgbClr val="000000"/>
                </a:solidFill>
              </a:rPr>
              <a:t>View your hours instantly and correct missed punches directly from the app or desktop.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0">
                <a:solidFill>
                  <a:srgbClr val="000000"/>
                </a:solidFill>
              </a:rPr>
              <a:t>Leave:</a:t>
            </a:r>
            <a:r>
              <a:rPr lang="en-US" sz="1600" kern="0">
                <a:solidFill>
                  <a:srgbClr val="000000"/>
                </a:solidFill>
              </a:rPr>
              <a:t> Submit time-off requests or check your leave balances right from your phone.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0">
                <a:solidFill>
                  <a:srgbClr val="000000"/>
                </a:solidFill>
              </a:rPr>
              <a:t>Touch-Free Convenience: </a:t>
            </a:r>
            <a:r>
              <a:rPr lang="en-US" sz="1600" kern="0">
                <a:solidFill>
                  <a:srgbClr val="000000"/>
                </a:solidFill>
              </a:rPr>
              <a:t>No shared surfaces or crowded stations, adding peace of mind and privacy.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CE962B-CC6D-0ABB-5006-4A73C5141DAE}"/>
              </a:ext>
            </a:extLst>
          </p:cNvPr>
          <p:cNvSpPr txBox="1">
            <a:spLocks/>
          </p:cNvSpPr>
          <p:nvPr/>
        </p:nvSpPr>
        <p:spPr>
          <a:xfrm>
            <a:off x="1883978" y="2852285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What’s in it for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Employees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?</a:t>
            </a:r>
            <a:endParaRPr kumimoji="0" lang="en-US" sz="2000" i="0" u="none" strike="noStrike" kern="1200" cap="none" spc="-3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28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AA14B-F849-6947-5F59-1C0B91AF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462429E-63C9-757B-3B93-6BB325F221A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79" y="322519"/>
            <a:ext cx="5459023" cy="248175"/>
          </a:xfrm>
        </p:spPr>
        <p:txBody>
          <a:bodyPr/>
          <a:lstStyle/>
          <a:p>
            <a:r>
              <a:rPr lang="en-US" sz="1000"/>
              <a:t>AUBURN BUSINESS MODERNIZATION PROGRAM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C16327-2E1D-72F6-7BCA-F3FA90F7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570694"/>
            <a:ext cx="11188700" cy="449923"/>
          </a:xfrm>
        </p:spPr>
        <p:txBody>
          <a:bodyPr/>
          <a:lstStyle/>
          <a:p>
            <a:r>
              <a:rPr lang="en-US">
                <a:solidFill>
                  <a:srgbClr val="03244D"/>
                </a:solidFill>
              </a:rPr>
              <a:t>Modernization Program Updates</a:t>
            </a:r>
            <a:br>
              <a:rPr lang="en-US">
                <a:solidFill>
                  <a:srgbClr val="03244D"/>
                </a:solidFill>
              </a:rPr>
            </a:br>
            <a:endParaRPr lang="en-US">
              <a:solidFill>
                <a:srgbClr val="03244D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8879FCA-EBD3-03FF-5CF5-9E5B45787636}"/>
              </a:ext>
            </a:extLst>
          </p:cNvPr>
          <p:cNvSpPr txBox="1">
            <a:spLocks/>
          </p:cNvSpPr>
          <p:nvPr/>
        </p:nvSpPr>
        <p:spPr>
          <a:xfrm>
            <a:off x="1488529" y="1614184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solidFill>
                  <a:srgbClr val="F57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iCIMS</a:t>
            </a:r>
            <a:endParaRPr kumimoji="0" lang="en-US" sz="2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E4B69-5299-145B-6854-57C9BE7933F4}"/>
              </a:ext>
            </a:extLst>
          </p:cNvPr>
          <p:cNvSpPr/>
          <p:nvPr/>
        </p:nvSpPr>
        <p:spPr>
          <a:xfrm>
            <a:off x="1883978" y="1923676"/>
            <a:ext cx="8872700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Go live TBD</a:t>
            </a:r>
          </a:p>
          <a:p>
            <a:pPr marL="171446" marR="0" lvl="0" indent="-171446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Consolidating to a single platform for Auburn and AUM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2B892-4CF2-0347-8703-22DA7EEEC239}"/>
              </a:ext>
            </a:extLst>
          </p:cNvPr>
          <p:cNvSpPr/>
          <p:nvPr/>
        </p:nvSpPr>
        <p:spPr>
          <a:xfrm>
            <a:off x="1883978" y="3331046"/>
            <a:ext cx="8872700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0815" lvl="0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Simplified process for completing applications, including ability to apply from LinkedIn</a:t>
            </a:r>
            <a:endParaRPr lang="en-US" dirty="0"/>
          </a:p>
          <a:p>
            <a:pPr marL="170815" lvl="0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Separate portal for internal postings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lvl="0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Mobile friendly career sites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lvl="0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Ability to self-select interview times based on parameters set by hiring manager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indent="-170815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ea typeface="Open Sans"/>
                <a:cs typeface="Open Sans"/>
              </a:rPr>
              <a:t>Integrations with systems allowing a more seamless and transparent hiring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7A6B9-1614-CF1F-69FE-8923B3E6980D}"/>
              </a:ext>
            </a:extLst>
          </p:cNvPr>
          <p:cNvSpPr txBox="1">
            <a:spLocks/>
          </p:cNvSpPr>
          <p:nvPr/>
        </p:nvSpPr>
        <p:spPr>
          <a:xfrm>
            <a:off x="1883978" y="2856399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What’s in it for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Candidates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?</a:t>
            </a:r>
            <a:endParaRPr kumimoji="0" lang="en-US" sz="2000" i="0" u="none" strike="noStrike" kern="1200" cap="none" spc="-3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3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6482-F6D2-84E6-658C-E09B598F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3D70D779-56C8-7A5E-C1B6-FB5A85FE2B4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79" y="322519"/>
            <a:ext cx="5459023" cy="248175"/>
          </a:xfrm>
        </p:spPr>
        <p:txBody>
          <a:bodyPr/>
          <a:lstStyle/>
          <a:p>
            <a:r>
              <a:rPr lang="en-US" sz="1000"/>
              <a:t>AUBURN BUSINESS MODERNIZATION PROGRAM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D95D36-67FE-61B3-1CE2-684EF024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570694"/>
            <a:ext cx="11188700" cy="449923"/>
          </a:xfrm>
        </p:spPr>
        <p:txBody>
          <a:bodyPr/>
          <a:lstStyle/>
          <a:p>
            <a:r>
              <a:rPr lang="en-US">
                <a:solidFill>
                  <a:srgbClr val="03244D"/>
                </a:solidFill>
              </a:rPr>
              <a:t>Modernization Program Updates</a:t>
            </a:r>
            <a:br>
              <a:rPr lang="en-US">
                <a:solidFill>
                  <a:srgbClr val="03244D"/>
                </a:solidFill>
              </a:rPr>
            </a:br>
            <a:endParaRPr lang="en-US">
              <a:solidFill>
                <a:srgbClr val="03244D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D4DFFAA-FFA7-DDB7-40B2-94C1F332AA97}"/>
              </a:ext>
            </a:extLst>
          </p:cNvPr>
          <p:cNvSpPr txBox="1">
            <a:spLocks/>
          </p:cNvSpPr>
          <p:nvPr/>
        </p:nvSpPr>
        <p:spPr>
          <a:xfrm>
            <a:off x="1488529" y="1614184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solidFill>
                  <a:srgbClr val="F57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iCIMS</a:t>
            </a:r>
            <a:endParaRPr kumimoji="0" lang="en-US" sz="2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06DC0-321A-A74A-61CE-AF37A6EF5984}"/>
              </a:ext>
            </a:extLst>
          </p:cNvPr>
          <p:cNvSpPr/>
          <p:nvPr/>
        </p:nvSpPr>
        <p:spPr>
          <a:xfrm>
            <a:off x="1872925" y="2674318"/>
            <a:ext cx="8814085" cy="403956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0815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Centralized job postings, application review, and candidate communications</a:t>
            </a:r>
            <a:endParaRPr lang="en-US" dirty="0"/>
          </a:p>
          <a:p>
            <a:pPr marL="170815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Automated interview scheduling, streamlined recruitment workflows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indent="-170815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ea typeface="Open Sans"/>
                <a:cs typeface="Open Sans"/>
              </a:rPr>
              <a:t>Customized integration with </a:t>
            </a:r>
            <a:r>
              <a:rPr lang="en-US" sz="1600" kern="0" dirty="0" err="1">
                <a:solidFill>
                  <a:srgbClr val="000000"/>
                </a:solidFill>
                <a:ea typeface="Open Sans"/>
                <a:cs typeface="Open Sans"/>
              </a:rPr>
              <a:t>JDXpert</a:t>
            </a:r>
            <a:r>
              <a:rPr lang="en-US" sz="1600" kern="0" dirty="0">
                <a:solidFill>
                  <a:srgbClr val="000000"/>
                </a:solidFill>
                <a:ea typeface="Open Sans"/>
                <a:cs typeface="Open Sans"/>
              </a:rPr>
              <a:t> that will feed into job templates</a:t>
            </a:r>
          </a:p>
          <a:p>
            <a:pPr marL="170815" indent="-170815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ea typeface="Open Sans"/>
                <a:cs typeface="Open Sans"/>
              </a:rPr>
              <a:t>Customized integration with </a:t>
            </a:r>
            <a:r>
              <a:rPr lang="en-US" sz="1600" kern="0" dirty="0" err="1">
                <a:solidFill>
                  <a:srgbClr val="000000"/>
                </a:solidFill>
                <a:ea typeface="Open Sans"/>
                <a:cs typeface="Open Sans"/>
              </a:rPr>
              <a:t>TrueScreen</a:t>
            </a:r>
            <a:r>
              <a:rPr lang="en-US" sz="1600" kern="0" dirty="0">
                <a:solidFill>
                  <a:srgbClr val="000000"/>
                </a:solidFill>
                <a:ea typeface="Open Sans"/>
                <a:cs typeface="Open Sans"/>
              </a:rPr>
              <a:t>, allowing transparent updates with background status </a:t>
            </a:r>
          </a:p>
          <a:p>
            <a:pPr marL="170815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Robust onboarding tool - customized portals, digital paperwork with built in integration to Equifax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Branded career pages &amp; social media integration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lvl="0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Delivered integrations with numerous job boards including: The Chronicle of Higher Ed, Academic Keys, Higher Ed Jobs, LinkedIn, ZipRecruiter 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indent="-170815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Ability to gather and review interview feedback within system 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indent="-170815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Microsoft Teams integration for workflow approvals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3990" indent="-17399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</a:rPr>
              <a:t>Ability to engage hiring managers in the system and from the start of process, whereas now, they are not directly involved 100% of the time</a:t>
            </a:r>
            <a:endParaRPr lang="en-US" sz="1600" kern="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70815" indent="-170815" fontAlgn="ctr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kern="0">
              <a:solidFill>
                <a:srgbClr val="000000"/>
              </a:solidFill>
              <a:ea typeface="Open Sans"/>
              <a:cs typeface="Open San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89D7D4-9A6D-32A7-1C8A-F4F3A4439863}"/>
              </a:ext>
            </a:extLst>
          </p:cNvPr>
          <p:cNvSpPr txBox="1">
            <a:spLocks/>
          </p:cNvSpPr>
          <p:nvPr/>
        </p:nvSpPr>
        <p:spPr>
          <a:xfrm>
            <a:off x="1883978" y="2207751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What’s in it for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Hiring Teams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?</a:t>
            </a:r>
            <a:endParaRPr kumimoji="0" lang="en-US" sz="2000" i="0" u="none" strike="noStrike" kern="1200" cap="none" spc="-3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84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FA73C-4F56-101F-F732-983E9BF44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3BCED3-4950-4B31-44F4-7B8A1610B8B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279" y="322519"/>
            <a:ext cx="5459023" cy="248175"/>
          </a:xfrm>
        </p:spPr>
        <p:txBody>
          <a:bodyPr/>
          <a:lstStyle/>
          <a:p>
            <a:r>
              <a:rPr lang="en-US" sz="1000"/>
              <a:t>AUBURN BUSINESS MODERNIZATION PROGRAM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30350A-903B-D98F-4E15-C66BD82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570694"/>
            <a:ext cx="11188700" cy="449923"/>
          </a:xfrm>
        </p:spPr>
        <p:txBody>
          <a:bodyPr/>
          <a:lstStyle/>
          <a:p>
            <a:r>
              <a:rPr lang="en-US">
                <a:solidFill>
                  <a:srgbClr val="03244D"/>
                </a:solidFill>
              </a:rPr>
              <a:t>Modernization Program Updates</a:t>
            </a:r>
            <a:br>
              <a:rPr lang="en-US">
                <a:solidFill>
                  <a:srgbClr val="03244D"/>
                </a:solidFill>
              </a:rPr>
            </a:br>
            <a:endParaRPr lang="en-US">
              <a:solidFill>
                <a:srgbClr val="03244D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0A12E47-52FE-8436-142D-539B2E3D207C}"/>
              </a:ext>
            </a:extLst>
          </p:cNvPr>
          <p:cNvSpPr txBox="1">
            <a:spLocks/>
          </p:cNvSpPr>
          <p:nvPr/>
        </p:nvSpPr>
        <p:spPr>
          <a:xfrm>
            <a:off x="1488529" y="1614184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 err="1">
                <a:ln>
                  <a:noFill/>
                </a:ln>
                <a:solidFill>
                  <a:srgbClr val="F571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Emburse</a:t>
            </a:r>
            <a:endParaRPr kumimoji="0" lang="en-US" sz="2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4D6FB-1E5C-9B7A-5B8A-2CE2F1ED31B3}"/>
              </a:ext>
            </a:extLst>
          </p:cNvPr>
          <p:cNvSpPr/>
          <p:nvPr/>
        </p:nvSpPr>
        <p:spPr>
          <a:xfrm>
            <a:off x="1883978" y="1923676"/>
            <a:ext cx="8872700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0815" marR="0" lvl="0" indent="-170815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Go live January 2026</a:t>
            </a:r>
            <a:endParaRPr lang="en-US"/>
          </a:p>
          <a:p>
            <a:pPr marL="170815" marR="0" lvl="0" indent="-170815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Replaces two homegrown Banner tools (</a:t>
            </a:r>
            <a:r>
              <a:rPr lang="en-US" sz="1600" kern="0" err="1">
                <a:solidFill>
                  <a:srgbClr val="000000"/>
                </a:solidFill>
                <a:latin typeface="Open Sans"/>
              </a:rPr>
              <a:t>eTravel</a:t>
            </a:r>
            <a:r>
              <a:rPr lang="en-US" sz="1600" kern="0">
                <a:solidFill>
                  <a:srgbClr val="000000"/>
                </a:solidFill>
                <a:latin typeface="Open Sans"/>
              </a:rPr>
              <a:t> and Purchasing Card Reconciliation)</a:t>
            </a:r>
            <a:endParaRPr lang="en-US" sz="1600" ker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70815" marR="0" lvl="0" indent="-170815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>
                <a:solidFill>
                  <a:srgbClr val="000000"/>
                </a:solidFill>
                <a:latin typeface="Open Sans"/>
              </a:rPr>
              <a:t>Partnering with Huron for Business Process/Policy Review</a:t>
            </a:r>
            <a:endParaRPr lang="en-US" sz="1600" kern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4F2BC-8E55-F3CA-0AE4-D42649692FBB}"/>
              </a:ext>
            </a:extLst>
          </p:cNvPr>
          <p:cNvSpPr/>
          <p:nvPr/>
        </p:nvSpPr>
        <p:spPr>
          <a:xfrm>
            <a:off x="1883978" y="3331046"/>
            <a:ext cx="8872700" cy="1915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</a:rPr>
              <a:t>Mobile Receipt Capture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</a:rPr>
              <a:t>Automated Expense Reports 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</a:rPr>
              <a:t>Faster Reimbursement - Out-of-policy expenses are flagged during entry/before submission, helping employees avoid delays or rework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</a:rPr>
              <a:t>Automatic matching for Purchasing Card transactions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</a:rPr>
              <a:t>Consistent pre-approval process</a:t>
            </a:r>
          </a:p>
          <a:p>
            <a:pPr marL="171446" lvl="0" indent="-171446" defTabSz="914377" fontAlgn="ctr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</a:rPr>
              <a:t>Easy to use tiles for adding expenses/auto select of appropriate account code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BAD90C-1622-4401-39CF-AA0FA0E33258}"/>
              </a:ext>
            </a:extLst>
          </p:cNvPr>
          <p:cNvSpPr txBox="1">
            <a:spLocks/>
          </p:cNvSpPr>
          <p:nvPr/>
        </p:nvSpPr>
        <p:spPr>
          <a:xfrm>
            <a:off x="1883978" y="2852285"/>
            <a:ext cx="9698422" cy="365760"/>
          </a:xfrm>
          <a:prstGeom prst="rect">
            <a:avLst/>
          </a:prstGeom>
        </p:spPr>
        <p:txBody>
          <a:bodyPr lIns="0" rIns="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78787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What’s in it for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Employees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?</a:t>
            </a:r>
            <a:endParaRPr kumimoji="0" lang="en-US" sz="2000" i="0" u="none" strike="noStrike" kern="1200" cap="none" spc="-3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131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8_Deloitte Brand Theme">
  <a:themeElements>
    <a:clrScheme name="National University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003D7C"/>
      </a:accent1>
      <a:accent2>
        <a:srgbClr val="EF7C00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3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2.xml><?xml version="1.0" encoding="utf-8"?>
<a:theme xmlns:a="http://schemas.openxmlformats.org/drawingml/2006/main" name="9_Deloitte Brand Theme">
  <a:themeElements>
    <a:clrScheme name="National University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003D7C"/>
      </a:accent1>
      <a:accent2>
        <a:srgbClr val="EF7C00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3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3.xml><?xml version="1.0" encoding="utf-8"?>
<a:theme xmlns:a="http://schemas.openxmlformats.org/drawingml/2006/main" name="4_Deloitte Brand Theme">
  <a:themeElements>
    <a:clrScheme name="National University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003D7C"/>
      </a:accent1>
      <a:accent2>
        <a:srgbClr val="EF7C00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3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Widescreen</PresentationFormat>
  <Paragraphs>157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8_Deloitte Brand Theme</vt:lpstr>
      <vt:lpstr>9_Deloitte Brand Theme</vt:lpstr>
      <vt:lpstr>4_Deloitte Brand Theme</vt:lpstr>
      <vt:lpstr>PowerPoint Presentation</vt:lpstr>
      <vt:lpstr>Overview of Modernization Initiatives and Benefits</vt:lpstr>
      <vt:lpstr>Modernization Program Updates </vt:lpstr>
      <vt:lpstr>PowerPoint Presentation</vt:lpstr>
      <vt:lpstr>PowerPoint Presentation</vt:lpstr>
      <vt:lpstr>Modernization Program Updates </vt:lpstr>
      <vt:lpstr>Modernization Program Updates </vt:lpstr>
      <vt:lpstr>Modernization Program Updates </vt:lpstr>
      <vt:lpstr>Modernization Program Updates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Hunt</dc:creator>
  <cp:lastModifiedBy>Shanda Tuck</cp:lastModifiedBy>
  <cp:revision>50</cp:revision>
  <cp:lastPrinted>2025-06-03T13:42:58Z</cp:lastPrinted>
  <dcterms:created xsi:type="dcterms:W3CDTF">2024-11-05T13:41:59Z</dcterms:created>
  <dcterms:modified xsi:type="dcterms:W3CDTF">2025-07-23T02:33:41Z</dcterms:modified>
</cp:coreProperties>
</file>