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54" r:id="rId2"/>
  </p:sldMasterIdLst>
  <p:notesMasterIdLst>
    <p:notesMasterId r:id="rId22"/>
  </p:notesMasterIdLst>
  <p:sldIdLst>
    <p:sldId id="256" r:id="rId3"/>
    <p:sldId id="257" r:id="rId4"/>
    <p:sldId id="273" r:id="rId5"/>
    <p:sldId id="287" r:id="rId6"/>
    <p:sldId id="300" r:id="rId7"/>
    <p:sldId id="303" r:id="rId8"/>
    <p:sldId id="302" r:id="rId9"/>
    <p:sldId id="285" r:id="rId10"/>
    <p:sldId id="332" r:id="rId11"/>
    <p:sldId id="258" r:id="rId12"/>
    <p:sldId id="264" r:id="rId13"/>
    <p:sldId id="304" r:id="rId14"/>
    <p:sldId id="280" r:id="rId15"/>
    <p:sldId id="281" r:id="rId16"/>
    <p:sldId id="301" r:id="rId17"/>
    <p:sldId id="266" r:id="rId18"/>
    <p:sldId id="290" r:id="rId19"/>
    <p:sldId id="268" r:id="rId20"/>
    <p:sldId id="33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7B2E"/>
    <a:srgbClr val="2F72A5"/>
    <a:srgbClr val="FCF9D6"/>
    <a:srgbClr val="EAE7C7"/>
    <a:srgbClr val="7BA1C4"/>
    <a:srgbClr val="99C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76" autoAdjust="0"/>
    <p:restoredTop sz="72184"/>
  </p:normalViewPr>
  <p:slideViewPr>
    <p:cSldViewPr snapToGrid="0">
      <p:cViewPr varScale="1">
        <p:scale>
          <a:sx n="56" d="100"/>
          <a:sy n="56" d="100"/>
        </p:scale>
        <p:origin x="1454" y="48"/>
      </p:cViewPr>
      <p:guideLst>
        <p:guide orient="horz" pos="2160"/>
        <p:guide pos="3840"/>
      </p:guideLst>
    </p:cSldViewPr>
  </p:slideViewPr>
  <p:notesTextViewPr>
    <p:cViewPr>
      <p:scale>
        <a:sx n="1" d="1"/>
        <a:sy n="1" d="1"/>
      </p:scale>
      <p:origin x="0" y="0"/>
    </p:cViewPr>
  </p:notesTextViewPr>
  <p:sorterViewPr>
    <p:cViewPr>
      <p:scale>
        <a:sx n="142" d="100"/>
        <a:sy n="14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AINE Tragni" userId="92bad49ee95502a6" providerId="LiveId" clId="{6A3644E5-E2A1-4DEA-996A-F1130A33CCEB}"/>
    <pc:docChg chg="modSld modMainMaster">
      <pc:chgData name="ELAINE Tragni" userId="92bad49ee95502a6" providerId="LiveId" clId="{6A3644E5-E2A1-4DEA-996A-F1130A33CCEB}" dt="2025-03-10T22:43:10.174" v="4" actId="1076"/>
      <pc:docMkLst>
        <pc:docMk/>
      </pc:docMkLst>
      <pc:sldChg chg="modSp mod">
        <pc:chgData name="ELAINE Tragni" userId="92bad49ee95502a6" providerId="LiveId" clId="{6A3644E5-E2A1-4DEA-996A-F1130A33CCEB}" dt="2025-03-10T22:43:10.174" v="4" actId="1076"/>
        <pc:sldMkLst>
          <pc:docMk/>
          <pc:sldMk cId="3833869501" sldId="333"/>
        </pc:sldMkLst>
        <pc:spChg chg="mod">
          <ac:chgData name="ELAINE Tragni" userId="92bad49ee95502a6" providerId="LiveId" clId="{6A3644E5-E2A1-4DEA-996A-F1130A33CCEB}" dt="2025-03-10T22:43:10.174" v="4" actId="1076"/>
          <ac:spMkLst>
            <pc:docMk/>
            <pc:sldMk cId="3833869501" sldId="333"/>
            <ac:spMk id="6" creationId="{00000000-0000-0000-0000-000000000000}"/>
          </ac:spMkLst>
        </pc:spChg>
      </pc:sldChg>
      <pc:sldMasterChg chg="modSp mod">
        <pc:chgData name="ELAINE Tragni" userId="92bad49ee95502a6" providerId="LiveId" clId="{6A3644E5-E2A1-4DEA-996A-F1130A33CCEB}" dt="2025-03-10T22:41:42.149" v="1" actId="20577"/>
        <pc:sldMasterMkLst>
          <pc:docMk/>
          <pc:sldMasterMk cId="464147091" sldId="2147483737"/>
        </pc:sldMasterMkLst>
        <pc:spChg chg="mod">
          <ac:chgData name="ELAINE Tragni" userId="92bad49ee95502a6" providerId="LiveId" clId="{6A3644E5-E2A1-4DEA-996A-F1130A33CCEB}" dt="2025-03-10T22:41:42.149" v="1" actId="20577"/>
          <ac:spMkLst>
            <pc:docMk/>
            <pc:sldMasterMk cId="464147091" sldId="2147483737"/>
            <ac:spMk id="8" creationId="{00000000-0000-0000-0000-000000000000}"/>
          </ac:spMkLst>
        </pc:spChg>
      </pc:sldMasterChg>
    </pc:docChg>
  </pc:docChgLst>
  <pc:docChgLst>
    <pc:chgData name="ELAINE Tragni" userId="92bad49ee95502a6" providerId="LiveId" clId="{445C3576-270F-41E4-B376-1B020FF1AAD8}"/>
    <pc:docChg chg="modMainMaster">
      <pc:chgData name="ELAINE Tragni" userId="92bad49ee95502a6" providerId="LiveId" clId="{445C3576-270F-41E4-B376-1B020FF1AAD8}" dt="2023-05-02T13:34:27.774" v="1" actId="20577"/>
      <pc:docMkLst>
        <pc:docMk/>
      </pc:docMkLst>
      <pc:sldMasterChg chg="modSp mod">
        <pc:chgData name="ELAINE Tragni" userId="92bad49ee95502a6" providerId="LiveId" clId="{445C3576-270F-41E4-B376-1B020FF1AAD8}" dt="2023-05-02T13:34:27.774" v="1" actId="20577"/>
        <pc:sldMasterMkLst>
          <pc:docMk/>
          <pc:sldMasterMk cId="464147091" sldId="2147483737"/>
        </pc:sldMasterMkLst>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A8B62-1F58-4167-BF7C-37152285FC6D}"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277849-A6FD-4DE1-AEF7-F0928B68C28B}" type="slidenum">
              <a:rPr lang="en-US" smtClean="0"/>
              <a:t>‹#›</a:t>
            </a:fld>
            <a:endParaRPr lang="en-US"/>
          </a:p>
        </p:txBody>
      </p:sp>
    </p:spTree>
    <p:extLst>
      <p:ext uri="{BB962C8B-B14F-4D97-AF65-F5344CB8AC3E}">
        <p14:creationId xmlns:p14="http://schemas.microsoft.com/office/powerpoint/2010/main" val="3009505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dol.gov/oasam/programs/crc/2011-workplace-harassment.htm#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br.org/2019/11/balancing-the-companys-needs-and-employee-satisfaction"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How to Have a Professional &amp; Respectful Workplace</a:t>
            </a:r>
            <a:br>
              <a:rPr lang="en-US" sz="1200" b="0" i="0" kern="1200" dirty="0">
                <a:solidFill>
                  <a:schemeClr val="tx1"/>
                </a:solidFill>
                <a:effectLst/>
                <a:latin typeface="+mn-lt"/>
                <a:ea typeface="+mn-ea"/>
                <a:cs typeface="+mn-cs"/>
              </a:rPr>
            </a:b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 any business settings, professionals interact with a wide variety of professionals in other disciplines and departments. Each discipline must establish professional respectful relationships with patients, colleagues and supervisors. Unprofessional, disrespectful and disruptive behavior creates a milieu of negativity at the workplace which impacts morale, productivity and job satisfaction. This seminar we will focus on what it means as a manager to be a professional and to address negative behaviors including bullying and harassment. </a:t>
            </a:r>
          </a:p>
          <a:p>
            <a:endParaRPr lang="en-US" dirty="0"/>
          </a:p>
        </p:txBody>
      </p:sp>
      <p:sp>
        <p:nvSpPr>
          <p:cNvPr id="4" name="Slide Number Placeholder 3"/>
          <p:cNvSpPr>
            <a:spLocks noGrp="1"/>
          </p:cNvSpPr>
          <p:nvPr>
            <p:ph type="sldNum" sz="quarter" idx="5"/>
          </p:nvPr>
        </p:nvSpPr>
        <p:spPr/>
        <p:txBody>
          <a:bodyPr/>
          <a:lstStyle/>
          <a:p>
            <a:fld id="{4C277849-A6FD-4DE1-AEF7-F0928B68C28B}" type="slidenum">
              <a:rPr lang="en-US" smtClean="0"/>
              <a:t>2</a:t>
            </a:fld>
            <a:endParaRPr lang="en-US"/>
          </a:p>
        </p:txBody>
      </p:sp>
    </p:spTree>
    <p:extLst>
      <p:ext uri="{BB962C8B-B14F-4D97-AF65-F5344CB8AC3E}">
        <p14:creationId xmlns:p14="http://schemas.microsoft.com/office/powerpoint/2010/main" val="781985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More Information: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Two basic types of unlawful harassment</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Quid Pro Quo Harassment – "This for That"</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Quid pro quo </a:t>
            </a:r>
            <a:r>
              <a:rPr lang="en-US" sz="1200" kern="1200" dirty="0">
                <a:solidFill>
                  <a:schemeClr val="tx1"/>
                </a:solidFill>
                <a:effectLst/>
                <a:latin typeface="+mn-lt"/>
                <a:ea typeface="+mn-ea"/>
                <a:cs typeface="+mn-cs"/>
              </a:rPr>
              <a:t>harassment generally results in a tangible employment decision based upon the employee's acceptance or rejection of unwelcome sexual advances or requests for sexual favors, but it can also result from unwelcome conduct that is of a religious nature. This kind of harassment is generally committed by someone who can effectively make or recommend formal employment decisions (such as termination, demotion, or denial of promotion) that will affect the victim.</a:t>
            </a:r>
          </a:p>
          <a:p>
            <a:r>
              <a:rPr lang="en-US" sz="1200" kern="1200" dirty="0">
                <a:solidFill>
                  <a:schemeClr val="tx1"/>
                </a:solidFill>
                <a:effectLst/>
                <a:latin typeface="+mn-lt"/>
                <a:ea typeface="+mn-ea"/>
                <a:cs typeface="+mn-cs"/>
              </a:rPr>
              <a:t>Examples:</a:t>
            </a:r>
          </a:p>
          <a:p>
            <a:pPr lvl="0"/>
            <a:r>
              <a:rPr lang="en-US" sz="1200" kern="1200" dirty="0">
                <a:solidFill>
                  <a:schemeClr val="tx1"/>
                </a:solidFill>
                <a:effectLst/>
                <a:latin typeface="+mn-lt"/>
                <a:ea typeface="+mn-ea"/>
                <a:cs typeface="+mn-cs"/>
              </a:rPr>
              <a:t>supervisor who fires or denies promotion to a subordinate for refusing to be sexually cooperative;</a:t>
            </a:r>
          </a:p>
          <a:p>
            <a:pPr lvl="0"/>
            <a:r>
              <a:rPr lang="en-US" sz="1200" kern="1200" dirty="0">
                <a:solidFill>
                  <a:schemeClr val="tx1"/>
                </a:solidFill>
                <a:effectLst/>
                <a:latin typeface="+mn-lt"/>
                <a:ea typeface="+mn-ea"/>
                <a:cs typeface="+mn-cs"/>
              </a:rPr>
              <a:t>supervisor requires a subordinate to participate in religious activities as a condition of employment;</a:t>
            </a:r>
          </a:p>
          <a:p>
            <a:pPr lvl="0"/>
            <a:r>
              <a:rPr lang="en-US" sz="1200" kern="1200" dirty="0">
                <a:solidFill>
                  <a:schemeClr val="tx1"/>
                </a:solidFill>
                <a:effectLst/>
                <a:latin typeface="+mn-lt"/>
                <a:ea typeface="+mn-ea"/>
                <a:cs typeface="+mn-cs"/>
              </a:rPr>
              <a:t>supervisor offers preferential treatment/promotion if subordinate sexually cooperates or joins supervisor's religion.</a:t>
            </a:r>
          </a:p>
          <a:p>
            <a:r>
              <a:rPr lang="en-US" sz="1200" b="1" i="1" kern="1200" dirty="0">
                <a:solidFill>
                  <a:schemeClr val="tx1"/>
                </a:solidFill>
                <a:effectLst/>
                <a:latin typeface="+mn-lt"/>
                <a:ea typeface="+mn-ea"/>
                <a:cs typeface="+mn-cs"/>
              </a:rPr>
              <a:t>Hostile Work Environment Harassment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hostile environment can result from the unwelcome conduct of supervisors, co-workers, customers, contractors, or anyone else with whom the victim interacts on the job, and the unwelcome conduct renders the workplace atmosphere intimidating, hostile, or offensive.</a:t>
            </a:r>
          </a:p>
          <a:p>
            <a:r>
              <a:rPr lang="en-US" sz="1200" kern="1200" dirty="0">
                <a:solidFill>
                  <a:schemeClr val="tx1"/>
                </a:solidFill>
                <a:effectLst/>
                <a:latin typeface="+mn-lt"/>
                <a:ea typeface="+mn-ea"/>
                <a:cs typeface="+mn-cs"/>
              </a:rPr>
              <a:t>Examples of behaviors that may contribute to an unlawful hostile environment include:</a:t>
            </a:r>
          </a:p>
          <a:p>
            <a:pPr lvl="0"/>
            <a:r>
              <a:rPr lang="en-US" sz="1200" kern="1200" dirty="0">
                <a:solidFill>
                  <a:schemeClr val="tx1"/>
                </a:solidFill>
                <a:effectLst/>
                <a:latin typeface="+mn-lt"/>
                <a:ea typeface="+mn-ea"/>
                <a:cs typeface="+mn-cs"/>
              </a:rPr>
              <a:t>discussing sexual activities;</a:t>
            </a:r>
          </a:p>
          <a:p>
            <a:pPr lvl="0"/>
            <a:r>
              <a:rPr lang="en-US" sz="1200" kern="1200" dirty="0">
                <a:solidFill>
                  <a:schemeClr val="tx1"/>
                </a:solidFill>
                <a:effectLst/>
                <a:latin typeface="+mn-lt"/>
                <a:ea typeface="+mn-ea"/>
                <a:cs typeface="+mn-cs"/>
              </a:rPr>
              <a:t>telling off-color jokes concerning race, sex, disability, or other protected bases;</a:t>
            </a:r>
          </a:p>
          <a:p>
            <a:pPr lvl="0"/>
            <a:r>
              <a:rPr lang="en-US" sz="1200" kern="1200" dirty="0">
                <a:solidFill>
                  <a:schemeClr val="tx1"/>
                </a:solidFill>
                <a:effectLst/>
                <a:latin typeface="+mn-lt"/>
                <a:ea typeface="+mn-ea"/>
                <a:cs typeface="+mn-cs"/>
              </a:rPr>
              <a:t>unnecessary touching;</a:t>
            </a:r>
          </a:p>
          <a:p>
            <a:pPr lvl="0"/>
            <a:r>
              <a:rPr lang="en-US" sz="1200" kern="1200" dirty="0">
                <a:solidFill>
                  <a:schemeClr val="tx1"/>
                </a:solidFill>
                <a:effectLst/>
                <a:latin typeface="+mn-lt"/>
                <a:ea typeface="+mn-ea"/>
                <a:cs typeface="+mn-cs"/>
              </a:rPr>
              <a:t>commenting on physical attributes;</a:t>
            </a:r>
          </a:p>
          <a:p>
            <a:pPr lvl="0"/>
            <a:r>
              <a:rPr lang="en-US" sz="1200" kern="1200" dirty="0">
                <a:solidFill>
                  <a:schemeClr val="tx1"/>
                </a:solidFill>
                <a:effectLst/>
                <a:latin typeface="+mn-lt"/>
                <a:ea typeface="+mn-ea"/>
                <a:cs typeface="+mn-cs"/>
              </a:rPr>
              <a:t>displaying sexually suggestive or racially insensitive pictures;</a:t>
            </a:r>
          </a:p>
          <a:p>
            <a:pPr lvl="0"/>
            <a:r>
              <a:rPr lang="en-US" sz="1200" kern="1200" dirty="0">
                <a:solidFill>
                  <a:schemeClr val="tx1"/>
                </a:solidFill>
                <a:effectLst/>
                <a:latin typeface="+mn-lt"/>
                <a:ea typeface="+mn-ea"/>
                <a:cs typeface="+mn-cs"/>
              </a:rPr>
              <a:t>using demeaning or inappropriate terms or epithets;</a:t>
            </a:r>
          </a:p>
          <a:p>
            <a:pPr lvl="0"/>
            <a:r>
              <a:rPr lang="en-US" sz="1200" kern="1200" dirty="0">
                <a:solidFill>
                  <a:schemeClr val="tx1"/>
                </a:solidFill>
                <a:effectLst/>
                <a:latin typeface="+mn-lt"/>
                <a:ea typeface="+mn-ea"/>
                <a:cs typeface="+mn-cs"/>
              </a:rPr>
              <a:t>using indecent gestures;</a:t>
            </a:r>
          </a:p>
          <a:p>
            <a:pPr lvl="0"/>
            <a:r>
              <a:rPr lang="en-US" sz="1200" kern="1200" dirty="0">
                <a:solidFill>
                  <a:schemeClr val="tx1"/>
                </a:solidFill>
                <a:effectLst/>
                <a:latin typeface="+mn-lt"/>
                <a:ea typeface="+mn-ea"/>
                <a:cs typeface="+mn-cs"/>
              </a:rPr>
              <a:t>using crude language;</a:t>
            </a:r>
          </a:p>
          <a:p>
            <a:pPr lvl="0"/>
            <a:r>
              <a:rPr lang="en-US" sz="1200" kern="1200" dirty="0">
                <a:solidFill>
                  <a:schemeClr val="tx1"/>
                </a:solidFill>
                <a:effectLst/>
                <a:latin typeface="+mn-lt"/>
                <a:ea typeface="+mn-ea"/>
                <a:cs typeface="+mn-cs"/>
              </a:rPr>
              <a:t>sabotaging the victim's work;</a:t>
            </a:r>
          </a:p>
          <a:p>
            <a:pPr lvl="0"/>
            <a:r>
              <a:rPr lang="en-US" sz="1200" kern="1200" dirty="0">
                <a:solidFill>
                  <a:schemeClr val="tx1"/>
                </a:solidFill>
                <a:effectLst/>
                <a:latin typeface="+mn-lt"/>
                <a:ea typeface="+mn-ea"/>
                <a:cs typeface="+mn-cs"/>
              </a:rPr>
              <a:t>engaging in hostile physical conduct.</a:t>
            </a:r>
          </a:p>
          <a:p>
            <a:r>
              <a:rPr lang="en-US" sz="1200" b="1" i="1" kern="1200" dirty="0">
                <a:solidFill>
                  <a:schemeClr val="tx1"/>
                </a:solidFill>
                <a:effectLst/>
                <a:latin typeface="+mn-lt"/>
                <a:ea typeface="+mn-ea"/>
                <a:cs typeface="+mn-cs"/>
              </a:rPr>
              <a:t>When harassing conduct violates the law*</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First, unlawful harassing conduct must be unwelcome </a:t>
            </a:r>
            <a:r>
              <a:rPr lang="en-US" sz="1200" i="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based on the victim's protected status.</a:t>
            </a:r>
          </a:p>
          <a:p>
            <a:r>
              <a:rPr lang="en-US" sz="1200" kern="1200" dirty="0">
                <a:solidFill>
                  <a:schemeClr val="tx1"/>
                </a:solidFill>
                <a:effectLst/>
                <a:latin typeface="+mn-lt"/>
                <a:ea typeface="+mn-ea"/>
                <a:cs typeface="+mn-cs"/>
              </a:rPr>
              <a:t>Second, the conduct must be:</a:t>
            </a:r>
          </a:p>
          <a:p>
            <a:pPr lvl="0"/>
            <a:r>
              <a:rPr lang="en-US" sz="1200" kern="1200" dirty="0">
                <a:solidFill>
                  <a:schemeClr val="tx1"/>
                </a:solidFill>
                <a:effectLst/>
                <a:latin typeface="+mn-lt"/>
                <a:ea typeface="+mn-ea"/>
                <a:cs typeface="+mn-cs"/>
              </a:rPr>
              <a:t>subjectively abusive to the person affected; and</a:t>
            </a:r>
          </a:p>
          <a:p>
            <a:pPr lvl="0"/>
            <a:r>
              <a:rPr lang="en-US" sz="1200" kern="1200" dirty="0">
                <a:solidFill>
                  <a:schemeClr val="tx1"/>
                </a:solidFill>
                <a:effectLst/>
                <a:latin typeface="+mn-lt"/>
                <a:ea typeface="+mn-ea"/>
                <a:cs typeface="+mn-cs"/>
              </a:rPr>
              <a:t>objectively </a:t>
            </a:r>
            <a:r>
              <a:rPr lang="en-US" sz="1200" i="1" kern="1200" dirty="0">
                <a:solidFill>
                  <a:schemeClr val="tx1"/>
                </a:solidFill>
                <a:effectLst/>
                <a:latin typeface="+mn-lt"/>
                <a:ea typeface="+mn-ea"/>
                <a:cs typeface="+mn-cs"/>
              </a:rPr>
              <a:t>severe and pervasive</a:t>
            </a:r>
            <a:r>
              <a:rPr lang="en-US" sz="1200" kern="1200" dirty="0">
                <a:solidFill>
                  <a:schemeClr val="tx1"/>
                </a:solidFill>
                <a:effectLst/>
                <a:latin typeface="+mn-lt"/>
                <a:ea typeface="+mn-ea"/>
                <a:cs typeface="+mn-cs"/>
              </a:rPr>
              <a:t> enough to create a work environment that a </a:t>
            </a:r>
            <a:r>
              <a:rPr lang="en-US" sz="1200" i="1" kern="1200" dirty="0">
                <a:solidFill>
                  <a:schemeClr val="tx1"/>
                </a:solidFill>
                <a:effectLst/>
                <a:latin typeface="+mn-lt"/>
                <a:ea typeface="+mn-ea"/>
                <a:cs typeface="+mn-cs"/>
              </a:rPr>
              <a:t>reasonable person </a:t>
            </a:r>
            <a:r>
              <a:rPr lang="en-US" sz="1200" kern="1200" dirty="0">
                <a:solidFill>
                  <a:schemeClr val="tx1"/>
                </a:solidFill>
                <a:effectLst/>
                <a:latin typeface="+mn-lt"/>
                <a:ea typeface="+mn-ea"/>
                <a:cs typeface="+mn-cs"/>
              </a:rPr>
              <a:t>would find hostile or abusive.</a:t>
            </a:r>
          </a:p>
          <a:p>
            <a:r>
              <a:rPr lang="en-US" sz="1200" kern="1200" dirty="0">
                <a:solidFill>
                  <a:schemeClr val="tx1"/>
                </a:solidFill>
                <a:effectLst/>
                <a:latin typeface="+mn-lt"/>
                <a:ea typeface="+mn-ea"/>
                <a:cs typeface="+mn-cs"/>
              </a:rPr>
              <a:t>Whether an instance or a pattern of harassing conduct is </a:t>
            </a:r>
            <a:r>
              <a:rPr lang="en-US" sz="1200" i="1" kern="1200" dirty="0">
                <a:solidFill>
                  <a:schemeClr val="tx1"/>
                </a:solidFill>
                <a:effectLst/>
                <a:latin typeface="+mn-lt"/>
                <a:ea typeface="+mn-ea"/>
                <a:cs typeface="+mn-cs"/>
              </a:rPr>
              <a:t>severe or pervasive</a:t>
            </a:r>
            <a:r>
              <a:rPr lang="en-US" sz="1200" kern="1200" dirty="0">
                <a:solidFill>
                  <a:schemeClr val="tx1"/>
                </a:solidFill>
                <a:effectLst/>
                <a:latin typeface="+mn-lt"/>
                <a:ea typeface="+mn-ea"/>
                <a:cs typeface="+mn-cs"/>
              </a:rPr>
              <a:t> is determined on a case-by-case basis, with consideration paid to the following factors:</a:t>
            </a:r>
          </a:p>
          <a:p>
            <a:pPr lvl="0"/>
            <a:r>
              <a:rPr lang="en-US" sz="1200" kern="1200" dirty="0">
                <a:solidFill>
                  <a:schemeClr val="tx1"/>
                </a:solidFill>
                <a:effectLst/>
                <a:latin typeface="+mn-lt"/>
                <a:ea typeface="+mn-ea"/>
                <a:cs typeface="+mn-cs"/>
              </a:rPr>
              <a:t>the frequency of the unwelcome discriminatory conduct;</a:t>
            </a:r>
          </a:p>
          <a:p>
            <a:pPr lvl="0"/>
            <a:r>
              <a:rPr lang="en-US" sz="1200" kern="1200" dirty="0">
                <a:solidFill>
                  <a:schemeClr val="tx1"/>
                </a:solidFill>
                <a:effectLst/>
                <a:latin typeface="+mn-lt"/>
                <a:ea typeface="+mn-ea"/>
                <a:cs typeface="+mn-cs"/>
              </a:rPr>
              <a:t>the severity of the conduct;</a:t>
            </a:r>
          </a:p>
          <a:p>
            <a:pPr lvl="0"/>
            <a:r>
              <a:rPr lang="en-US" sz="1200" kern="1200" dirty="0">
                <a:solidFill>
                  <a:schemeClr val="tx1"/>
                </a:solidFill>
                <a:effectLst/>
                <a:latin typeface="+mn-lt"/>
                <a:ea typeface="+mn-ea"/>
                <a:cs typeface="+mn-cs"/>
              </a:rPr>
              <a:t>whether the conduct was physically threatening or humiliating, or a mere offensive utterance;</a:t>
            </a:r>
          </a:p>
          <a:p>
            <a:pPr lvl="0"/>
            <a:r>
              <a:rPr lang="en-US" sz="1200" kern="1200" dirty="0">
                <a:solidFill>
                  <a:schemeClr val="tx1"/>
                </a:solidFill>
                <a:effectLst/>
                <a:latin typeface="+mn-lt"/>
                <a:ea typeface="+mn-ea"/>
                <a:cs typeface="+mn-cs"/>
              </a:rPr>
              <a:t>whether the conduct unreasonably interfered with work performance;</a:t>
            </a:r>
          </a:p>
          <a:p>
            <a:pPr lvl="0"/>
            <a:r>
              <a:rPr lang="en-US" sz="1200" kern="1200" dirty="0">
                <a:solidFill>
                  <a:schemeClr val="tx1"/>
                </a:solidFill>
                <a:effectLst/>
                <a:latin typeface="+mn-lt"/>
                <a:ea typeface="+mn-ea"/>
                <a:cs typeface="+mn-cs"/>
              </a:rPr>
              <a:t>the effect on the employee's psychological well-being; and</a:t>
            </a:r>
          </a:p>
          <a:p>
            <a:pPr lvl="0"/>
            <a:r>
              <a:rPr lang="en-US" sz="1200" kern="1200" dirty="0">
                <a:solidFill>
                  <a:schemeClr val="tx1"/>
                </a:solidFill>
                <a:effectLst/>
                <a:latin typeface="+mn-lt"/>
                <a:ea typeface="+mn-ea"/>
                <a:cs typeface="+mn-cs"/>
              </a:rPr>
              <a:t>whether the harasser was a superior within the organization.</a:t>
            </a:r>
          </a:p>
          <a:p>
            <a:r>
              <a:rPr lang="en-US" sz="1200" kern="1200" dirty="0">
                <a:solidFill>
                  <a:schemeClr val="tx1"/>
                </a:solidFill>
                <a:effectLst/>
                <a:latin typeface="+mn-lt"/>
                <a:ea typeface="+mn-ea"/>
                <a:cs typeface="+mn-cs"/>
              </a:rPr>
              <a:t>Each factor is considered, but none are required or dispositive. Hostile work environment cases are often difficult to recognize, because the particular facts of each situation determine whether offensive conduct has crossed the line from "ordinary tribulations of the workplace, such as the sporadic use of abusive language . . . and occasional teasing,"</a:t>
            </a:r>
            <a:r>
              <a:rPr lang="en-US" sz="1200" kern="1200" dirty="0">
                <a:solidFill>
                  <a:schemeClr val="tx1"/>
                </a:solidFill>
                <a:effectLst/>
                <a:latin typeface="+mn-lt"/>
                <a:ea typeface="+mn-ea"/>
                <a:cs typeface="+mn-cs"/>
                <a:hlinkClick r:id="rId3"/>
              </a:rPr>
              <a:t>2</a:t>
            </a:r>
            <a:r>
              <a:rPr lang="en-US" sz="1200" kern="1200" dirty="0">
                <a:solidFill>
                  <a:schemeClr val="tx1"/>
                </a:solidFill>
                <a:effectLst/>
                <a:latin typeface="+mn-lt"/>
                <a:ea typeface="+mn-ea"/>
                <a:cs typeface="+mn-cs"/>
              </a:rPr>
              <a:t> to unlawful harassment.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C277849-A6FD-4DE1-AEF7-F0928B68C28B}" type="slidenum">
              <a:rPr lang="en-US" smtClean="0"/>
              <a:t>11</a:t>
            </a:fld>
            <a:endParaRPr lang="en-US"/>
          </a:p>
        </p:txBody>
      </p:sp>
    </p:spTree>
    <p:extLst>
      <p:ext uri="{BB962C8B-B14F-4D97-AF65-F5344CB8AC3E}">
        <p14:creationId xmlns:p14="http://schemas.microsoft.com/office/powerpoint/2010/main" val="3515166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What can your company do? Even without a law against general bullying, employers can create policies and practices to prevent and prohibit such behavior. </a:t>
            </a:r>
          </a:p>
          <a:p>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-Conduct a climate survey to learn about the problems in their particular workplace and use the survey's findings to tailor policies and procedures to that workplace. </a:t>
            </a:r>
          </a:p>
          <a:p>
            <a:pPr lvl="0"/>
            <a:r>
              <a:rPr lang="en-US" sz="1200" kern="1200" dirty="0">
                <a:solidFill>
                  <a:schemeClr val="tx1"/>
                </a:solidFill>
                <a:effectLst/>
                <a:latin typeface="+mn-lt"/>
                <a:ea typeface="+mn-ea"/>
                <a:cs typeface="+mn-cs"/>
              </a:rPr>
              <a:t>-Adopt clear, written anti-bullying policies in as many languages as are spoken in the workplace.</a:t>
            </a:r>
          </a:p>
          <a:p>
            <a:pPr lvl="0"/>
            <a:r>
              <a:rPr lang="en-US" sz="1200" kern="1200" dirty="0">
                <a:solidFill>
                  <a:schemeClr val="tx1"/>
                </a:solidFill>
                <a:effectLst/>
                <a:latin typeface="+mn-lt"/>
                <a:ea typeface="+mn-ea"/>
                <a:cs typeface="+mn-cs"/>
              </a:rPr>
              <a:t>-Foster an organizational culture that prioritizes inclusion and doesn't tolerate bullying by regularly demonstrating a commitment to anti-bullying policies.</a:t>
            </a:r>
          </a:p>
          <a:p>
            <a:pPr lvl="0"/>
            <a:r>
              <a:rPr lang="en-US" sz="1200" kern="1200" dirty="0">
                <a:solidFill>
                  <a:schemeClr val="tx1"/>
                </a:solidFill>
                <a:effectLst/>
                <a:latin typeface="+mn-lt"/>
                <a:ea typeface="+mn-ea"/>
                <a:cs typeface="+mn-cs"/>
              </a:rPr>
              <a:t>-Conduct bystander intervention training, which empowers co-workers to intervene when they witness bullying or harassing behavior. This helps create a sense of collective responsibility for eliminating bullying and other problematic behavior in the workplace.</a:t>
            </a:r>
          </a:p>
          <a:p>
            <a:pPr lvl="0"/>
            <a:r>
              <a:rPr lang="en-US" sz="1200" kern="1200" dirty="0">
                <a:solidFill>
                  <a:schemeClr val="tx1"/>
                </a:solidFill>
                <a:effectLst/>
                <a:latin typeface="+mn-lt"/>
                <a:ea typeface="+mn-ea"/>
                <a:cs typeface="+mn-cs"/>
              </a:rPr>
              <a:t>-Conduct workplace civility training, which may reduce the likelihood that bullying will occur by promoting respect among employees from different backgrounds and at different job levels.</a:t>
            </a:r>
          </a:p>
          <a:p>
            <a:pPr lvl="0"/>
            <a:r>
              <a:rPr lang="en-US" sz="1200" kern="1200" dirty="0">
                <a:solidFill>
                  <a:schemeClr val="tx1"/>
                </a:solidFill>
                <a:effectLst/>
                <a:latin typeface="+mn-lt"/>
                <a:ea typeface="+mn-ea"/>
                <a:cs typeface="+mn-cs"/>
              </a:rPr>
              <a:t>-Implement clear and straightforward procedures so that employees know how and where to report incidents. These procedures should include multiple confidential reporting channels.</a:t>
            </a:r>
          </a:p>
          <a:p>
            <a:pPr lvl="0"/>
            <a:r>
              <a:rPr lang="en-US" sz="1200" kern="1200" dirty="0">
                <a:solidFill>
                  <a:schemeClr val="tx1"/>
                </a:solidFill>
                <a:effectLst/>
                <a:latin typeface="+mn-lt"/>
                <a:ea typeface="+mn-ea"/>
                <a:cs typeface="+mn-cs"/>
              </a:rPr>
              <a:t>-Make an effort to maintain employees' confidentiality throughout the investigation. If employees need to be identified, investigators should notify employees about the possibility that co-workers will learn about their complaints.</a:t>
            </a:r>
          </a:p>
          <a:p>
            <a:r>
              <a:rPr lang="en-US" sz="1200" kern="1200" dirty="0">
                <a:solidFill>
                  <a:schemeClr val="tx1"/>
                </a:solidFill>
                <a:effectLst/>
                <a:latin typeface="+mn-lt"/>
                <a:ea typeface="+mn-ea"/>
                <a:cs typeface="+mn-cs"/>
              </a:rPr>
              <a:t>-Workers who are victims of bullying or harassment should know they can promptly report incidents to their supervisors, management-level employees, human resource representatives or other employees designated to receive reports.</a:t>
            </a:r>
          </a:p>
          <a:p>
            <a:endParaRPr lang="en-US" dirty="0"/>
          </a:p>
        </p:txBody>
      </p:sp>
      <p:sp>
        <p:nvSpPr>
          <p:cNvPr id="4" name="Slide Number Placeholder 3"/>
          <p:cNvSpPr>
            <a:spLocks noGrp="1"/>
          </p:cNvSpPr>
          <p:nvPr>
            <p:ph type="sldNum" sz="quarter" idx="5"/>
          </p:nvPr>
        </p:nvSpPr>
        <p:spPr/>
        <p:txBody>
          <a:bodyPr/>
          <a:lstStyle/>
          <a:p>
            <a:fld id="{4C277849-A6FD-4DE1-AEF7-F0928B68C28B}" type="slidenum">
              <a:rPr lang="en-US" smtClean="0"/>
              <a:t>12</a:t>
            </a:fld>
            <a:endParaRPr lang="en-US"/>
          </a:p>
        </p:txBody>
      </p:sp>
    </p:spTree>
    <p:extLst>
      <p:ext uri="{BB962C8B-B14F-4D97-AF65-F5344CB8AC3E}">
        <p14:creationId xmlns:p14="http://schemas.microsoft.com/office/powerpoint/2010/main" val="1217873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people in workplaces</a:t>
            </a:r>
            <a:r>
              <a:rPr lang="en-US" baseline="0" dirty="0"/>
              <a:t> take these ideas and rules for granted.  And yet unconscious biases aren’t something we can control.  Remind participants to include everyone in all relevant activities.  And if you notice someone being left out, say something! </a:t>
            </a:r>
            <a:endParaRPr lang="en-US" dirty="0"/>
          </a:p>
        </p:txBody>
      </p:sp>
      <p:sp>
        <p:nvSpPr>
          <p:cNvPr id="4" name="Slide Number Placeholder 3"/>
          <p:cNvSpPr>
            <a:spLocks noGrp="1"/>
          </p:cNvSpPr>
          <p:nvPr>
            <p:ph type="sldNum" sz="quarter" idx="10"/>
          </p:nvPr>
        </p:nvSpPr>
        <p:spPr/>
        <p:txBody>
          <a:bodyPr/>
          <a:lstStyle/>
          <a:p>
            <a:fld id="{A414A61C-3B21-4E4C-92E1-0DD29C37B2C0}" type="slidenum">
              <a:rPr lang="en-US" smtClean="0"/>
              <a:t>13</a:t>
            </a:fld>
            <a:endParaRPr lang="en-US"/>
          </a:p>
        </p:txBody>
      </p:sp>
    </p:spTree>
    <p:extLst>
      <p:ext uri="{BB962C8B-B14F-4D97-AF65-F5344CB8AC3E}">
        <p14:creationId xmlns:p14="http://schemas.microsoft.com/office/powerpoint/2010/main" val="2679313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 all make instant judgments – and that’s okay!  What we need to do is BECOME AWARE of them and correct our behaviors.  If you notice you always gravitate towards talking to one person or another, become curious about why.  What would you happened if you challenged your own behaviors? </a:t>
            </a:r>
            <a:endParaRPr lang="en-US" dirty="0"/>
          </a:p>
        </p:txBody>
      </p:sp>
      <p:sp>
        <p:nvSpPr>
          <p:cNvPr id="4" name="Slide Number Placeholder 3"/>
          <p:cNvSpPr>
            <a:spLocks noGrp="1"/>
          </p:cNvSpPr>
          <p:nvPr>
            <p:ph type="sldNum" sz="quarter" idx="10"/>
          </p:nvPr>
        </p:nvSpPr>
        <p:spPr/>
        <p:txBody>
          <a:bodyPr/>
          <a:lstStyle/>
          <a:p>
            <a:fld id="{A414A61C-3B21-4E4C-92E1-0DD29C37B2C0}" type="slidenum">
              <a:rPr lang="en-US" smtClean="0"/>
              <a:t>14</a:t>
            </a:fld>
            <a:endParaRPr lang="en-US"/>
          </a:p>
        </p:txBody>
      </p:sp>
    </p:spTree>
    <p:extLst>
      <p:ext uri="{BB962C8B-B14F-4D97-AF65-F5344CB8AC3E}">
        <p14:creationId xmlns:p14="http://schemas.microsoft.com/office/powerpoint/2010/main" val="2379969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Disagreement in the workplace is normal.  Understanding when to ask for help (like bringing in HR</a:t>
            </a:r>
            <a:r>
              <a:rPr lang="en-US" baseline="0" dirty="0"/>
              <a:t> or a manager) is key to successful resolution.  But much of respect during disagreements is about maintaining basic etiquette – keeping a steady voice, not interrupting the person to whom you are speaking, making “I” statements, etc.  Encourage participants to ask for help from HR if they are uncertain how to have a respectful disagreement.  </a:t>
            </a:r>
            <a:endParaRPr lang="en-US" dirty="0"/>
          </a:p>
        </p:txBody>
      </p:sp>
      <p:sp>
        <p:nvSpPr>
          <p:cNvPr id="4" name="Slide Number Placeholder 3"/>
          <p:cNvSpPr>
            <a:spLocks noGrp="1"/>
          </p:cNvSpPr>
          <p:nvPr>
            <p:ph type="sldNum" sz="quarter" idx="10"/>
          </p:nvPr>
        </p:nvSpPr>
        <p:spPr/>
        <p:txBody>
          <a:bodyPr/>
          <a:lstStyle/>
          <a:p>
            <a:fld id="{A414A61C-3B21-4E4C-92E1-0DD29C37B2C0}" type="slidenum">
              <a:rPr lang="en-US" smtClean="0"/>
              <a:t>15</a:t>
            </a:fld>
            <a:endParaRPr lang="en-US"/>
          </a:p>
        </p:txBody>
      </p:sp>
    </p:spTree>
    <p:extLst>
      <p:ext uri="{BB962C8B-B14F-4D97-AF65-F5344CB8AC3E}">
        <p14:creationId xmlns:p14="http://schemas.microsoft.com/office/powerpoint/2010/main" val="3236063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We all go through our daily lives engaging in many conversations with friends, co-workers, and our family members. But most of the time, we don’t listen as well as we could or sometimes should. We’re often distracted by other things in the environment, such as the television, the Internet, our cell phones, or something else. We think we’re listening to the other person, but we’re really not giving them our full attention.</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Active listening is all about building rapport, understanding, and trust. By learning these skills, you will become a better listener and </a:t>
            </a:r>
            <a:r>
              <a:rPr lang="en-US" sz="1200" i="1" kern="1200" dirty="0">
                <a:solidFill>
                  <a:schemeClr val="tx1"/>
                </a:solidFill>
                <a:effectLst/>
                <a:latin typeface="+mn-lt"/>
                <a:ea typeface="+mn-ea"/>
                <a:cs typeface="+mn-cs"/>
              </a:rPr>
              <a:t>actually hear</a:t>
            </a:r>
            <a:r>
              <a:rPr lang="en-US" sz="1200" kern="1200" dirty="0">
                <a:solidFill>
                  <a:schemeClr val="tx1"/>
                </a:solidFill>
                <a:effectLst/>
                <a:latin typeface="+mn-lt"/>
                <a:ea typeface="+mn-ea"/>
                <a:cs typeface="+mn-cs"/>
              </a:rPr>
              <a:t> what the other person is saying — not just what you think they are saying or what you want to hear. It is a proven psychological technique that helps people talk. It also helps a person feel free to continue talking even if the person they are talking to doesn’t have a lot to offer the other person (other than their ear).</a:t>
            </a:r>
          </a:p>
          <a:p>
            <a:pPr fontAlgn="base"/>
            <a:r>
              <a:rPr lang="en-US" sz="1200" b="1" kern="1200" dirty="0">
                <a:solidFill>
                  <a:schemeClr val="tx1"/>
                </a:solidFill>
                <a:effectLst/>
                <a:latin typeface="+mn-lt"/>
                <a:ea typeface="+mn-ea"/>
                <a:cs typeface="+mn-cs"/>
              </a:rPr>
              <a:t>DISCUSSION POINT: Are you as good a listener as you think you are?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A564E956-DC05-E848-A81F-2B57E2026BCB}" type="slidenum">
              <a:rPr lang="en-US" smtClean="0"/>
              <a:t>16</a:t>
            </a:fld>
            <a:endParaRPr lang="en-US"/>
          </a:p>
        </p:txBody>
      </p:sp>
    </p:spTree>
    <p:extLst>
      <p:ext uri="{BB962C8B-B14F-4D97-AF65-F5344CB8AC3E}">
        <p14:creationId xmlns:p14="http://schemas.microsoft.com/office/powerpoint/2010/main" val="4094700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Kindness is easy and free. Compliments are an excellent &amp; easy way to practice kindness</a:t>
            </a:r>
            <a:r>
              <a:rPr lang="en-US" baseline="0" dirty="0"/>
              <a:t> to others.  They cost nothing!  And they are wonderful social currency.  They demonstrate your ability to be generous, observant and kind.  Oxytocin is also called the “pair bonding” hormone because it’s released when people are intimate.  Obviously, you’re not going to be intimate with members of your team or your coworkers, but kindness and collegiality are forms of intimacy!  </a:t>
            </a:r>
            <a:endParaRPr lang="en-US" dirty="0"/>
          </a:p>
        </p:txBody>
      </p:sp>
      <p:sp>
        <p:nvSpPr>
          <p:cNvPr id="4" name="Slide Number Placeholder 3"/>
          <p:cNvSpPr>
            <a:spLocks noGrp="1"/>
          </p:cNvSpPr>
          <p:nvPr>
            <p:ph type="sldNum" sz="quarter" idx="10"/>
          </p:nvPr>
        </p:nvSpPr>
        <p:spPr/>
        <p:txBody>
          <a:bodyPr/>
          <a:lstStyle/>
          <a:p>
            <a:fld id="{A414A61C-3B21-4E4C-92E1-0DD29C37B2C0}" type="slidenum">
              <a:rPr lang="en-US" smtClean="0"/>
              <a:t>17</a:t>
            </a:fld>
            <a:endParaRPr lang="en-US"/>
          </a:p>
        </p:txBody>
      </p:sp>
    </p:spTree>
    <p:extLst>
      <p:ext uri="{BB962C8B-B14F-4D97-AF65-F5344CB8AC3E}">
        <p14:creationId xmlns:p14="http://schemas.microsoft.com/office/powerpoint/2010/main" val="1450823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0F72B1-8524-45A5-8111-6C756EEBBFF4}" type="slidenum">
              <a:rPr lang="en-US" smtClean="0"/>
              <a:t>19</a:t>
            </a:fld>
            <a:endParaRPr lang="en-US" dirty="0"/>
          </a:p>
        </p:txBody>
      </p:sp>
    </p:spTree>
    <p:extLst>
      <p:ext uri="{BB962C8B-B14F-4D97-AF65-F5344CB8AC3E}">
        <p14:creationId xmlns:p14="http://schemas.microsoft.com/office/powerpoint/2010/main" val="419946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what will be talked about today applies</a:t>
            </a:r>
            <a:r>
              <a:rPr lang="en-US" baseline="0" dirty="0"/>
              <a:t> to a professional environment, but it’s also basic human civility. </a:t>
            </a:r>
          </a:p>
          <a:p>
            <a:endParaRPr lang="en-US" baseline="0" dirty="0"/>
          </a:p>
          <a:p>
            <a:r>
              <a:rPr lang="en-US" baseline="0" dirty="0"/>
              <a:t>DISCUSSION POINT: Which of these do you need to work on? OR which does your workplace need to improve upon? </a:t>
            </a:r>
            <a:endParaRPr lang="en-US" dirty="0"/>
          </a:p>
        </p:txBody>
      </p:sp>
      <p:sp>
        <p:nvSpPr>
          <p:cNvPr id="4" name="Slide Number Placeholder 3"/>
          <p:cNvSpPr>
            <a:spLocks noGrp="1"/>
          </p:cNvSpPr>
          <p:nvPr>
            <p:ph type="sldNum" sz="quarter" idx="10"/>
          </p:nvPr>
        </p:nvSpPr>
        <p:spPr/>
        <p:txBody>
          <a:bodyPr/>
          <a:lstStyle/>
          <a:p>
            <a:fld id="{A414A61C-3B21-4E4C-92E1-0DD29C37B2C0}" type="slidenum">
              <a:rPr lang="en-US" smtClean="0"/>
              <a:t>3</a:t>
            </a:fld>
            <a:endParaRPr lang="en-US"/>
          </a:p>
        </p:txBody>
      </p:sp>
    </p:spTree>
    <p:extLst>
      <p:ext uri="{BB962C8B-B14F-4D97-AF65-F5344CB8AC3E}">
        <p14:creationId xmlns:p14="http://schemas.microsoft.com/office/powerpoint/2010/main" val="42118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the link to the SHRM study: https://</a:t>
            </a:r>
            <a:r>
              <a:rPr lang="en-US" baseline="0" dirty="0" err="1"/>
              <a:t>www.shrm.org</a:t>
            </a:r>
            <a:r>
              <a:rPr lang="en-US" baseline="0" dirty="0"/>
              <a:t>/</a:t>
            </a:r>
            <a:r>
              <a:rPr lang="en-US" baseline="0" dirty="0" err="1"/>
              <a:t>resourcesandtools</a:t>
            </a:r>
            <a:r>
              <a:rPr lang="en-US" baseline="0" dirty="0"/>
              <a:t>/business-solutions/documents/2015-job-satisfaction-and-engagement-report.pdf</a:t>
            </a:r>
          </a:p>
          <a:p>
            <a:endParaRPr lang="en-US" baseline="0" dirty="0"/>
          </a:p>
          <a:p>
            <a:r>
              <a:rPr lang="en-US" baseline="0" dirty="0"/>
              <a:t>Here is the link to the HBR study: https://hbr.org/2014/06/the-power-of-meeting-your-employees-needs</a:t>
            </a:r>
          </a:p>
          <a:p>
            <a:endParaRPr lang="en-US" dirty="0">
              <a:hlinkClick r:id="rId3"/>
            </a:endParaRPr>
          </a:p>
          <a:p>
            <a:r>
              <a:rPr lang="en-US" dirty="0">
                <a:hlinkClick r:id="rId3"/>
              </a:rPr>
              <a:t>Balancing the Company’s Needs and Employee Satisfaction (hbr.org)</a:t>
            </a:r>
            <a:endParaRPr lang="en-US" baseline="0" dirty="0"/>
          </a:p>
          <a:p>
            <a:endParaRPr lang="en-US" baseline="0" dirty="0"/>
          </a:p>
          <a:p>
            <a:r>
              <a:rPr lang="en-US" baseline="0" dirty="0"/>
              <a:t>Excerpt from the SHRM study: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Respectful treatment of all employees at all levels was rated as “very important” by 72% of employees, making it the top contributor to overall employee job satisfaction. At 64%, trust between employees and senior management was the second most important contributor to job satisfaction. This year marks the first year these aspects have been included in this report. With the addition of these two new aspects come changes in the leading five job satisfaction contributors. Because both of these components encourage stronger rapport between employees and upper management, it is not surprising that these factors were rated highly as organizations transitioned out of a period of uncertainty. </a:t>
            </a:r>
          </a:p>
          <a:p>
            <a:endParaRPr lang="en-US" dirty="0"/>
          </a:p>
        </p:txBody>
      </p:sp>
      <p:sp>
        <p:nvSpPr>
          <p:cNvPr id="4" name="Slide Number Placeholder 3"/>
          <p:cNvSpPr>
            <a:spLocks noGrp="1"/>
          </p:cNvSpPr>
          <p:nvPr>
            <p:ph type="sldNum" sz="quarter" idx="10"/>
          </p:nvPr>
        </p:nvSpPr>
        <p:spPr/>
        <p:txBody>
          <a:bodyPr/>
          <a:lstStyle/>
          <a:p>
            <a:fld id="{A414A61C-3B21-4E4C-92E1-0DD29C37B2C0}" type="slidenum">
              <a:rPr lang="en-US" smtClean="0"/>
              <a:t>4</a:t>
            </a:fld>
            <a:endParaRPr lang="en-US"/>
          </a:p>
        </p:txBody>
      </p:sp>
    </p:spTree>
    <p:extLst>
      <p:ext uri="{BB962C8B-B14F-4D97-AF65-F5344CB8AC3E}">
        <p14:creationId xmlns:p14="http://schemas.microsoft.com/office/powerpoint/2010/main" val="275759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a:t>
            </a:r>
            <a:r>
              <a:rPr lang="en-US" baseline="0" dirty="0"/>
              <a:t> these discussion points as either a short quiz for participants to do on their own or use these points for general discussion.  </a:t>
            </a:r>
          </a:p>
          <a:p>
            <a:endParaRPr lang="en-US" baseline="0" dirty="0"/>
          </a:p>
          <a:p>
            <a:r>
              <a:rPr lang="en-US" baseline="0" dirty="0"/>
              <a:t>DISCUSSION POINT: Do any of these seem relevant to you? Which do you think you need to improve upon? </a:t>
            </a:r>
            <a:endParaRPr lang="en-US" dirty="0"/>
          </a:p>
        </p:txBody>
      </p:sp>
      <p:sp>
        <p:nvSpPr>
          <p:cNvPr id="4" name="Slide Number Placeholder 3"/>
          <p:cNvSpPr>
            <a:spLocks noGrp="1"/>
          </p:cNvSpPr>
          <p:nvPr>
            <p:ph type="sldNum" sz="quarter" idx="10"/>
          </p:nvPr>
        </p:nvSpPr>
        <p:spPr/>
        <p:txBody>
          <a:bodyPr/>
          <a:lstStyle/>
          <a:p>
            <a:fld id="{A414A61C-3B21-4E4C-92E1-0DD29C37B2C0}" type="slidenum">
              <a:rPr lang="en-US" smtClean="0"/>
              <a:t>5</a:t>
            </a:fld>
            <a:endParaRPr lang="en-US"/>
          </a:p>
        </p:txBody>
      </p:sp>
    </p:spTree>
    <p:extLst>
      <p:ext uri="{BB962C8B-B14F-4D97-AF65-F5344CB8AC3E}">
        <p14:creationId xmlns:p14="http://schemas.microsoft.com/office/powerpoint/2010/main" val="3831816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DISCUSSION POINT: Ask participants which are most common in their workplace?</a:t>
            </a:r>
          </a:p>
        </p:txBody>
      </p:sp>
      <p:sp>
        <p:nvSpPr>
          <p:cNvPr id="4" name="Slide Number Placeholder 3"/>
          <p:cNvSpPr>
            <a:spLocks noGrp="1"/>
          </p:cNvSpPr>
          <p:nvPr>
            <p:ph type="sldNum" sz="quarter" idx="5"/>
          </p:nvPr>
        </p:nvSpPr>
        <p:spPr/>
        <p:txBody>
          <a:bodyPr/>
          <a:lstStyle/>
          <a:p>
            <a:fld id="{4C277849-A6FD-4DE1-AEF7-F0928B68C28B}" type="slidenum">
              <a:rPr lang="en-US" smtClean="0"/>
              <a:t>6</a:t>
            </a:fld>
            <a:endParaRPr lang="en-US"/>
          </a:p>
        </p:txBody>
      </p:sp>
    </p:spTree>
    <p:extLst>
      <p:ext uri="{BB962C8B-B14F-4D97-AF65-F5344CB8AC3E}">
        <p14:creationId xmlns:p14="http://schemas.microsoft.com/office/powerpoint/2010/main" val="2394199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Rudeness at work is rampant. </a:t>
            </a:r>
            <a:r>
              <a:rPr lang="en-US" sz="1200" dirty="0"/>
              <a:t>According to Harvard Business Review, 98% of workers reported experiencing uncivil behavior in the workplace – half said they were treated rudely at least once a week. </a:t>
            </a:r>
          </a:p>
          <a:p>
            <a:endParaRPr lang="en-US" baseline="0" dirty="0"/>
          </a:p>
          <a:p>
            <a:endParaRPr lang="en-US" baseline="0" dirty="0"/>
          </a:p>
          <a:p>
            <a:r>
              <a:rPr lang="en-US" baseline="0" dirty="0"/>
              <a:t>Here is the link to the HBR study: https://hbr.org/2014/06/the-power-of-meeting-your-employees-needs</a:t>
            </a:r>
            <a:endParaRPr lang="en-US" dirty="0"/>
          </a:p>
        </p:txBody>
      </p:sp>
      <p:sp>
        <p:nvSpPr>
          <p:cNvPr id="4" name="Slide Number Placeholder 3"/>
          <p:cNvSpPr>
            <a:spLocks noGrp="1"/>
          </p:cNvSpPr>
          <p:nvPr>
            <p:ph type="sldNum" sz="quarter" idx="10"/>
          </p:nvPr>
        </p:nvSpPr>
        <p:spPr/>
        <p:txBody>
          <a:bodyPr/>
          <a:lstStyle/>
          <a:p>
            <a:fld id="{A414A61C-3B21-4E4C-92E1-0DD29C37B2C0}" type="slidenum">
              <a:rPr lang="en-US" smtClean="0"/>
              <a:t>7</a:t>
            </a:fld>
            <a:endParaRPr lang="en-US"/>
          </a:p>
        </p:txBody>
      </p:sp>
    </p:spTree>
    <p:extLst>
      <p:ext uri="{BB962C8B-B14F-4D97-AF65-F5344CB8AC3E}">
        <p14:creationId xmlns:p14="http://schemas.microsoft.com/office/powerpoint/2010/main" val="253293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60628" lvl="3" indent="-450850">
              <a:lnSpc>
                <a:spcPct val="110000"/>
              </a:lnSpc>
            </a:pPr>
            <a:r>
              <a:rPr lang="en-US" sz="2600" b="1" dirty="0"/>
              <a:t>Body language: </a:t>
            </a:r>
            <a:r>
              <a:rPr lang="en-US" sz="2600" dirty="0"/>
              <a:t>Do you make eye contact? Smile? Turn towards the person speaking? Put your phone down? </a:t>
            </a:r>
            <a:endParaRPr lang="en-US" sz="2600" b="1" dirty="0"/>
          </a:p>
          <a:p>
            <a:pPr marL="960628" lvl="3" indent="-450850">
              <a:lnSpc>
                <a:spcPct val="110000"/>
              </a:lnSpc>
            </a:pPr>
            <a:r>
              <a:rPr lang="en-US" sz="2600" b="1" dirty="0"/>
              <a:t>Verbal communication:</a:t>
            </a:r>
            <a:r>
              <a:rPr lang="en-US" sz="2600" dirty="0"/>
              <a:t> Do you say ‘please’ and ‘thank you’? Do you gossip and/or complain? </a:t>
            </a:r>
            <a:endParaRPr lang="en-US" sz="2600" b="1" dirty="0"/>
          </a:p>
          <a:p>
            <a:pPr marL="960628" lvl="3" indent="-450850">
              <a:lnSpc>
                <a:spcPct val="110000"/>
              </a:lnSpc>
            </a:pPr>
            <a:r>
              <a:rPr lang="en-US" sz="2600" b="1" dirty="0"/>
              <a:t>Written communication: </a:t>
            </a:r>
            <a:r>
              <a:rPr lang="en-US" sz="2600" dirty="0"/>
              <a:t>Are you emails curt? Sometimes being too ‘to the point’ is counter productive, as it’s seen as not very nice. </a:t>
            </a:r>
            <a:endParaRPr lang="en-US" sz="2600" b="1" dirty="0"/>
          </a:p>
          <a:p>
            <a:endParaRPr lang="en-US" dirty="0"/>
          </a:p>
          <a:p>
            <a:endParaRPr lang="en-US" dirty="0"/>
          </a:p>
          <a:p>
            <a:r>
              <a:rPr lang="en-US" dirty="0"/>
              <a:t>It’s important</a:t>
            </a:r>
            <a:r>
              <a:rPr lang="en-US" baseline="0" dirty="0"/>
              <a:t> to remind participants to keep the focus on themselves!  It’s easy to point out what others are doing “wrong.”  And often much harder to see our own flaws and behavior patterns.  </a:t>
            </a:r>
            <a:endParaRPr lang="en-US" dirty="0"/>
          </a:p>
        </p:txBody>
      </p:sp>
      <p:sp>
        <p:nvSpPr>
          <p:cNvPr id="4" name="Slide Number Placeholder 3"/>
          <p:cNvSpPr>
            <a:spLocks noGrp="1"/>
          </p:cNvSpPr>
          <p:nvPr>
            <p:ph type="sldNum" sz="quarter" idx="10"/>
          </p:nvPr>
        </p:nvSpPr>
        <p:spPr/>
        <p:txBody>
          <a:bodyPr/>
          <a:lstStyle/>
          <a:p>
            <a:fld id="{A414A61C-3B21-4E4C-92E1-0DD29C37B2C0}" type="slidenum">
              <a:rPr lang="en-US" smtClean="0"/>
              <a:t>8</a:t>
            </a:fld>
            <a:endParaRPr lang="en-US"/>
          </a:p>
        </p:txBody>
      </p:sp>
    </p:spTree>
    <p:extLst>
      <p:ext uri="{BB962C8B-B14F-4D97-AF65-F5344CB8AC3E}">
        <p14:creationId xmlns:p14="http://schemas.microsoft.com/office/powerpoint/2010/main" val="2299724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a:t>
            </a:r>
          </a:p>
          <a:p>
            <a:endParaRPr lang="en-US" dirty="0"/>
          </a:p>
          <a:p>
            <a:r>
              <a:rPr lang="en-US" dirty="0"/>
              <a:t>Sensitive Information: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careful with confidential information. Refrain from discussing confidential information in e-mails such as someone's tax information, the particulars of a highly-sensitive business deal or anyone’s health care information. Should the e-mail get into the wrong person's hands, you could face serious - even legal - repercussions.</a:t>
            </a:r>
          </a:p>
          <a:p>
            <a:endParaRPr lang="en-US" dirty="0"/>
          </a:p>
        </p:txBody>
      </p:sp>
      <p:sp>
        <p:nvSpPr>
          <p:cNvPr id="4" name="Slide Number Placeholder 3"/>
          <p:cNvSpPr>
            <a:spLocks noGrp="1"/>
          </p:cNvSpPr>
          <p:nvPr>
            <p:ph type="sldNum" sz="quarter" idx="5"/>
          </p:nvPr>
        </p:nvSpPr>
        <p:spPr/>
        <p:txBody>
          <a:bodyPr/>
          <a:lstStyle/>
          <a:p>
            <a:fld id="{4C277849-A6FD-4DE1-AEF7-F0928B68C28B}" type="slidenum">
              <a:rPr lang="en-US" smtClean="0"/>
              <a:t>9</a:t>
            </a:fld>
            <a:endParaRPr lang="en-US"/>
          </a:p>
        </p:txBody>
      </p:sp>
    </p:spTree>
    <p:extLst>
      <p:ext uri="{BB962C8B-B14F-4D97-AF65-F5344CB8AC3E}">
        <p14:creationId xmlns:p14="http://schemas.microsoft.com/office/powerpoint/2010/main" val="3184473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D67B2E"/>
              </a:buClr>
              <a:buFont typeface="Wingdings" pitchFamily="2" charset="2"/>
              <a:buChar char="§"/>
            </a:pPr>
            <a:r>
              <a:rPr lang="en-US" sz="1200" dirty="0"/>
              <a:t>When you have a workplace with many disciplines, you have a workplace with </a:t>
            </a:r>
            <a:r>
              <a:rPr lang="en-US" sz="1200" b="1" i="1" dirty="0"/>
              <a:t>potentially competing priorities</a:t>
            </a:r>
            <a:r>
              <a:rPr lang="en-US" sz="1200" dirty="0"/>
              <a:t>. </a:t>
            </a:r>
          </a:p>
          <a:p>
            <a:pPr>
              <a:buClr>
                <a:srgbClr val="D67B2E"/>
              </a:buClr>
              <a:buFont typeface="Wingdings" pitchFamily="2" charset="2"/>
              <a:buChar char="§"/>
            </a:pPr>
            <a:r>
              <a:rPr lang="en-US" sz="1200" dirty="0"/>
              <a:t>  While you all might be on the same team, and want the same ultimate outcome, e.g. patient or client wellbeing, </a:t>
            </a:r>
            <a:r>
              <a:rPr lang="en-US" sz="1200" b="1" dirty="0"/>
              <a:t>it can be challenging to see others’ points of view </a:t>
            </a:r>
            <a:r>
              <a:rPr lang="en-US" sz="1200" dirty="0"/>
              <a:t>if you don’t agree with a coworker’s assessment of a situation. </a:t>
            </a:r>
          </a:p>
          <a:p>
            <a:pPr>
              <a:buClr>
                <a:srgbClr val="D67B2E"/>
              </a:buClr>
              <a:buFont typeface="Wingdings" pitchFamily="2" charset="2"/>
              <a:buChar char="§"/>
            </a:pPr>
            <a:r>
              <a:rPr lang="en-US" sz="1200" b="1" dirty="0"/>
              <a:t>  Learn to respectfully disagree. </a:t>
            </a:r>
            <a:r>
              <a:rPr lang="en-US" sz="1200" dirty="0"/>
              <a:t>Return the basics of civility – don’t interrupt and slow down the conversation to avoid escalation. </a:t>
            </a:r>
          </a:p>
          <a:p>
            <a:endParaRPr lang="en-US" dirty="0"/>
          </a:p>
          <a:p>
            <a:endParaRPr lang="en-US" dirty="0"/>
          </a:p>
          <a:p>
            <a:endParaRPr lang="en-US" dirty="0"/>
          </a:p>
          <a:p>
            <a:r>
              <a:rPr lang="en-US" dirty="0"/>
              <a:t>Workplaces with many teams, priorities, personalities, </a:t>
            </a:r>
            <a:r>
              <a:rPr lang="en-US" dirty="0" err="1"/>
              <a:t>etc</a:t>
            </a:r>
            <a:r>
              <a:rPr lang="en-US" dirty="0"/>
              <a:t> can be challenging. </a:t>
            </a:r>
          </a:p>
          <a:p>
            <a:endParaRPr lang="en-US" dirty="0"/>
          </a:p>
          <a:p>
            <a:r>
              <a:rPr lang="en-US" dirty="0"/>
              <a:t>DISCUSSION POINT: What would improve your workplace’s interdisciplinary communication?  </a:t>
            </a:r>
          </a:p>
        </p:txBody>
      </p:sp>
      <p:sp>
        <p:nvSpPr>
          <p:cNvPr id="4" name="Slide Number Placeholder 3"/>
          <p:cNvSpPr>
            <a:spLocks noGrp="1"/>
          </p:cNvSpPr>
          <p:nvPr>
            <p:ph type="sldNum" sz="quarter" idx="5"/>
          </p:nvPr>
        </p:nvSpPr>
        <p:spPr/>
        <p:txBody>
          <a:bodyPr/>
          <a:lstStyle/>
          <a:p>
            <a:fld id="{4C277849-A6FD-4DE1-AEF7-F0928B68C28B}" type="slidenum">
              <a:rPr lang="en-US" smtClean="0"/>
              <a:t>10</a:t>
            </a:fld>
            <a:endParaRPr lang="en-US"/>
          </a:p>
        </p:txBody>
      </p:sp>
    </p:spTree>
    <p:extLst>
      <p:ext uri="{BB962C8B-B14F-4D97-AF65-F5344CB8AC3E}">
        <p14:creationId xmlns:p14="http://schemas.microsoft.com/office/powerpoint/2010/main" val="5530176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ctr">
              <a:lnSpc>
                <a:spcPct val="85000"/>
              </a:lnSpc>
              <a:defRPr sz="8000" spc="-50" baseline="0">
                <a:solidFill>
                  <a:srgbClr val="2F72A5"/>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a:prstGeom prst="rect">
            <a:avLst/>
          </a:prstGeom>
        </p:spPr>
        <p:txBody>
          <a:bodyPr lIns="91440" rIns="91440">
            <a:normAutofit/>
          </a:bodyPr>
          <a:lstStyle>
            <a:lvl1pPr marL="0" indent="0" algn="ctr">
              <a:buNone/>
              <a:defRPr sz="2400" cap="all" spc="200" baseline="0">
                <a:solidFill>
                  <a:srgbClr val="D67B2E"/>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pic>
        <p:nvPicPr>
          <p:cNvPr id="8" name="Picture 7">
            <a:extLst>
              <a:ext uri="{FF2B5EF4-FFF2-40B4-BE49-F238E27FC236}">
                <a16:creationId xmlns:a16="http://schemas.microsoft.com/office/drawing/2014/main" id="{D33E1DB1-A6B2-7E4D-ADF0-09419502EF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12586"/>
            <a:ext cx="12192000" cy="745414"/>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391545CF-3294-4713-905A-307EDB8D48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486275" y="376030"/>
            <a:ext cx="3219450" cy="504825"/>
          </a:xfrm>
          <a:prstGeom prst="rect">
            <a:avLst/>
          </a:prstGeom>
        </p:spPr>
      </p:pic>
    </p:spTree>
    <p:extLst>
      <p:ext uri="{BB962C8B-B14F-4D97-AF65-F5344CB8AC3E}">
        <p14:creationId xmlns:p14="http://schemas.microsoft.com/office/powerpoint/2010/main" val="3555632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p:cNvSpPr/>
          <p:nvPr/>
        </p:nvSpPr>
        <p:spPr>
          <a:xfrm>
            <a:off x="0" y="4953000"/>
            <a:ext cx="12204324" cy="1905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805164"/>
            <a:ext cx="12188825" cy="46426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AAE47EFE-9901-5149-B095-0943CB0E951F}"/>
              </a:ext>
            </a:extLst>
          </p:cNvPr>
          <p:cNvSpPr/>
          <p:nvPr userDrawn="1"/>
        </p:nvSpPr>
        <p:spPr>
          <a:xfrm flipV="1">
            <a:off x="-1" y="4763702"/>
            <a:ext cx="12204325" cy="2006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996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sp>
        <p:nvSpPr>
          <p:cNvPr id="8" name="Rectangle 7"/>
          <p:cNvSpPr/>
          <p:nvPr/>
        </p:nvSpPr>
        <p:spPr>
          <a:xfrm>
            <a:off x="0" y="4953000"/>
            <a:ext cx="12204324" cy="1905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805164"/>
            <a:ext cx="12188825" cy="46426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AAE47EFE-9901-5149-B095-0943CB0E951F}"/>
              </a:ext>
            </a:extLst>
          </p:cNvPr>
          <p:cNvSpPr/>
          <p:nvPr userDrawn="1"/>
        </p:nvSpPr>
        <p:spPr>
          <a:xfrm flipV="1">
            <a:off x="-1" y="4763702"/>
            <a:ext cx="12204325" cy="2006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5C996EE-2C34-BC40-8EA8-9032FBCAD370}"/>
              </a:ext>
            </a:extLst>
          </p:cNvPr>
          <p:cNvSpPr>
            <a:spLocks noGrp="1"/>
          </p:cNvSpPr>
          <p:nvPr>
            <p:ph idx="1"/>
          </p:nvPr>
        </p:nvSpPr>
        <p:spPr>
          <a:xfrm>
            <a:off x="1097280" y="292313"/>
            <a:ext cx="10082897"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15538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B7DF00A-3ADA-484C-9E67-60808B2C324A}"/>
              </a:ext>
            </a:extLst>
          </p:cNvPr>
          <p:cNvSpPr>
            <a:spLocks noGrp="1"/>
          </p:cNvSpPr>
          <p:nvPr>
            <p:ph type="title"/>
          </p:nvPr>
        </p:nvSpPr>
        <p:spPr>
          <a:xfrm>
            <a:off x="1097280" y="286603"/>
            <a:ext cx="10058400" cy="1450757"/>
          </a:xfrm>
          <a:prstGeom prst="rect">
            <a:avLst/>
          </a:prstGeom>
        </p:spPr>
        <p:txBody>
          <a:bodyPr/>
          <a:lstStyle>
            <a:lvl1pPr>
              <a:defRPr>
                <a:solidFill>
                  <a:srgbClr val="2F72A5"/>
                </a:solidFill>
              </a:defRPr>
            </a:lvl1pPr>
          </a:lstStyle>
          <a:p>
            <a:r>
              <a:rPr lang="en-US" dirty="0"/>
              <a:t>Click to edit Master title style</a:t>
            </a:r>
          </a:p>
        </p:txBody>
      </p:sp>
      <p:sp>
        <p:nvSpPr>
          <p:cNvPr id="4" name="Content Placeholder 2">
            <a:extLst>
              <a:ext uri="{FF2B5EF4-FFF2-40B4-BE49-F238E27FC236}">
                <a16:creationId xmlns:a16="http://schemas.microsoft.com/office/drawing/2014/main" id="{62793FAE-8633-0F4C-9A40-F79B853A910D}"/>
              </a:ext>
            </a:extLst>
          </p:cNvPr>
          <p:cNvSpPr>
            <a:spLocks noGrp="1"/>
          </p:cNvSpPr>
          <p:nvPr>
            <p:ph idx="1"/>
          </p:nvPr>
        </p:nvSpPr>
        <p:spPr>
          <a:xfrm>
            <a:off x="1097280" y="1822996"/>
            <a:ext cx="10082897"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64144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4937760" cy="4023360"/>
          </a:xfrm>
          <a:prstGeom prst="rect">
            <a:avLst/>
          </a:prstGeom>
        </p:spPr>
        <p:txBody>
          <a:bodyPr/>
          <a:lstStyle>
            <a:lvl1pPr marL="342900" indent="-342900">
              <a:buSzPct val="100000"/>
              <a:buFontTx/>
              <a:buBlip>
                <a:blip r:embed="rId2"/>
              </a:buBlip>
              <a:tabLst/>
              <a:defRPr/>
            </a:lvl1pPr>
            <a:lvl2pPr marL="466725" indent="-266700">
              <a:buSzPct val="100000"/>
              <a:buFontTx/>
              <a:buBlip>
                <a:blip r:embed="rId2"/>
              </a:buBlip>
              <a:tabLst/>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
        <p:nvSpPr>
          <p:cNvPr id="5" name="Content Placeholder 2">
            <a:extLst>
              <a:ext uri="{FF2B5EF4-FFF2-40B4-BE49-F238E27FC236}">
                <a16:creationId xmlns:a16="http://schemas.microsoft.com/office/drawing/2014/main" id="{D0DDF465-25DC-2B41-80A1-101447E2C896}"/>
              </a:ext>
            </a:extLst>
          </p:cNvPr>
          <p:cNvSpPr>
            <a:spLocks noGrp="1"/>
          </p:cNvSpPr>
          <p:nvPr>
            <p:ph sz="half" idx="10"/>
          </p:nvPr>
        </p:nvSpPr>
        <p:spPr>
          <a:xfrm>
            <a:off x="6217920" y="1845734"/>
            <a:ext cx="4937760" cy="4023360"/>
          </a:xfrm>
          <a:prstGeom prst="rect">
            <a:avLst/>
          </a:prstGeom>
        </p:spPr>
        <p:txBody>
          <a:bodyPr/>
          <a:lstStyle>
            <a:lvl1pPr marL="290513" indent="-290513">
              <a:buSzPct val="100000"/>
              <a:buFontTx/>
              <a:buBlip>
                <a:blip r:embed="rId2"/>
              </a:buBlip>
              <a:tabLst/>
              <a:defRPr/>
            </a:lvl1pPr>
            <a:lvl2pPr marL="466725" indent="-266700">
              <a:buSzPct val="100000"/>
              <a:buFontTx/>
              <a:buBlip>
                <a:blip r:embed="rId2"/>
              </a:buBlip>
              <a:tabLst/>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3300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8862F66-82F6-B141-9D48-4F5AA16FEFFB}"/>
              </a:ext>
            </a:extLst>
          </p:cNvPr>
          <p:cNvSpPr>
            <a:spLocks noGrp="1"/>
          </p:cNvSpPr>
          <p:nvPr>
            <p:ph idx="1"/>
          </p:nvPr>
        </p:nvSpPr>
        <p:spPr>
          <a:xfrm>
            <a:off x="1097280" y="1822996"/>
            <a:ext cx="10082897"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5242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8" name="Rectangle 7"/>
          <p:cNvSpPr/>
          <p:nvPr/>
        </p:nvSpPr>
        <p:spPr>
          <a:xfrm>
            <a:off x="0" y="1679615"/>
            <a:ext cx="1013973" cy="2539905"/>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546565" y="1822996"/>
            <a:ext cx="9633612"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descr="WLTI_notag.png"/>
          <p:cNvPicPr>
            <a:picLocks noChangeAspect="1"/>
          </p:cNvPicPr>
          <p:nvPr userDrawn="1"/>
        </p:nvPicPr>
        <p:blipFill rotWithShape="1">
          <a:blip r:embed="rId3">
            <a:extLst>
              <a:ext uri="{28A0092B-C50C-407E-A947-70E740481C1C}">
                <a14:useLocalDpi xmlns:a14="http://schemas.microsoft.com/office/drawing/2010/main" val="0"/>
              </a:ext>
            </a:extLst>
          </a:blip>
          <a:srcRect r="2540"/>
          <a:stretch/>
        </p:blipFill>
        <p:spPr>
          <a:xfrm>
            <a:off x="6302722" y="6172128"/>
            <a:ext cx="5889278" cy="591691"/>
          </a:xfrm>
          <a:prstGeom prst="rect">
            <a:avLst/>
          </a:prstGeom>
        </p:spPr>
      </p:pic>
      <p:sp>
        <p:nvSpPr>
          <p:cNvPr id="10" name="Rectangle 9"/>
          <p:cNvSpPr/>
          <p:nvPr userDrawn="1"/>
        </p:nvSpPr>
        <p:spPr>
          <a:xfrm>
            <a:off x="0" y="4127346"/>
            <a:ext cx="1013973" cy="2730654"/>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0"/>
            <a:ext cx="1013973" cy="1782029"/>
          </a:xfrm>
          <a:prstGeom prst="rect">
            <a:avLst/>
          </a:prstGeom>
          <a:solidFill>
            <a:srgbClr val="7BA1C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1097280" y="286603"/>
            <a:ext cx="10058400" cy="1450757"/>
          </a:xfrm>
          <a:prstGeom prst="rect">
            <a:avLst/>
          </a:prstGeom>
        </p:spPr>
        <p:txBody>
          <a:bodyPr/>
          <a:lstStyle>
            <a:lvl1pPr>
              <a:defRPr>
                <a:solidFill>
                  <a:srgbClr val="2F72A5"/>
                </a:solidFill>
              </a:defRPr>
            </a:lvl1pPr>
          </a:lstStyle>
          <a:p>
            <a:r>
              <a:rPr lang="en-US" dirty="0"/>
              <a:t>Click to edit Master title style</a:t>
            </a:r>
          </a:p>
        </p:txBody>
      </p:sp>
    </p:spTree>
    <p:extLst>
      <p:ext uri="{BB962C8B-B14F-4D97-AF65-F5344CB8AC3E}">
        <p14:creationId xmlns:p14="http://schemas.microsoft.com/office/powerpoint/2010/main" val="1757296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sp>
        <p:nvSpPr>
          <p:cNvPr id="8" name="Rectangle 7"/>
          <p:cNvSpPr/>
          <p:nvPr/>
        </p:nvSpPr>
        <p:spPr>
          <a:xfrm>
            <a:off x="0" y="4953000"/>
            <a:ext cx="12204324" cy="1905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15" y="4805164"/>
            <a:ext cx="12188825" cy="46426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pic>
        <p:nvPicPr>
          <p:cNvPr id="10" name="Picture 9" descr="WLTI_Logo_revers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60722" y="6167636"/>
            <a:ext cx="6526660" cy="634536"/>
          </a:xfrm>
          <a:prstGeom prst="rect">
            <a:avLst/>
          </a:prstGeom>
        </p:spPr>
      </p:pic>
      <p:sp>
        <p:nvSpPr>
          <p:cNvPr id="7" name="Rectangle 6">
            <a:extLst>
              <a:ext uri="{FF2B5EF4-FFF2-40B4-BE49-F238E27FC236}">
                <a16:creationId xmlns:a16="http://schemas.microsoft.com/office/drawing/2014/main" id="{AAE47EFE-9901-5149-B095-0943CB0E951F}"/>
              </a:ext>
            </a:extLst>
          </p:cNvPr>
          <p:cNvSpPr/>
          <p:nvPr userDrawn="1"/>
        </p:nvSpPr>
        <p:spPr>
          <a:xfrm flipV="1">
            <a:off x="-1" y="4763702"/>
            <a:ext cx="12204325" cy="2006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45C996EE-2C34-BC40-8EA8-9032FBCAD370}"/>
              </a:ext>
            </a:extLst>
          </p:cNvPr>
          <p:cNvSpPr>
            <a:spLocks noGrp="1"/>
          </p:cNvSpPr>
          <p:nvPr>
            <p:ph idx="1"/>
          </p:nvPr>
        </p:nvSpPr>
        <p:spPr>
          <a:xfrm>
            <a:off x="1097280" y="292313"/>
            <a:ext cx="10082897" cy="4166324"/>
          </a:xfrm>
          <a:prstGeom prst="rect">
            <a:avLst/>
          </a:prstGeom>
        </p:spPr>
        <p:txBody>
          <a:bodyPr/>
          <a:lstStyle>
            <a:lvl1pPr marL="342900" indent="-342900">
              <a:buFontTx/>
              <a:buBlip>
                <a:blip r:embed="rId3"/>
              </a:buBlip>
              <a:defRPr/>
            </a:lvl1pPr>
            <a:lvl2pPr marL="486918" indent="-285750">
              <a:buFontTx/>
              <a:buBlip>
                <a:blip r:embed="rId3"/>
              </a:buBlip>
              <a:defRPr/>
            </a:lvl2pPr>
            <a:lvl3pPr marL="669798" indent="-285750">
              <a:buFontTx/>
              <a:buBlip>
                <a:blip r:embed="rId3"/>
              </a:buBlip>
              <a:defRPr/>
            </a:lvl3pPr>
            <a:lvl4pPr marL="852678" indent="-285750">
              <a:buFontTx/>
              <a:buBlip>
                <a:blip r:embed="rId3"/>
              </a:buBlip>
              <a:defRPr/>
            </a:lvl4pPr>
            <a:lvl5pPr marL="1035558" indent="-285750">
              <a:buFontTx/>
              <a:buBlip>
                <a:blip r:embed="rId3"/>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7049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69037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695706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ustom Layout">
    <p:bg>
      <p:bgPr>
        <a:solidFill>
          <a:srgbClr val="2F72A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4026" y="2164523"/>
            <a:ext cx="10515600" cy="1325563"/>
          </a:xfrm>
        </p:spPr>
        <p:txBody>
          <a:bodyPr/>
          <a:lstStyle>
            <a:lvl1pPr algn="ctr">
              <a:defRPr>
                <a:solidFill>
                  <a:schemeClr val="bg1"/>
                </a:solidFill>
                <a:latin typeface="Helvetica" pitchFamily="2" charset="0"/>
              </a:defRPr>
            </a:lvl1pPr>
          </a:lstStyle>
          <a:p>
            <a:r>
              <a:rPr lang="en-US" dirty="0"/>
              <a:t>TITLE</a:t>
            </a:r>
          </a:p>
        </p:txBody>
      </p:sp>
      <p:pic>
        <p:nvPicPr>
          <p:cNvPr id="8" name="Picture 7" descr="WLTI_white.png">
            <a:extLst>
              <a:ext uri="{FF2B5EF4-FFF2-40B4-BE49-F238E27FC236}">
                <a16:creationId xmlns:a16="http://schemas.microsoft.com/office/drawing/2014/main" id="{DE35CBA6-16B6-B746-BAC3-3A76EE880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73" y="224589"/>
            <a:ext cx="12329773" cy="1537834"/>
          </a:xfrm>
          <a:prstGeom prst="rect">
            <a:avLst/>
          </a:prstGeom>
        </p:spPr>
      </p:pic>
    </p:spTree>
    <p:extLst>
      <p:ext uri="{BB962C8B-B14F-4D97-AF65-F5344CB8AC3E}">
        <p14:creationId xmlns:p14="http://schemas.microsoft.com/office/powerpoint/2010/main" val="20506680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bg>
      <p:bgPr>
        <a:solidFill>
          <a:srgbClr val="D67B2E"/>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44026" y="2164523"/>
            <a:ext cx="10515600" cy="1325563"/>
          </a:xfrm>
        </p:spPr>
        <p:txBody>
          <a:bodyPr/>
          <a:lstStyle>
            <a:lvl1pPr algn="ctr">
              <a:defRPr>
                <a:solidFill>
                  <a:schemeClr val="bg1"/>
                </a:solidFill>
                <a:latin typeface="Helvetica" pitchFamily="2" charset="0"/>
              </a:defRPr>
            </a:lvl1pPr>
          </a:lstStyle>
          <a:p>
            <a:r>
              <a:rPr lang="en-US" dirty="0"/>
              <a:t>TITLE</a:t>
            </a:r>
          </a:p>
        </p:txBody>
      </p:sp>
      <p:pic>
        <p:nvPicPr>
          <p:cNvPr id="8" name="Picture 7" descr="WLTI_white.png">
            <a:extLst>
              <a:ext uri="{FF2B5EF4-FFF2-40B4-BE49-F238E27FC236}">
                <a16:creationId xmlns:a16="http://schemas.microsoft.com/office/drawing/2014/main" id="{DE35CBA6-16B6-B746-BAC3-3A76EE8809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7773" y="224589"/>
            <a:ext cx="12329773" cy="1537834"/>
          </a:xfrm>
          <a:prstGeom prst="rect">
            <a:avLst/>
          </a:prstGeom>
        </p:spPr>
      </p:pic>
    </p:spTree>
    <p:extLst>
      <p:ext uri="{BB962C8B-B14F-4D97-AF65-F5344CB8AC3E}">
        <p14:creationId xmlns:p14="http://schemas.microsoft.com/office/powerpoint/2010/main" val="3590233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B9E35-2C0C-7D4C-B5E1-FDBA75027084}"/>
              </a:ext>
            </a:extLst>
          </p:cNvPr>
          <p:cNvSpPr/>
          <p:nvPr userDrawn="1"/>
        </p:nvSpPr>
        <p:spPr>
          <a:xfrm>
            <a:off x="0" y="0"/>
            <a:ext cx="12192000" cy="1259457"/>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7280" y="286604"/>
            <a:ext cx="10058400" cy="690370"/>
          </a:xfrm>
          <a:prstGeom prst="rect">
            <a:avLst/>
          </a:prstGeom>
        </p:spPr>
        <p:txBody>
          <a:bodyPr/>
          <a:lstStyle>
            <a:lvl1pPr>
              <a:defRPr>
                <a:solidFill>
                  <a:schemeClr val="bg1"/>
                </a:solidFill>
              </a:defRPr>
            </a:lvl1pPr>
          </a:lstStyle>
          <a:p>
            <a:r>
              <a:rPr lang="en-US" dirty="0"/>
              <a:t>Click to edit Master title style</a:t>
            </a:r>
          </a:p>
        </p:txBody>
      </p:sp>
      <p:sp>
        <p:nvSpPr>
          <p:cNvPr id="5" name="Content Placeholder 2">
            <a:extLst>
              <a:ext uri="{FF2B5EF4-FFF2-40B4-BE49-F238E27FC236}">
                <a16:creationId xmlns:a16="http://schemas.microsoft.com/office/drawing/2014/main" id="{4556985F-0C74-8D40-95F5-948DA9A958F5}"/>
              </a:ext>
            </a:extLst>
          </p:cNvPr>
          <p:cNvSpPr>
            <a:spLocks noGrp="1"/>
          </p:cNvSpPr>
          <p:nvPr>
            <p:ph idx="1"/>
          </p:nvPr>
        </p:nvSpPr>
        <p:spPr>
          <a:xfrm>
            <a:off x="838200" y="1825625"/>
            <a:ext cx="10515600" cy="4351338"/>
          </a:xfrm>
          <a:prstGeom prst="rect">
            <a:avLst/>
          </a:prstGeom>
        </p:spPr>
        <p:txBody>
          <a:bodyPr/>
          <a:lstStyle>
            <a:lvl1pPr marL="228600" indent="-228600">
              <a:buFontTx/>
              <a:buBlip>
                <a:blip r:embed="rId2"/>
              </a:buBlip>
              <a:defRPr>
                <a:solidFill>
                  <a:srgbClr val="2E72A5"/>
                </a:solidFill>
                <a:latin typeface="Helvetica" pitchFamily="2" charset="0"/>
              </a:defRPr>
            </a:lvl1pPr>
            <a:lvl2pPr marL="685800" indent="-228600">
              <a:buFontTx/>
              <a:buBlip>
                <a:blip r:embed="rId2"/>
              </a:buBlip>
              <a:defRPr>
                <a:solidFill>
                  <a:srgbClr val="2E72A5"/>
                </a:solidFill>
                <a:latin typeface="Helvetica" pitchFamily="2" charset="0"/>
              </a:defRPr>
            </a:lvl2pPr>
            <a:lvl3pPr marL="1143000" indent="-228600">
              <a:buFontTx/>
              <a:buBlip>
                <a:blip r:embed="rId2"/>
              </a:buBlip>
              <a:defRPr>
                <a:solidFill>
                  <a:srgbClr val="2E72A5"/>
                </a:solidFill>
                <a:latin typeface="Helvetica" pitchFamily="2" charset="0"/>
              </a:defRPr>
            </a:lvl3pPr>
            <a:lvl4pPr marL="1600200" indent="-228600">
              <a:buFontTx/>
              <a:buBlip>
                <a:blip r:embed="rId2"/>
              </a:buBlip>
              <a:defRPr>
                <a:solidFill>
                  <a:srgbClr val="2E72A5"/>
                </a:solidFill>
                <a:latin typeface="Helvetica" pitchFamily="2" charset="0"/>
              </a:defRPr>
            </a:lvl4pPr>
            <a:lvl5pPr marL="2057400" indent="-228600">
              <a:buFontTx/>
              <a:buBlip>
                <a:blip r:embed="rId2"/>
              </a:buBlip>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684205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2E72A5"/>
                </a:solidFill>
                <a:latin typeface="Helvetica" pitchFamily="2" charset="0"/>
              </a:defRPr>
            </a:lvl1pPr>
          </a:lstStyle>
          <a:p>
            <a:r>
              <a:rPr lang="en-US" dirty="0"/>
              <a:t>Click to edit Master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D67B2E"/>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3" name="Picture 12">
            <a:extLst>
              <a:ext uri="{FF2B5EF4-FFF2-40B4-BE49-F238E27FC236}">
                <a16:creationId xmlns:a16="http://schemas.microsoft.com/office/drawing/2014/main" id="{897A3AE5-9A9B-784E-8277-C65D6F91D4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7"/>
            <a:ext cx="12192000" cy="435749"/>
          </a:xfrm>
          <a:prstGeom prst="rect">
            <a:avLst/>
          </a:prstGeom>
        </p:spPr>
      </p:pic>
      <p:pic>
        <p:nvPicPr>
          <p:cNvPr id="12" name="Picture 11" descr="WLTI_notag.png">
            <a:extLst>
              <a:ext uri="{FF2B5EF4-FFF2-40B4-BE49-F238E27FC236}">
                <a16:creationId xmlns:a16="http://schemas.microsoft.com/office/drawing/2014/main" id="{0E5B245B-7EC2-5B41-8E10-23E8FBA688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990" y="5664275"/>
            <a:ext cx="10358019" cy="1014224"/>
          </a:xfrm>
          <a:prstGeom prst="rect">
            <a:avLst/>
          </a:prstGeom>
        </p:spPr>
      </p:pic>
    </p:spTree>
    <p:extLst>
      <p:ext uri="{BB962C8B-B14F-4D97-AF65-F5344CB8AC3E}">
        <p14:creationId xmlns:p14="http://schemas.microsoft.com/office/powerpoint/2010/main" val="886437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2E72A5"/>
                </a:solidFill>
                <a:latin typeface="Helvetica" pitchFamily="2" charset="0"/>
              </a:defRPr>
            </a:lvl1pPr>
          </a:lstStyle>
          <a:p>
            <a:r>
              <a:rPr lang="en-US" dirty="0"/>
              <a:t>Click to edit Master title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rgbClr val="D67B2E"/>
                </a:solidFill>
                <a:latin typeface="Helvetica"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5492839-D923-4A3D-B0E5-AD21AF6E0603}" type="datetimeFigureOut">
              <a:rPr lang="en-US" smtClean="0"/>
              <a:t>3/10/2025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FF0ED6-90CD-478E-BA9D-1823E535C983}" type="slidenum">
              <a:rPr lang="en-US" smtClean="0"/>
              <a:t>‹#›</a:t>
            </a:fld>
            <a:endParaRPr lang="en-US"/>
          </a:p>
        </p:txBody>
      </p:sp>
      <p:sp>
        <p:nvSpPr>
          <p:cNvPr id="7" name="Rectangle 6"/>
          <p:cNvSpPr/>
          <p:nvPr userDrawn="1"/>
        </p:nvSpPr>
        <p:spPr>
          <a:xfrm>
            <a:off x="-17638" y="5958297"/>
            <a:ext cx="12244914" cy="934985"/>
          </a:xfrm>
          <a:prstGeom prst="rect">
            <a:avLst/>
          </a:prstGeom>
          <a:solidFill>
            <a:srgbClr val="2F7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7" name="Picture 16" descr="WLTI_white.png">
            <a:extLst>
              <a:ext uri="{FF2B5EF4-FFF2-40B4-BE49-F238E27FC236}">
                <a16:creationId xmlns:a16="http://schemas.microsoft.com/office/drawing/2014/main" id="{535126B8-E266-E74B-909A-DA29A865B6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9307"/>
            <a:ext cx="6336632" cy="790338"/>
          </a:xfrm>
          <a:prstGeom prst="rect">
            <a:avLst/>
          </a:prstGeom>
        </p:spPr>
      </p:pic>
      <p:pic>
        <p:nvPicPr>
          <p:cNvPr id="13" name="Picture 12">
            <a:extLst>
              <a:ext uri="{FF2B5EF4-FFF2-40B4-BE49-F238E27FC236}">
                <a16:creationId xmlns:a16="http://schemas.microsoft.com/office/drawing/2014/main" id="{897A3AE5-9A9B-784E-8277-C65D6F91D46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7"/>
            <a:ext cx="12192000" cy="435749"/>
          </a:xfrm>
          <a:prstGeom prst="rect">
            <a:avLst/>
          </a:prstGeom>
        </p:spPr>
      </p:pic>
    </p:spTree>
    <p:extLst>
      <p:ext uri="{BB962C8B-B14F-4D97-AF65-F5344CB8AC3E}">
        <p14:creationId xmlns:p14="http://schemas.microsoft.com/office/powerpoint/2010/main" val="1586833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17638" y="5958297"/>
            <a:ext cx="12244914" cy="934985"/>
          </a:xfrm>
          <a:prstGeom prst="rect">
            <a:avLst/>
          </a:prstGeom>
          <a:solidFill>
            <a:srgbClr val="7BA1C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12305"/>
            <a:ext cx="11353800" cy="1325563"/>
          </a:xfrm>
        </p:spPr>
        <p:txBody>
          <a:bodyPr>
            <a:normAutofit/>
          </a:bodyPr>
          <a:lstStyle>
            <a:lvl1pPr marL="0" indent="458788">
              <a:defRPr sz="4800">
                <a:solidFill>
                  <a:srgbClr val="7BA1C4"/>
                </a:solidFill>
                <a:latin typeface="Helvetica" pitchFamily="2" charset="0"/>
              </a:defRPr>
            </a:lvl1pPr>
          </a:lstStyle>
          <a:p>
            <a:r>
              <a:rPr lang="en-US" dirty="0"/>
              <a:t>TITLE HERE</a:t>
            </a:r>
          </a:p>
        </p:txBody>
      </p:sp>
      <p:sp>
        <p:nvSpPr>
          <p:cNvPr id="3" name="Content Placeholder 2"/>
          <p:cNvSpPr>
            <a:spLocks noGrp="1"/>
          </p:cNvSpPr>
          <p:nvPr>
            <p:ph idx="1"/>
          </p:nvPr>
        </p:nvSpPr>
        <p:spPr/>
        <p:txBody>
          <a:bodyPr/>
          <a:lstStyle>
            <a:lvl1pPr marL="228600" indent="-228600">
              <a:buFontTx/>
              <a:buBlip>
                <a:blip r:embed="rId2"/>
              </a:buBlip>
              <a:defRPr>
                <a:solidFill>
                  <a:srgbClr val="2E72A5"/>
                </a:solidFill>
                <a:latin typeface="Helvetica" pitchFamily="2" charset="0"/>
              </a:defRPr>
            </a:lvl1pPr>
            <a:lvl2pPr marL="685800" indent="-228600">
              <a:buFontTx/>
              <a:buBlip>
                <a:blip r:embed="rId2"/>
              </a:buBlip>
              <a:defRPr>
                <a:solidFill>
                  <a:srgbClr val="2E72A5"/>
                </a:solidFill>
                <a:latin typeface="Helvetica" pitchFamily="2" charset="0"/>
              </a:defRPr>
            </a:lvl2pPr>
            <a:lvl3pPr marL="1143000" indent="-228600">
              <a:buFontTx/>
              <a:buBlip>
                <a:blip r:embed="rId2"/>
              </a:buBlip>
              <a:defRPr>
                <a:solidFill>
                  <a:srgbClr val="2E72A5"/>
                </a:solidFill>
                <a:latin typeface="Helvetica" pitchFamily="2" charset="0"/>
              </a:defRPr>
            </a:lvl3pPr>
            <a:lvl4pPr marL="1600200" indent="-228600">
              <a:buFontTx/>
              <a:buBlip>
                <a:blip r:embed="rId2"/>
              </a:buBlip>
              <a:defRPr>
                <a:solidFill>
                  <a:srgbClr val="2E72A5"/>
                </a:solidFill>
                <a:latin typeface="Helvetica" pitchFamily="2" charset="0"/>
              </a:defRPr>
            </a:lvl4pPr>
            <a:lvl5pPr marL="2057400" indent="-228600">
              <a:buFontTx/>
              <a:buBlip>
                <a:blip r:embed="rId2"/>
              </a:buBlip>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9" name="Picture 18" descr="WLTI_white.png">
            <a:extLst>
              <a:ext uri="{FF2B5EF4-FFF2-40B4-BE49-F238E27FC236}">
                <a16:creationId xmlns:a16="http://schemas.microsoft.com/office/drawing/2014/main" id="{C1110A72-5162-454C-8D6C-AEA0502FAF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6009307"/>
            <a:ext cx="6336632" cy="790338"/>
          </a:xfrm>
          <a:prstGeom prst="rect">
            <a:avLst/>
          </a:prstGeom>
        </p:spPr>
      </p:pic>
      <p:pic>
        <p:nvPicPr>
          <p:cNvPr id="14" name="Picture 13">
            <a:extLst>
              <a:ext uri="{FF2B5EF4-FFF2-40B4-BE49-F238E27FC236}">
                <a16:creationId xmlns:a16="http://schemas.microsoft.com/office/drawing/2014/main" id="{65AE1DA4-EB26-B34F-B84E-FEB0CFBD01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1354507"/>
            <a:ext cx="12192000" cy="106962"/>
          </a:xfrm>
          <a:prstGeom prst="rect">
            <a:avLst/>
          </a:prstGeom>
        </p:spPr>
      </p:pic>
    </p:spTree>
    <p:extLst>
      <p:ext uri="{BB962C8B-B14F-4D97-AF65-F5344CB8AC3E}">
        <p14:creationId xmlns:p14="http://schemas.microsoft.com/office/powerpoint/2010/main" val="1945775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E72A5"/>
                </a:solidFill>
                <a:latin typeface="Helvetica" pitchFamily="2" charset="0"/>
              </a:defRPr>
            </a:lvl1pPr>
            <a:lvl2pPr>
              <a:defRPr>
                <a:solidFill>
                  <a:srgbClr val="2E72A5"/>
                </a:solidFill>
                <a:latin typeface="Helvetica" pitchFamily="2" charset="0"/>
              </a:defRPr>
            </a:lvl2pPr>
            <a:lvl3pPr>
              <a:defRPr>
                <a:solidFill>
                  <a:srgbClr val="2E72A5"/>
                </a:solidFill>
                <a:latin typeface="Helvetica" pitchFamily="2" charset="0"/>
              </a:defRPr>
            </a:lvl3pPr>
            <a:lvl4pPr>
              <a:defRPr>
                <a:solidFill>
                  <a:srgbClr val="2E72A5"/>
                </a:solidFill>
                <a:latin typeface="Helvetica" pitchFamily="2" charset="0"/>
              </a:defRPr>
            </a:lvl4pPr>
            <a:lvl5pPr>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5492839-D923-4A3D-B0E5-AD21AF6E0603}" type="datetimeFigureOut">
              <a:rPr lang="en-US" smtClean="0"/>
              <a:t>3/10/2025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FF0ED6-90CD-478E-BA9D-1823E535C983}" type="slidenum">
              <a:rPr lang="en-US" smtClean="0"/>
              <a:t>‹#›</a:t>
            </a:fld>
            <a:endParaRPr lang="en-US"/>
          </a:p>
        </p:txBody>
      </p:sp>
      <p:sp>
        <p:nvSpPr>
          <p:cNvPr id="7" name="Rectangle 6"/>
          <p:cNvSpPr/>
          <p:nvPr userDrawn="1"/>
        </p:nvSpPr>
        <p:spPr>
          <a:xfrm>
            <a:off x="-17638" y="5958297"/>
            <a:ext cx="12244914" cy="934985"/>
          </a:xfrm>
          <a:prstGeom prst="rect">
            <a:avLst/>
          </a:prstGeom>
          <a:solidFill>
            <a:srgbClr val="2E72A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0" y="12305"/>
            <a:ext cx="11353800" cy="1325563"/>
          </a:xfrm>
        </p:spPr>
        <p:txBody>
          <a:bodyPr>
            <a:normAutofit/>
          </a:bodyPr>
          <a:lstStyle>
            <a:lvl1pPr marL="0" indent="458788">
              <a:defRPr sz="4800">
                <a:solidFill>
                  <a:srgbClr val="2E72A5"/>
                </a:solidFill>
                <a:latin typeface="Helvetica" pitchFamily="2" charset="0"/>
              </a:defRPr>
            </a:lvl1pPr>
          </a:lstStyle>
          <a:p>
            <a:r>
              <a:rPr lang="en-US" dirty="0"/>
              <a:t>TITLE HERE</a:t>
            </a:r>
          </a:p>
        </p:txBody>
      </p:sp>
      <p:pic>
        <p:nvPicPr>
          <p:cNvPr id="20" name="Picture 19" descr="WLTI_white.png">
            <a:extLst>
              <a:ext uri="{FF2B5EF4-FFF2-40B4-BE49-F238E27FC236}">
                <a16:creationId xmlns:a16="http://schemas.microsoft.com/office/drawing/2014/main" id="{FB89AAAD-AD93-ED49-978B-4847991928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9307"/>
            <a:ext cx="6336632" cy="790338"/>
          </a:xfrm>
          <a:prstGeom prst="rect">
            <a:avLst/>
          </a:prstGeom>
        </p:spPr>
      </p:pic>
      <p:pic>
        <p:nvPicPr>
          <p:cNvPr id="13" name="Picture 12">
            <a:extLst>
              <a:ext uri="{FF2B5EF4-FFF2-40B4-BE49-F238E27FC236}">
                <a16:creationId xmlns:a16="http://schemas.microsoft.com/office/drawing/2014/main" id="{2C7A8221-4D92-FF4C-BCAA-8CB71ACAF7E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54507"/>
            <a:ext cx="12192000" cy="106962"/>
          </a:xfrm>
          <a:prstGeom prst="rect">
            <a:avLst/>
          </a:prstGeom>
        </p:spPr>
      </p:pic>
    </p:spTree>
    <p:extLst>
      <p:ext uri="{BB962C8B-B14F-4D97-AF65-F5344CB8AC3E}">
        <p14:creationId xmlns:p14="http://schemas.microsoft.com/office/powerpoint/2010/main" val="2526937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2E72A5"/>
                </a:solidFill>
                <a:latin typeface="Helvetica" pitchFamily="2" charset="0"/>
              </a:defRPr>
            </a:lvl1pPr>
            <a:lvl2pPr>
              <a:defRPr>
                <a:solidFill>
                  <a:srgbClr val="2E72A5"/>
                </a:solidFill>
                <a:latin typeface="Helvetica" pitchFamily="2" charset="0"/>
              </a:defRPr>
            </a:lvl2pPr>
            <a:lvl3pPr>
              <a:defRPr>
                <a:solidFill>
                  <a:srgbClr val="2E72A5"/>
                </a:solidFill>
                <a:latin typeface="Helvetica" pitchFamily="2" charset="0"/>
              </a:defRPr>
            </a:lvl3pPr>
            <a:lvl4pPr>
              <a:defRPr>
                <a:solidFill>
                  <a:srgbClr val="2E72A5"/>
                </a:solidFill>
                <a:latin typeface="Helvetica" pitchFamily="2" charset="0"/>
              </a:defRPr>
            </a:lvl4pPr>
            <a:lvl5pPr>
              <a:defRPr>
                <a:solidFill>
                  <a:srgbClr val="2E72A5"/>
                </a:solidFill>
                <a:latin typeface="Helvetica"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5492839-D923-4A3D-B0E5-AD21AF6E0603}" type="datetimeFigureOut">
              <a:rPr lang="en-US" smtClean="0"/>
              <a:t>3/10/2025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FF0ED6-90CD-478E-BA9D-1823E535C983}" type="slidenum">
              <a:rPr lang="en-US" smtClean="0"/>
              <a:t>‹#›</a:t>
            </a:fld>
            <a:endParaRPr lang="en-US"/>
          </a:p>
        </p:txBody>
      </p:sp>
      <p:sp>
        <p:nvSpPr>
          <p:cNvPr id="7" name="Rectangle 6"/>
          <p:cNvSpPr/>
          <p:nvPr userDrawn="1"/>
        </p:nvSpPr>
        <p:spPr>
          <a:xfrm>
            <a:off x="-17638" y="5958297"/>
            <a:ext cx="12244914" cy="93498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itle 1"/>
          <p:cNvSpPr>
            <a:spLocks noGrp="1"/>
          </p:cNvSpPr>
          <p:nvPr>
            <p:ph type="title" hasCustomPrompt="1"/>
          </p:nvPr>
        </p:nvSpPr>
        <p:spPr>
          <a:xfrm>
            <a:off x="0" y="12305"/>
            <a:ext cx="11353800" cy="1325563"/>
          </a:xfrm>
        </p:spPr>
        <p:txBody>
          <a:bodyPr>
            <a:normAutofit/>
          </a:bodyPr>
          <a:lstStyle>
            <a:lvl1pPr marL="0" indent="458788">
              <a:defRPr sz="4800">
                <a:solidFill>
                  <a:srgbClr val="D67B2E"/>
                </a:solidFill>
                <a:latin typeface="Helvetica" pitchFamily="2" charset="0"/>
              </a:defRPr>
            </a:lvl1pPr>
          </a:lstStyle>
          <a:p>
            <a:r>
              <a:rPr lang="en-US" dirty="0"/>
              <a:t>TITLE HERE</a:t>
            </a:r>
          </a:p>
        </p:txBody>
      </p:sp>
      <p:pic>
        <p:nvPicPr>
          <p:cNvPr id="20" name="Picture 19" descr="WLTI_white.png">
            <a:extLst>
              <a:ext uri="{FF2B5EF4-FFF2-40B4-BE49-F238E27FC236}">
                <a16:creationId xmlns:a16="http://schemas.microsoft.com/office/drawing/2014/main" id="{73B8CFEE-2E3B-734A-A38B-DC85F45E42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009307"/>
            <a:ext cx="6336632" cy="790338"/>
          </a:xfrm>
          <a:prstGeom prst="rect">
            <a:avLst/>
          </a:prstGeom>
        </p:spPr>
      </p:pic>
      <p:pic>
        <p:nvPicPr>
          <p:cNvPr id="13" name="Picture 12">
            <a:extLst>
              <a:ext uri="{FF2B5EF4-FFF2-40B4-BE49-F238E27FC236}">
                <a16:creationId xmlns:a16="http://schemas.microsoft.com/office/drawing/2014/main" id="{00C33649-DFE1-224C-AA47-8AF15231F7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54507"/>
            <a:ext cx="12192000" cy="106962"/>
          </a:xfrm>
          <a:prstGeom prst="rect">
            <a:avLst/>
          </a:prstGeom>
        </p:spPr>
      </p:pic>
    </p:spTree>
    <p:extLst>
      <p:ext uri="{BB962C8B-B14F-4D97-AF65-F5344CB8AC3E}">
        <p14:creationId xmlns:p14="http://schemas.microsoft.com/office/powerpoint/2010/main" val="3583703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6B9E35-2C0C-7D4C-B5E1-FDBA75027084}"/>
              </a:ext>
            </a:extLst>
          </p:cNvPr>
          <p:cNvSpPr/>
          <p:nvPr userDrawn="1"/>
        </p:nvSpPr>
        <p:spPr>
          <a:xfrm>
            <a:off x="0" y="0"/>
            <a:ext cx="12192000" cy="1259457"/>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097280" y="286604"/>
            <a:ext cx="10058400" cy="690370"/>
          </a:xfrm>
          <a:prstGeom prst="rect">
            <a:avLst/>
          </a:prstGeom>
        </p:spPr>
        <p:txBody>
          <a:bodyPr/>
          <a:lstStyle>
            <a:lvl1pPr>
              <a:defRPr>
                <a:solidFill>
                  <a:schemeClr val="bg1"/>
                </a:solidFill>
              </a:defRPr>
            </a:lvl1pPr>
          </a:lstStyle>
          <a:p>
            <a:r>
              <a:rPr lang="en-US" dirty="0"/>
              <a:t>Click to edit Master title style</a:t>
            </a:r>
          </a:p>
        </p:txBody>
      </p:sp>
      <p:sp>
        <p:nvSpPr>
          <p:cNvPr id="6" name="Content Placeholder 2">
            <a:extLst>
              <a:ext uri="{FF2B5EF4-FFF2-40B4-BE49-F238E27FC236}">
                <a16:creationId xmlns:a16="http://schemas.microsoft.com/office/drawing/2014/main" id="{7ADAD343-DDA1-1948-B209-9F6C7B1217D7}"/>
              </a:ext>
            </a:extLst>
          </p:cNvPr>
          <p:cNvSpPr>
            <a:spLocks noGrp="1"/>
          </p:cNvSpPr>
          <p:nvPr>
            <p:ph idx="1"/>
          </p:nvPr>
        </p:nvSpPr>
        <p:spPr>
          <a:xfrm>
            <a:off x="838200" y="1825625"/>
            <a:ext cx="10515600" cy="4351338"/>
          </a:xfrm>
          <a:prstGeom prst="rect">
            <a:avLst/>
          </a:prstGeom>
        </p:spPr>
        <p:txBody>
          <a:bodyPr/>
          <a:lstStyle>
            <a:lvl1pPr marL="228600" indent="-228600">
              <a:buFontTx/>
              <a:buBlip>
                <a:blip r:embed="rId2"/>
              </a:buBlip>
              <a:defRPr>
                <a:solidFill>
                  <a:srgbClr val="2E72A5"/>
                </a:solidFill>
                <a:latin typeface="Helvetica" pitchFamily="2" charset="0"/>
              </a:defRPr>
            </a:lvl1pPr>
            <a:lvl2pPr marL="685800" indent="-228600">
              <a:buFontTx/>
              <a:buBlip>
                <a:blip r:embed="rId2"/>
              </a:buBlip>
              <a:defRPr>
                <a:solidFill>
                  <a:srgbClr val="2E72A5"/>
                </a:solidFill>
                <a:latin typeface="Helvetica" pitchFamily="2" charset="0"/>
              </a:defRPr>
            </a:lvl2pPr>
            <a:lvl3pPr marL="1143000" indent="-228600">
              <a:buFontTx/>
              <a:buBlip>
                <a:blip r:embed="rId2"/>
              </a:buBlip>
              <a:defRPr>
                <a:solidFill>
                  <a:srgbClr val="2E72A5"/>
                </a:solidFill>
                <a:latin typeface="Helvetica" pitchFamily="2" charset="0"/>
              </a:defRPr>
            </a:lvl3pPr>
            <a:lvl4pPr marL="1600200" indent="-228600">
              <a:buFontTx/>
              <a:buBlip>
                <a:blip r:embed="rId2"/>
              </a:buBlip>
              <a:defRPr>
                <a:solidFill>
                  <a:srgbClr val="2E72A5"/>
                </a:solidFill>
                <a:latin typeface="Helvetica" pitchFamily="2" charset="0"/>
              </a:defRPr>
            </a:lvl4pPr>
            <a:lvl5pPr marL="2057400" indent="-228600">
              <a:buFontTx/>
              <a:buBlip>
                <a:blip r:embed="rId2"/>
              </a:buBlip>
              <a:defRPr>
                <a:solidFill>
                  <a:srgbClr val="2E72A5"/>
                </a:solidFill>
                <a:latin typeface="Helvetica"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29665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845734"/>
            <a:ext cx="4937760" cy="402336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
        <p:nvSpPr>
          <p:cNvPr id="4" name="Content Placeholder 3"/>
          <p:cNvSpPr>
            <a:spLocks noGrp="1"/>
          </p:cNvSpPr>
          <p:nvPr>
            <p:ph sz="half" idx="2"/>
          </p:nvPr>
        </p:nvSpPr>
        <p:spPr>
          <a:xfrm>
            <a:off x="6217920" y="1845735"/>
            <a:ext cx="4937760" cy="402336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9903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a:prstGeom prst="rect">
            <a:avLst/>
          </a:prstGeom>
        </p:spPr>
        <p:txBody>
          <a:bodyPr lIns="91440" rIns="91440" anchor="ctr">
            <a:normAutofit/>
          </a:bodyPr>
          <a:lstStyle>
            <a:lvl1pPr marL="0" indent="0">
              <a:buNone/>
              <a:defRPr sz="2000" b="0" cap="all" baseline="0">
                <a:solidFill>
                  <a:srgbClr val="D67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a:prstGeom prst="rect">
            <a:avLst/>
          </a:prstGeom>
        </p:spPr>
        <p:txBody>
          <a:bodyPr lIns="91440" rIns="91440" anchor="ctr">
            <a:normAutofit/>
          </a:bodyPr>
          <a:lstStyle>
            <a:lvl1pPr marL="0" indent="0">
              <a:buNone/>
              <a:defRPr sz="2000" b="0" cap="all" baseline="0">
                <a:solidFill>
                  <a:srgbClr val="D67B2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a:prstGeom prst="rect">
            <a:avLst/>
          </a:prstGeom>
        </p:spPr>
        <p:txBody>
          <a:bodyPr/>
          <a:lstStyle>
            <a:lvl1pPr marL="91440" indent="-91440">
              <a:buSzPct val="100000"/>
              <a:buFontTx/>
              <a:buBlip>
                <a:blip r:embed="rId2"/>
              </a:buBlip>
              <a:defRPr/>
            </a:lvl1pPr>
            <a:lvl2pPr marL="384048" indent="-182880">
              <a:buSzPct val="100000"/>
              <a:buFontTx/>
              <a:buBlip>
                <a:blip r:embed="rId2"/>
              </a:buBlip>
              <a:defRPr/>
            </a:lvl2pPr>
            <a:lvl3pPr marL="566928" indent="-182880">
              <a:buSzPct val="100000"/>
              <a:buFontTx/>
              <a:buBlip>
                <a:blip r:embed="rId2"/>
              </a:buBlip>
              <a:defRPr/>
            </a:lvl3pPr>
            <a:lvl4pPr marL="749808" indent="-182880">
              <a:buSzPct val="100000"/>
              <a:buFontTx/>
              <a:buBlip>
                <a:blip r:embed="rId2"/>
              </a:buBlip>
              <a:defRPr/>
            </a:lvl4pPr>
            <a:lvl5pPr marL="932688" indent="-182880">
              <a:buSzPct val="100000"/>
              <a:buFontTx/>
              <a:buBlip>
                <a:blip r:embed="rId2"/>
              </a:buBlip>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496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27820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a:prstGeom prst="rect">
            <a:avLst/>
          </a:prstGeo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57375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8" name="Rectangle 7"/>
          <p:cNvSpPr/>
          <p:nvPr/>
        </p:nvSpPr>
        <p:spPr>
          <a:xfrm>
            <a:off x="0" y="1679615"/>
            <a:ext cx="1013973" cy="2539905"/>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1546565" y="1822996"/>
            <a:ext cx="9633612" cy="4166324"/>
          </a:xfrm>
          <a:prstGeom prst="rect">
            <a:avLst/>
          </a:prstGeom>
        </p:spPr>
        <p:txBody>
          <a:bodyPr/>
          <a:lstStyle>
            <a:lvl1pPr marL="342900" indent="-342900">
              <a:buFontTx/>
              <a:buBlip>
                <a:blip r:embed="rId2"/>
              </a:buBlip>
              <a:defRPr/>
            </a:lvl1pPr>
            <a:lvl2pPr marL="486918" indent="-285750">
              <a:buFontTx/>
              <a:buBlip>
                <a:blip r:embed="rId2"/>
              </a:buBlip>
              <a:defRPr/>
            </a:lvl2pPr>
            <a:lvl3pPr marL="669798" indent="-285750">
              <a:buFontTx/>
              <a:buBlip>
                <a:blip r:embed="rId2"/>
              </a:buBlip>
              <a:defRPr/>
            </a:lvl3pPr>
            <a:lvl4pPr marL="852678" indent="-285750">
              <a:buFontTx/>
              <a:buBlip>
                <a:blip r:embed="rId2"/>
              </a:buBlip>
              <a:defRPr/>
            </a:lvl4pPr>
            <a:lvl5pPr marL="1035558" indent="-285750">
              <a:buFontTx/>
              <a:buBlip>
                <a:blip r:embed="rId2"/>
              </a:buBlip>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4127346"/>
            <a:ext cx="1013973" cy="2730654"/>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0" y="0"/>
            <a:ext cx="1013973" cy="1782029"/>
          </a:xfrm>
          <a:prstGeom prst="rect">
            <a:avLst/>
          </a:prstGeom>
          <a:solidFill>
            <a:srgbClr val="7BA1C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1097280" y="286603"/>
            <a:ext cx="10058400" cy="1450757"/>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107697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5" y="0"/>
            <a:ext cx="12191985" cy="4915076"/>
          </a:xfrm>
          <a:prstGeom prst="rect">
            <a:avLst/>
          </a:prstGeo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Rectangle 7"/>
          <p:cNvSpPr/>
          <p:nvPr/>
        </p:nvSpPr>
        <p:spPr>
          <a:xfrm>
            <a:off x="0" y="4953000"/>
            <a:ext cx="12188825" cy="1905000"/>
          </a:xfrm>
          <a:prstGeom prst="rect">
            <a:avLst/>
          </a:prstGeom>
          <a:solidFill>
            <a:srgbClr val="2F72A5"/>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D67B2E"/>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a:prstGeom prst="rect">
            <a:avLst/>
          </a:prstGeo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80" y="5907024"/>
            <a:ext cx="10113264" cy="594360"/>
          </a:xfrm>
          <a:prstGeom prst="rect">
            <a:avLst/>
          </a:prstGeo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89741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8" name="TextBox 7"/>
          <p:cNvSpPr txBox="1"/>
          <p:nvPr userDrawn="1"/>
        </p:nvSpPr>
        <p:spPr>
          <a:xfrm>
            <a:off x="9338236" y="6364941"/>
            <a:ext cx="2764118" cy="461665"/>
          </a:xfrm>
          <a:prstGeom prst="rect">
            <a:avLst/>
          </a:prstGeom>
          <a:noFill/>
        </p:spPr>
        <p:txBody>
          <a:bodyPr wrap="square" rtlCol="0">
            <a:spAutoFit/>
          </a:bodyPr>
          <a:lstStyle/>
          <a:p>
            <a:r>
              <a:rPr lang="en-US" sz="1200" dirty="0">
                <a:solidFill>
                  <a:srgbClr val="2F72A5"/>
                </a:solidFill>
              </a:rPr>
              <a:t>WorkLife Training</a:t>
            </a:r>
            <a:r>
              <a:rPr lang="en-US" sz="1200" baseline="0" dirty="0">
                <a:solidFill>
                  <a:srgbClr val="2F72A5"/>
                </a:solidFill>
              </a:rPr>
              <a:t> Institute </a:t>
            </a:r>
            <a:r>
              <a:rPr lang="de-DE" sz="1200" baseline="0" dirty="0">
                <a:solidFill>
                  <a:srgbClr val="2F72A5"/>
                </a:solidFill>
              </a:rPr>
              <a:t>© 2025</a:t>
            </a:r>
          </a:p>
          <a:p>
            <a:endParaRPr lang="en-US" sz="1200" dirty="0">
              <a:solidFill>
                <a:srgbClr val="2F72A5"/>
              </a:solidFill>
            </a:endParaRPr>
          </a:p>
        </p:txBody>
      </p:sp>
      <p:pic>
        <p:nvPicPr>
          <p:cNvPr id="3" name="Picture 2">
            <a:extLst>
              <a:ext uri="{FF2B5EF4-FFF2-40B4-BE49-F238E27FC236}">
                <a16:creationId xmlns:a16="http://schemas.microsoft.com/office/drawing/2014/main" id="{2B9E292A-465A-5942-901C-EB91891104B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5969778"/>
            <a:ext cx="12192000" cy="106962"/>
          </a:xfrm>
          <a:prstGeom prst="rect">
            <a:avLst/>
          </a:prstGeom>
        </p:spPr>
      </p:pic>
      <p:pic>
        <p:nvPicPr>
          <p:cNvPr id="6" name="Picture 5" descr="Logo&#10;&#10;Description automatically generated with medium confidence">
            <a:extLst>
              <a:ext uri="{FF2B5EF4-FFF2-40B4-BE49-F238E27FC236}">
                <a16:creationId xmlns:a16="http://schemas.microsoft.com/office/drawing/2014/main" id="{3B087BFE-1693-4937-8998-0F1C7D17FE7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314325" y="6112528"/>
            <a:ext cx="3219450" cy="504825"/>
          </a:xfrm>
          <a:prstGeom prst="rect">
            <a:avLst/>
          </a:prstGeom>
        </p:spPr>
      </p:pic>
    </p:spTree>
    <p:extLst>
      <p:ext uri="{BB962C8B-B14F-4D97-AF65-F5344CB8AC3E}">
        <p14:creationId xmlns:p14="http://schemas.microsoft.com/office/powerpoint/2010/main" val="46414709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 id="2147483763" r:id="rId17"/>
  </p:sldLayoutIdLst>
  <p:txStyles>
    <p:titleStyle>
      <a:lvl1pPr algn="ctr" defTabSz="914400" rtl="0" eaLnBrk="1" latinLnBrk="0" hangingPunct="1">
        <a:lnSpc>
          <a:spcPct val="85000"/>
        </a:lnSpc>
        <a:spcBef>
          <a:spcPct val="0"/>
        </a:spcBef>
        <a:buNone/>
        <a:defRPr sz="4800" kern="1200" spc="-50" baseline="0">
          <a:solidFill>
            <a:srgbClr val="D67B2E"/>
          </a:solidFill>
          <a:latin typeface="Helvetica"/>
          <a:ea typeface="+mj-ea"/>
          <a:cs typeface="Helvetica"/>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21"/>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21"/>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21"/>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21"/>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21"/>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A3B5A0AA-1193-3148-AF5C-618B4407F62C}"/>
              </a:ext>
            </a:extLst>
          </p:cNvPr>
          <p:cNvSpPr txBox="1"/>
          <p:nvPr userDrawn="1"/>
        </p:nvSpPr>
        <p:spPr>
          <a:xfrm>
            <a:off x="9338236" y="6541403"/>
            <a:ext cx="2764118" cy="276999"/>
          </a:xfrm>
          <a:prstGeom prst="rect">
            <a:avLst/>
          </a:prstGeom>
          <a:noFill/>
        </p:spPr>
        <p:txBody>
          <a:bodyPr wrap="square" rtlCol="0">
            <a:spAutoFit/>
          </a:bodyPr>
          <a:lstStyle/>
          <a:p>
            <a:pPr algn="r"/>
            <a:r>
              <a:rPr lang="en-US" sz="1200" dirty="0">
                <a:solidFill>
                  <a:schemeClr val="bg1"/>
                </a:solidFill>
              </a:rPr>
              <a:t>WorkLife Training</a:t>
            </a:r>
            <a:r>
              <a:rPr lang="en-US" sz="1200" baseline="0" dirty="0">
                <a:solidFill>
                  <a:schemeClr val="bg1"/>
                </a:solidFill>
              </a:rPr>
              <a:t> Institute </a:t>
            </a:r>
            <a:r>
              <a:rPr lang="de-DE" sz="1200" baseline="0" dirty="0">
                <a:solidFill>
                  <a:schemeClr val="bg1"/>
                </a:solidFill>
              </a:rPr>
              <a:t>©2022</a:t>
            </a:r>
            <a:endParaRPr lang="en-US" sz="1200" dirty="0">
              <a:solidFill>
                <a:schemeClr val="bg1"/>
              </a:solidFill>
            </a:endParaRPr>
          </a:p>
        </p:txBody>
      </p:sp>
    </p:spTree>
    <p:extLst>
      <p:ext uri="{BB962C8B-B14F-4D97-AF65-F5344CB8AC3E}">
        <p14:creationId xmlns:p14="http://schemas.microsoft.com/office/powerpoint/2010/main" val="57852193"/>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13.tif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4.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tif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160" y="1841083"/>
            <a:ext cx="10058400" cy="1450757"/>
          </a:xfrm>
        </p:spPr>
        <p:txBody>
          <a:bodyPr>
            <a:noAutofit/>
          </a:bodyPr>
          <a:lstStyle/>
          <a:p>
            <a:pPr>
              <a:lnSpc>
                <a:spcPct val="100000"/>
              </a:lnSpc>
            </a:pPr>
            <a:r>
              <a:rPr lang="en-US" sz="6600" dirty="0"/>
              <a:t>How to Have a Professional &amp;</a:t>
            </a:r>
            <a:br>
              <a:rPr lang="en-US" sz="6600" dirty="0"/>
            </a:br>
            <a:r>
              <a:rPr lang="en-US" sz="6600" dirty="0"/>
              <a:t>Respectful Workplace </a:t>
            </a:r>
          </a:p>
        </p:txBody>
      </p:sp>
    </p:spTree>
    <p:extLst>
      <p:ext uri="{BB962C8B-B14F-4D97-AF65-F5344CB8AC3E}">
        <p14:creationId xmlns:p14="http://schemas.microsoft.com/office/powerpoint/2010/main" val="1563897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230588" y="2187398"/>
            <a:ext cx="7508682" cy="4835425"/>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D67B2E"/>
              </a:buClr>
              <a:buFont typeface="Wingdings" panose="05000000000000000000" pitchFamily="2" charset="2"/>
              <a:buChar char="q"/>
            </a:pPr>
            <a:r>
              <a:rPr lang="en-US" sz="2600" dirty="0"/>
              <a:t>  Competing Priorities</a:t>
            </a:r>
          </a:p>
          <a:p>
            <a:pPr>
              <a:buClr>
                <a:srgbClr val="D67B2E"/>
              </a:buClr>
              <a:buFont typeface="Wingdings" panose="05000000000000000000" pitchFamily="2" charset="2"/>
              <a:buChar char="q"/>
            </a:pPr>
            <a:r>
              <a:rPr lang="en-US" sz="2600" dirty="0"/>
              <a:t>  It can be challenging to see others 'points </a:t>
            </a:r>
            <a:br>
              <a:rPr lang="en-US" sz="2600" dirty="0"/>
            </a:br>
            <a:r>
              <a:rPr lang="en-US" sz="2600" dirty="0"/>
              <a:t>    of view</a:t>
            </a:r>
          </a:p>
          <a:p>
            <a:pPr>
              <a:buClr>
                <a:srgbClr val="D67B2E"/>
              </a:buClr>
              <a:buFont typeface="Wingdings" panose="05000000000000000000" pitchFamily="2" charset="2"/>
              <a:buChar char="q"/>
            </a:pPr>
            <a:r>
              <a:rPr lang="en-US" sz="2600" dirty="0"/>
              <a:t>  Learn to respectfully disagree</a:t>
            </a:r>
          </a:p>
        </p:txBody>
      </p:sp>
      <p:sp>
        <p:nvSpPr>
          <p:cNvPr id="4" name="Title 3"/>
          <p:cNvSpPr>
            <a:spLocks noGrp="1"/>
          </p:cNvSpPr>
          <p:nvPr>
            <p:ph type="title"/>
          </p:nvPr>
        </p:nvSpPr>
        <p:spPr>
          <a:xfrm>
            <a:off x="925002" y="352012"/>
            <a:ext cx="10058400" cy="690370"/>
          </a:xfrm>
        </p:spPr>
        <p:txBody>
          <a:bodyPr>
            <a:normAutofit/>
          </a:bodyPr>
          <a:lstStyle/>
          <a:p>
            <a:r>
              <a:rPr lang="en-US" sz="4400" dirty="0"/>
              <a:t>Interdisciplinary Workplaces</a:t>
            </a:r>
          </a:p>
        </p:txBody>
      </p:sp>
      <p:pic>
        <p:nvPicPr>
          <p:cNvPr id="2" name="Picture 1">
            <a:extLst>
              <a:ext uri="{FF2B5EF4-FFF2-40B4-BE49-F238E27FC236}">
                <a16:creationId xmlns:a16="http://schemas.microsoft.com/office/drawing/2014/main" id="{223BED79-E7C2-5B4C-B40A-651E594A5540}"/>
              </a:ext>
            </a:extLst>
          </p:cNvPr>
          <p:cNvPicPr>
            <a:picLocks noChangeAspect="1"/>
          </p:cNvPicPr>
          <p:nvPr/>
        </p:nvPicPr>
        <p:blipFill>
          <a:blip r:embed="rId4"/>
          <a:stretch>
            <a:fillRect/>
          </a:stretch>
        </p:blipFill>
        <p:spPr>
          <a:xfrm>
            <a:off x="7294880" y="1440799"/>
            <a:ext cx="4897120" cy="4560837"/>
          </a:xfrm>
          <a:prstGeom prst="rect">
            <a:avLst/>
          </a:prstGeom>
        </p:spPr>
      </p:pic>
    </p:spTree>
    <p:extLst>
      <p:ext uri="{BB962C8B-B14F-4D97-AF65-F5344CB8AC3E}">
        <p14:creationId xmlns:p14="http://schemas.microsoft.com/office/powerpoint/2010/main" val="25780625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0"/>
            <a:ext cx="10058400" cy="976974"/>
          </a:xfrm>
        </p:spPr>
        <p:txBody>
          <a:bodyPr>
            <a:normAutofit/>
          </a:bodyPr>
          <a:lstStyle/>
          <a:p>
            <a:r>
              <a:rPr lang="en-US" sz="4400" dirty="0"/>
              <a:t>Workplace Harassment</a:t>
            </a:r>
          </a:p>
        </p:txBody>
      </p:sp>
      <p:sp>
        <p:nvSpPr>
          <p:cNvPr id="3" name="Content Placeholder 2"/>
          <p:cNvSpPr>
            <a:spLocks noGrp="1"/>
          </p:cNvSpPr>
          <p:nvPr>
            <p:ph idx="4294967295"/>
          </p:nvPr>
        </p:nvSpPr>
        <p:spPr>
          <a:xfrm>
            <a:off x="123825" y="976313"/>
            <a:ext cx="12068175" cy="5078412"/>
          </a:xfrm>
          <a:prstGeom prst="rect">
            <a:avLst/>
          </a:prstGeom>
        </p:spPr>
        <p:txBody>
          <a:bodyPr>
            <a:normAutofit/>
          </a:bodyPr>
          <a:lstStyle/>
          <a:p>
            <a:pPr marL="0" indent="0">
              <a:buNone/>
            </a:pPr>
            <a:r>
              <a:rPr lang="en-US" sz="2600" dirty="0"/>
              <a:t>Under federal law, harassment of employees based on race, color, religion, sex (including gender identity and pregnancy), national origin, age, disability, genetic information, sexual orientation, or parental status is prohibited. There are two basic types of workplace harassment: </a:t>
            </a:r>
          </a:p>
          <a:p>
            <a:pPr marL="450850" indent="-450850"/>
            <a:r>
              <a:rPr lang="en-US" sz="2600" b="1" dirty="0"/>
              <a:t>Quid Pro Quo Harassment: </a:t>
            </a:r>
            <a:r>
              <a:rPr lang="en-US" sz="2600" dirty="0"/>
              <a:t>Generally, results in a tangible employment decision based upon the employee’s acceptance or rejection of unwelcome sexual advances or requests for favors, but it can also result from unwelcome conduct that is of a religious nature. </a:t>
            </a:r>
          </a:p>
          <a:p>
            <a:pPr marL="450850" indent="-450850"/>
            <a:r>
              <a:rPr lang="en-US" sz="2600" b="1" dirty="0"/>
              <a:t>Hostile Work Environment: </a:t>
            </a:r>
            <a:r>
              <a:rPr lang="en-US" sz="2600" dirty="0"/>
              <a:t>Unwelcome conduct from anyone with whom the victim interacts on the job. Unwelcome conduct renders the workplace atmosphere intimidating, hostile or offensive. </a:t>
            </a:r>
          </a:p>
        </p:txBody>
      </p:sp>
    </p:spTree>
    <p:extLst>
      <p:ext uri="{BB962C8B-B14F-4D97-AF65-F5344CB8AC3E}">
        <p14:creationId xmlns:p14="http://schemas.microsoft.com/office/powerpoint/2010/main" val="19869112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4915" y="-10542"/>
            <a:ext cx="10058400" cy="976974"/>
          </a:xfrm>
        </p:spPr>
        <p:txBody>
          <a:bodyPr>
            <a:normAutofit/>
          </a:bodyPr>
          <a:lstStyle/>
          <a:p>
            <a:r>
              <a:rPr lang="en-US" sz="4400" dirty="0"/>
              <a:t>Bullying</a:t>
            </a:r>
          </a:p>
        </p:txBody>
      </p:sp>
      <p:sp>
        <p:nvSpPr>
          <p:cNvPr id="3" name="Content Placeholder 2"/>
          <p:cNvSpPr>
            <a:spLocks noGrp="1"/>
          </p:cNvSpPr>
          <p:nvPr>
            <p:ph idx="4294967295"/>
          </p:nvPr>
        </p:nvSpPr>
        <p:spPr>
          <a:xfrm>
            <a:off x="123825" y="895350"/>
            <a:ext cx="12068175" cy="5076825"/>
          </a:xfrm>
          <a:prstGeom prst="rect">
            <a:avLst/>
          </a:prstGeom>
        </p:spPr>
        <p:txBody>
          <a:bodyPr>
            <a:normAutofit/>
          </a:bodyPr>
          <a:lstStyle/>
          <a:p>
            <a:pPr marL="0" indent="0">
              <a:lnSpc>
                <a:spcPct val="100000"/>
              </a:lnSpc>
              <a:buNone/>
            </a:pPr>
            <a:r>
              <a:rPr lang="en-US" sz="2600" dirty="0"/>
              <a:t>Bullying is generally defined as </a:t>
            </a:r>
            <a:r>
              <a:rPr lang="en-US" sz="2600" b="1" dirty="0"/>
              <a:t>unwelcome behavior </a:t>
            </a:r>
            <a:r>
              <a:rPr lang="en-US" sz="2600" dirty="0"/>
              <a:t>that occurs over a period of time and is meant to harm someone who feels powerless to respond. </a:t>
            </a:r>
          </a:p>
          <a:p>
            <a:pPr marL="450850" indent="-450850">
              <a:lnSpc>
                <a:spcPct val="100000"/>
              </a:lnSpc>
            </a:pPr>
            <a:r>
              <a:rPr lang="en-US" sz="2600" dirty="0"/>
              <a:t>Verbal bullying includes teasing and threatening to cause harm.</a:t>
            </a:r>
          </a:p>
          <a:p>
            <a:pPr marL="450850" indent="-450850">
              <a:lnSpc>
                <a:spcPct val="100000"/>
              </a:lnSpc>
            </a:pPr>
            <a:r>
              <a:rPr lang="en-US" sz="2600" dirty="0"/>
              <a:t>Social bullying might happen by leaving someone out of a meeting on purpose or publicly reprimanding someone. </a:t>
            </a:r>
          </a:p>
        </p:txBody>
      </p:sp>
      <p:pic>
        <p:nvPicPr>
          <p:cNvPr id="2" name="Picture 1">
            <a:extLst>
              <a:ext uri="{FF2B5EF4-FFF2-40B4-BE49-F238E27FC236}">
                <a16:creationId xmlns:a16="http://schemas.microsoft.com/office/drawing/2014/main" id="{D4C2D4EF-6192-8E49-9B07-D643C1C0DF6D}"/>
              </a:ext>
            </a:extLst>
          </p:cNvPr>
          <p:cNvPicPr>
            <a:picLocks noChangeAspect="1"/>
          </p:cNvPicPr>
          <p:nvPr/>
        </p:nvPicPr>
        <p:blipFill>
          <a:blip r:embed="rId3"/>
          <a:stretch>
            <a:fillRect/>
          </a:stretch>
        </p:blipFill>
        <p:spPr>
          <a:xfrm>
            <a:off x="8348869" y="2943015"/>
            <a:ext cx="2926079" cy="2926079"/>
          </a:xfrm>
          <a:prstGeom prst="rect">
            <a:avLst/>
          </a:prstGeom>
        </p:spPr>
      </p:pic>
      <p:sp>
        <p:nvSpPr>
          <p:cNvPr id="5" name="Content Placeholder 2">
            <a:extLst>
              <a:ext uri="{FF2B5EF4-FFF2-40B4-BE49-F238E27FC236}">
                <a16:creationId xmlns:a16="http://schemas.microsoft.com/office/drawing/2014/main" id="{D3660199-3F67-F949-ADF5-74FC61A905FE}"/>
              </a:ext>
            </a:extLst>
          </p:cNvPr>
          <p:cNvSpPr txBox="1">
            <a:spLocks/>
          </p:cNvSpPr>
          <p:nvPr/>
        </p:nvSpPr>
        <p:spPr>
          <a:xfrm>
            <a:off x="123092" y="3399183"/>
            <a:ext cx="7782658" cy="2753687"/>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4"/>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4"/>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0850" indent="-450850">
              <a:lnSpc>
                <a:spcPct val="100000"/>
              </a:lnSpc>
            </a:pPr>
            <a:r>
              <a:rPr lang="en-US" sz="2600" dirty="0"/>
              <a:t>For example, a manager who is mean to everyone – an ‘equal opportunity harasser’ – might not be engaging in unlawful conduct, but that doesn’t mean it must be tolerated. Employers can have codes of conduct that address respect in the workplace and hold employees accountable. </a:t>
            </a:r>
          </a:p>
        </p:txBody>
      </p:sp>
    </p:spTree>
    <p:extLst>
      <p:ext uri="{BB962C8B-B14F-4D97-AF65-F5344CB8AC3E}">
        <p14:creationId xmlns:p14="http://schemas.microsoft.com/office/powerpoint/2010/main" val="1233890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045BA8-A07A-D344-9948-D5C08B3388AF}"/>
              </a:ext>
            </a:extLst>
          </p:cNvPr>
          <p:cNvSpPr>
            <a:spLocks noGrp="1"/>
          </p:cNvSpPr>
          <p:nvPr>
            <p:ph idx="1"/>
          </p:nvPr>
        </p:nvSpPr>
        <p:spPr>
          <a:xfrm>
            <a:off x="1362635" y="986119"/>
            <a:ext cx="10569388" cy="2069876"/>
          </a:xfrm>
        </p:spPr>
        <p:txBody>
          <a:bodyPr/>
          <a:lstStyle/>
          <a:p>
            <a:pPr marL="450850" indent="-450850">
              <a:lnSpc>
                <a:spcPct val="100000"/>
              </a:lnSpc>
            </a:pPr>
            <a:r>
              <a:rPr lang="en-US" sz="2400" dirty="0"/>
              <a:t>We all have </a:t>
            </a:r>
            <a:r>
              <a:rPr lang="en-US" sz="2400" b="1" dirty="0"/>
              <a:t>unconscious biases </a:t>
            </a:r>
            <a:r>
              <a:rPr lang="en-US" sz="2400" dirty="0"/>
              <a:t>– when our brains make automatic judgments &amp; assessments of people and situations.  </a:t>
            </a:r>
          </a:p>
          <a:p>
            <a:pPr marL="450850" indent="-450850">
              <a:lnSpc>
                <a:spcPct val="100000"/>
              </a:lnSpc>
            </a:pPr>
            <a:r>
              <a:rPr lang="en-US" sz="2400" b="1" dirty="0"/>
              <a:t>Treat people the same</a:t>
            </a:r>
            <a:r>
              <a:rPr lang="en-US" sz="2400" dirty="0"/>
              <a:t>, no matter race, religion, gender, size, age or country of origin.  </a:t>
            </a:r>
          </a:p>
          <a:p>
            <a:pPr marL="0" indent="0">
              <a:lnSpc>
                <a:spcPct val="100000"/>
              </a:lnSpc>
              <a:buNone/>
            </a:pPr>
            <a:endParaRPr lang="en-US" dirty="0"/>
          </a:p>
        </p:txBody>
      </p:sp>
      <p:sp>
        <p:nvSpPr>
          <p:cNvPr id="3" name="Title 2"/>
          <p:cNvSpPr>
            <a:spLocks noGrp="1"/>
          </p:cNvSpPr>
          <p:nvPr>
            <p:ph type="title"/>
          </p:nvPr>
        </p:nvSpPr>
        <p:spPr>
          <a:xfrm>
            <a:off x="1097280" y="1"/>
            <a:ext cx="11094720" cy="986118"/>
          </a:xfrm>
        </p:spPr>
        <p:txBody>
          <a:bodyPr>
            <a:normAutofit/>
          </a:bodyPr>
          <a:lstStyle/>
          <a:p>
            <a:r>
              <a:rPr lang="en-US" sz="4400" dirty="0"/>
              <a:t>Unconscious Biases</a:t>
            </a:r>
          </a:p>
        </p:txBody>
      </p:sp>
      <p:pic>
        <p:nvPicPr>
          <p:cNvPr id="2" name="Picture 1">
            <a:extLst>
              <a:ext uri="{FF2B5EF4-FFF2-40B4-BE49-F238E27FC236}">
                <a16:creationId xmlns:a16="http://schemas.microsoft.com/office/drawing/2014/main" id="{7A4BE8DC-301D-794D-AD58-8D8B83018512}"/>
              </a:ext>
            </a:extLst>
          </p:cNvPr>
          <p:cNvPicPr>
            <a:picLocks noChangeAspect="1"/>
          </p:cNvPicPr>
          <p:nvPr/>
        </p:nvPicPr>
        <p:blipFill>
          <a:blip r:embed="rId3"/>
          <a:stretch>
            <a:fillRect/>
          </a:stretch>
        </p:blipFill>
        <p:spPr>
          <a:xfrm>
            <a:off x="1124667" y="3023665"/>
            <a:ext cx="4259043" cy="2763035"/>
          </a:xfrm>
          <a:prstGeom prst="rect">
            <a:avLst/>
          </a:prstGeom>
        </p:spPr>
      </p:pic>
      <p:sp>
        <p:nvSpPr>
          <p:cNvPr id="6" name="Content Placeholder 4">
            <a:extLst>
              <a:ext uri="{FF2B5EF4-FFF2-40B4-BE49-F238E27FC236}">
                <a16:creationId xmlns:a16="http://schemas.microsoft.com/office/drawing/2014/main" id="{73BF4001-5402-C842-AD1E-B7CB447D556F}"/>
              </a:ext>
            </a:extLst>
          </p:cNvPr>
          <p:cNvSpPr txBox="1">
            <a:spLocks/>
          </p:cNvSpPr>
          <p:nvPr/>
        </p:nvSpPr>
        <p:spPr>
          <a:xfrm>
            <a:off x="5145741" y="2599765"/>
            <a:ext cx="7046259" cy="3154605"/>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90000"/>
              </a:lnSpc>
              <a:spcBef>
                <a:spcPts val="1200"/>
              </a:spcBef>
              <a:spcAft>
                <a:spcPts val="200"/>
              </a:spcAft>
              <a:buClr>
                <a:schemeClr val="accent1"/>
              </a:buClr>
              <a:buSzPct val="100000"/>
              <a:buFontTx/>
              <a:buBlip>
                <a:blip r:embed="rId4"/>
              </a:buBlip>
              <a:defRPr sz="2000" kern="1200">
                <a:solidFill>
                  <a:srgbClr val="2F72A5"/>
                </a:solidFill>
                <a:latin typeface="Helvetica"/>
                <a:ea typeface="+mn-ea"/>
                <a:cs typeface="Helvetica"/>
              </a:defRPr>
            </a:lvl1pPr>
            <a:lvl2pPr marL="486918" indent="-285750" algn="l" defTabSz="914400" rtl="0" eaLnBrk="1" latinLnBrk="0" hangingPunct="1">
              <a:lnSpc>
                <a:spcPct val="90000"/>
              </a:lnSpc>
              <a:spcBef>
                <a:spcPts val="200"/>
              </a:spcBef>
              <a:spcAft>
                <a:spcPts val="400"/>
              </a:spcAft>
              <a:buClr>
                <a:schemeClr val="accent1"/>
              </a:buClr>
              <a:buSzPct val="100000"/>
              <a:buFontTx/>
              <a:buBlip>
                <a:blip r:embed="rId4"/>
              </a:buBlip>
              <a:defRPr sz="1800" kern="1200">
                <a:solidFill>
                  <a:srgbClr val="2F72A5"/>
                </a:solidFill>
                <a:latin typeface="Helvetica"/>
                <a:ea typeface="+mn-ea"/>
                <a:cs typeface="Helvetica"/>
              </a:defRPr>
            </a:lvl2pPr>
            <a:lvl3pPr marL="669798" indent="-28575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3pPr>
            <a:lvl4pPr marL="852678" indent="-28575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4pPr>
            <a:lvl5pPr marL="1035558" indent="-28575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0850" indent="-450850">
              <a:lnSpc>
                <a:spcPct val="100000"/>
              </a:lnSpc>
            </a:pPr>
            <a:r>
              <a:rPr lang="en-US" sz="2400" b="1" dirty="0"/>
              <a:t>Include all </a:t>
            </a:r>
            <a:r>
              <a:rPr lang="en-US" sz="2400" dirty="0"/>
              <a:t>relevant coworkers in meetings, discussions, trainings and events.  While not every person can participate in every activity, do not marginalize, exclude or leave any one person out.  </a:t>
            </a:r>
          </a:p>
          <a:p>
            <a:pPr marL="450850" indent="-450850">
              <a:lnSpc>
                <a:spcPct val="100000"/>
              </a:lnSpc>
            </a:pPr>
            <a:r>
              <a:rPr lang="en-US" sz="2400" b="1" dirty="0"/>
              <a:t>Provide equal opportunity </a:t>
            </a:r>
            <a:r>
              <a:rPr lang="en-US" sz="2400" dirty="0"/>
              <a:t>for employees to participate in committees, task forces and improvement teams. </a:t>
            </a:r>
          </a:p>
          <a:p>
            <a:pPr>
              <a:lnSpc>
                <a:spcPct val="100000"/>
              </a:lnSpc>
            </a:pPr>
            <a:endParaRPr lang="en-US" dirty="0"/>
          </a:p>
        </p:txBody>
      </p:sp>
    </p:spTree>
    <p:extLst>
      <p:ext uri="{BB962C8B-B14F-4D97-AF65-F5344CB8AC3E}">
        <p14:creationId xmlns:p14="http://schemas.microsoft.com/office/powerpoint/2010/main" val="133270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045BA8-A07A-D344-9948-D5C08B3388AF}"/>
              </a:ext>
            </a:extLst>
          </p:cNvPr>
          <p:cNvSpPr>
            <a:spLocks noGrp="1"/>
          </p:cNvSpPr>
          <p:nvPr>
            <p:ph idx="1"/>
          </p:nvPr>
        </p:nvSpPr>
        <p:spPr>
          <a:xfrm>
            <a:off x="1097279" y="1165412"/>
            <a:ext cx="11094721" cy="4972921"/>
          </a:xfrm>
        </p:spPr>
        <p:txBody>
          <a:bodyPr>
            <a:normAutofit/>
          </a:bodyPr>
          <a:lstStyle/>
          <a:p>
            <a:pPr marL="450850" indent="-450850">
              <a:lnSpc>
                <a:spcPct val="100000"/>
              </a:lnSpc>
            </a:pPr>
            <a:r>
              <a:rPr lang="en-US" sz="2600" dirty="0"/>
              <a:t>Unconscious biases are often instant and done without conscious thought.  These thoughts are not </a:t>
            </a:r>
            <a:r>
              <a:rPr lang="en-US" sz="2600" i="1" dirty="0"/>
              <a:t>wrong</a:t>
            </a:r>
            <a:r>
              <a:rPr lang="en-US" sz="2600" dirty="0"/>
              <a:t>, they are </a:t>
            </a:r>
            <a:r>
              <a:rPr lang="en-US" sz="2600" i="1" dirty="0"/>
              <a:t>habits</a:t>
            </a:r>
            <a:r>
              <a:rPr lang="en-US" sz="2600" dirty="0"/>
              <a:t>. </a:t>
            </a:r>
          </a:p>
          <a:p>
            <a:pPr marL="450850" indent="-450850">
              <a:lnSpc>
                <a:spcPct val="100000"/>
              </a:lnSpc>
            </a:pPr>
            <a:r>
              <a:rPr lang="en-US" sz="2600" dirty="0"/>
              <a:t>What we want to do instead of denying our biases or feeling ashamed of them is </a:t>
            </a:r>
            <a:r>
              <a:rPr lang="en-US" sz="2600" b="1" dirty="0"/>
              <a:t>BECOME AWARE </a:t>
            </a:r>
            <a:r>
              <a:rPr lang="en-US" sz="2600" dirty="0"/>
              <a:t>of them. </a:t>
            </a:r>
          </a:p>
          <a:p>
            <a:pPr marL="960628" lvl="3" indent="-450850">
              <a:lnSpc>
                <a:spcPct val="100000"/>
              </a:lnSpc>
            </a:pPr>
            <a:r>
              <a:rPr lang="en-US" sz="2600" dirty="0"/>
              <a:t>For example: If you notice you interrupt women more than men, or men more than women, in meetings, become aware of your behavior and adjust accordingly.  </a:t>
            </a:r>
          </a:p>
          <a:p>
            <a:pPr marL="509778" lvl="3" indent="0">
              <a:lnSpc>
                <a:spcPct val="100000"/>
              </a:lnSpc>
              <a:buNone/>
            </a:pPr>
            <a:r>
              <a:rPr lang="en-US" sz="2600" b="1" i="1" dirty="0"/>
              <a:t>DISCUSSION Point</a:t>
            </a:r>
            <a:r>
              <a:rPr lang="en-US" sz="2600" dirty="0"/>
              <a:t>: What are your unconscious biases? </a:t>
            </a:r>
          </a:p>
          <a:p>
            <a:pPr marL="0" indent="0">
              <a:lnSpc>
                <a:spcPct val="100000"/>
              </a:lnSpc>
              <a:buNone/>
            </a:pPr>
            <a:endParaRPr lang="en-US" dirty="0"/>
          </a:p>
        </p:txBody>
      </p:sp>
      <p:sp>
        <p:nvSpPr>
          <p:cNvPr id="3" name="Title 2"/>
          <p:cNvSpPr>
            <a:spLocks noGrp="1"/>
          </p:cNvSpPr>
          <p:nvPr>
            <p:ph type="title"/>
          </p:nvPr>
        </p:nvSpPr>
        <p:spPr>
          <a:xfrm>
            <a:off x="1097279" y="286603"/>
            <a:ext cx="11094721" cy="878809"/>
          </a:xfrm>
        </p:spPr>
        <p:txBody>
          <a:bodyPr>
            <a:normAutofit/>
          </a:bodyPr>
          <a:lstStyle/>
          <a:p>
            <a:r>
              <a:rPr lang="en-US" sz="4400" dirty="0"/>
              <a:t>Unconscious Biases, </a:t>
            </a:r>
            <a:r>
              <a:rPr lang="en-US" sz="4400" dirty="0" err="1"/>
              <a:t>con’t</a:t>
            </a:r>
            <a:endParaRPr lang="en-US" sz="4400" dirty="0"/>
          </a:p>
        </p:txBody>
      </p:sp>
      <p:pic>
        <p:nvPicPr>
          <p:cNvPr id="2" name="Picture 1">
            <a:extLst>
              <a:ext uri="{FF2B5EF4-FFF2-40B4-BE49-F238E27FC236}">
                <a16:creationId xmlns:a16="http://schemas.microsoft.com/office/drawing/2014/main" id="{FA0BF4D8-8051-4248-BC13-E065597090A9}"/>
              </a:ext>
            </a:extLst>
          </p:cNvPr>
          <p:cNvPicPr>
            <a:picLocks noChangeAspect="1"/>
          </p:cNvPicPr>
          <p:nvPr/>
        </p:nvPicPr>
        <p:blipFill>
          <a:blip r:embed="rId3"/>
          <a:stretch>
            <a:fillRect/>
          </a:stretch>
        </p:blipFill>
        <p:spPr>
          <a:xfrm>
            <a:off x="5278539" y="5005895"/>
            <a:ext cx="6913461" cy="1852105"/>
          </a:xfrm>
          <a:prstGeom prst="rect">
            <a:avLst/>
          </a:prstGeom>
        </p:spPr>
      </p:pic>
    </p:spTree>
    <p:extLst>
      <p:ext uri="{BB962C8B-B14F-4D97-AF65-F5344CB8AC3E}">
        <p14:creationId xmlns:p14="http://schemas.microsoft.com/office/powerpoint/2010/main" val="3054154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Disagree Respectfully</a:t>
            </a:r>
          </a:p>
        </p:txBody>
      </p:sp>
      <p:sp>
        <p:nvSpPr>
          <p:cNvPr id="3" name="Content Placeholder 2"/>
          <p:cNvSpPr>
            <a:spLocks noGrp="1"/>
          </p:cNvSpPr>
          <p:nvPr>
            <p:ph idx="4294967295"/>
          </p:nvPr>
        </p:nvSpPr>
        <p:spPr>
          <a:xfrm>
            <a:off x="0" y="976313"/>
            <a:ext cx="12192000" cy="1462087"/>
          </a:xfrm>
          <a:prstGeom prst="rect">
            <a:avLst/>
          </a:prstGeom>
        </p:spPr>
        <p:txBody>
          <a:bodyPr>
            <a:normAutofit/>
          </a:bodyPr>
          <a:lstStyle/>
          <a:p>
            <a:pPr marL="450850" indent="-450850"/>
            <a:r>
              <a:rPr lang="en-US" sz="2600" dirty="0"/>
              <a:t>Disagreements are normal. </a:t>
            </a:r>
            <a:r>
              <a:rPr lang="en-US" sz="2600" b="1" dirty="0"/>
              <a:t>Learning to respectfully disagree is a key professional skill.</a:t>
            </a:r>
          </a:p>
          <a:p>
            <a:pPr marL="450850" indent="-450850"/>
            <a:r>
              <a:rPr lang="en-US" sz="2600" dirty="0"/>
              <a:t>Always keep your tone of voice steady – never raise your voice.</a:t>
            </a:r>
          </a:p>
          <a:p>
            <a:pPr marL="0" indent="0">
              <a:buNone/>
            </a:pPr>
            <a:endParaRPr lang="en-US" sz="2800" dirty="0"/>
          </a:p>
        </p:txBody>
      </p:sp>
      <p:pic>
        <p:nvPicPr>
          <p:cNvPr id="2" name="Picture 1">
            <a:extLst>
              <a:ext uri="{FF2B5EF4-FFF2-40B4-BE49-F238E27FC236}">
                <a16:creationId xmlns:a16="http://schemas.microsoft.com/office/drawing/2014/main" id="{3306E64E-0522-8B42-BA17-EAC4A3F6AF00}"/>
              </a:ext>
            </a:extLst>
          </p:cNvPr>
          <p:cNvPicPr>
            <a:picLocks noChangeAspect="1"/>
          </p:cNvPicPr>
          <p:nvPr/>
        </p:nvPicPr>
        <p:blipFill>
          <a:blip r:embed="rId3"/>
          <a:stretch>
            <a:fillRect/>
          </a:stretch>
        </p:blipFill>
        <p:spPr>
          <a:xfrm>
            <a:off x="6371771" y="2754143"/>
            <a:ext cx="5469286" cy="3130568"/>
          </a:xfrm>
          <a:prstGeom prst="rect">
            <a:avLst/>
          </a:prstGeom>
        </p:spPr>
      </p:pic>
      <p:sp>
        <p:nvSpPr>
          <p:cNvPr id="5" name="Content Placeholder 2">
            <a:extLst>
              <a:ext uri="{FF2B5EF4-FFF2-40B4-BE49-F238E27FC236}">
                <a16:creationId xmlns:a16="http://schemas.microsoft.com/office/drawing/2014/main" id="{06909E44-8F20-4A4D-8EC7-940495C14A69}"/>
              </a:ext>
            </a:extLst>
          </p:cNvPr>
          <p:cNvSpPr txBox="1">
            <a:spLocks/>
          </p:cNvSpPr>
          <p:nvPr/>
        </p:nvSpPr>
        <p:spPr>
          <a:xfrm>
            <a:off x="0" y="2438400"/>
            <a:ext cx="6371771" cy="5034358"/>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4"/>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4"/>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50850" indent="-450850"/>
            <a:r>
              <a:rPr lang="en-US" sz="2600" dirty="0"/>
              <a:t>Focus on issues, not people, and use “I” statements, not “you” statements. </a:t>
            </a:r>
          </a:p>
          <a:p>
            <a:pPr marL="450850" indent="-450850"/>
            <a:r>
              <a:rPr lang="en-US" sz="2600" dirty="0"/>
              <a:t>Know when you need to take a break </a:t>
            </a:r>
          </a:p>
          <a:p>
            <a:pPr marL="450850" indent="-450850"/>
            <a:r>
              <a:rPr lang="en-US" sz="2600" dirty="0"/>
              <a:t>Know when to bring in HR.</a:t>
            </a:r>
          </a:p>
          <a:p>
            <a:pPr marL="450850" indent="-450850"/>
            <a:r>
              <a:rPr lang="en-US" sz="2600" dirty="0"/>
              <a:t>Make sure everyone agrees on the next steps and understands the resolution. </a:t>
            </a:r>
          </a:p>
          <a:p>
            <a:pPr marL="450850" indent="-450850"/>
            <a:endParaRPr lang="en-US" sz="2800" dirty="0"/>
          </a:p>
        </p:txBody>
      </p:sp>
    </p:spTree>
    <p:extLst>
      <p:ext uri="{BB962C8B-B14F-4D97-AF65-F5344CB8AC3E}">
        <p14:creationId xmlns:p14="http://schemas.microsoft.com/office/powerpoint/2010/main" val="235528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045BA8-A07A-D344-9948-D5C08B3388AF}"/>
              </a:ext>
            </a:extLst>
          </p:cNvPr>
          <p:cNvSpPr>
            <a:spLocks noGrp="1"/>
          </p:cNvSpPr>
          <p:nvPr>
            <p:ph idx="1"/>
          </p:nvPr>
        </p:nvSpPr>
        <p:spPr>
          <a:xfrm>
            <a:off x="1183951" y="1033139"/>
            <a:ext cx="10397238" cy="4956182"/>
          </a:xfrm>
        </p:spPr>
        <p:txBody>
          <a:bodyPr/>
          <a:lstStyle/>
          <a:p>
            <a:pPr marL="0" indent="0">
              <a:buNone/>
            </a:pPr>
            <a:r>
              <a:rPr lang="en-US" sz="2400" dirty="0"/>
              <a:t>Active listening is a set of skills you can use everyday, it’s designed to encourage respect and understanding.  </a:t>
            </a:r>
          </a:p>
          <a:p>
            <a:pPr marL="450850" indent="-450850"/>
            <a:r>
              <a:rPr lang="en-US" sz="2400" b="1" dirty="0"/>
              <a:t>Restating: </a:t>
            </a:r>
            <a:r>
              <a:rPr lang="en-US" sz="2400" dirty="0"/>
              <a:t>Demonstrate you’re listening by repeating what someone has said, “Let me see if I’m clear about this…” or “It sounds like you’re saying…” </a:t>
            </a:r>
          </a:p>
          <a:p>
            <a:pPr marL="450850" indent="-450850"/>
            <a:r>
              <a:rPr lang="en-US" sz="2400" b="1" dirty="0"/>
              <a:t>Validation: </a:t>
            </a:r>
            <a:r>
              <a:rPr lang="en-US" sz="2400" dirty="0"/>
              <a:t>Acknowledge someone’s feelings or point of view, “I appreciate your willingness to talk about such a difficult issue…” </a:t>
            </a:r>
          </a:p>
          <a:p>
            <a:pPr marL="450850" indent="-450850"/>
            <a:r>
              <a:rPr lang="en-US" sz="2400" b="1" dirty="0"/>
              <a:t>Silence: </a:t>
            </a:r>
            <a:r>
              <a:rPr lang="en-US" sz="2400" dirty="0"/>
              <a:t>This helps slow down a potentially difficult conversation. Give everyone a chance to think and reflect.  </a:t>
            </a:r>
          </a:p>
          <a:p>
            <a:pPr marL="450850" indent="-450850"/>
            <a:r>
              <a:rPr lang="en-US" sz="2400" b="1" dirty="0"/>
              <a:t>Give Feedback: </a:t>
            </a:r>
            <a:r>
              <a:rPr lang="en-US" sz="2400" dirty="0"/>
              <a:t>Let the person know what your initial thoughts are on the situation. Share information, observations, insights. Then listen carefully.  </a:t>
            </a:r>
          </a:p>
          <a:p>
            <a:pPr marL="0" indent="0">
              <a:buNone/>
            </a:pPr>
            <a:endParaRPr lang="en-US" dirty="0"/>
          </a:p>
        </p:txBody>
      </p:sp>
      <p:sp>
        <p:nvSpPr>
          <p:cNvPr id="3" name="Title 2"/>
          <p:cNvSpPr>
            <a:spLocks noGrp="1"/>
          </p:cNvSpPr>
          <p:nvPr>
            <p:ph type="title"/>
          </p:nvPr>
        </p:nvSpPr>
        <p:spPr>
          <a:xfrm>
            <a:off x="1097280" y="158763"/>
            <a:ext cx="10058400" cy="1020621"/>
          </a:xfrm>
        </p:spPr>
        <p:txBody>
          <a:bodyPr/>
          <a:lstStyle/>
          <a:p>
            <a:r>
              <a:rPr lang="en-US" dirty="0"/>
              <a:t>Active Listening </a:t>
            </a:r>
          </a:p>
        </p:txBody>
      </p:sp>
    </p:spTree>
    <p:extLst>
      <p:ext uri="{BB962C8B-B14F-4D97-AF65-F5344CB8AC3E}">
        <p14:creationId xmlns:p14="http://schemas.microsoft.com/office/powerpoint/2010/main" val="31633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dirty="0"/>
              <a:t>The </a:t>
            </a:r>
            <a:r>
              <a:rPr lang="en-US" sz="4400" b="1" dirty="0"/>
              <a:t>POWER</a:t>
            </a:r>
            <a:r>
              <a:rPr lang="en-US" sz="4400" dirty="0"/>
              <a:t> of Kindness</a:t>
            </a:r>
          </a:p>
        </p:txBody>
      </p:sp>
      <p:sp>
        <p:nvSpPr>
          <p:cNvPr id="3" name="Content Placeholder 2"/>
          <p:cNvSpPr>
            <a:spLocks noGrp="1"/>
          </p:cNvSpPr>
          <p:nvPr>
            <p:ph idx="4294967295"/>
          </p:nvPr>
        </p:nvSpPr>
        <p:spPr>
          <a:xfrm>
            <a:off x="159026" y="1804194"/>
            <a:ext cx="5180013" cy="3249612"/>
          </a:xfrm>
          <a:prstGeom prst="rect">
            <a:avLst/>
          </a:prstGeom>
        </p:spPr>
        <p:txBody>
          <a:bodyPr>
            <a:normAutofit/>
          </a:bodyPr>
          <a:lstStyle/>
          <a:p>
            <a:pPr marL="450850" indent="-450850"/>
            <a:r>
              <a:rPr lang="en-US" sz="2600" b="1" dirty="0"/>
              <a:t>Research has shown that when we do something kind, our brains release oxytocin, the “hug hormone” that makes us feel really good.  </a:t>
            </a:r>
          </a:p>
          <a:p>
            <a:pPr marL="0" indent="0">
              <a:buNone/>
            </a:pPr>
            <a:r>
              <a:rPr lang="en-US" sz="2600" dirty="0"/>
              <a:t>What kindness or compliment could you extend to a member of your team </a:t>
            </a:r>
            <a:r>
              <a:rPr lang="en-US" sz="2600" i="1" dirty="0"/>
              <a:t>right now</a:t>
            </a:r>
            <a:r>
              <a:rPr lang="en-US" sz="2600" dirty="0"/>
              <a:t>? </a:t>
            </a:r>
          </a:p>
        </p:txBody>
      </p:sp>
      <p:pic>
        <p:nvPicPr>
          <p:cNvPr id="2" name="Picture 1">
            <a:extLst>
              <a:ext uri="{FF2B5EF4-FFF2-40B4-BE49-F238E27FC236}">
                <a16:creationId xmlns:a16="http://schemas.microsoft.com/office/drawing/2014/main" id="{96F74BCA-C15D-AD43-B3EF-1F855408D2CC}"/>
              </a:ext>
            </a:extLst>
          </p:cNvPr>
          <p:cNvPicPr>
            <a:picLocks noChangeAspect="1"/>
          </p:cNvPicPr>
          <p:nvPr/>
        </p:nvPicPr>
        <p:blipFill>
          <a:blip r:embed="rId3"/>
          <a:stretch>
            <a:fillRect/>
          </a:stretch>
        </p:blipFill>
        <p:spPr>
          <a:xfrm>
            <a:off x="5451231" y="1417491"/>
            <a:ext cx="6468863" cy="3890673"/>
          </a:xfrm>
          <a:prstGeom prst="rect">
            <a:avLst/>
          </a:prstGeom>
        </p:spPr>
      </p:pic>
    </p:spTree>
    <p:extLst>
      <p:ext uri="{BB962C8B-B14F-4D97-AF65-F5344CB8AC3E}">
        <p14:creationId xmlns:p14="http://schemas.microsoft.com/office/powerpoint/2010/main" val="837293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1494-8115-DA48-863E-46ABA40DC677}"/>
              </a:ext>
            </a:extLst>
          </p:cNvPr>
          <p:cNvSpPr>
            <a:spLocks noGrp="1"/>
          </p:cNvSpPr>
          <p:nvPr>
            <p:ph type="title"/>
          </p:nvPr>
        </p:nvSpPr>
        <p:spPr/>
        <p:txBody>
          <a:bodyPr>
            <a:normAutofit/>
          </a:bodyPr>
          <a:lstStyle/>
          <a:p>
            <a:r>
              <a:rPr lang="en-US" sz="4400" dirty="0"/>
              <a:t>Review &amp; Takeaways </a:t>
            </a:r>
          </a:p>
        </p:txBody>
      </p:sp>
      <p:sp>
        <p:nvSpPr>
          <p:cNvPr id="3" name="Content Placeholder 2">
            <a:extLst>
              <a:ext uri="{FF2B5EF4-FFF2-40B4-BE49-F238E27FC236}">
                <a16:creationId xmlns:a16="http://schemas.microsoft.com/office/drawing/2014/main" id="{197B740B-3DA8-BD42-AACA-E11D47585484}"/>
              </a:ext>
            </a:extLst>
          </p:cNvPr>
          <p:cNvSpPr>
            <a:spLocks noGrp="1"/>
          </p:cNvSpPr>
          <p:nvPr>
            <p:ph idx="1"/>
          </p:nvPr>
        </p:nvSpPr>
        <p:spPr>
          <a:xfrm>
            <a:off x="228600" y="1908313"/>
            <a:ext cx="12374217" cy="4272459"/>
          </a:xfrm>
        </p:spPr>
        <p:txBody>
          <a:bodyPr>
            <a:normAutofit/>
          </a:bodyPr>
          <a:lstStyle/>
          <a:p>
            <a:r>
              <a:rPr lang="en-US" sz="2600" dirty="0"/>
              <a:t>  Respect is absolutely crucial to a well-functioning workplace </a:t>
            </a:r>
          </a:p>
          <a:p>
            <a:r>
              <a:rPr lang="en-US" sz="2600" dirty="0"/>
              <a:t>  Take an inventory of your own behaviors and professionalism </a:t>
            </a:r>
          </a:p>
          <a:p>
            <a:r>
              <a:rPr lang="en-US" sz="2600" dirty="0"/>
              <a:t>  Be mindful of any unconscious biases you may have </a:t>
            </a:r>
          </a:p>
          <a:p>
            <a:r>
              <a:rPr lang="en-US" sz="2600" dirty="0"/>
              <a:t>  Be mindful of all electronic communication </a:t>
            </a:r>
          </a:p>
          <a:p>
            <a:r>
              <a:rPr lang="en-US" sz="2600" dirty="0"/>
              <a:t>  Any disagreement can be handled respectfully </a:t>
            </a:r>
          </a:p>
          <a:p>
            <a:r>
              <a:rPr lang="en-US" sz="2600" dirty="0"/>
              <a:t>  Practice active listening </a:t>
            </a:r>
          </a:p>
          <a:p>
            <a:r>
              <a:rPr lang="en-US" sz="2600" dirty="0"/>
              <a:t>  Always be kind </a:t>
            </a:r>
          </a:p>
        </p:txBody>
      </p:sp>
      <p:pic>
        <p:nvPicPr>
          <p:cNvPr id="4" name="Picture 3">
            <a:extLst>
              <a:ext uri="{FF2B5EF4-FFF2-40B4-BE49-F238E27FC236}">
                <a16:creationId xmlns:a16="http://schemas.microsoft.com/office/drawing/2014/main" id="{A5E32B81-6F75-C945-B4E6-76F658D34BFA}"/>
              </a:ext>
            </a:extLst>
          </p:cNvPr>
          <p:cNvPicPr>
            <a:picLocks noChangeAspect="1"/>
          </p:cNvPicPr>
          <p:nvPr/>
        </p:nvPicPr>
        <p:blipFill>
          <a:blip r:embed="rId2"/>
          <a:stretch>
            <a:fillRect/>
          </a:stretch>
        </p:blipFill>
        <p:spPr>
          <a:xfrm>
            <a:off x="7548282" y="3429000"/>
            <a:ext cx="4415118" cy="2480735"/>
          </a:xfrm>
          <a:prstGeom prst="rect">
            <a:avLst/>
          </a:prstGeom>
        </p:spPr>
      </p:pic>
    </p:spTree>
    <p:extLst>
      <p:ext uri="{BB962C8B-B14F-4D97-AF65-F5344CB8AC3E}">
        <p14:creationId xmlns:p14="http://schemas.microsoft.com/office/powerpoint/2010/main" val="2513423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066800" y="1140953"/>
            <a:ext cx="10058400" cy="3566160"/>
          </a:xfrm>
        </p:spPr>
        <p:txBody>
          <a:bodyPr>
            <a:normAutofit fontScale="90000"/>
          </a:bodyPr>
          <a:lstStyle/>
          <a:p>
            <a:pPr>
              <a:lnSpc>
                <a:spcPct val="100000"/>
              </a:lnSpc>
            </a:pPr>
            <a:br>
              <a:rPr lang="en-US" sz="4400" dirty="0"/>
            </a:br>
            <a:br>
              <a:rPr lang="en-US" sz="4400" dirty="0"/>
            </a:br>
            <a:br>
              <a:rPr lang="en-US" sz="4400" dirty="0"/>
            </a:br>
            <a:br>
              <a:rPr lang="en-US" sz="4400" dirty="0"/>
            </a:br>
            <a:br>
              <a:rPr lang="en-US" sz="4400" dirty="0"/>
            </a:br>
            <a:br>
              <a:rPr lang="en-US" sz="4400" dirty="0"/>
            </a:br>
            <a:br>
              <a:rPr lang="en-US" sz="4400" dirty="0"/>
            </a:br>
            <a:br>
              <a:rPr lang="en-US" sz="4400" dirty="0">
                <a:solidFill>
                  <a:srgbClr val="D67B2E"/>
                </a:solidFill>
              </a:rPr>
            </a:br>
            <a:r>
              <a:rPr lang="en-US" sz="4400" dirty="0">
                <a:solidFill>
                  <a:srgbClr val="D67B2E"/>
                </a:solidFill>
                <a:latin typeface="+mn-lt"/>
              </a:rPr>
              <a:t>Thank you for your time and attention!</a:t>
            </a:r>
            <a:br>
              <a:rPr lang="en-US" sz="4400" dirty="0">
                <a:solidFill>
                  <a:srgbClr val="D67B2E"/>
                </a:solidFill>
                <a:latin typeface="+mn-lt"/>
              </a:rPr>
            </a:br>
            <a:r>
              <a:rPr lang="en-US" sz="4400" dirty="0">
                <a:solidFill>
                  <a:srgbClr val="D67B2E"/>
                </a:solidFill>
                <a:latin typeface="+mn-lt"/>
              </a:rPr>
              <a:t>Contact the EAP:</a:t>
            </a:r>
            <a:br>
              <a:rPr lang="en-US" sz="4400" dirty="0">
                <a:solidFill>
                  <a:srgbClr val="D67B2E"/>
                </a:solidFill>
                <a:latin typeface="+mn-lt"/>
              </a:rPr>
            </a:br>
            <a:r>
              <a:rPr lang="en-US" sz="4400" dirty="0">
                <a:solidFill>
                  <a:srgbClr val="D67B2E"/>
                </a:solidFill>
                <a:latin typeface="+mn-lt"/>
              </a:rPr>
              <a:t>uprisehealth.com/members</a:t>
            </a:r>
            <a:br>
              <a:rPr lang="en-US" sz="4400" dirty="0">
                <a:solidFill>
                  <a:srgbClr val="D67B2E"/>
                </a:solidFill>
                <a:latin typeface="+mn-lt"/>
              </a:rPr>
            </a:br>
            <a:endParaRPr lang="en-US" sz="4400" dirty="0">
              <a:solidFill>
                <a:srgbClr val="D67B2E"/>
              </a:solidFill>
            </a:endParaRPr>
          </a:p>
        </p:txBody>
      </p:sp>
    </p:spTree>
    <p:extLst>
      <p:ext uri="{BB962C8B-B14F-4D97-AF65-F5344CB8AC3E}">
        <p14:creationId xmlns:p14="http://schemas.microsoft.com/office/powerpoint/2010/main" val="3833869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712893" y="336298"/>
            <a:ext cx="10766213" cy="690370"/>
          </a:xfrm>
        </p:spPr>
        <p:txBody>
          <a:bodyPr>
            <a:normAutofit/>
          </a:bodyPr>
          <a:lstStyle/>
          <a:p>
            <a:pPr algn="l"/>
            <a:r>
              <a:rPr lang="en-US" sz="4400" dirty="0"/>
              <a:t>Objectives </a:t>
            </a:r>
          </a:p>
        </p:txBody>
      </p:sp>
      <p:sp>
        <p:nvSpPr>
          <p:cNvPr id="3" name="Content Placeholder 2"/>
          <p:cNvSpPr>
            <a:spLocks noGrp="1"/>
          </p:cNvSpPr>
          <p:nvPr>
            <p:ph idx="4294967295"/>
          </p:nvPr>
        </p:nvSpPr>
        <p:spPr>
          <a:xfrm>
            <a:off x="634205" y="1463399"/>
            <a:ext cx="10923588" cy="4700588"/>
          </a:xfrm>
          <a:prstGeom prst="rect">
            <a:avLst/>
          </a:prstGeom>
        </p:spPr>
        <p:txBody>
          <a:bodyPr>
            <a:normAutofit/>
          </a:bodyPr>
          <a:lstStyle/>
          <a:p>
            <a:pPr marL="450850" indent="-450850"/>
            <a:r>
              <a:rPr lang="en-US" sz="2600" dirty="0"/>
              <a:t>Respect in the workplace</a:t>
            </a:r>
          </a:p>
          <a:p>
            <a:pPr marL="450850" indent="-450850">
              <a:buBlip>
                <a:blip r:embed="rId3"/>
              </a:buBlip>
            </a:pPr>
            <a:r>
              <a:rPr lang="en-US" sz="2600" dirty="0"/>
              <a:t>Assess yourself </a:t>
            </a:r>
          </a:p>
          <a:p>
            <a:pPr marL="450850" indent="-450850"/>
            <a:r>
              <a:rPr lang="en-US" sz="2600" dirty="0"/>
              <a:t>The cost of incivility</a:t>
            </a:r>
          </a:p>
          <a:p>
            <a:pPr marL="450850" indent="-450850"/>
            <a:r>
              <a:rPr lang="en-US" sz="2600" dirty="0"/>
              <a:t>Harassment </a:t>
            </a:r>
          </a:p>
          <a:p>
            <a:pPr marL="450850" indent="-450850"/>
            <a:r>
              <a:rPr lang="en-US" sz="2600" dirty="0"/>
              <a:t>Bullying</a:t>
            </a:r>
          </a:p>
          <a:p>
            <a:pPr marL="450850" indent="-450850"/>
            <a:r>
              <a:rPr lang="en-US" sz="2600" dirty="0"/>
              <a:t>Active Listening </a:t>
            </a:r>
          </a:p>
          <a:p>
            <a:pPr marL="450850" indent="-450850"/>
            <a:r>
              <a:rPr lang="en-US" sz="2600" dirty="0"/>
              <a:t>Review &amp; Takeaways </a:t>
            </a:r>
          </a:p>
          <a:p>
            <a:pPr marL="450850" indent="-450850">
              <a:buBlip>
                <a:blip r:embed="rId3"/>
              </a:buBlip>
            </a:pPr>
            <a:endParaRPr lang="en-US" sz="2600" dirty="0"/>
          </a:p>
        </p:txBody>
      </p:sp>
      <p:pic>
        <p:nvPicPr>
          <p:cNvPr id="5" name="Picture 4">
            <a:extLst>
              <a:ext uri="{FF2B5EF4-FFF2-40B4-BE49-F238E27FC236}">
                <a16:creationId xmlns:a16="http://schemas.microsoft.com/office/drawing/2014/main" id="{9C92BE06-679A-9E40-BB27-3C63A8558934}"/>
              </a:ext>
            </a:extLst>
          </p:cNvPr>
          <p:cNvPicPr>
            <a:picLocks noChangeAspect="1"/>
          </p:cNvPicPr>
          <p:nvPr/>
        </p:nvPicPr>
        <p:blipFill>
          <a:blip r:embed="rId4"/>
          <a:stretch>
            <a:fillRect/>
          </a:stretch>
        </p:blipFill>
        <p:spPr>
          <a:xfrm>
            <a:off x="4931496" y="525143"/>
            <a:ext cx="7154488" cy="5004818"/>
          </a:xfrm>
          <a:prstGeom prst="rect">
            <a:avLst/>
          </a:prstGeom>
        </p:spPr>
      </p:pic>
    </p:spTree>
    <p:extLst>
      <p:ext uri="{BB962C8B-B14F-4D97-AF65-F5344CB8AC3E}">
        <p14:creationId xmlns:p14="http://schemas.microsoft.com/office/powerpoint/2010/main" val="2242064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4271" y="-55026"/>
            <a:ext cx="9265921" cy="976974"/>
          </a:xfrm>
        </p:spPr>
        <p:txBody>
          <a:bodyPr>
            <a:noAutofit/>
          </a:bodyPr>
          <a:lstStyle/>
          <a:p>
            <a:pPr algn="r">
              <a:lnSpc>
                <a:spcPct val="100000"/>
              </a:lnSpc>
            </a:pPr>
            <a:r>
              <a:rPr lang="en-US" sz="4400" dirty="0"/>
              <a:t>The Basics Professional Behavior</a:t>
            </a:r>
          </a:p>
        </p:txBody>
      </p:sp>
      <p:sp>
        <p:nvSpPr>
          <p:cNvPr id="5" name="Content Placeholder 4">
            <a:extLst>
              <a:ext uri="{FF2B5EF4-FFF2-40B4-BE49-F238E27FC236}">
                <a16:creationId xmlns:a16="http://schemas.microsoft.com/office/drawing/2014/main" id="{09045BA8-A07A-D344-9948-D5C08B3388AF}"/>
              </a:ext>
            </a:extLst>
          </p:cNvPr>
          <p:cNvSpPr>
            <a:spLocks noGrp="1"/>
          </p:cNvSpPr>
          <p:nvPr>
            <p:ph idx="4294967295"/>
          </p:nvPr>
        </p:nvSpPr>
        <p:spPr>
          <a:xfrm>
            <a:off x="450574" y="921948"/>
            <a:ext cx="7075488" cy="5654675"/>
          </a:xfrm>
          <a:prstGeom prst="rect">
            <a:avLst/>
          </a:prstGeom>
        </p:spPr>
        <p:txBody>
          <a:bodyPr>
            <a:normAutofit/>
          </a:bodyPr>
          <a:lstStyle/>
          <a:p>
            <a:pPr marL="450850" indent="-450850">
              <a:lnSpc>
                <a:spcPct val="100000"/>
              </a:lnSpc>
            </a:pPr>
            <a:r>
              <a:rPr lang="en-US" sz="2200" dirty="0"/>
              <a:t>Treat everyone with courtesy, respect and kindness.</a:t>
            </a:r>
          </a:p>
          <a:p>
            <a:pPr marL="450850" indent="-450850">
              <a:lnSpc>
                <a:spcPct val="100000"/>
              </a:lnSpc>
            </a:pPr>
            <a:r>
              <a:rPr lang="en-US" sz="2200" dirty="0"/>
              <a:t>Do not nit-pick, criticize, belittle, judge, demean or patronize.  </a:t>
            </a:r>
          </a:p>
          <a:p>
            <a:pPr marL="450850" indent="-450850">
              <a:lnSpc>
                <a:spcPct val="100000"/>
              </a:lnSpc>
            </a:pPr>
            <a:r>
              <a:rPr lang="en-US" sz="2200" dirty="0"/>
              <a:t>Compliment others! Let others know you appreciate their idea. </a:t>
            </a:r>
          </a:p>
          <a:p>
            <a:pPr marL="450850" indent="-450850">
              <a:lnSpc>
                <a:spcPct val="100000"/>
              </a:lnSpc>
            </a:pPr>
            <a:r>
              <a:rPr lang="en-US" sz="2200" dirty="0"/>
              <a:t>Never speak over, butt in or cut off another person.</a:t>
            </a:r>
          </a:p>
          <a:p>
            <a:pPr marL="450850" indent="-450850">
              <a:lnSpc>
                <a:spcPct val="100000"/>
              </a:lnSpc>
            </a:pPr>
            <a:r>
              <a:rPr lang="en-US" sz="2200" dirty="0"/>
              <a:t>Encourage team members to express ideas.</a:t>
            </a:r>
          </a:p>
          <a:p>
            <a:pPr marL="450850" indent="-450850">
              <a:lnSpc>
                <a:spcPct val="100000"/>
              </a:lnSpc>
            </a:pPr>
            <a:r>
              <a:rPr lang="en-US" sz="2200" dirty="0"/>
              <a:t>Listen to others before expressing your </a:t>
            </a:r>
            <a:br>
              <a:rPr lang="en-US" sz="2200" dirty="0"/>
            </a:br>
            <a:r>
              <a:rPr lang="en-US" sz="2200" dirty="0"/>
              <a:t>views. </a:t>
            </a:r>
          </a:p>
          <a:p>
            <a:pPr marL="450850" indent="-450850">
              <a:lnSpc>
                <a:spcPct val="100000"/>
              </a:lnSpc>
            </a:pPr>
            <a:r>
              <a:rPr lang="en-US" sz="2200" dirty="0"/>
              <a:t>Think before you act or speak. </a:t>
            </a:r>
          </a:p>
          <a:p>
            <a:pPr marL="450850" indent="-450850">
              <a:lnSpc>
                <a:spcPct val="100000"/>
              </a:lnSpc>
            </a:pPr>
            <a:r>
              <a:rPr lang="en-US" sz="2200" dirty="0"/>
              <a:t>Don’t gossip. </a:t>
            </a:r>
          </a:p>
          <a:p>
            <a:pPr>
              <a:lnSpc>
                <a:spcPct val="100000"/>
              </a:lnSpc>
            </a:pPr>
            <a:endParaRPr lang="en-US" dirty="0"/>
          </a:p>
        </p:txBody>
      </p:sp>
      <p:pic>
        <p:nvPicPr>
          <p:cNvPr id="4" name="Picture 3" descr="A picture containing person&#10;&#10;Description automatically generated">
            <a:extLst>
              <a:ext uri="{FF2B5EF4-FFF2-40B4-BE49-F238E27FC236}">
                <a16:creationId xmlns:a16="http://schemas.microsoft.com/office/drawing/2014/main" id="{B72E4207-9250-438F-A587-101697F54F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5467" y="2755231"/>
            <a:ext cx="4557996" cy="3039137"/>
          </a:xfrm>
          <a:prstGeom prst="rect">
            <a:avLst/>
          </a:prstGeom>
        </p:spPr>
      </p:pic>
    </p:spTree>
    <p:extLst>
      <p:ext uri="{BB962C8B-B14F-4D97-AF65-F5344CB8AC3E}">
        <p14:creationId xmlns:p14="http://schemas.microsoft.com/office/powerpoint/2010/main" val="95308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2723" y="511891"/>
            <a:ext cx="10058400" cy="690370"/>
          </a:xfrm>
        </p:spPr>
        <p:txBody>
          <a:bodyPr>
            <a:noAutofit/>
          </a:bodyPr>
          <a:lstStyle/>
          <a:p>
            <a:r>
              <a:rPr lang="en-US" sz="4400" dirty="0"/>
              <a:t>Respect = Job Satisfaction</a:t>
            </a:r>
          </a:p>
        </p:txBody>
      </p:sp>
      <p:sp>
        <p:nvSpPr>
          <p:cNvPr id="5" name="Content Placeholder 4">
            <a:extLst>
              <a:ext uri="{FF2B5EF4-FFF2-40B4-BE49-F238E27FC236}">
                <a16:creationId xmlns:a16="http://schemas.microsoft.com/office/drawing/2014/main" id="{09045BA8-A07A-D344-9948-D5C08B3388AF}"/>
              </a:ext>
            </a:extLst>
          </p:cNvPr>
          <p:cNvSpPr>
            <a:spLocks noGrp="1"/>
          </p:cNvSpPr>
          <p:nvPr>
            <p:ph idx="4294967295"/>
          </p:nvPr>
        </p:nvSpPr>
        <p:spPr>
          <a:xfrm>
            <a:off x="234404" y="1591468"/>
            <a:ext cx="11095038" cy="3675063"/>
          </a:xfrm>
          <a:prstGeom prst="rect">
            <a:avLst/>
          </a:prstGeom>
        </p:spPr>
        <p:txBody>
          <a:bodyPr>
            <a:normAutofit/>
          </a:bodyPr>
          <a:lstStyle/>
          <a:p>
            <a:pPr marL="450850" indent="-450850">
              <a:lnSpc>
                <a:spcPct val="100000"/>
              </a:lnSpc>
            </a:pPr>
            <a:r>
              <a:rPr lang="en-US" sz="2600" b="1" dirty="0"/>
              <a:t>Employees are more engaged &amp; productive when they feel respected. </a:t>
            </a:r>
            <a:r>
              <a:rPr lang="en-US" sz="2600" dirty="0"/>
              <a:t>According to a survey by the Society for Human Resources Management, respectful treatment of employees rated as “very important” by 72% of participants, making it the top contributor to overall job satisfaction. </a:t>
            </a:r>
          </a:p>
          <a:p>
            <a:pPr marL="450850" indent="-450850">
              <a:lnSpc>
                <a:spcPct val="100000"/>
              </a:lnSpc>
            </a:pPr>
            <a:r>
              <a:rPr lang="en-US" sz="2600" b="1" dirty="0"/>
              <a:t>Respect increases engagement </a:t>
            </a:r>
            <a:r>
              <a:rPr lang="en-US" sz="2600" dirty="0"/>
              <a:t>– Harvard Business Review found that respect was the number one behavior, above all others, that would lead to greater team members engagement &amp; commitment. </a:t>
            </a:r>
          </a:p>
          <a:p>
            <a:pPr marL="450850" indent="-450850">
              <a:lnSpc>
                <a:spcPct val="100000"/>
              </a:lnSpc>
            </a:pPr>
            <a:endParaRPr lang="en-US" sz="2400" dirty="0"/>
          </a:p>
          <a:p>
            <a:pPr>
              <a:lnSpc>
                <a:spcPct val="100000"/>
              </a:lnSpc>
            </a:pPr>
            <a:endParaRPr lang="en-US" dirty="0"/>
          </a:p>
        </p:txBody>
      </p:sp>
    </p:spTree>
    <p:extLst>
      <p:ext uri="{BB962C8B-B14F-4D97-AF65-F5344CB8AC3E}">
        <p14:creationId xmlns:p14="http://schemas.microsoft.com/office/powerpoint/2010/main" val="1995122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123109" y="110780"/>
            <a:ext cx="10058400" cy="690370"/>
          </a:xfrm>
        </p:spPr>
        <p:txBody>
          <a:bodyPr vert="horz" lIns="91440" tIns="45720" rIns="91440" bIns="45720" rtlCol="0" anchor="b">
            <a:normAutofit/>
          </a:bodyPr>
          <a:lstStyle/>
          <a:p>
            <a:pPr algn="l"/>
            <a:r>
              <a:rPr lang="en-US" sz="4400" dirty="0">
                <a:latin typeface="Helvetica" panose="020B0604020202020204" pitchFamily="34" charset="0"/>
                <a:cs typeface="Helvetica" panose="020B0604020202020204" pitchFamily="34" charset="0"/>
              </a:rPr>
              <a:t>Assess Your Professionalism </a:t>
            </a:r>
          </a:p>
        </p:txBody>
      </p:sp>
      <p:pic>
        <p:nvPicPr>
          <p:cNvPr id="3" name="Picture 2" descr="A person in a suit&#10;&#10;Description automatically generated with medium confidence">
            <a:extLst>
              <a:ext uri="{FF2B5EF4-FFF2-40B4-BE49-F238E27FC236}">
                <a16:creationId xmlns:a16="http://schemas.microsoft.com/office/drawing/2014/main" id="{DB357970-5390-4A0D-82C8-1ACB2BA4F0A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568" r="2319" b="1"/>
          <a:stretch/>
        </p:blipFill>
        <p:spPr>
          <a:xfrm>
            <a:off x="164123" y="1187947"/>
            <a:ext cx="5668108" cy="4359406"/>
          </a:xfrm>
          <a:prstGeom prst="rect">
            <a:avLst/>
          </a:prstGeom>
        </p:spPr>
      </p:pic>
      <p:sp>
        <p:nvSpPr>
          <p:cNvPr id="6" name="Content Placeholder 2">
            <a:extLst>
              <a:ext uri="{FF2B5EF4-FFF2-40B4-BE49-F238E27FC236}">
                <a16:creationId xmlns:a16="http://schemas.microsoft.com/office/drawing/2014/main" id="{001DCFC7-CF73-C547-A47C-8509D5C55870}"/>
              </a:ext>
            </a:extLst>
          </p:cNvPr>
          <p:cNvSpPr txBox="1">
            <a:spLocks/>
          </p:cNvSpPr>
          <p:nvPr/>
        </p:nvSpPr>
        <p:spPr>
          <a:xfrm>
            <a:off x="5990492" y="930082"/>
            <a:ext cx="6201507" cy="4939013"/>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4"/>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4"/>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Do you smile and use basic etiquette when</a:t>
            </a:r>
            <a:br>
              <a:rPr lang="en-US" dirty="0">
                <a:latin typeface="Helvetica" panose="020B0604020202020204" pitchFamily="34" charset="0"/>
                <a:cs typeface="Helvetica" panose="020B0604020202020204" pitchFamily="34" charset="0"/>
              </a:rPr>
            </a:br>
            <a:r>
              <a:rPr lang="en-US" dirty="0">
                <a:latin typeface="Helvetica" panose="020B0604020202020204" pitchFamily="34" charset="0"/>
                <a:cs typeface="Helvetica" panose="020B0604020202020204" pitchFamily="34" charset="0"/>
              </a:rPr>
              <a:t>   greeting others?</a:t>
            </a:r>
          </a:p>
          <a:p>
            <a:pPr>
              <a:lnSpc>
                <a:spcPct val="10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Do you compliment others? </a:t>
            </a:r>
          </a:p>
          <a:p>
            <a:pPr>
              <a:lnSpc>
                <a:spcPct val="10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Do you say please and thank you? </a:t>
            </a:r>
          </a:p>
          <a:p>
            <a:pPr>
              <a:lnSpc>
                <a:spcPct val="10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Do you gossip and/or complain regularly? </a:t>
            </a:r>
          </a:p>
          <a:p>
            <a:pPr>
              <a:lnSpc>
                <a:spcPct val="10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Do you exclude others from meetings, emails</a:t>
            </a:r>
            <a:br>
              <a:rPr lang="en-US" dirty="0">
                <a:latin typeface="Helvetica" panose="020B0604020202020204" pitchFamily="34" charset="0"/>
                <a:cs typeface="Helvetica" panose="020B0604020202020204" pitchFamily="34" charset="0"/>
              </a:rPr>
            </a:br>
            <a:r>
              <a:rPr lang="en-US" dirty="0">
                <a:latin typeface="Helvetica" panose="020B0604020202020204" pitchFamily="34" charset="0"/>
                <a:cs typeface="Helvetica" panose="020B0604020202020204" pitchFamily="34" charset="0"/>
              </a:rPr>
              <a:t>    or other relevant communications? </a:t>
            </a:r>
          </a:p>
          <a:p>
            <a:pPr>
              <a:lnSpc>
                <a:spcPct val="10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Do you need to improve your active listening</a:t>
            </a:r>
            <a:br>
              <a:rPr lang="en-US" dirty="0">
                <a:latin typeface="Helvetica" panose="020B0604020202020204" pitchFamily="34" charset="0"/>
                <a:cs typeface="Helvetica" panose="020B0604020202020204" pitchFamily="34" charset="0"/>
              </a:rPr>
            </a:br>
            <a:r>
              <a:rPr lang="en-US" dirty="0">
                <a:latin typeface="Helvetica" panose="020B0604020202020204" pitchFamily="34" charset="0"/>
                <a:cs typeface="Helvetica" panose="020B0604020202020204" pitchFamily="34" charset="0"/>
              </a:rPr>
              <a:t>    skills?</a:t>
            </a:r>
          </a:p>
          <a:p>
            <a:pPr>
              <a:lnSpc>
                <a:spcPct val="10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Do you think you need to improve your outlook</a:t>
            </a:r>
            <a:br>
              <a:rPr lang="en-US" dirty="0">
                <a:latin typeface="Helvetica" panose="020B0604020202020204" pitchFamily="34" charset="0"/>
                <a:cs typeface="Helvetica" panose="020B0604020202020204" pitchFamily="34" charset="0"/>
              </a:rPr>
            </a:br>
            <a:r>
              <a:rPr lang="en-US" dirty="0">
                <a:latin typeface="Helvetica" panose="020B0604020202020204" pitchFamily="34" charset="0"/>
                <a:cs typeface="Helvetica" panose="020B0604020202020204" pitchFamily="34" charset="0"/>
              </a:rPr>
              <a:t>    or attitude?  </a:t>
            </a:r>
          </a:p>
          <a:p>
            <a:pPr>
              <a:lnSpc>
                <a:spcPct val="100000"/>
              </a:lnSpc>
              <a:buClr>
                <a:srgbClr val="D67B2E"/>
              </a:buClr>
              <a:buFont typeface="Wingdings" panose="05000000000000000000" pitchFamily="2" charset="2"/>
              <a:buChar char="ü"/>
            </a:pPr>
            <a:r>
              <a:rPr lang="en-US" dirty="0">
                <a:latin typeface="Helvetica" panose="020B0604020202020204" pitchFamily="34" charset="0"/>
                <a:cs typeface="Helvetica" panose="020B0604020202020204" pitchFamily="34" charset="0"/>
              </a:rPr>
              <a:t>  Do you think you have any unconscious biases? </a:t>
            </a:r>
          </a:p>
        </p:txBody>
      </p:sp>
      <p:sp>
        <p:nvSpPr>
          <p:cNvPr id="10" name="Content Placeholder 2"/>
          <p:cNvSpPr txBox="1">
            <a:spLocks/>
          </p:cNvSpPr>
          <p:nvPr/>
        </p:nvSpPr>
        <p:spPr>
          <a:xfrm>
            <a:off x="1056310" y="1187947"/>
            <a:ext cx="7028444" cy="442171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4"/>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4"/>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4"/>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US" sz="2600" dirty="0"/>
          </a:p>
        </p:txBody>
      </p:sp>
    </p:spTree>
    <p:extLst>
      <p:ext uri="{BB962C8B-B14F-4D97-AF65-F5344CB8AC3E}">
        <p14:creationId xmlns:p14="http://schemas.microsoft.com/office/powerpoint/2010/main" val="1382241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33400" y="1132311"/>
            <a:ext cx="5961184" cy="4892120"/>
          </a:xfrm>
          <a:prstGeom prst="rect">
            <a:avLst/>
          </a:prstGeom>
        </p:spPr>
        <p:txBody>
          <a:bodyPr vert="horz" lIns="91440" tIns="45720" rIns="9144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D67B2E"/>
              </a:buClr>
              <a:buFont typeface="Arial" panose="020B0604020202020204" pitchFamily="34" charset="0"/>
              <a:buChar char="•"/>
            </a:pPr>
            <a:r>
              <a:rPr lang="en-US" sz="2600" dirty="0"/>
              <a:t>  Rudeness</a:t>
            </a:r>
          </a:p>
          <a:p>
            <a:pPr>
              <a:buClr>
                <a:srgbClr val="D67B2E"/>
              </a:buClr>
              <a:buFont typeface="Arial" panose="020B0604020202020204" pitchFamily="34" charset="0"/>
              <a:buChar char="•"/>
            </a:pPr>
            <a:r>
              <a:rPr lang="en-US" sz="2600" dirty="0"/>
              <a:t>  Passive aggression </a:t>
            </a:r>
          </a:p>
          <a:p>
            <a:pPr>
              <a:buClr>
                <a:srgbClr val="D67B2E"/>
              </a:buClr>
              <a:buFont typeface="Arial" panose="020B0604020202020204" pitchFamily="34" charset="0"/>
              <a:buChar char="•"/>
            </a:pPr>
            <a:r>
              <a:rPr lang="en-US" sz="2600" dirty="0"/>
              <a:t>  Outright nastiness</a:t>
            </a:r>
          </a:p>
          <a:p>
            <a:pPr>
              <a:buClr>
                <a:srgbClr val="D67B2E"/>
              </a:buClr>
              <a:buFont typeface="Arial" panose="020B0604020202020204" pitchFamily="34" charset="0"/>
              <a:buChar char="•"/>
            </a:pPr>
            <a:r>
              <a:rPr lang="en-US" sz="2600" dirty="0"/>
              <a:t>  Undermining coworkers</a:t>
            </a:r>
          </a:p>
          <a:p>
            <a:pPr>
              <a:buClr>
                <a:srgbClr val="D67B2E"/>
              </a:buClr>
              <a:buFont typeface="Arial" panose="020B0604020202020204" pitchFamily="34" charset="0"/>
              <a:buChar char="•"/>
            </a:pPr>
            <a:r>
              <a:rPr lang="en-US" sz="2600" dirty="0"/>
              <a:t>  Checking emails during meetings </a:t>
            </a:r>
          </a:p>
          <a:p>
            <a:pPr>
              <a:buClr>
                <a:srgbClr val="D67B2E"/>
              </a:buClr>
              <a:buFont typeface="Arial" panose="020B0604020202020204" pitchFamily="34" charset="0"/>
              <a:buChar char="•"/>
            </a:pPr>
            <a:r>
              <a:rPr lang="en-US" sz="2600" dirty="0"/>
              <a:t>  Interrupting</a:t>
            </a:r>
          </a:p>
          <a:p>
            <a:pPr>
              <a:buClr>
                <a:srgbClr val="D67B2E"/>
              </a:buClr>
              <a:buFont typeface="Arial" panose="020B0604020202020204" pitchFamily="34" charset="0"/>
              <a:buChar char="•"/>
            </a:pPr>
            <a:r>
              <a:rPr lang="en-US" sz="2600" dirty="0"/>
              <a:t>  Ignoring someone’s opinion</a:t>
            </a:r>
          </a:p>
          <a:p>
            <a:pPr>
              <a:buClr>
                <a:srgbClr val="D67B2E"/>
              </a:buClr>
              <a:buFont typeface="Arial" panose="020B0604020202020204" pitchFamily="34" charset="0"/>
              <a:buChar char="•"/>
            </a:pPr>
            <a:r>
              <a:rPr lang="en-US" sz="2600" dirty="0"/>
              <a:t>  Leaving someone out of relevant</a:t>
            </a:r>
            <a:br>
              <a:rPr lang="en-US" sz="2600" dirty="0"/>
            </a:br>
            <a:r>
              <a:rPr lang="en-US" sz="2600" dirty="0"/>
              <a:t>  meetings &amp; communications </a:t>
            </a:r>
          </a:p>
          <a:p>
            <a:pPr>
              <a:buFont typeface="Wingdings" pitchFamily="2" charset="2"/>
              <a:buChar char="§"/>
            </a:pPr>
            <a:endParaRPr lang="en-US" sz="2600" dirty="0"/>
          </a:p>
        </p:txBody>
      </p:sp>
      <p:sp>
        <p:nvSpPr>
          <p:cNvPr id="4" name="Title 3"/>
          <p:cNvSpPr>
            <a:spLocks noGrp="1"/>
          </p:cNvSpPr>
          <p:nvPr>
            <p:ph type="title"/>
          </p:nvPr>
        </p:nvSpPr>
        <p:spPr>
          <a:xfrm>
            <a:off x="1066800" y="123092"/>
            <a:ext cx="10058400" cy="853881"/>
          </a:xfrm>
        </p:spPr>
        <p:txBody>
          <a:bodyPr>
            <a:normAutofit/>
          </a:bodyPr>
          <a:lstStyle/>
          <a:p>
            <a:r>
              <a:rPr lang="en-US" sz="4400" dirty="0"/>
              <a:t>Defining Disrespect &amp; Incivility at Work</a:t>
            </a:r>
          </a:p>
        </p:txBody>
      </p:sp>
      <p:sp>
        <p:nvSpPr>
          <p:cNvPr id="5" name="Content Placeholder 2">
            <a:extLst>
              <a:ext uri="{FF2B5EF4-FFF2-40B4-BE49-F238E27FC236}">
                <a16:creationId xmlns:a16="http://schemas.microsoft.com/office/drawing/2014/main" id="{AF8090FB-0B4C-F84B-83E1-B7D1AC7F33B8}"/>
              </a:ext>
            </a:extLst>
          </p:cNvPr>
          <p:cNvSpPr txBox="1">
            <a:spLocks/>
          </p:cNvSpPr>
          <p:nvPr/>
        </p:nvSpPr>
        <p:spPr>
          <a:xfrm>
            <a:off x="6096000" y="1135999"/>
            <a:ext cx="6230815" cy="4892120"/>
          </a:xfrm>
          <a:prstGeom prst="rect">
            <a:avLst/>
          </a:prstGeom>
        </p:spPr>
        <p:txBody>
          <a:bodyPr vert="horz" lIns="91440" tIns="45720" rIns="9144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Tx/>
              <a:buBlip>
                <a:blip r:embed="rId3"/>
              </a:buBlip>
              <a:defRPr sz="2000" kern="1200">
                <a:solidFill>
                  <a:srgbClr val="2F72A5"/>
                </a:solidFill>
                <a:latin typeface="Helvetica"/>
                <a:ea typeface="+mn-ea"/>
                <a:cs typeface="Helvetica"/>
              </a:defRPr>
            </a:lvl1pPr>
            <a:lvl2pPr marL="384048" indent="-182880" algn="l" defTabSz="914400" rtl="0" eaLnBrk="1" latinLnBrk="0" hangingPunct="1">
              <a:lnSpc>
                <a:spcPct val="90000"/>
              </a:lnSpc>
              <a:spcBef>
                <a:spcPts val="200"/>
              </a:spcBef>
              <a:spcAft>
                <a:spcPts val="400"/>
              </a:spcAft>
              <a:buClr>
                <a:schemeClr val="accent1"/>
              </a:buClr>
              <a:buSzPct val="100000"/>
              <a:buFontTx/>
              <a:buBlip>
                <a:blip r:embed="rId3"/>
              </a:buBlip>
              <a:defRPr sz="1800" kern="1200">
                <a:solidFill>
                  <a:srgbClr val="2F72A5"/>
                </a:solidFill>
                <a:latin typeface="Helvetica"/>
                <a:ea typeface="+mn-ea"/>
                <a:cs typeface="Helvetica"/>
              </a:defRPr>
            </a:lvl2pPr>
            <a:lvl3pPr marL="56692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3pPr>
            <a:lvl4pPr marL="74980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4pPr>
            <a:lvl5pPr marL="932688" indent="-182880" algn="l" defTabSz="914400" rtl="0" eaLnBrk="1" latinLnBrk="0" hangingPunct="1">
              <a:lnSpc>
                <a:spcPct val="90000"/>
              </a:lnSpc>
              <a:spcBef>
                <a:spcPts val="200"/>
              </a:spcBef>
              <a:spcAft>
                <a:spcPts val="400"/>
              </a:spcAft>
              <a:buClr>
                <a:schemeClr val="accent1"/>
              </a:buClr>
              <a:buSzPct val="100000"/>
              <a:buFontTx/>
              <a:buBlip>
                <a:blip r:embed="rId3"/>
              </a:buBlip>
              <a:defRPr sz="1400" kern="1200">
                <a:solidFill>
                  <a:srgbClr val="2F72A5"/>
                </a:solidFill>
                <a:latin typeface="Helvetica"/>
                <a:ea typeface="+mn-ea"/>
                <a:cs typeface="Helvetica"/>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00000"/>
              </a:lnSpc>
              <a:buClr>
                <a:srgbClr val="D67B2E"/>
              </a:buClr>
              <a:buFont typeface="Arial" panose="020B0604020202020204" pitchFamily="34" charset="0"/>
              <a:buChar char="•"/>
            </a:pPr>
            <a:r>
              <a:rPr lang="en-US" sz="2600" dirty="0"/>
              <a:t>  Being curt or brusque in email or other</a:t>
            </a:r>
            <a:br>
              <a:rPr lang="en-US" sz="2600" dirty="0"/>
            </a:br>
            <a:r>
              <a:rPr lang="en-US" sz="2600" dirty="0"/>
              <a:t>  communications </a:t>
            </a:r>
          </a:p>
          <a:p>
            <a:pPr>
              <a:lnSpc>
                <a:spcPct val="100000"/>
              </a:lnSpc>
              <a:buClr>
                <a:srgbClr val="D67B2E"/>
              </a:buClr>
              <a:buFont typeface="Arial" panose="020B0604020202020204" pitchFamily="34" charset="0"/>
              <a:buChar char="•"/>
            </a:pPr>
            <a:r>
              <a:rPr lang="en-US" sz="2600" dirty="0"/>
              <a:t>  Leaving a mess in common areas</a:t>
            </a:r>
          </a:p>
          <a:p>
            <a:pPr>
              <a:lnSpc>
                <a:spcPct val="100000"/>
              </a:lnSpc>
              <a:buClr>
                <a:srgbClr val="D67B2E"/>
              </a:buClr>
              <a:buFont typeface="Arial" panose="020B0604020202020204" pitchFamily="34" charset="0"/>
              <a:buChar char="•"/>
            </a:pPr>
            <a:r>
              <a:rPr lang="en-US" sz="2600" dirty="0"/>
              <a:t>  Talking too loudly in common areas</a:t>
            </a:r>
          </a:p>
          <a:p>
            <a:pPr>
              <a:lnSpc>
                <a:spcPct val="100000"/>
              </a:lnSpc>
              <a:buClr>
                <a:srgbClr val="D67B2E"/>
              </a:buClr>
              <a:buFont typeface="Arial" panose="020B0604020202020204" pitchFamily="34" charset="0"/>
              <a:buChar char="•"/>
            </a:pPr>
            <a:r>
              <a:rPr lang="en-US" sz="2600" dirty="0"/>
              <a:t>  Wearing too much perfume, cologne </a:t>
            </a:r>
            <a:br>
              <a:rPr lang="en-US" sz="2600" dirty="0"/>
            </a:br>
            <a:r>
              <a:rPr lang="en-US" sz="2600" dirty="0"/>
              <a:t>  or eating highly odorous food</a:t>
            </a:r>
          </a:p>
          <a:p>
            <a:pPr>
              <a:lnSpc>
                <a:spcPct val="100000"/>
              </a:lnSpc>
              <a:buClr>
                <a:srgbClr val="D67B2E"/>
              </a:buClr>
              <a:buFont typeface="Arial" panose="020B0604020202020204" pitchFamily="34" charset="0"/>
              <a:buChar char="•"/>
            </a:pPr>
            <a:r>
              <a:rPr lang="en-US" sz="2600" dirty="0"/>
              <a:t>  Gossip</a:t>
            </a:r>
          </a:p>
          <a:p>
            <a:pPr>
              <a:lnSpc>
                <a:spcPct val="100000"/>
              </a:lnSpc>
              <a:buClr>
                <a:srgbClr val="D67B2E"/>
              </a:buClr>
              <a:buFont typeface="Arial" panose="020B0604020202020204" pitchFamily="34" charset="0"/>
              <a:buChar char="•"/>
            </a:pPr>
            <a:r>
              <a:rPr lang="en-US" sz="2600" dirty="0"/>
              <a:t>  Crass humor </a:t>
            </a:r>
          </a:p>
          <a:p>
            <a:pPr>
              <a:lnSpc>
                <a:spcPct val="100000"/>
              </a:lnSpc>
              <a:buClr>
                <a:srgbClr val="D67B2E"/>
              </a:buClr>
              <a:buFont typeface="Arial" panose="020B0604020202020204" pitchFamily="34" charset="0"/>
              <a:buChar char="•"/>
            </a:pPr>
            <a:r>
              <a:rPr lang="en-US" sz="2600" dirty="0"/>
              <a:t>  Talking about ‘hot button’ issues, like</a:t>
            </a:r>
            <a:br>
              <a:rPr lang="en-US" sz="2600" dirty="0"/>
            </a:br>
            <a:r>
              <a:rPr lang="en-US" sz="2600" dirty="0"/>
              <a:t>  politics</a:t>
            </a:r>
          </a:p>
        </p:txBody>
      </p:sp>
    </p:spTree>
    <p:extLst>
      <p:ext uri="{BB962C8B-B14F-4D97-AF65-F5344CB8AC3E}">
        <p14:creationId xmlns:p14="http://schemas.microsoft.com/office/powerpoint/2010/main" val="22917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55663" y="298643"/>
            <a:ext cx="10058400" cy="690370"/>
          </a:xfrm>
        </p:spPr>
        <p:txBody>
          <a:bodyPr>
            <a:noAutofit/>
          </a:bodyPr>
          <a:lstStyle/>
          <a:p>
            <a:r>
              <a:rPr lang="en-US" sz="4400" dirty="0"/>
              <a:t>The Cost of Incivility </a:t>
            </a:r>
          </a:p>
        </p:txBody>
      </p:sp>
      <p:sp>
        <p:nvSpPr>
          <p:cNvPr id="5" name="Content Placeholder 4">
            <a:extLst>
              <a:ext uri="{FF2B5EF4-FFF2-40B4-BE49-F238E27FC236}">
                <a16:creationId xmlns:a16="http://schemas.microsoft.com/office/drawing/2014/main" id="{09045BA8-A07A-D344-9948-D5C08B3388AF}"/>
              </a:ext>
            </a:extLst>
          </p:cNvPr>
          <p:cNvSpPr>
            <a:spLocks noGrp="1"/>
          </p:cNvSpPr>
          <p:nvPr>
            <p:ph idx="4294967295"/>
          </p:nvPr>
        </p:nvSpPr>
        <p:spPr>
          <a:xfrm>
            <a:off x="95515" y="1217613"/>
            <a:ext cx="5884863" cy="6137275"/>
          </a:xfrm>
          <a:prstGeom prst="rect">
            <a:avLst/>
          </a:prstGeom>
        </p:spPr>
        <p:txBody>
          <a:bodyPr>
            <a:normAutofit/>
          </a:bodyPr>
          <a:lstStyle/>
          <a:p>
            <a:pPr marL="0" indent="0">
              <a:lnSpc>
                <a:spcPct val="100000"/>
              </a:lnSpc>
              <a:buNone/>
            </a:pPr>
            <a:r>
              <a:rPr lang="en-US" sz="2600" b="1" dirty="0"/>
              <a:t>     Rudeness at work is rampant</a:t>
            </a:r>
          </a:p>
          <a:p>
            <a:pPr marL="450850" indent="-450850">
              <a:lnSpc>
                <a:spcPct val="100000"/>
              </a:lnSpc>
            </a:pPr>
            <a:r>
              <a:rPr lang="en-US" sz="2600" dirty="0"/>
              <a:t>Nearly everyone who experiences workplace incivility responds negatively, in same cases retaliating. </a:t>
            </a:r>
          </a:p>
          <a:p>
            <a:pPr marL="450850" indent="-450850">
              <a:lnSpc>
                <a:spcPct val="100000"/>
              </a:lnSpc>
            </a:pPr>
            <a:r>
              <a:rPr lang="en-US" sz="2600" dirty="0"/>
              <a:t>Team members are </a:t>
            </a:r>
            <a:r>
              <a:rPr lang="en-US" sz="2600" b="1" dirty="0"/>
              <a:t>less creative </a:t>
            </a:r>
            <a:r>
              <a:rPr lang="en-US" sz="2600" dirty="0"/>
              <a:t>when they feel disrespected. </a:t>
            </a:r>
          </a:p>
          <a:p>
            <a:pPr marL="450850" indent="-450850">
              <a:lnSpc>
                <a:spcPct val="100000"/>
              </a:lnSpc>
            </a:pPr>
            <a:r>
              <a:rPr lang="en-US" sz="2600" dirty="0"/>
              <a:t>Many </a:t>
            </a:r>
            <a:r>
              <a:rPr lang="en-US" sz="2600" b="1" dirty="0"/>
              <a:t>decrease effort </a:t>
            </a:r>
            <a:r>
              <a:rPr lang="en-US" sz="2600" dirty="0"/>
              <a:t>or lower the quality of their work. </a:t>
            </a:r>
          </a:p>
          <a:p>
            <a:pPr marL="450850" indent="-450850">
              <a:lnSpc>
                <a:spcPct val="100000"/>
              </a:lnSpc>
            </a:pPr>
            <a:endParaRPr lang="en-US" sz="2200" dirty="0"/>
          </a:p>
          <a:p>
            <a:pPr>
              <a:lnSpc>
                <a:spcPct val="100000"/>
              </a:lnSpc>
            </a:pPr>
            <a:endParaRPr lang="en-US" dirty="0"/>
          </a:p>
        </p:txBody>
      </p:sp>
      <p:pic>
        <p:nvPicPr>
          <p:cNvPr id="4" name="Picture 3">
            <a:extLst>
              <a:ext uri="{FF2B5EF4-FFF2-40B4-BE49-F238E27FC236}">
                <a16:creationId xmlns:a16="http://schemas.microsoft.com/office/drawing/2014/main" id="{A8D162CB-9613-4147-8D9F-78C2BB836796}"/>
              </a:ext>
            </a:extLst>
          </p:cNvPr>
          <p:cNvPicPr>
            <a:picLocks noChangeAspect="1"/>
          </p:cNvPicPr>
          <p:nvPr/>
        </p:nvPicPr>
        <p:blipFill>
          <a:blip r:embed="rId3"/>
          <a:stretch>
            <a:fillRect/>
          </a:stretch>
        </p:blipFill>
        <p:spPr>
          <a:xfrm>
            <a:off x="6096000" y="1318707"/>
            <a:ext cx="6053494" cy="4028325"/>
          </a:xfrm>
          <a:prstGeom prst="rect">
            <a:avLst/>
          </a:prstGeom>
        </p:spPr>
      </p:pic>
    </p:spTree>
    <p:extLst>
      <p:ext uri="{BB962C8B-B14F-4D97-AF65-F5344CB8AC3E}">
        <p14:creationId xmlns:p14="http://schemas.microsoft.com/office/powerpoint/2010/main" val="117916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8160" y="302364"/>
            <a:ext cx="11155680" cy="658922"/>
          </a:xfrm>
        </p:spPr>
        <p:txBody>
          <a:bodyPr>
            <a:normAutofit fontScale="90000"/>
          </a:bodyPr>
          <a:lstStyle/>
          <a:p>
            <a:pPr>
              <a:lnSpc>
                <a:spcPct val="100000"/>
              </a:lnSpc>
            </a:pPr>
            <a:r>
              <a:rPr lang="en-US" sz="4400" dirty="0"/>
              <a:t>Where Can YOU Improve Your Professionalism? </a:t>
            </a:r>
          </a:p>
        </p:txBody>
      </p:sp>
      <p:sp>
        <p:nvSpPr>
          <p:cNvPr id="5" name="Content Placeholder 4">
            <a:extLst>
              <a:ext uri="{FF2B5EF4-FFF2-40B4-BE49-F238E27FC236}">
                <a16:creationId xmlns:a16="http://schemas.microsoft.com/office/drawing/2014/main" id="{09045BA8-A07A-D344-9948-D5C08B3388AF}"/>
              </a:ext>
            </a:extLst>
          </p:cNvPr>
          <p:cNvSpPr>
            <a:spLocks noGrp="1"/>
          </p:cNvSpPr>
          <p:nvPr>
            <p:ph idx="4294967295"/>
          </p:nvPr>
        </p:nvSpPr>
        <p:spPr>
          <a:xfrm>
            <a:off x="397565" y="1197527"/>
            <a:ext cx="11095038" cy="4922838"/>
          </a:xfrm>
          <a:prstGeom prst="rect">
            <a:avLst/>
          </a:prstGeom>
        </p:spPr>
        <p:txBody>
          <a:bodyPr>
            <a:normAutofit/>
          </a:bodyPr>
          <a:lstStyle/>
          <a:p>
            <a:pPr marL="0" indent="0">
              <a:lnSpc>
                <a:spcPct val="100000"/>
              </a:lnSpc>
              <a:buNone/>
            </a:pPr>
            <a:r>
              <a:rPr lang="en-US" sz="2600" dirty="0"/>
              <a:t>Professionalism &amp; respect are communicated all the time. Where can YOU improve your behavior?</a:t>
            </a:r>
          </a:p>
          <a:p>
            <a:pPr marL="0" indent="0">
              <a:lnSpc>
                <a:spcPct val="100000"/>
              </a:lnSpc>
              <a:buNone/>
            </a:pPr>
            <a:endParaRPr lang="en-US" sz="800" dirty="0"/>
          </a:p>
          <a:p>
            <a:pPr marL="960628" lvl="3" indent="-450850">
              <a:lnSpc>
                <a:spcPct val="100000"/>
              </a:lnSpc>
            </a:pPr>
            <a:r>
              <a:rPr lang="en-US" sz="2600" b="1" dirty="0"/>
              <a:t>Body language</a:t>
            </a:r>
          </a:p>
          <a:p>
            <a:pPr marL="960628" lvl="3" indent="-450850">
              <a:lnSpc>
                <a:spcPct val="100000"/>
              </a:lnSpc>
            </a:pPr>
            <a:r>
              <a:rPr lang="en-US" sz="2600" b="1" dirty="0"/>
              <a:t>Verbal communication</a:t>
            </a:r>
          </a:p>
          <a:p>
            <a:pPr marL="960628" lvl="3" indent="-450850">
              <a:lnSpc>
                <a:spcPct val="100000"/>
              </a:lnSpc>
            </a:pPr>
            <a:r>
              <a:rPr lang="en-US" sz="2600" b="1" dirty="0"/>
              <a:t>Written communication</a:t>
            </a:r>
          </a:p>
          <a:p>
            <a:pPr marL="0" indent="0">
              <a:lnSpc>
                <a:spcPct val="100000"/>
              </a:lnSpc>
              <a:buNone/>
            </a:pPr>
            <a:r>
              <a:rPr lang="en-US" sz="2600" dirty="0"/>
              <a:t>Sometimes when talking about respectful behavior, it’s easy to think of other people’s behavior and how we’d like them to change.  However, </a:t>
            </a:r>
            <a:r>
              <a:rPr lang="en-US" sz="2600" b="1" dirty="0"/>
              <a:t>the most important thing to keep in mind is your own behavior </a:t>
            </a:r>
            <a:r>
              <a:rPr lang="en-US" sz="2600" dirty="0"/>
              <a:t>– it’s the only thing you can change!  </a:t>
            </a:r>
          </a:p>
          <a:p>
            <a:pPr marL="0" indent="0">
              <a:lnSpc>
                <a:spcPct val="100000"/>
              </a:lnSpc>
              <a:buNone/>
            </a:pPr>
            <a:endParaRPr lang="en-US" sz="2400" dirty="0"/>
          </a:p>
          <a:p>
            <a:pPr>
              <a:lnSpc>
                <a:spcPct val="100000"/>
              </a:lnSpc>
            </a:pPr>
            <a:endParaRPr lang="en-US" dirty="0"/>
          </a:p>
        </p:txBody>
      </p:sp>
      <p:pic>
        <p:nvPicPr>
          <p:cNvPr id="4" name="Picture 3">
            <a:extLst>
              <a:ext uri="{FF2B5EF4-FFF2-40B4-BE49-F238E27FC236}">
                <a16:creationId xmlns:a16="http://schemas.microsoft.com/office/drawing/2014/main" id="{57813694-C496-4D67-9616-AC20A436480D}"/>
              </a:ext>
            </a:extLst>
          </p:cNvPr>
          <p:cNvPicPr>
            <a:picLocks noChangeAspect="1"/>
          </p:cNvPicPr>
          <p:nvPr/>
        </p:nvPicPr>
        <p:blipFill>
          <a:blip r:embed="rId3"/>
          <a:stretch>
            <a:fillRect/>
          </a:stretch>
        </p:blipFill>
        <p:spPr>
          <a:xfrm>
            <a:off x="6851373" y="1732865"/>
            <a:ext cx="3604591" cy="2037377"/>
          </a:xfrm>
          <a:prstGeom prst="rect">
            <a:avLst/>
          </a:prstGeom>
        </p:spPr>
      </p:pic>
    </p:spTree>
    <p:extLst>
      <p:ext uri="{BB962C8B-B14F-4D97-AF65-F5344CB8AC3E}">
        <p14:creationId xmlns:p14="http://schemas.microsoft.com/office/powerpoint/2010/main" val="1440344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68941" y="1004048"/>
            <a:ext cx="11492753" cy="5172916"/>
          </a:xfrm>
        </p:spPr>
        <p:txBody>
          <a:bodyPr>
            <a:normAutofit/>
          </a:bodyPr>
          <a:lstStyle/>
          <a:p>
            <a:r>
              <a:rPr lang="en-US" sz="2800" b="1" dirty="0"/>
              <a:t>  When in doubt, leave it out</a:t>
            </a:r>
            <a:r>
              <a:rPr lang="en-US" sz="2800" dirty="0"/>
              <a:t>: Tone is CRUCIAL in all electronic</a:t>
            </a:r>
            <a:br>
              <a:rPr lang="en-US" sz="2800" dirty="0"/>
            </a:br>
            <a:r>
              <a:rPr lang="en-US" sz="2800" dirty="0"/>
              <a:t>    communication! If you’re uncertain about your tone, humor,</a:t>
            </a:r>
            <a:br>
              <a:rPr lang="en-US" sz="2800" dirty="0"/>
            </a:br>
            <a:r>
              <a:rPr lang="en-US" sz="2800" dirty="0"/>
              <a:t>    sarcasm, criticism, etc. – save and return later with a fresh</a:t>
            </a:r>
            <a:br>
              <a:rPr lang="en-US" sz="2800" dirty="0"/>
            </a:br>
            <a:r>
              <a:rPr lang="en-US" sz="2800" dirty="0"/>
              <a:t>    perspective </a:t>
            </a:r>
          </a:p>
          <a:p>
            <a:endParaRPr lang="en-US" sz="800" dirty="0"/>
          </a:p>
          <a:p>
            <a:r>
              <a:rPr lang="en-US" sz="2800" b="1" dirty="0"/>
              <a:t>  When in doubt, be formal and kind</a:t>
            </a:r>
            <a:r>
              <a:rPr lang="en-US" sz="2800" dirty="0"/>
              <a:t>: Traditional letter writing</a:t>
            </a:r>
            <a:br>
              <a:rPr lang="en-US" sz="2800" dirty="0"/>
            </a:br>
            <a:r>
              <a:rPr lang="en-US" sz="2800" dirty="0"/>
              <a:t>    greetings, closings and thank </a:t>
            </a:r>
            <a:r>
              <a:rPr lang="en-US" sz="2800" dirty="0" err="1"/>
              <a:t>you’s</a:t>
            </a:r>
            <a:r>
              <a:rPr lang="en-US" sz="2800" dirty="0"/>
              <a:t> convey respect.</a:t>
            </a:r>
          </a:p>
          <a:p>
            <a:pPr marL="0" indent="0">
              <a:buNone/>
            </a:pPr>
            <a:endParaRPr lang="en-US" sz="800" dirty="0"/>
          </a:p>
          <a:p>
            <a:r>
              <a:rPr lang="en-US" sz="2800" b="1" dirty="0"/>
              <a:t>  When in doubt, pick up the phone</a:t>
            </a:r>
            <a:r>
              <a:rPr lang="en-US" sz="2800" dirty="0"/>
              <a:t>: If you’re struggling with tone,</a:t>
            </a:r>
            <a:br>
              <a:rPr lang="en-US" sz="2800" dirty="0"/>
            </a:br>
            <a:r>
              <a:rPr lang="en-US" sz="2800" dirty="0"/>
              <a:t>    or are finding yourself writing too much, ask for a quick phone chat</a:t>
            </a:r>
            <a:br>
              <a:rPr lang="en-US" sz="2800" dirty="0"/>
            </a:br>
            <a:r>
              <a:rPr lang="en-US" sz="2800" dirty="0"/>
              <a:t>    or face-to-face meeting. Helps with clarity all around! </a:t>
            </a:r>
          </a:p>
        </p:txBody>
      </p:sp>
      <p:sp>
        <p:nvSpPr>
          <p:cNvPr id="2" name="Title 1"/>
          <p:cNvSpPr>
            <a:spLocks noGrp="1"/>
          </p:cNvSpPr>
          <p:nvPr>
            <p:ph type="title"/>
          </p:nvPr>
        </p:nvSpPr>
        <p:spPr>
          <a:xfrm>
            <a:off x="0" y="1"/>
            <a:ext cx="12192000" cy="1004046"/>
          </a:xfrm>
        </p:spPr>
        <p:txBody>
          <a:bodyPr>
            <a:normAutofit/>
          </a:bodyPr>
          <a:lstStyle/>
          <a:p>
            <a:pPr>
              <a:lnSpc>
                <a:spcPct val="100000"/>
              </a:lnSpc>
            </a:pPr>
            <a:r>
              <a:rPr lang="en-US" sz="4400" b="1" dirty="0"/>
              <a:t>Highlight</a:t>
            </a:r>
            <a:r>
              <a:rPr lang="en-US" sz="4000" b="1" dirty="0"/>
              <a:t>: </a:t>
            </a:r>
            <a:r>
              <a:rPr lang="en-US" sz="4000" dirty="0"/>
              <a:t>Email Communication </a:t>
            </a:r>
          </a:p>
        </p:txBody>
      </p:sp>
    </p:spTree>
    <p:extLst>
      <p:ext uri="{BB962C8B-B14F-4D97-AF65-F5344CB8AC3E}">
        <p14:creationId xmlns:p14="http://schemas.microsoft.com/office/powerpoint/2010/main" val="2011229779"/>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Office Theme">
  <a:themeElements>
    <a:clrScheme name="Custom 4">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595959"/>
      </a:hlink>
      <a:folHlink>
        <a:srgbClr val="59595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3942</TotalTime>
  <Words>3304</Words>
  <Application>Microsoft Office PowerPoint</Application>
  <PresentationFormat>Widescreen</PresentationFormat>
  <Paragraphs>227</Paragraphs>
  <Slides>19</Slides>
  <Notes>17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19</vt:i4>
      </vt:variant>
    </vt:vector>
  </HeadingPairs>
  <TitlesOfParts>
    <vt:vector size="26" baseType="lpstr">
      <vt:lpstr>Arial</vt:lpstr>
      <vt:lpstr>Calibri</vt:lpstr>
      <vt:lpstr>Calibri Light</vt:lpstr>
      <vt:lpstr>Helvetica</vt:lpstr>
      <vt:lpstr>Wingdings</vt:lpstr>
      <vt:lpstr>1_Retrospect</vt:lpstr>
      <vt:lpstr>1_Office Theme</vt:lpstr>
      <vt:lpstr>How to Have a Professional &amp; Respectful Workplace </vt:lpstr>
      <vt:lpstr>Objectives </vt:lpstr>
      <vt:lpstr>The Basics Professional Behavior</vt:lpstr>
      <vt:lpstr>Respect = Job Satisfaction</vt:lpstr>
      <vt:lpstr>Assess Your Professionalism </vt:lpstr>
      <vt:lpstr>Defining Disrespect &amp; Incivility at Work</vt:lpstr>
      <vt:lpstr>The Cost of Incivility </vt:lpstr>
      <vt:lpstr>Where Can YOU Improve Your Professionalism? </vt:lpstr>
      <vt:lpstr>Highlight: Email Communication </vt:lpstr>
      <vt:lpstr>Interdisciplinary Workplaces</vt:lpstr>
      <vt:lpstr>Workplace Harassment</vt:lpstr>
      <vt:lpstr>Bullying</vt:lpstr>
      <vt:lpstr>Unconscious Biases</vt:lpstr>
      <vt:lpstr>Unconscious Biases, con’t</vt:lpstr>
      <vt:lpstr>Disagree Respectfully</vt:lpstr>
      <vt:lpstr>Active Listening </vt:lpstr>
      <vt:lpstr>The POWER of Kindness</vt:lpstr>
      <vt:lpstr>Review &amp; Takeaways </vt:lpstr>
      <vt:lpstr>        Thank you for your time and attention! Contact the EAP: uprisehealth.com/members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Title Goes Here</dc:title>
  <dc:subject/>
  <dc:creator>Elaine Tragni</dc:creator>
  <cp:keywords/>
  <dc:description/>
  <cp:lastModifiedBy>ELAINE Tragni</cp:lastModifiedBy>
  <cp:revision>177</cp:revision>
  <dcterms:created xsi:type="dcterms:W3CDTF">2015-07-13T19:40:52Z</dcterms:created>
  <dcterms:modified xsi:type="dcterms:W3CDTF">2025-03-10T22:43:16Z</dcterms:modified>
  <cp:category/>
</cp:coreProperties>
</file>