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707" r:id="rId3"/>
    <p:sldMasterId id="2147483724" r:id="rId4"/>
  </p:sldMasterIdLst>
  <p:notesMasterIdLst>
    <p:notesMasterId r:id="rId30"/>
  </p:notesMasterIdLst>
  <p:sldIdLst>
    <p:sldId id="256" r:id="rId5"/>
    <p:sldId id="257" r:id="rId6"/>
    <p:sldId id="291" r:id="rId7"/>
    <p:sldId id="297" r:id="rId8"/>
    <p:sldId id="285" r:id="rId9"/>
    <p:sldId id="279" r:id="rId10"/>
    <p:sldId id="276" r:id="rId11"/>
    <p:sldId id="292" r:id="rId12"/>
    <p:sldId id="280" r:id="rId13"/>
    <p:sldId id="289" r:id="rId14"/>
    <p:sldId id="259" r:id="rId15"/>
    <p:sldId id="282" r:id="rId16"/>
    <p:sldId id="266" r:id="rId17"/>
    <p:sldId id="281" r:id="rId18"/>
    <p:sldId id="283" r:id="rId19"/>
    <p:sldId id="284" r:id="rId20"/>
    <p:sldId id="271" r:id="rId21"/>
    <p:sldId id="290" r:id="rId22"/>
    <p:sldId id="293" r:id="rId23"/>
    <p:sldId id="295" r:id="rId24"/>
    <p:sldId id="273" r:id="rId25"/>
    <p:sldId id="264" r:id="rId26"/>
    <p:sldId id="294" r:id="rId27"/>
    <p:sldId id="262" r:id="rId28"/>
    <p:sldId id="3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B2E"/>
    <a:srgbClr val="2F72A5"/>
    <a:srgbClr val="7BA1C4"/>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70952"/>
  </p:normalViewPr>
  <p:slideViewPr>
    <p:cSldViewPr snapToGrid="0">
      <p:cViewPr varScale="1">
        <p:scale>
          <a:sx n="55" d="100"/>
          <a:sy n="55" d="100"/>
        </p:scale>
        <p:origin x="181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Tragni" userId="92bad49ee95502a6" providerId="LiveId" clId="{446C6098-AF9F-4C6F-9EB8-8988631F06DD}"/>
    <pc:docChg chg="modMainMaster">
      <pc:chgData name="ELAINE Tragni" userId="92bad49ee95502a6" providerId="LiveId" clId="{446C6098-AF9F-4C6F-9EB8-8988631F06DD}" dt="2025-02-17T19:38:05.752" v="1" actId="20577"/>
      <pc:docMkLst>
        <pc:docMk/>
      </pc:docMkLst>
      <pc:sldMasterChg chg="modSp mod">
        <pc:chgData name="ELAINE Tragni" userId="92bad49ee95502a6" providerId="LiveId" clId="{446C6098-AF9F-4C6F-9EB8-8988631F06DD}" dt="2025-02-17T19:38:05.752" v="1" actId="20577"/>
        <pc:sldMasterMkLst>
          <pc:docMk/>
          <pc:sldMasterMk cId="3205324931" sldId="2147483707"/>
        </pc:sldMasterMkLst>
      </pc:sldMasterChg>
    </pc:docChg>
  </pc:docChgLst>
  <pc:docChgLst>
    <pc:chgData name="ELAINE Tragni" userId="92bad49ee95502a6" providerId="LiveId" clId="{E062298C-6255-4520-B76C-624A1268A396}"/>
    <pc:docChg chg="custSel modSld">
      <pc:chgData name="ELAINE Tragni" userId="92bad49ee95502a6" providerId="LiveId" clId="{E062298C-6255-4520-B76C-624A1268A396}" dt="2025-05-20T14:59:44.905" v="0" actId="33524"/>
      <pc:docMkLst>
        <pc:docMk/>
      </pc:docMkLst>
      <pc:sldChg chg="modSp mod">
        <pc:chgData name="ELAINE Tragni" userId="92bad49ee95502a6" providerId="LiveId" clId="{E062298C-6255-4520-B76C-624A1268A396}" dt="2025-05-20T14:59:44.905" v="0" actId="33524"/>
        <pc:sldMkLst>
          <pc:docMk/>
          <pc:sldMk cId="1057973028" sldId="290"/>
        </pc:sldMkLst>
        <pc:spChg chg="mod">
          <ac:chgData name="ELAINE Tragni" userId="92bad49ee95502a6" providerId="LiveId" clId="{E062298C-6255-4520-B76C-624A1268A396}" dt="2025-05-20T14:59:44.905" v="0" actId="33524"/>
          <ac:spMkLst>
            <pc:docMk/>
            <pc:sldMk cId="1057973028" sldId="290"/>
            <ac:spMk id="2" creationId="{4707E8A2-C89A-C14D-A8F5-B8C897D9C05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26C2E-8F4C-4B74-B880-382862817DD0}"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7E4572A-8431-4DCE-A76E-51234BA37ED9}">
      <dgm:prSet custT="1"/>
      <dgm:spPr/>
      <dgm:t>
        <a:bodyPr/>
        <a:lstStyle/>
        <a:p>
          <a:r>
            <a:rPr lang="en-US" sz="1400" b="0" dirty="0">
              <a:solidFill>
                <a:srgbClr val="2F72A5"/>
              </a:solidFill>
              <a:latin typeface="Helvetica" panose="020B0604020202020204" pitchFamily="34" charset="0"/>
              <a:cs typeface="Helvetica" panose="020B0604020202020204" pitchFamily="34" charset="0"/>
            </a:rPr>
            <a:t>On average, people with high EQ make about $30,000 more each year than people with low EQ.*</a:t>
          </a:r>
        </a:p>
      </dgm:t>
    </dgm:pt>
    <dgm:pt modelId="{7EDD5586-47D1-4D02-B7D4-1325266CF958}" type="parTrans" cxnId="{FFBD3577-0165-4F74-B081-2EEE63900A6F}">
      <dgm:prSet/>
      <dgm:spPr/>
      <dgm:t>
        <a:bodyPr/>
        <a:lstStyle/>
        <a:p>
          <a:endParaRPr lang="en-US" b="0"/>
        </a:p>
      </dgm:t>
    </dgm:pt>
    <dgm:pt modelId="{69A85A1A-9286-460D-A6B3-CFE4E532E18F}" type="sibTrans" cxnId="{FFBD3577-0165-4F74-B081-2EEE63900A6F}">
      <dgm:prSet/>
      <dgm:spPr/>
      <dgm:t>
        <a:bodyPr/>
        <a:lstStyle/>
        <a:p>
          <a:endParaRPr lang="en-US" b="0"/>
        </a:p>
      </dgm:t>
    </dgm:pt>
    <dgm:pt modelId="{FCC0A416-7579-42E6-87B8-D07F20C7530A}">
      <dgm:prSet custT="1"/>
      <dgm:spPr/>
      <dgm:t>
        <a:bodyPr/>
        <a:lstStyle/>
        <a:p>
          <a:r>
            <a:rPr lang="en-US" sz="1400" b="0" dirty="0">
              <a:solidFill>
                <a:srgbClr val="2F72A5"/>
              </a:solidFill>
              <a:latin typeface="Helvetica" panose="020B0604020202020204" pitchFamily="34" charset="0"/>
              <a:cs typeface="Helvetica" panose="020B0604020202020204" pitchFamily="34" charset="0"/>
            </a:rPr>
            <a:t>A single-point increase in your EQ can add $1,300 to your salary.* </a:t>
          </a:r>
        </a:p>
      </dgm:t>
    </dgm:pt>
    <dgm:pt modelId="{94681D06-13EF-4B98-BD95-447F87788992}" type="parTrans" cxnId="{9B604BCC-47F3-416F-A09E-906A5CCBEADD}">
      <dgm:prSet/>
      <dgm:spPr/>
      <dgm:t>
        <a:bodyPr/>
        <a:lstStyle/>
        <a:p>
          <a:endParaRPr lang="en-US" b="0"/>
        </a:p>
      </dgm:t>
    </dgm:pt>
    <dgm:pt modelId="{0559BC2E-F027-4113-A9D0-1638044B98D3}" type="sibTrans" cxnId="{9B604BCC-47F3-416F-A09E-906A5CCBEADD}">
      <dgm:prSet/>
      <dgm:spPr/>
      <dgm:t>
        <a:bodyPr/>
        <a:lstStyle/>
        <a:p>
          <a:endParaRPr lang="en-US" b="0"/>
        </a:p>
      </dgm:t>
    </dgm:pt>
    <dgm:pt modelId="{F7C02376-A433-46E9-9EB5-768B64247559}">
      <dgm:prSet custT="1"/>
      <dgm:spPr/>
      <dgm:t>
        <a:bodyPr/>
        <a:lstStyle/>
        <a:p>
          <a:r>
            <a:rPr lang="en-US" sz="1400" b="0" dirty="0">
              <a:solidFill>
                <a:srgbClr val="2F72A5"/>
              </a:solidFill>
              <a:latin typeface="Helvetica" panose="020B0604020202020204" pitchFamily="34" charset="0"/>
              <a:cs typeface="Helvetica" panose="020B0604020202020204" pitchFamily="34" charset="0"/>
            </a:rPr>
            <a:t>81% of the skills that companies attribute to outstanding managers are related to emotional intelligence.*</a:t>
          </a:r>
        </a:p>
      </dgm:t>
    </dgm:pt>
    <dgm:pt modelId="{4FB9886D-11DE-4F9A-97CB-339C8EAF6FB1}" type="parTrans" cxnId="{B7C27D5F-4E98-4EAC-86EA-FF7135D5CB6A}">
      <dgm:prSet/>
      <dgm:spPr/>
      <dgm:t>
        <a:bodyPr/>
        <a:lstStyle/>
        <a:p>
          <a:endParaRPr lang="en-US" b="0"/>
        </a:p>
      </dgm:t>
    </dgm:pt>
    <dgm:pt modelId="{293AD388-FD60-4E57-92B5-F93C6C08CD11}" type="sibTrans" cxnId="{B7C27D5F-4E98-4EAC-86EA-FF7135D5CB6A}">
      <dgm:prSet/>
      <dgm:spPr/>
      <dgm:t>
        <a:bodyPr/>
        <a:lstStyle/>
        <a:p>
          <a:endParaRPr lang="en-US" b="0"/>
        </a:p>
      </dgm:t>
    </dgm:pt>
    <dgm:pt modelId="{54464BE3-1E54-4C0A-95FF-550EA1E3EBBD}">
      <dgm:prSet custT="1"/>
      <dgm:spPr/>
      <dgm:t>
        <a:bodyPr/>
        <a:lstStyle/>
        <a:p>
          <a:r>
            <a:rPr lang="en-US" sz="1400" b="0" dirty="0">
              <a:solidFill>
                <a:srgbClr val="2F72A5"/>
              </a:solidFill>
              <a:latin typeface="Helvetica" panose="020B0604020202020204" pitchFamily="34" charset="0"/>
              <a:cs typeface="Helvetica" panose="020B0604020202020204" pitchFamily="34" charset="0"/>
            </a:rPr>
            <a:t>One study of Fortune 500 companies found that salespeople with high EQ brought in twice as much money as those with average/below average EQ.*</a:t>
          </a:r>
        </a:p>
      </dgm:t>
    </dgm:pt>
    <dgm:pt modelId="{5C1BEE31-9FBD-4900-91E1-6286A02D9847}" type="parTrans" cxnId="{EF1394DA-E55F-4ED2-B0EC-5D7127A00191}">
      <dgm:prSet/>
      <dgm:spPr/>
      <dgm:t>
        <a:bodyPr/>
        <a:lstStyle/>
        <a:p>
          <a:endParaRPr lang="en-US" b="0"/>
        </a:p>
      </dgm:t>
    </dgm:pt>
    <dgm:pt modelId="{8DC3EE88-C5BA-4BA3-86F2-3891124348E2}" type="sibTrans" cxnId="{EF1394DA-E55F-4ED2-B0EC-5D7127A00191}">
      <dgm:prSet/>
      <dgm:spPr/>
      <dgm:t>
        <a:bodyPr/>
        <a:lstStyle/>
        <a:p>
          <a:endParaRPr lang="en-US" b="0"/>
        </a:p>
      </dgm:t>
    </dgm:pt>
    <dgm:pt modelId="{FFFB94B4-155D-4AD5-948E-AC1F3B181BAE}">
      <dgm:prSet custT="1"/>
      <dgm:spPr/>
      <dgm:t>
        <a:bodyPr/>
        <a:lstStyle/>
        <a:p>
          <a:r>
            <a:rPr lang="en-US" sz="1400" b="0" dirty="0">
              <a:solidFill>
                <a:srgbClr val="2F72A5"/>
              </a:solidFill>
              <a:latin typeface="Helvetica" panose="020B0604020202020204" pitchFamily="34" charset="0"/>
              <a:cs typeface="Helvetica" panose="020B0604020202020204" pitchFamily="34" charset="0"/>
            </a:rPr>
            <a:t>Everyone has the power to enhance their EQ.</a:t>
          </a:r>
        </a:p>
      </dgm:t>
    </dgm:pt>
    <dgm:pt modelId="{A1ABA58E-13CD-4D5A-9D4A-ADBCC97A6A1E}" type="parTrans" cxnId="{E66876F5-701C-43E9-8476-B622B3F91C52}">
      <dgm:prSet/>
      <dgm:spPr/>
      <dgm:t>
        <a:bodyPr/>
        <a:lstStyle/>
        <a:p>
          <a:endParaRPr lang="en-US" b="0"/>
        </a:p>
      </dgm:t>
    </dgm:pt>
    <dgm:pt modelId="{B9FD6A31-D99B-42A9-85F8-1C8657C2F361}" type="sibTrans" cxnId="{E66876F5-701C-43E9-8476-B622B3F91C52}">
      <dgm:prSet/>
      <dgm:spPr/>
      <dgm:t>
        <a:bodyPr/>
        <a:lstStyle/>
        <a:p>
          <a:endParaRPr lang="en-US" b="0"/>
        </a:p>
      </dgm:t>
    </dgm:pt>
    <dgm:pt modelId="{671968A8-7A6D-43A6-82EC-1AEC38E782DB}" type="pres">
      <dgm:prSet presAssocID="{A3926C2E-8F4C-4B74-B880-382862817DD0}" presName="root" presStyleCnt="0">
        <dgm:presLayoutVars>
          <dgm:dir/>
          <dgm:resizeHandles val="exact"/>
        </dgm:presLayoutVars>
      </dgm:prSet>
      <dgm:spPr/>
    </dgm:pt>
    <dgm:pt modelId="{CBEDA668-DE81-4EE4-B7AC-BE624C41931D}" type="pres">
      <dgm:prSet presAssocID="{37E4572A-8431-4DCE-A76E-51234BA37ED9}" presName="compNode" presStyleCnt="0"/>
      <dgm:spPr/>
    </dgm:pt>
    <dgm:pt modelId="{13CFCC68-523D-4CF1-AA61-7948C31E2E81}" type="pres">
      <dgm:prSet presAssocID="{37E4572A-8431-4DCE-A76E-51234BA37ED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90AC2BD7-2817-4F9F-B609-45D6D22233CD}" type="pres">
      <dgm:prSet presAssocID="{37E4572A-8431-4DCE-A76E-51234BA37ED9}" presName="spaceRect" presStyleCnt="0"/>
      <dgm:spPr/>
    </dgm:pt>
    <dgm:pt modelId="{55295265-A2FB-4454-B195-2FD936D96B52}" type="pres">
      <dgm:prSet presAssocID="{37E4572A-8431-4DCE-A76E-51234BA37ED9}" presName="textRect" presStyleLbl="revTx" presStyleIdx="0" presStyleCnt="5">
        <dgm:presLayoutVars>
          <dgm:chMax val="1"/>
          <dgm:chPref val="1"/>
        </dgm:presLayoutVars>
      </dgm:prSet>
      <dgm:spPr/>
    </dgm:pt>
    <dgm:pt modelId="{B9C6350C-F47F-4C79-A41D-3C6CCA8230DC}" type="pres">
      <dgm:prSet presAssocID="{69A85A1A-9286-460D-A6B3-CFE4E532E18F}" presName="sibTrans" presStyleCnt="0"/>
      <dgm:spPr/>
    </dgm:pt>
    <dgm:pt modelId="{4D34E908-74D3-4A04-829C-41368E2BE5F0}" type="pres">
      <dgm:prSet presAssocID="{FCC0A416-7579-42E6-87B8-D07F20C7530A}" presName="compNode" presStyleCnt="0"/>
      <dgm:spPr/>
    </dgm:pt>
    <dgm:pt modelId="{6EF6643D-A9BA-4CA3-8BBB-02B11E0689AE}" type="pres">
      <dgm:prSet presAssocID="{FCC0A416-7579-42E6-87B8-D07F20C7530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EB6242A-3BB7-4B6D-ADDA-0216B5A9DADD}" type="pres">
      <dgm:prSet presAssocID="{FCC0A416-7579-42E6-87B8-D07F20C7530A}" presName="spaceRect" presStyleCnt="0"/>
      <dgm:spPr/>
    </dgm:pt>
    <dgm:pt modelId="{63023CCC-2721-4B2E-BD39-BCA33B7DD5B8}" type="pres">
      <dgm:prSet presAssocID="{FCC0A416-7579-42E6-87B8-D07F20C7530A}" presName="textRect" presStyleLbl="revTx" presStyleIdx="1" presStyleCnt="5">
        <dgm:presLayoutVars>
          <dgm:chMax val="1"/>
          <dgm:chPref val="1"/>
        </dgm:presLayoutVars>
      </dgm:prSet>
      <dgm:spPr/>
    </dgm:pt>
    <dgm:pt modelId="{01E10836-2335-4270-ADB1-D6EC0671B573}" type="pres">
      <dgm:prSet presAssocID="{0559BC2E-F027-4113-A9D0-1638044B98D3}" presName="sibTrans" presStyleCnt="0"/>
      <dgm:spPr/>
    </dgm:pt>
    <dgm:pt modelId="{26CB16AE-15C7-44ED-8E0E-44CAF8099566}" type="pres">
      <dgm:prSet presAssocID="{F7C02376-A433-46E9-9EB5-768B64247559}" presName="compNode" presStyleCnt="0"/>
      <dgm:spPr/>
    </dgm:pt>
    <dgm:pt modelId="{E3AC1A8C-51CB-47A3-89BF-68AF8A54E6D4}" type="pres">
      <dgm:prSet presAssocID="{F7C02376-A433-46E9-9EB5-768B6424755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E6ACF53-1396-479B-BC06-955442B4268C}" type="pres">
      <dgm:prSet presAssocID="{F7C02376-A433-46E9-9EB5-768B64247559}" presName="spaceRect" presStyleCnt="0"/>
      <dgm:spPr/>
    </dgm:pt>
    <dgm:pt modelId="{6185B9C3-9140-4729-8785-13DFA442BA25}" type="pres">
      <dgm:prSet presAssocID="{F7C02376-A433-46E9-9EB5-768B64247559}" presName="textRect" presStyleLbl="revTx" presStyleIdx="2" presStyleCnt="5">
        <dgm:presLayoutVars>
          <dgm:chMax val="1"/>
          <dgm:chPref val="1"/>
        </dgm:presLayoutVars>
      </dgm:prSet>
      <dgm:spPr/>
    </dgm:pt>
    <dgm:pt modelId="{BCC43BA8-E385-4135-BA29-B8FF742962B3}" type="pres">
      <dgm:prSet presAssocID="{293AD388-FD60-4E57-92B5-F93C6C08CD11}" presName="sibTrans" presStyleCnt="0"/>
      <dgm:spPr/>
    </dgm:pt>
    <dgm:pt modelId="{18153101-C848-4641-85C8-7381BEB94BB7}" type="pres">
      <dgm:prSet presAssocID="{54464BE3-1E54-4C0A-95FF-550EA1E3EBBD}" presName="compNode" presStyleCnt="0"/>
      <dgm:spPr/>
    </dgm:pt>
    <dgm:pt modelId="{575CD6A6-3147-47C8-A56D-B1684F95FD7D}" type="pres">
      <dgm:prSet presAssocID="{54464BE3-1E54-4C0A-95FF-550EA1E3EBB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Yuan"/>
        </a:ext>
      </dgm:extLst>
    </dgm:pt>
    <dgm:pt modelId="{E607A062-689B-40F6-9A1A-50D0831FB666}" type="pres">
      <dgm:prSet presAssocID="{54464BE3-1E54-4C0A-95FF-550EA1E3EBBD}" presName="spaceRect" presStyleCnt="0"/>
      <dgm:spPr/>
    </dgm:pt>
    <dgm:pt modelId="{BE51CEA7-0F0D-4304-9CAC-12076B77F514}" type="pres">
      <dgm:prSet presAssocID="{54464BE3-1E54-4C0A-95FF-550EA1E3EBBD}" presName="textRect" presStyleLbl="revTx" presStyleIdx="3" presStyleCnt="5">
        <dgm:presLayoutVars>
          <dgm:chMax val="1"/>
          <dgm:chPref val="1"/>
        </dgm:presLayoutVars>
      </dgm:prSet>
      <dgm:spPr/>
    </dgm:pt>
    <dgm:pt modelId="{D1E08F05-8456-4235-8BEC-39BF7F901FAB}" type="pres">
      <dgm:prSet presAssocID="{8DC3EE88-C5BA-4BA3-86F2-3891124348E2}" presName="sibTrans" presStyleCnt="0"/>
      <dgm:spPr/>
    </dgm:pt>
    <dgm:pt modelId="{81ED07D8-13C7-4145-91CF-05BBACBD2383}" type="pres">
      <dgm:prSet presAssocID="{FFFB94B4-155D-4AD5-948E-AC1F3B181BAE}" presName="compNode" presStyleCnt="0"/>
      <dgm:spPr/>
    </dgm:pt>
    <dgm:pt modelId="{23F4FF41-7C00-42BA-A21A-CF70A1BD3B53}" type="pres">
      <dgm:prSet presAssocID="{FFFB94B4-155D-4AD5-948E-AC1F3B181BA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AF654890-CBC0-49C0-AE64-9BA4C262C491}" type="pres">
      <dgm:prSet presAssocID="{FFFB94B4-155D-4AD5-948E-AC1F3B181BAE}" presName="spaceRect" presStyleCnt="0"/>
      <dgm:spPr/>
    </dgm:pt>
    <dgm:pt modelId="{0F9BBCA8-4E50-4464-9A8F-31AF713F0FE7}" type="pres">
      <dgm:prSet presAssocID="{FFFB94B4-155D-4AD5-948E-AC1F3B181BAE}" presName="textRect" presStyleLbl="revTx" presStyleIdx="4" presStyleCnt="5">
        <dgm:presLayoutVars>
          <dgm:chMax val="1"/>
          <dgm:chPref val="1"/>
        </dgm:presLayoutVars>
      </dgm:prSet>
      <dgm:spPr/>
    </dgm:pt>
  </dgm:ptLst>
  <dgm:cxnLst>
    <dgm:cxn modelId="{4E3C7B3D-D09D-493C-AD64-57A46ECA1FE7}" type="presOf" srcId="{FCC0A416-7579-42E6-87B8-D07F20C7530A}" destId="{63023CCC-2721-4B2E-BD39-BCA33B7DD5B8}" srcOrd="0" destOrd="0" presId="urn:microsoft.com/office/officeart/2018/2/layout/IconLabelList"/>
    <dgm:cxn modelId="{B7C27D5F-4E98-4EAC-86EA-FF7135D5CB6A}" srcId="{A3926C2E-8F4C-4B74-B880-382862817DD0}" destId="{F7C02376-A433-46E9-9EB5-768B64247559}" srcOrd="2" destOrd="0" parTransId="{4FB9886D-11DE-4F9A-97CB-339C8EAF6FB1}" sibTransId="{293AD388-FD60-4E57-92B5-F93C6C08CD11}"/>
    <dgm:cxn modelId="{FFBD3577-0165-4F74-B081-2EEE63900A6F}" srcId="{A3926C2E-8F4C-4B74-B880-382862817DD0}" destId="{37E4572A-8431-4DCE-A76E-51234BA37ED9}" srcOrd="0" destOrd="0" parTransId="{7EDD5586-47D1-4D02-B7D4-1325266CF958}" sibTransId="{69A85A1A-9286-460D-A6B3-CFE4E532E18F}"/>
    <dgm:cxn modelId="{A8570C94-9453-4278-886F-45F9C390841A}" type="presOf" srcId="{54464BE3-1E54-4C0A-95FF-550EA1E3EBBD}" destId="{BE51CEA7-0F0D-4304-9CAC-12076B77F514}" srcOrd="0" destOrd="0" presId="urn:microsoft.com/office/officeart/2018/2/layout/IconLabelList"/>
    <dgm:cxn modelId="{7DF158AA-2277-44EB-8AA8-B6017A4D50C4}" type="presOf" srcId="{A3926C2E-8F4C-4B74-B880-382862817DD0}" destId="{671968A8-7A6D-43A6-82EC-1AEC38E782DB}" srcOrd="0" destOrd="0" presId="urn:microsoft.com/office/officeart/2018/2/layout/IconLabelList"/>
    <dgm:cxn modelId="{D28BBEC9-C8CF-4EF9-99C9-B60FF84DD602}" type="presOf" srcId="{37E4572A-8431-4DCE-A76E-51234BA37ED9}" destId="{55295265-A2FB-4454-B195-2FD936D96B52}" srcOrd="0" destOrd="0" presId="urn:microsoft.com/office/officeart/2018/2/layout/IconLabelList"/>
    <dgm:cxn modelId="{9B604BCC-47F3-416F-A09E-906A5CCBEADD}" srcId="{A3926C2E-8F4C-4B74-B880-382862817DD0}" destId="{FCC0A416-7579-42E6-87B8-D07F20C7530A}" srcOrd="1" destOrd="0" parTransId="{94681D06-13EF-4B98-BD95-447F87788992}" sibTransId="{0559BC2E-F027-4113-A9D0-1638044B98D3}"/>
    <dgm:cxn modelId="{EF1394DA-E55F-4ED2-B0EC-5D7127A00191}" srcId="{A3926C2E-8F4C-4B74-B880-382862817DD0}" destId="{54464BE3-1E54-4C0A-95FF-550EA1E3EBBD}" srcOrd="3" destOrd="0" parTransId="{5C1BEE31-9FBD-4900-91E1-6286A02D9847}" sibTransId="{8DC3EE88-C5BA-4BA3-86F2-3891124348E2}"/>
    <dgm:cxn modelId="{3A9DB6DC-24AE-4E52-8A03-2C18B2447E60}" type="presOf" srcId="{FFFB94B4-155D-4AD5-948E-AC1F3B181BAE}" destId="{0F9BBCA8-4E50-4464-9A8F-31AF713F0FE7}" srcOrd="0" destOrd="0" presId="urn:microsoft.com/office/officeart/2018/2/layout/IconLabelList"/>
    <dgm:cxn modelId="{E66876F5-701C-43E9-8476-B622B3F91C52}" srcId="{A3926C2E-8F4C-4B74-B880-382862817DD0}" destId="{FFFB94B4-155D-4AD5-948E-AC1F3B181BAE}" srcOrd="4" destOrd="0" parTransId="{A1ABA58E-13CD-4D5A-9D4A-ADBCC97A6A1E}" sibTransId="{B9FD6A31-D99B-42A9-85F8-1C8657C2F361}"/>
    <dgm:cxn modelId="{09542DF7-F17E-44CD-8974-9A76AFCDD9A5}" type="presOf" srcId="{F7C02376-A433-46E9-9EB5-768B64247559}" destId="{6185B9C3-9140-4729-8785-13DFA442BA25}" srcOrd="0" destOrd="0" presId="urn:microsoft.com/office/officeart/2018/2/layout/IconLabelList"/>
    <dgm:cxn modelId="{88B118C7-03E6-4EA1-841C-DAD129AEC8E9}" type="presParOf" srcId="{671968A8-7A6D-43A6-82EC-1AEC38E782DB}" destId="{CBEDA668-DE81-4EE4-B7AC-BE624C41931D}" srcOrd="0" destOrd="0" presId="urn:microsoft.com/office/officeart/2018/2/layout/IconLabelList"/>
    <dgm:cxn modelId="{A8D8CB05-87BF-4506-BD7B-4CB24D06238A}" type="presParOf" srcId="{CBEDA668-DE81-4EE4-B7AC-BE624C41931D}" destId="{13CFCC68-523D-4CF1-AA61-7948C31E2E81}" srcOrd="0" destOrd="0" presId="urn:microsoft.com/office/officeart/2018/2/layout/IconLabelList"/>
    <dgm:cxn modelId="{FDAC4528-89FF-4052-B560-1330B0EE7033}" type="presParOf" srcId="{CBEDA668-DE81-4EE4-B7AC-BE624C41931D}" destId="{90AC2BD7-2817-4F9F-B609-45D6D22233CD}" srcOrd="1" destOrd="0" presId="urn:microsoft.com/office/officeart/2018/2/layout/IconLabelList"/>
    <dgm:cxn modelId="{9CACB3A5-714C-4A9B-B238-8DA5B46A5C59}" type="presParOf" srcId="{CBEDA668-DE81-4EE4-B7AC-BE624C41931D}" destId="{55295265-A2FB-4454-B195-2FD936D96B52}" srcOrd="2" destOrd="0" presId="urn:microsoft.com/office/officeart/2018/2/layout/IconLabelList"/>
    <dgm:cxn modelId="{0D933B58-BD4D-4238-AB30-FC9FD93D7932}" type="presParOf" srcId="{671968A8-7A6D-43A6-82EC-1AEC38E782DB}" destId="{B9C6350C-F47F-4C79-A41D-3C6CCA8230DC}" srcOrd="1" destOrd="0" presId="urn:microsoft.com/office/officeart/2018/2/layout/IconLabelList"/>
    <dgm:cxn modelId="{8ED0DA5D-A222-40C4-ABA1-6389C7D1C455}" type="presParOf" srcId="{671968A8-7A6D-43A6-82EC-1AEC38E782DB}" destId="{4D34E908-74D3-4A04-829C-41368E2BE5F0}" srcOrd="2" destOrd="0" presId="urn:microsoft.com/office/officeart/2018/2/layout/IconLabelList"/>
    <dgm:cxn modelId="{A5A7B570-A7C5-4A72-8AF7-A161CB5BC7F9}" type="presParOf" srcId="{4D34E908-74D3-4A04-829C-41368E2BE5F0}" destId="{6EF6643D-A9BA-4CA3-8BBB-02B11E0689AE}" srcOrd="0" destOrd="0" presId="urn:microsoft.com/office/officeart/2018/2/layout/IconLabelList"/>
    <dgm:cxn modelId="{315E7A8F-7771-4075-9731-81B5E4907B37}" type="presParOf" srcId="{4D34E908-74D3-4A04-829C-41368E2BE5F0}" destId="{4EB6242A-3BB7-4B6D-ADDA-0216B5A9DADD}" srcOrd="1" destOrd="0" presId="urn:microsoft.com/office/officeart/2018/2/layout/IconLabelList"/>
    <dgm:cxn modelId="{1C0183D3-9AD7-4572-A2F1-6432C513F2AC}" type="presParOf" srcId="{4D34E908-74D3-4A04-829C-41368E2BE5F0}" destId="{63023CCC-2721-4B2E-BD39-BCA33B7DD5B8}" srcOrd="2" destOrd="0" presId="urn:microsoft.com/office/officeart/2018/2/layout/IconLabelList"/>
    <dgm:cxn modelId="{B2A464F6-3F4B-40D3-8E09-EDC976611066}" type="presParOf" srcId="{671968A8-7A6D-43A6-82EC-1AEC38E782DB}" destId="{01E10836-2335-4270-ADB1-D6EC0671B573}" srcOrd="3" destOrd="0" presId="urn:microsoft.com/office/officeart/2018/2/layout/IconLabelList"/>
    <dgm:cxn modelId="{3F0ABDEF-4539-4C9F-B876-D6D70F632E17}" type="presParOf" srcId="{671968A8-7A6D-43A6-82EC-1AEC38E782DB}" destId="{26CB16AE-15C7-44ED-8E0E-44CAF8099566}" srcOrd="4" destOrd="0" presId="urn:microsoft.com/office/officeart/2018/2/layout/IconLabelList"/>
    <dgm:cxn modelId="{27605EE5-A32F-4706-A7D2-800AAB5919CC}" type="presParOf" srcId="{26CB16AE-15C7-44ED-8E0E-44CAF8099566}" destId="{E3AC1A8C-51CB-47A3-89BF-68AF8A54E6D4}" srcOrd="0" destOrd="0" presId="urn:microsoft.com/office/officeart/2018/2/layout/IconLabelList"/>
    <dgm:cxn modelId="{B81189AA-8328-4151-A63E-F5570344DE6A}" type="presParOf" srcId="{26CB16AE-15C7-44ED-8E0E-44CAF8099566}" destId="{AE6ACF53-1396-479B-BC06-955442B4268C}" srcOrd="1" destOrd="0" presId="urn:microsoft.com/office/officeart/2018/2/layout/IconLabelList"/>
    <dgm:cxn modelId="{2BE1F709-C989-4E6B-A96D-5A21FD3538C6}" type="presParOf" srcId="{26CB16AE-15C7-44ED-8E0E-44CAF8099566}" destId="{6185B9C3-9140-4729-8785-13DFA442BA25}" srcOrd="2" destOrd="0" presId="urn:microsoft.com/office/officeart/2018/2/layout/IconLabelList"/>
    <dgm:cxn modelId="{DFBC3200-368B-4C70-88D4-70E6CF52946A}" type="presParOf" srcId="{671968A8-7A6D-43A6-82EC-1AEC38E782DB}" destId="{BCC43BA8-E385-4135-BA29-B8FF742962B3}" srcOrd="5" destOrd="0" presId="urn:microsoft.com/office/officeart/2018/2/layout/IconLabelList"/>
    <dgm:cxn modelId="{D3D48BD9-4891-4806-BF3C-886259E7F3E3}" type="presParOf" srcId="{671968A8-7A6D-43A6-82EC-1AEC38E782DB}" destId="{18153101-C848-4641-85C8-7381BEB94BB7}" srcOrd="6" destOrd="0" presId="urn:microsoft.com/office/officeart/2018/2/layout/IconLabelList"/>
    <dgm:cxn modelId="{F246A3B1-2463-4C68-A3BD-9231C10E7AA6}" type="presParOf" srcId="{18153101-C848-4641-85C8-7381BEB94BB7}" destId="{575CD6A6-3147-47C8-A56D-B1684F95FD7D}" srcOrd="0" destOrd="0" presId="urn:microsoft.com/office/officeart/2018/2/layout/IconLabelList"/>
    <dgm:cxn modelId="{7E122E67-8ACA-4CDD-B5F5-A4540E995B22}" type="presParOf" srcId="{18153101-C848-4641-85C8-7381BEB94BB7}" destId="{E607A062-689B-40F6-9A1A-50D0831FB666}" srcOrd="1" destOrd="0" presId="urn:microsoft.com/office/officeart/2018/2/layout/IconLabelList"/>
    <dgm:cxn modelId="{68997978-C11A-455A-B796-BF2EA8950E04}" type="presParOf" srcId="{18153101-C848-4641-85C8-7381BEB94BB7}" destId="{BE51CEA7-0F0D-4304-9CAC-12076B77F514}" srcOrd="2" destOrd="0" presId="urn:microsoft.com/office/officeart/2018/2/layout/IconLabelList"/>
    <dgm:cxn modelId="{007F9FB2-4A0E-4D3C-843C-AEF4F24DCE58}" type="presParOf" srcId="{671968A8-7A6D-43A6-82EC-1AEC38E782DB}" destId="{D1E08F05-8456-4235-8BEC-39BF7F901FAB}" srcOrd="7" destOrd="0" presId="urn:microsoft.com/office/officeart/2018/2/layout/IconLabelList"/>
    <dgm:cxn modelId="{269F5AED-AEC9-48EA-A11C-847B12AFDB56}" type="presParOf" srcId="{671968A8-7A6D-43A6-82EC-1AEC38E782DB}" destId="{81ED07D8-13C7-4145-91CF-05BBACBD2383}" srcOrd="8" destOrd="0" presId="urn:microsoft.com/office/officeart/2018/2/layout/IconLabelList"/>
    <dgm:cxn modelId="{B13C93D6-0297-4B9C-9810-D4310D0607A3}" type="presParOf" srcId="{81ED07D8-13C7-4145-91CF-05BBACBD2383}" destId="{23F4FF41-7C00-42BA-A21A-CF70A1BD3B53}" srcOrd="0" destOrd="0" presId="urn:microsoft.com/office/officeart/2018/2/layout/IconLabelList"/>
    <dgm:cxn modelId="{F2D88D77-1BFA-4D54-A84F-27A227F25C24}" type="presParOf" srcId="{81ED07D8-13C7-4145-91CF-05BBACBD2383}" destId="{AF654890-CBC0-49C0-AE64-9BA4C262C491}" srcOrd="1" destOrd="0" presId="urn:microsoft.com/office/officeart/2018/2/layout/IconLabelList"/>
    <dgm:cxn modelId="{51AC61FB-A8F1-4596-AD16-73A3B5263CC4}" type="presParOf" srcId="{81ED07D8-13C7-4145-91CF-05BBACBD2383}" destId="{0F9BBCA8-4E50-4464-9A8F-31AF713F0FE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FCC68-523D-4CF1-AA61-7948C31E2E81}">
      <dsp:nvSpPr>
        <dsp:cNvPr id="0" name=""/>
        <dsp:cNvSpPr/>
      </dsp:nvSpPr>
      <dsp:spPr>
        <a:xfrm>
          <a:off x="489253" y="576093"/>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295265-A2FB-4454-B195-2FD936D96B52}">
      <dsp:nvSpPr>
        <dsp:cNvPr id="0" name=""/>
        <dsp:cNvSpPr/>
      </dsp:nvSpPr>
      <dsp:spPr>
        <a:xfrm>
          <a:off x="4405" y="1764608"/>
          <a:ext cx="1763085" cy="144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kern="1200" dirty="0">
              <a:solidFill>
                <a:srgbClr val="2F72A5"/>
              </a:solidFill>
              <a:latin typeface="Helvetica" panose="020B0604020202020204" pitchFamily="34" charset="0"/>
              <a:cs typeface="Helvetica" panose="020B0604020202020204" pitchFamily="34" charset="0"/>
            </a:rPr>
            <a:t>On average, people with high EQ make about $30,000 more each year than people with low EQ.*</a:t>
          </a:r>
        </a:p>
      </dsp:txBody>
      <dsp:txXfrm>
        <a:off x="4405" y="1764608"/>
        <a:ext cx="1763085" cy="1445377"/>
      </dsp:txXfrm>
    </dsp:sp>
    <dsp:sp modelId="{6EF6643D-A9BA-4CA3-8BBB-02B11E0689AE}">
      <dsp:nvSpPr>
        <dsp:cNvPr id="0" name=""/>
        <dsp:cNvSpPr/>
      </dsp:nvSpPr>
      <dsp:spPr>
        <a:xfrm>
          <a:off x="2560879" y="576093"/>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023CCC-2721-4B2E-BD39-BCA33B7DD5B8}">
      <dsp:nvSpPr>
        <dsp:cNvPr id="0" name=""/>
        <dsp:cNvSpPr/>
      </dsp:nvSpPr>
      <dsp:spPr>
        <a:xfrm>
          <a:off x="2076031" y="1764608"/>
          <a:ext cx="1763085" cy="144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kern="1200" dirty="0">
              <a:solidFill>
                <a:srgbClr val="2F72A5"/>
              </a:solidFill>
              <a:latin typeface="Helvetica" panose="020B0604020202020204" pitchFamily="34" charset="0"/>
              <a:cs typeface="Helvetica" panose="020B0604020202020204" pitchFamily="34" charset="0"/>
            </a:rPr>
            <a:t>A single-point increase in your EQ can add $1,300 to your salary.* </a:t>
          </a:r>
        </a:p>
      </dsp:txBody>
      <dsp:txXfrm>
        <a:off x="2076031" y="1764608"/>
        <a:ext cx="1763085" cy="1445377"/>
      </dsp:txXfrm>
    </dsp:sp>
    <dsp:sp modelId="{E3AC1A8C-51CB-47A3-89BF-68AF8A54E6D4}">
      <dsp:nvSpPr>
        <dsp:cNvPr id="0" name=""/>
        <dsp:cNvSpPr/>
      </dsp:nvSpPr>
      <dsp:spPr>
        <a:xfrm>
          <a:off x="4632505" y="576093"/>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85B9C3-9140-4729-8785-13DFA442BA25}">
      <dsp:nvSpPr>
        <dsp:cNvPr id="0" name=""/>
        <dsp:cNvSpPr/>
      </dsp:nvSpPr>
      <dsp:spPr>
        <a:xfrm>
          <a:off x="4147657" y="1764608"/>
          <a:ext cx="1763085" cy="144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kern="1200" dirty="0">
              <a:solidFill>
                <a:srgbClr val="2F72A5"/>
              </a:solidFill>
              <a:latin typeface="Helvetica" panose="020B0604020202020204" pitchFamily="34" charset="0"/>
              <a:cs typeface="Helvetica" panose="020B0604020202020204" pitchFamily="34" charset="0"/>
            </a:rPr>
            <a:t>81% of the skills that companies attribute to outstanding managers are related to emotional intelligence.*</a:t>
          </a:r>
        </a:p>
      </dsp:txBody>
      <dsp:txXfrm>
        <a:off x="4147657" y="1764608"/>
        <a:ext cx="1763085" cy="1445377"/>
      </dsp:txXfrm>
    </dsp:sp>
    <dsp:sp modelId="{575CD6A6-3147-47C8-A56D-B1684F95FD7D}">
      <dsp:nvSpPr>
        <dsp:cNvPr id="0" name=""/>
        <dsp:cNvSpPr/>
      </dsp:nvSpPr>
      <dsp:spPr>
        <a:xfrm>
          <a:off x="6704131" y="576093"/>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51CEA7-0F0D-4304-9CAC-12076B77F514}">
      <dsp:nvSpPr>
        <dsp:cNvPr id="0" name=""/>
        <dsp:cNvSpPr/>
      </dsp:nvSpPr>
      <dsp:spPr>
        <a:xfrm>
          <a:off x="6219283" y="1764608"/>
          <a:ext cx="1763085" cy="144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kern="1200" dirty="0">
              <a:solidFill>
                <a:srgbClr val="2F72A5"/>
              </a:solidFill>
              <a:latin typeface="Helvetica" panose="020B0604020202020204" pitchFamily="34" charset="0"/>
              <a:cs typeface="Helvetica" panose="020B0604020202020204" pitchFamily="34" charset="0"/>
            </a:rPr>
            <a:t>One study of Fortune 500 companies found that salespeople with high EQ brought in twice as much money as those with average/below average EQ.*</a:t>
          </a:r>
        </a:p>
      </dsp:txBody>
      <dsp:txXfrm>
        <a:off x="6219283" y="1764608"/>
        <a:ext cx="1763085" cy="1445377"/>
      </dsp:txXfrm>
    </dsp:sp>
    <dsp:sp modelId="{23F4FF41-7C00-42BA-A21A-CF70A1BD3B53}">
      <dsp:nvSpPr>
        <dsp:cNvPr id="0" name=""/>
        <dsp:cNvSpPr/>
      </dsp:nvSpPr>
      <dsp:spPr>
        <a:xfrm>
          <a:off x="8775757" y="576093"/>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9BBCA8-4E50-4464-9A8F-31AF713F0FE7}">
      <dsp:nvSpPr>
        <dsp:cNvPr id="0" name=""/>
        <dsp:cNvSpPr/>
      </dsp:nvSpPr>
      <dsp:spPr>
        <a:xfrm>
          <a:off x="8290908" y="1764608"/>
          <a:ext cx="1763085" cy="144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kern="1200" dirty="0">
              <a:solidFill>
                <a:srgbClr val="2F72A5"/>
              </a:solidFill>
              <a:latin typeface="Helvetica" panose="020B0604020202020204" pitchFamily="34" charset="0"/>
              <a:cs typeface="Helvetica" panose="020B0604020202020204" pitchFamily="34" charset="0"/>
            </a:rPr>
            <a:t>Everyone has the power to enhance their EQ.</a:t>
          </a:r>
        </a:p>
      </dsp:txBody>
      <dsp:txXfrm>
        <a:off x="8290908" y="1764608"/>
        <a:ext cx="1763085" cy="144537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64E97-CA92-924D-9467-4224EBDE40F7}"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A6A2F-F1AD-7E41-B245-695AE2BF52C1}" type="slidenum">
              <a:rPr lang="en-US" smtClean="0"/>
              <a:t>‹#›</a:t>
            </a:fld>
            <a:endParaRPr lang="en-US"/>
          </a:p>
        </p:txBody>
      </p:sp>
    </p:spTree>
    <p:extLst>
      <p:ext uri="{BB962C8B-B14F-4D97-AF65-F5344CB8AC3E}">
        <p14:creationId xmlns:p14="http://schemas.microsoft.com/office/powerpoint/2010/main" val="40560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lpguide.org/harvard/benefits-of-mindfulness.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lpguide.org/articles/stress/stress-management.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lpguide.org/articles/relationships-communication/nonverbal-communication.ht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helpguide.org/articles/relationships-communication/conflict-resolution-skills.htm" TargetMode="External"/><Relationship Id="rId4" Type="http://schemas.openxmlformats.org/officeDocument/2006/relationships/hyperlink" Target="https://www.helpguide.org/articles/mental-health/laughter-is-the-best-medicine.ht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not just what you know that will help you to succeed in life, but more specifically what you know about emotions—your own, and those of others. The way in which we are able to respond vs. react, sense what others are feeling and adjust accordingly is at the heart of successful relationships—and personal and professional success.</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2</a:t>
            </a:fld>
            <a:endParaRPr lang="en-US"/>
          </a:p>
        </p:txBody>
      </p:sp>
    </p:spTree>
    <p:extLst>
      <p:ext uri="{BB962C8B-B14F-4D97-AF65-F5344CB8AC3E}">
        <p14:creationId xmlns:p14="http://schemas.microsoft.com/office/powerpoint/2010/main" val="199188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Categories of Emotional Intelligence (EI/EQ)</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Self-awareness: the ability to recognize and understand one’s own emotions and their impact on others. You recognize your own emotions and how they affect your thoughts and behavior. You know your strengths and weaknesses, and have self-confidence.</a:t>
            </a:r>
          </a:p>
          <a:p>
            <a:r>
              <a:rPr lang="en-US" sz="1200" kern="1200" dirty="0">
                <a:solidFill>
                  <a:schemeClr val="tx1"/>
                </a:solidFill>
                <a:effectLst/>
                <a:latin typeface="+mn-lt"/>
                <a:ea typeface="+mn-ea"/>
                <a:cs typeface="+mn-cs"/>
              </a:rPr>
              <a:t>Self-regulation: the ability to manage one’s negative or disruptive emotions, and to adapt to changes in circumstance. You’re able to control impulsive feelings and behaviors, manage your emotions in healthy ways, take initiative, follow through on commitments, and adapt to changing circumstances.</a:t>
            </a:r>
          </a:p>
          <a:p>
            <a:r>
              <a:rPr lang="en-US" sz="1200" kern="1200" dirty="0">
                <a:solidFill>
                  <a:schemeClr val="tx1"/>
                </a:solidFill>
                <a:effectLst/>
                <a:latin typeface="+mn-lt"/>
                <a:ea typeface="+mn-ea"/>
                <a:cs typeface="+mn-cs"/>
              </a:rPr>
              <a:t>Motivation: the ability to self-motivate, with a focus on achieving internal or self-gratification as opposed to external praise or reward. </a:t>
            </a:r>
          </a:p>
          <a:p>
            <a:r>
              <a:rPr lang="en-US" sz="1200" kern="1200" dirty="0">
                <a:solidFill>
                  <a:schemeClr val="tx1"/>
                </a:solidFill>
                <a:effectLst/>
                <a:latin typeface="+mn-lt"/>
                <a:ea typeface="+mn-ea"/>
                <a:cs typeface="+mn-cs"/>
              </a:rPr>
              <a:t>Empathy: the ability to recognize and understand how others are feeling and consider those feelings before responding in social situations. You can understand the emotions, needs, and concerns of other people, pick up on emotional cues, feel comfortable socially, and recognize the power dynamics in a group or organization.</a:t>
            </a:r>
          </a:p>
          <a:p>
            <a:r>
              <a:rPr lang="en-US" sz="1200" kern="1200" dirty="0">
                <a:solidFill>
                  <a:schemeClr val="tx1"/>
                </a:solidFill>
                <a:effectLst/>
                <a:latin typeface="+mn-lt"/>
                <a:ea typeface="+mn-ea"/>
                <a:cs typeface="+mn-cs"/>
              </a:rPr>
              <a:t>Social skills: the ability to manage the emotions of others through emotional understanding a Emotional intelligence (otherwise known as emotional quotient or EQ) is the ability to recognize the needs and emotions of others as well as to manage our own emotions effectively. You know how to develop and maintain good relationships, communicate clearly, inspire and influence others, work well in a team, and manage conflict. </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11</a:t>
            </a:fld>
            <a:endParaRPr lang="en-US"/>
          </a:p>
        </p:txBody>
      </p:sp>
    </p:spTree>
    <p:extLst>
      <p:ext uri="{BB962C8B-B14F-4D97-AF65-F5344CB8AC3E}">
        <p14:creationId xmlns:p14="http://schemas.microsoft.com/office/powerpoint/2010/main" val="318663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have a negative internal dialogue that we’re not consciously aware of. Our thoughts affect our feelings, and our feelings impact our behavior. In today’s world of distractions, being able to connect to our emotions can be challenging, particularly if we have a lot of strong/painful emotions. However, it’s essential that we do make time for this, as our emotions effect our thoughts, and these effect our actions.  The first step is simply to tune in to our thoughts and feelings, without judgment (this part is important!). In addition to examining our thoughts and feelings, it’s also helpful to notice how these may manifest in physical sensations and in other ways. For example:</a:t>
            </a:r>
          </a:p>
          <a:p>
            <a:r>
              <a:rPr lang="en-US" b="1" dirty="0"/>
              <a:t>Are your emotions accompanied by physical sensations that you experience</a:t>
            </a:r>
            <a:r>
              <a:rPr lang="en-US" dirty="0"/>
              <a:t> in places like your stomach, throat, or chest?</a:t>
            </a:r>
          </a:p>
          <a:p>
            <a:r>
              <a:rPr lang="en-US" b="1" dirty="0"/>
              <a:t>Do you experience individual feelings and emotions,</a:t>
            </a:r>
            <a:r>
              <a:rPr lang="en-US" dirty="0"/>
              <a:t> such as anger, sadness, fear, and joy, each of which is evident in subtle facial expressions?</a:t>
            </a:r>
          </a:p>
          <a:p>
            <a:endParaRPr lang="en-US" dirty="0"/>
          </a:p>
          <a:p>
            <a:r>
              <a:rPr lang="en-US" dirty="0"/>
              <a:t>If any of these experiences are unfamiliar, you may have “turned down” or “turned off” your emotions. In order to build EQ—and become emotionally healthy—you must reconnect to your core emotions, accept them, and become comfortable with them. You can achieve this through the practice of mindfulness.</a:t>
            </a:r>
          </a:p>
          <a:p>
            <a:r>
              <a:rPr lang="en-US" b="1" dirty="0"/>
              <a:t>Mindfulness</a:t>
            </a:r>
            <a:r>
              <a:rPr lang="en-US" dirty="0"/>
              <a:t> is the practice of purposely focusing your attention on the present moment—and without judgment. The cultivation of mindfulness has roots in Buddhism, but most religions include some type of similar prayer or meditation technique. </a:t>
            </a:r>
            <a:r>
              <a:rPr lang="en-US" u="sng" dirty="0">
                <a:hlinkClick r:id="rId3"/>
              </a:rPr>
              <a:t>Mindfulness</a:t>
            </a:r>
            <a:r>
              <a:rPr lang="en-US" dirty="0"/>
              <a:t> helps shift your preoccupation with thought toward an appreciation of the moment, your physical and emotional sensations, and brings a larger perspective on life. Mindfulness calms and focuses you, making you more self-aware in the process.</a:t>
            </a:r>
          </a:p>
          <a:p>
            <a:r>
              <a:rPr lang="en-US" b="1" i="1" dirty="0"/>
              <a:t>Developing emotional awareness</a:t>
            </a:r>
          </a:p>
          <a:p>
            <a:r>
              <a:rPr lang="en-US" dirty="0"/>
              <a:t>It’s important that you learn how to manage stress first, so you’ll feel more comfortable reconnecting to strong or unpleasant emotions and changing how you experience and respond to your feelings. </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12</a:t>
            </a:fld>
            <a:endParaRPr lang="en-US"/>
          </a:p>
        </p:txBody>
      </p:sp>
    </p:spTree>
    <p:extLst>
      <p:ext uri="{BB962C8B-B14F-4D97-AF65-F5344CB8AC3E}">
        <p14:creationId xmlns:p14="http://schemas.microsoft.com/office/powerpoint/2010/main" val="2934274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amygdala is the area of the brain that controls reactions to stimuli and events, causing emotional, rather than rational reactions – primary senses travel through this limbic area before they get to the more rational front of the brain</a:t>
            </a:r>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13</a:t>
            </a:fld>
            <a:endParaRPr lang="en-US"/>
          </a:p>
        </p:txBody>
      </p:sp>
    </p:spTree>
    <p:extLst>
      <p:ext uri="{BB962C8B-B14F-4D97-AF65-F5344CB8AC3E}">
        <p14:creationId xmlns:p14="http://schemas.microsoft.com/office/powerpoint/2010/main" val="196673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audience: Think about a time when stress has overwhelmed you. Was it easy to think clearly or make a rational decision? </a:t>
            </a:r>
          </a:p>
          <a:p>
            <a:endParaRPr lang="en-US" dirty="0"/>
          </a:p>
          <a:p>
            <a:r>
              <a:rPr lang="en-US" dirty="0"/>
              <a:t>In order for you to engage your EQ, you must be able use your emotions to make constructive decisions about your behavior. When you become overly stressed, you can lose control of your emotions and the ability to act thoughtfully and appropriately.</a:t>
            </a:r>
          </a:p>
          <a:p>
            <a:r>
              <a:rPr lang="en-US" dirty="0"/>
              <a:t>Emotions are important pieces of information that tell you about yourself and others, but in the face of stress that takes us out of our comfort zone, we can become overwhelmed and lose control of ourselves. With the ability to </a:t>
            </a:r>
            <a:r>
              <a:rPr lang="en-US" u="sng" dirty="0">
                <a:hlinkClick r:id="rId3"/>
              </a:rPr>
              <a:t>manage stress</a:t>
            </a:r>
            <a:r>
              <a:rPr lang="en-US" dirty="0"/>
              <a:t> and stay emotionally present, you can learn to receive upsetting information without letting it override your thoughts and self-control. You’ll be able to make choices that allow you to control impulsive feelings and behaviors, manage your emotions in healthy ways, take initiative, follow through on commitments, and adapt to changing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F72A5"/>
                </a:solidFill>
                <a:latin typeface="Helvetica" pitchFamily="2" charset="0"/>
              </a:rPr>
              <a:t>Mindfulness is </a:t>
            </a:r>
            <a:r>
              <a:rPr lang="en-US" sz="1200" dirty="0">
                <a:solidFill>
                  <a:srgbClr val="2F72A5"/>
                </a:solidFill>
                <a:latin typeface="Helvetica" pitchFamily="2" charset="0"/>
              </a:rPr>
              <a:t>the practice of purposely focusing your attention on the present moment—and without judgment. helps shift your preoccupation with thought toward an appreciation of the moment, your physical and emotional sensations, and brings a larger perspective on life. Mindfulness calms and focuses you, making you more self-aware in the process.</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14</a:t>
            </a:fld>
            <a:endParaRPr lang="en-US"/>
          </a:p>
        </p:txBody>
      </p:sp>
    </p:spTree>
    <p:extLst>
      <p:ext uri="{BB962C8B-B14F-4D97-AF65-F5344CB8AC3E}">
        <p14:creationId xmlns:p14="http://schemas.microsoft.com/office/powerpoint/2010/main" val="36356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F72A5"/>
                </a:solidFill>
                <a:latin typeface="Helvetica" pitchFamily="2" charset="0"/>
              </a:rPr>
              <a:t>Review the components of active listening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F72A5"/>
                </a:solidFill>
                <a:latin typeface="Helvetica" pitchFamily="2" charset="0"/>
              </a:rPr>
              <a:t>Seek to understand as opposed to influence or agree (i.e., ask yourself what the other person might need, be experiencing…etc.)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F72A5"/>
                </a:solidFill>
                <a:latin typeface="Helvetica" pitchFamily="2" charset="0"/>
              </a:rPr>
              <a:t>Acknowledge and validate vs. pitying (i.e. ”that sounds really stressful; I give you credit for what you’ve been doing to get through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F72A5"/>
              </a:solidFill>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15</a:t>
            </a:fld>
            <a:endParaRPr lang="en-US"/>
          </a:p>
        </p:txBody>
      </p:sp>
    </p:spTree>
    <p:extLst>
      <p:ext uri="{BB962C8B-B14F-4D97-AF65-F5344CB8AC3E}">
        <p14:creationId xmlns:p14="http://schemas.microsoft.com/office/powerpoint/2010/main" val="514224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well with others is a process that begins with emotional awareness and your ability to recognize and understand what other people are experiencing. Once emotional awareness is in play, you can effectively develop additional social/emotional skills that will make your relationships more effective, fruitful, and fulfilling.</a:t>
            </a:r>
          </a:p>
          <a:p>
            <a:r>
              <a:rPr lang="en-US" b="1" dirty="0"/>
              <a:t>Become aware of how effectively you use nonverbal communication.</a:t>
            </a:r>
            <a:r>
              <a:rPr lang="en-US" dirty="0"/>
              <a:t> It’s impossible to avoid sending </a:t>
            </a:r>
            <a:r>
              <a:rPr lang="en-US" u="sng" dirty="0">
                <a:hlinkClick r:id="rId3"/>
              </a:rPr>
              <a:t>nonverbal messages</a:t>
            </a:r>
            <a:r>
              <a:rPr lang="en-US" dirty="0"/>
              <a:t> to others about what you think and feel. The many muscles in the face, especially those around the eyes, nose, mouth and forehead, help you to wordlessly convey your own emotions as well as read other peoples’ emotional intent. The emotional part of your brain is always on—and even if you ignore its messages—others won’t. Recognizing the nonverbal messages that you send to others can play a huge part in improving your relationships.</a:t>
            </a:r>
          </a:p>
          <a:p>
            <a:r>
              <a:rPr lang="en-US" b="1" dirty="0"/>
              <a:t>Use humor and play to relieve stress.</a:t>
            </a:r>
            <a:r>
              <a:rPr lang="en-US" dirty="0"/>
              <a:t> Humor, laughter and play are natural antidotes to stress. They lessen your burdens and help you keep things in perspective. </a:t>
            </a:r>
            <a:r>
              <a:rPr lang="en-US" u="sng" dirty="0">
                <a:hlinkClick r:id="rId4"/>
              </a:rPr>
              <a:t>Laughter</a:t>
            </a:r>
            <a:r>
              <a:rPr lang="en-US" dirty="0"/>
              <a:t> brings your nervous system into balance, reducing stress, calming you down, sharpening your mind and making you more empathic.</a:t>
            </a:r>
          </a:p>
          <a:p>
            <a:r>
              <a:rPr lang="en-US" b="1" dirty="0"/>
              <a:t>Learn to see conflict as an opportunity to grow closer to others.</a:t>
            </a:r>
            <a:r>
              <a:rPr lang="en-US" dirty="0"/>
              <a:t> Conflict and disagreements are inevitable in human relationships. Two people can’t possibly have the same needs, opinions, and expectations at all times. However, that needn’t be a bad thing. </a:t>
            </a:r>
            <a:r>
              <a:rPr lang="en-US" u="sng" dirty="0">
                <a:hlinkClick r:id="rId5"/>
              </a:rPr>
              <a:t>Resolving conflict</a:t>
            </a:r>
            <a:r>
              <a:rPr lang="en-US" dirty="0"/>
              <a:t> in healthy, constructive ways can strengthen trust between people. When conflict isn’t perceived as threatening or punishing, it fosters freedom, creativity, and safety in relationships.</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16</a:t>
            </a:fld>
            <a:endParaRPr lang="en-US"/>
          </a:p>
        </p:txBody>
      </p:sp>
    </p:spTree>
    <p:extLst>
      <p:ext uri="{BB962C8B-B14F-4D97-AF65-F5344CB8AC3E}">
        <p14:creationId xmlns:p14="http://schemas.microsoft.com/office/powerpoint/2010/main" val="164917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Questions for group: </a:t>
            </a:r>
            <a:r>
              <a:rPr lang="en-US" sz="1200" dirty="0">
                <a:solidFill>
                  <a:srgbClr val="2F72A5"/>
                </a:solidFill>
                <a:latin typeface="Helvetica" pitchFamily="2" charset="0"/>
              </a:rPr>
              <a:t>Which EI skills could Employee A use to make sure they respond to their colleague in a constructive way, instead of just reacting? </a:t>
            </a:r>
          </a:p>
          <a:p>
            <a:pPr marL="342900" indent="-342900">
              <a:buFont typeface="Arial" panose="020B0604020202020204" pitchFamily="34" charset="0"/>
              <a:buChar char="•"/>
            </a:pPr>
            <a:r>
              <a:rPr lang="en-US" sz="1200" dirty="0">
                <a:solidFill>
                  <a:srgbClr val="2F72A5"/>
                </a:solidFill>
                <a:latin typeface="Helvetica" pitchFamily="2" charset="0"/>
              </a:rPr>
              <a:t>What could get in the way of Employee A being able to use these skills? How could they navigate these potential challenges?</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18</a:t>
            </a:fld>
            <a:endParaRPr lang="en-US"/>
          </a:p>
        </p:txBody>
      </p:sp>
    </p:spTree>
    <p:extLst>
      <p:ext uri="{BB962C8B-B14F-4D97-AF65-F5344CB8AC3E}">
        <p14:creationId xmlns:p14="http://schemas.microsoft.com/office/powerpoint/2010/main" val="904340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not just what you know that will help you to succeed in life, but more specifically what you know about emotions—your own, and those of others. The way in which we are able to respond vs. react, sense what others are feeling and adjust accordingly is at the heart of successful relationships—and personal and professional success.</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19</a:t>
            </a:fld>
            <a:endParaRPr lang="en-US"/>
          </a:p>
        </p:txBody>
      </p:sp>
    </p:spTree>
    <p:extLst>
      <p:ext uri="{BB962C8B-B14F-4D97-AF65-F5344CB8AC3E}">
        <p14:creationId xmlns:p14="http://schemas.microsoft.com/office/powerpoint/2010/main" val="467277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Questions for group: </a:t>
            </a:r>
            <a:r>
              <a:rPr lang="en-US" sz="2400" dirty="0">
                <a:solidFill>
                  <a:srgbClr val="2F72A5"/>
                </a:solidFill>
                <a:latin typeface="Helvetica" pitchFamily="2" charset="0"/>
              </a:rPr>
              <a:t>What could Employee B do to prepare for an effective conversation? </a:t>
            </a:r>
          </a:p>
          <a:p>
            <a:pPr marL="800100" lvl="1" indent="-342900">
              <a:buFont typeface="Arial" panose="020B0604020202020204" pitchFamily="34" charset="0"/>
              <a:buChar char="•"/>
            </a:pPr>
            <a:r>
              <a:rPr lang="en-US" sz="2400" dirty="0">
                <a:solidFill>
                  <a:srgbClr val="2F72A5"/>
                </a:solidFill>
                <a:latin typeface="Helvetica" pitchFamily="2" charset="0"/>
              </a:rPr>
              <a:t>What are some questions Employee B could ask themselves?</a:t>
            </a:r>
          </a:p>
          <a:p>
            <a:pPr marL="342900" indent="-342900">
              <a:buFont typeface="Arial" panose="020B0604020202020204" pitchFamily="34" charset="0"/>
              <a:buChar char="•"/>
            </a:pPr>
            <a:r>
              <a:rPr lang="en-US" sz="2400" dirty="0">
                <a:solidFill>
                  <a:srgbClr val="2F72A5"/>
                </a:solidFill>
                <a:latin typeface="Helvetica" pitchFamily="2" charset="0"/>
              </a:rPr>
              <a:t>What EI skills would help to turn this into a productive meeting</a:t>
            </a:r>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20</a:t>
            </a:fld>
            <a:endParaRPr lang="en-US"/>
          </a:p>
        </p:txBody>
      </p:sp>
    </p:spTree>
    <p:extLst>
      <p:ext uri="{BB962C8B-B14F-4D97-AF65-F5344CB8AC3E}">
        <p14:creationId xmlns:p14="http://schemas.microsoft.com/office/powerpoint/2010/main" val="251112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so busy during the day that we don’t always stop to check in with ourselves, and then we aren’t in touch with what we need. This technique can be very helpful in reconnecting with yourself. Take deep breaths, as we usually start to take quick, shallow breaths when stressed and this tricks the body into thinking that something is wrong. Observe your thoughts without judgment—just notice what’s going on in your mind. Notice how you’re feeling in your body (i.e., are you holding tension anywhere, have you eaten, need to get up to stretch…etc.).  Identify what you need and then proceed with that mindful intention, in tune with your thoughts, feelings, and needs, and more in control of your behavior. </a:t>
            </a:r>
          </a:p>
        </p:txBody>
      </p:sp>
      <p:sp>
        <p:nvSpPr>
          <p:cNvPr id="4" name="Slide Number Placeholder 3"/>
          <p:cNvSpPr>
            <a:spLocks noGrp="1"/>
          </p:cNvSpPr>
          <p:nvPr>
            <p:ph type="sldNum" sz="quarter" idx="5"/>
          </p:nvPr>
        </p:nvSpPr>
        <p:spPr/>
        <p:txBody>
          <a:bodyPr/>
          <a:lstStyle/>
          <a:p>
            <a:fld id="{4A3A6A2F-F1AD-7E41-B245-695AE2BF52C1}" type="slidenum">
              <a:rPr lang="en-US" smtClean="0"/>
              <a:t>21</a:t>
            </a:fld>
            <a:endParaRPr lang="en-US"/>
          </a:p>
        </p:txBody>
      </p:sp>
    </p:spTree>
    <p:extLst>
      <p:ext uri="{BB962C8B-B14F-4D97-AF65-F5344CB8AC3E}">
        <p14:creationId xmlns:p14="http://schemas.microsoft.com/office/powerpoint/2010/main" val="235821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3</a:t>
            </a:fld>
            <a:endParaRPr lang="en-US"/>
          </a:p>
        </p:txBody>
      </p:sp>
    </p:spTree>
    <p:extLst>
      <p:ext uri="{BB962C8B-B14F-4D97-AF65-F5344CB8AC3E}">
        <p14:creationId xmlns:p14="http://schemas.microsoft.com/office/powerpoint/2010/main" val="2121234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indent="-450850"/>
            <a:r>
              <a:rPr lang="en-US" sz="1200" dirty="0"/>
              <a:t>Unlike IQ, your EQ is ingrained and based upon early childhood experience and genetics, but can be changed</a:t>
            </a:r>
          </a:p>
          <a:p>
            <a:pPr marL="450850" indent="-450850"/>
            <a:r>
              <a:rPr lang="en-US" sz="1200" dirty="0"/>
              <a:t>EQ tends to increase with age and maturity</a:t>
            </a:r>
          </a:p>
          <a:p>
            <a:pPr marL="450850" indent="-450850"/>
            <a:r>
              <a:rPr lang="en-US" sz="1200" dirty="0"/>
              <a:t>It’s important to be receptive of constructive and authentic feedback and to be honest with yourself!</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22</a:t>
            </a:fld>
            <a:endParaRPr lang="en-US"/>
          </a:p>
        </p:txBody>
      </p:sp>
    </p:spTree>
    <p:extLst>
      <p:ext uri="{BB962C8B-B14F-4D97-AF65-F5344CB8AC3E}">
        <p14:creationId xmlns:p14="http://schemas.microsoft.com/office/powerpoint/2010/main" val="1383622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23</a:t>
            </a:fld>
            <a:endParaRPr lang="en-US"/>
          </a:p>
        </p:txBody>
      </p:sp>
    </p:spTree>
    <p:extLst>
      <p:ext uri="{BB962C8B-B14F-4D97-AF65-F5344CB8AC3E}">
        <p14:creationId xmlns:p14="http://schemas.microsoft.com/office/powerpoint/2010/main" val="1620506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24</a:t>
            </a:fld>
            <a:endParaRPr lang="en-US"/>
          </a:p>
        </p:txBody>
      </p:sp>
    </p:spTree>
    <p:extLst>
      <p:ext uri="{BB962C8B-B14F-4D97-AF65-F5344CB8AC3E}">
        <p14:creationId xmlns:p14="http://schemas.microsoft.com/office/powerpoint/2010/main" val="1848806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F72B1-8524-45A5-8111-6C756EEBBFF4}" type="slidenum">
              <a:rPr lang="en-US" smtClean="0"/>
              <a:t>25</a:t>
            </a:fld>
            <a:endParaRPr lang="en-US" dirty="0"/>
          </a:p>
        </p:txBody>
      </p:sp>
    </p:spTree>
    <p:extLst>
      <p:ext uri="{BB962C8B-B14F-4D97-AF65-F5344CB8AC3E}">
        <p14:creationId xmlns:p14="http://schemas.microsoft.com/office/powerpoint/2010/main" val="419946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4</a:t>
            </a:fld>
            <a:endParaRPr lang="en-US"/>
          </a:p>
        </p:txBody>
      </p:sp>
    </p:spTree>
    <p:extLst>
      <p:ext uri="{BB962C8B-B14F-4D97-AF65-F5344CB8AC3E}">
        <p14:creationId xmlns:p14="http://schemas.microsoft.com/office/powerpoint/2010/main" val="311004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 is still a relatively young concept; the term was coined in 1990 (by Peter Salovey and John Mayer and further developed by Daniel Goleman). They defined it as “a form of social intelligence that involves the ability to monitor one’s own and other’s feelings and emotions, to discriminate among them, and to use this information to guide one’s thinking and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9C9C9C"/>
                </a:solidFill>
                <a:effectLst/>
                <a:latin typeface="open sans" panose="020B0606030504020204" pitchFamily="34" charset="0"/>
              </a:rPr>
              <a:t>What is EQ? Emotional intelligence is sometimes called EQ (or EI) for short. It describes an ability or capacity to perceive, assess, and manage the emotions.</a:t>
            </a:r>
            <a:endParaRPr lang="en-US" dirty="0"/>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5</a:t>
            </a:fld>
            <a:endParaRPr lang="en-US"/>
          </a:p>
        </p:txBody>
      </p:sp>
    </p:spTree>
    <p:extLst>
      <p:ext uri="{BB962C8B-B14F-4D97-AF65-F5344CB8AC3E}">
        <p14:creationId xmlns:p14="http://schemas.microsoft.com/office/powerpoint/2010/main" val="357474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6</a:t>
            </a:fld>
            <a:endParaRPr lang="en-US"/>
          </a:p>
        </p:txBody>
      </p:sp>
    </p:spTree>
    <p:extLst>
      <p:ext uri="{BB962C8B-B14F-4D97-AF65-F5344CB8AC3E}">
        <p14:creationId xmlns:p14="http://schemas.microsoft.com/office/powerpoint/2010/main" val="205852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7</a:t>
            </a:fld>
            <a:endParaRPr lang="en-US"/>
          </a:p>
        </p:txBody>
      </p:sp>
    </p:spTree>
    <p:extLst>
      <p:ext uri="{BB962C8B-B14F-4D97-AF65-F5344CB8AC3E}">
        <p14:creationId xmlns:p14="http://schemas.microsoft.com/office/powerpoint/2010/main" val="89785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not just what you know that will help you to succeed in life, but more specifically what you know about emotions—your own, and those of others. The way in which we are able to respond vs. react, sense what others are feeling and adjust accordingly is at the heart of successful relationships—and personal and professional success.</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8</a:t>
            </a:fld>
            <a:endParaRPr lang="en-US"/>
          </a:p>
        </p:txBody>
      </p:sp>
    </p:spTree>
    <p:extLst>
      <p:ext uri="{BB962C8B-B14F-4D97-AF65-F5344CB8AC3E}">
        <p14:creationId xmlns:p14="http://schemas.microsoft.com/office/powerpoint/2010/main" val="121691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Emotional intelligence affects:</a:t>
            </a:r>
          </a:p>
          <a:p>
            <a:r>
              <a:rPr lang="en-US" b="1" dirty="0"/>
              <a:t>Your performance.</a:t>
            </a:r>
            <a:r>
              <a:rPr lang="en-US" dirty="0"/>
              <a:t> High emotional intelligence can help you navigate the social complexities of the workplace, lead and motivate others, and excel in your career. In fact, when it comes to gauging important job candidates, many companies now rate emotional intelligence as important as technical ability and employ EQ testing before hiring.</a:t>
            </a:r>
          </a:p>
          <a:p>
            <a:r>
              <a:rPr lang="en-US" b="1" dirty="0"/>
              <a:t>Your physical health.</a:t>
            </a:r>
            <a:r>
              <a:rPr lang="en-US" dirty="0"/>
              <a:t> If you’re unable to manage your emotions, you are probably not managing your stress either. This can lead to serious health problems. Uncontrolled stress raises blood pressure, suppresses the immune system, increases the risk of heart attacks and strokes, contributes to infertility, and speeds up the aging process. The first step to improving emotional intelligence is to learn how to manage stress.</a:t>
            </a:r>
          </a:p>
          <a:p>
            <a:r>
              <a:rPr lang="en-US" b="1" dirty="0"/>
              <a:t>Your mental health.</a:t>
            </a:r>
            <a:r>
              <a:rPr lang="en-US" dirty="0"/>
              <a:t> Uncontrolled emotions and stress can also impact your mental health, making you vulnerable to anxiety and depression. If you are unable to understand, get comfortable with, or manage your emotions, you’ll also struggle to form strong relationships. This in turn can leave you feeling lonely and isolated and further exacerbate any mental health problems.</a:t>
            </a:r>
          </a:p>
          <a:p>
            <a:r>
              <a:rPr lang="en-US" b="1" dirty="0"/>
              <a:t>Your relationships.</a:t>
            </a:r>
            <a:r>
              <a:rPr lang="en-US" dirty="0"/>
              <a:t> By understanding your emotions and how to control them, you’re better able to express how you feel and understand how others are feeling. This allows you to communicate more effectively and forge stronger relationships, both at work and in your personal life.</a:t>
            </a:r>
          </a:p>
          <a:p>
            <a:r>
              <a:rPr lang="en-US" b="1" dirty="0"/>
              <a:t>Your social intelligence.</a:t>
            </a:r>
            <a:r>
              <a:rPr lang="en-US" dirty="0"/>
              <a:t> Being in tune with your emotions serves a social purpose, connecting you to other people and the world around you. Social intelligence enables you to recognize friend from foe, measure another person’s interest in you, reduce stress, balance your nervous system through social communication, and feel loved and happy.</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9</a:t>
            </a:fld>
            <a:endParaRPr lang="en-US"/>
          </a:p>
        </p:txBody>
      </p:sp>
    </p:spTree>
    <p:extLst>
      <p:ext uri="{BB962C8B-B14F-4D97-AF65-F5344CB8AC3E}">
        <p14:creationId xmlns:p14="http://schemas.microsoft.com/office/powerpoint/2010/main" val="3086845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EI facilitators such as happiness contribute to our self-actualization and self-actualization (</a:t>
            </a:r>
            <a:r>
              <a:rPr lang="en-US" sz="1200" dirty="0">
                <a:highlight>
                  <a:srgbClr val="FFFF00"/>
                </a:highlight>
              </a:rPr>
              <a:t>the realization or fulfillment of one's talents and potentialities(</a:t>
            </a:r>
            <a:r>
              <a:rPr lang="en-US" dirty="0">
                <a:highlight>
                  <a:srgbClr val="FFFF00"/>
                </a:highlight>
              </a:rPr>
              <a:t> in turn, contributes to our happiness in a positive feedback loop. Happiness, according to Wechsler (1943), is the key factor that has a positive impact on intelligent behavior.</a:t>
            </a:r>
          </a:p>
          <a:p>
            <a:r>
              <a:rPr lang="en-US" dirty="0">
                <a:highlight>
                  <a:srgbClr val="FFFF00"/>
                </a:highlight>
              </a:rPr>
              <a:t>Studies examining the link between EI and a range of interpersonal relations found that participants with higher EQ scores had higher scores for empathic perspective taking, self-monitoring and social skills, cooperation with partners, relationship satisfaction, and more affectionate relationships. By developing the skills for EI one can reduce stress, which consequently has a positive impact on well-being and happiness. In addition to its motivational value, happiness monitors one’s immediate well-being and interjects positive mood in the way individuals cope with daily demands, challenges, and pressures.</a:t>
            </a:r>
          </a:p>
          <a:p>
            <a:r>
              <a:rPr lang="en-US" dirty="0">
                <a:highlight>
                  <a:srgbClr val="FFFF00"/>
                </a:highlight>
              </a:rPr>
              <a:t>It is this positivity that encourages the emotional energy required to increase one’s motivational level to get things done, in short, it helps individuals to achieve what they want to achieve and tells them how well they are doing (Bar-On, 2001).</a:t>
            </a:r>
          </a:p>
          <a:p>
            <a:r>
              <a:rPr lang="en-US" dirty="0">
                <a:highlight>
                  <a:srgbClr val="FFFF00"/>
                </a:highlight>
              </a:rPr>
              <a:t>Research conducted by Furnham (2003) indicated that a large amount of the variance found in happiness and well-being to be determined by people’s emotion-related self-perceptions and dispositions such as the ability to regulate emotions, relationship skills, and social competence.</a:t>
            </a:r>
          </a:p>
          <a:p>
            <a:r>
              <a:rPr lang="en-US" dirty="0">
                <a:highlight>
                  <a:srgbClr val="FFFF00"/>
                </a:highlight>
              </a:rPr>
              <a:t>While these EI skills are not the sole contributor to levels of happiness, it is important to recognize their impact, with over 50% of the total variances in happiness being attributed to emotional intelligence competencies.</a:t>
            </a:r>
          </a:p>
          <a:p>
            <a:r>
              <a:rPr lang="en-US" dirty="0">
                <a:highlight>
                  <a:srgbClr val="FFFF00"/>
                </a:highlight>
              </a:rPr>
              <a:t>From Aristotle to Freud, the emphasis on the optimization of happiness has been thoroughly discussed. To augment happiness one is often required to use more sophisticated behavioral patterns such as self-regulation to subdue instant pleasure motivations.</a:t>
            </a:r>
          </a:p>
          <a:p>
            <a:endParaRPr lang="en-US" dirty="0"/>
          </a:p>
        </p:txBody>
      </p:sp>
      <p:sp>
        <p:nvSpPr>
          <p:cNvPr id="4" name="Slide Number Placeholder 3"/>
          <p:cNvSpPr>
            <a:spLocks noGrp="1"/>
          </p:cNvSpPr>
          <p:nvPr>
            <p:ph type="sldNum" sz="quarter" idx="5"/>
          </p:nvPr>
        </p:nvSpPr>
        <p:spPr/>
        <p:txBody>
          <a:bodyPr/>
          <a:lstStyle/>
          <a:p>
            <a:fld id="{4A3A6A2F-F1AD-7E41-B245-695AE2BF52C1}" type="slidenum">
              <a:rPr lang="en-US" smtClean="0"/>
              <a:t>10</a:t>
            </a:fld>
            <a:endParaRPr lang="en-US"/>
          </a:p>
        </p:txBody>
      </p:sp>
    </p:spTree>
    <p:extLst>
      <p:ext uri="{BB962C8B-B14F-4D97-AF65-F5344CB8AC3E}">
        <p14:creationId xmlns:p14="http://schemas.microsoft.com/office/powerpoint/2010/main" val="166489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ctr">
              <a:lnSpc>
                <a:spcPct val="85000"/>
              </a:lnSpc>
              <a:defRPr sz="8000" spc="-50" baseline="0">
                <a:solidFill>
                  <a:srgbClr val="2F72A5"/>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ctr">
              <a:buNone/>
              <a:defRPr sz="2400" cap="all" spc="200" baseline="0">
                <a:solidFill>
                  <a:srgbClr val="D67B2E"/>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17" name="Rectangle 16"/>
          <p:cNvSpPr/>
          <p:nvPr userDrawn="1"/>
        </p:nvSpPr>
        <p:spPr>
          <a:xfrm>
            <a:off x="-41868" y="5947827"/>
            <a:ext cx="4219838" cy="109404"/>
          </a:xfrm>
          <a:prstGeom prst="rect">
            <a:avLst/>
          </a:prstGeom>
          <a:solidFill>
            <a:srgbClr val="D67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4018113" y="5946702"/>
            <a:ext cx="4219838" cy="109404"/>
          </a:xfrm>
          <a:prstGeom prst="rect">
            <a:avLst/>
          </a:prstGeom>
          <a:solidFill>
            <a:srgbClr val="7BA1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075083" y="5945577"/>
            <a:ext cx="4219838" cy="109404"/>
          </a:xfrm>
          <a:prstGeom prst="rect">
            <a:avLst/>
          </a:prstGeom>
          <a:solidFill>
            <a:srgbClr val="2F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56F8A84E-EC38-B53A-D0E4-0EF573487F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2296" y="332499"/>
            <a:ext cx="3219450" cy="504825"/>
          </a:xfrm>
          <a:prstGeom prst="rect">
            <a:avLst/>
          </a:prstGeom>
        </p:spPr>
      </p:pic>
    </p:spTree>
    <p:extLst>
      <p:ext uri="{BB962C8B-B14F-4D97-AF65-F5344CB8AC3E}">
        <p14:creationId xmlns:p14="http://schemas.microsoft.com/office/powerpoint/2010/main" val="384369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24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ctr">
              <a:lnSpc>
                <a:spcPct val="85000"/>
              </a:lnSpc>
              <a:defRPr sz="8000" spc="-50" baseline="0">
                <a:solidFill>
                  <a:srgbClr val="2F72A5"/>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ctr">
              <a:buNone/>
              <a:defRPr sz="2400" cap="all" spc="200" baseline="0">
                <a:solidFill>
                  <a:srgbClr val="D67B2E"/>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17" name="Rectangle 16"/>
          <p:cNvSpPr/>
          <p:nvPr userDrawn="1"/>
        </p:nvSpPr>
        <p:spPr>
          <a:xfrm>
            <a:off x="-41868" y="5947827"/>
            <a:ext cx="4219838" cy="109404"/>
          </a:xfrm>
          <a:prstGeom prst="rect">
            <a:avLst/>
          </a:prstGeom>
          <a:solidFill>
            <a:srgbClr val="D67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4018113" y="5946702"/>
            <a:ext cx="4219838" cy="109404"/>
          </a:xfrm>
          <a:prstGeom prst="rect">
            <a:avLst/>
          </a:prstGeom>
          <a:solidFill>
            <a:srgbClr val="7BA1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075083" y="5945577"/>
            <a:ext cx="4219838" cy="109404"/>
          </a:xfrm>
          <a:prstGeom prst="rect">
            <a:avLst/>
          </a:prstGeom>
          <a:solidFill>
            <a:srgbClr val="2F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WLTI_notag.png"/>
          <p:cNvPicPr>
            <a:picLocks noChangeAspect="1"/>
          </p:cNvPicPr>
          <p:nvPr userDrawn="1"/>
        </p:nvPicPr>
        <p:blipFill rotWithShape="1">
          <a:blip r:embed="rId2">
            <a:extLst>
              <a:ext uri="{28A0092B-C50C-407E-A947-70E740481C1C}">
                <a14:useLocalDpi xmlns:a14="http://schemas.microsoft.com/office/drawing/2010/main" val="0"/>
              </a:ext>
            </a:extLst>
          </a:blip>
          <a:srcRect r="2818"/>
          <a:stretch/>
        </p:blipFill>
        <p:spPr>
          <a:xfrm>
            <a:off x="181424" y="142808"/>
            <a:ext cx="11848342" cy="1193800"/>
          </a:xfrm>
          <a:prstGeom prst="rect">
            <a:avLst/>
          </a:prstGeom>
        </p:spPr>
      </p:pic>
    </p:spTree>
    <p:extLst>
      <p:ext uri="{BB962C8B-B14F-4D97-AF65-F5344CB8AC3E}">
        <p14:creationId xmlns:p14="http://schemas.microsoft.com/office/powerpoint/2010/main" val="60612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9037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2125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4" name="Content Placeholder 3"/>
          <p:cNvSpPr>
            <a:spLocks noGrp="1"/>
          </p:cNvSpPr>
          <p:nvPr>
            <p:ph sz="half" idx="2"/>
          </p:nvPr>
        </p:nvSpPr>
        <p:spPr>
          <a:xfrm>
            <a:off x="6217920" y="1845735"/>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0145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950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88115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2" name="Picture 11" descr="WLTI_notag.png"/>
          <p:cNvPicPr>
            <a:picLocks noChangeAspect="1"/>
          </p:cNvPicPr>
          <p:nvPr userDrawn="1"/>
        </p:nvPicPr>
        <p:blipFill rotWithShape="1">
          <a:blip r:embed="rId3">
            <a:extLst>
              <a:ext uri="{28A0092B-C50C-407E-A947-70E740481C1C}">
                <a14:useLocalDpi xmlns:a14="http://schemas.microsoft.com/office/drawing/2010/main" val="0"/>
              </a:ext>
            </a:extLst>
          </a:blip>
          <a:srcRect r="2540"/>
          <a:stretch/>
        </p:blipFill>
        <p:spPr>
          <a:xfrm>
            <a:off x="6302722" y="6172128"/>
            <a:ext cx="5889278" cy="591691"/>
          </a:xfrm>
          <a:prstGeom prst="rect">
            <a:avLst/>
          </a:prstGeom>
        </p:spPr>
      </p:pic>
    </p:spTree>
    <p:extLst>
      <p:ext uri="{BB962C8B-B14F-4D97-AF65-F5344CB8AC3E}">
        <p14:creationId xmlns:p14="http://schemas.microsoft.com/office/powerpoint/2010/main" val="4174708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Rectangle 7"/>
          <p:cNvSpPr/>
          <p:nvPr/>
        </p:nvSpPr>
        <p:spPr>
          <a:xfrm>
            <a:off x="0" y="4953000"/>
            <a:ext cx="12188825" cy="1905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9" descr="WLTI_Logo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0722" y="6167636"/>
            <a:ext cx="6526660" cy="634536"/>
          </a:xfrm>
          <a:prstGeom prst="rect">
            <a:avLst/>
          </a:prstGeom>
        </p:spPr>
      </p:pic>
    </p:spTree>
    <p:extLst>
      <p:ext uri="{BB962C8B-B14F-4D97-AF65-F5344CB8AC3E}">
        <p14:creationId xmlns:p14="http://schemas.microsoft.com/office/powerpoint/2010/main" val="2503000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ctr">
              <a:lnSpc>
                <a:spcPct val="85000"/>
              </a:lnSpc>
              <a:defRPr sz="8000" spc="-50" baseline="0">
                <a:solidFill>
                  <a:srgbClr val="2F72A5"/>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ctr">
              <a:buNone/>
              <a:defRPr sz="2400" cap="all" spc="200" baseline="0">
                <a:solidFill>
                  <a:srgbClr val="D67B2E"/>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20" name="Picture 19" descr="WLTI_notag.png"/>
          <p:cNvPicPr>
            <a:picLocks noChangeAspect="1"/>
          </p:cNvPicPr>
          <p:nvPr userDrawn="1"/>
        </p:nvPicPr>
        <p:blipFill rotWithShape="1">
          <a:blip r:embed="rId2">
            <a:extLst>
              <a:ext uri="{28A0092B-C50C-407E-A947-70E740481C1C}">
                <a14:useLocalDpi xmlns:a14="http://schemas.microsoft.com/office/drawing/2010/main" val="0"/>
              </a:ext>
            </a:extLst>
          </a:blip>
          <a:srcRect r="2818"/>
          <a:stretch/>
        </p:blipFill>
        <p:spPr>
          <a:xfrm>
            <a:off x="181424" y="142808"/>
            <a:ext cx="11848342" cy="1193800"/>
          </a:xfrm>
          <a:prstGeom prst="rect">
            <a:avLst/>
          </a:prstGeom>
        </p:spPr>
      </p:pic>
      <p:pic>
        <p:nvPicPr>
          <p:cNvPr id="8" name="Picture 7">
            <a:extLst>
              <a:ext uri="{FF2B5EF4-FFF2-40B4-BE49-F238E27FC236}">
                <a16:creationId xmlns:a16="http://schemas.microsoft.com/office/drawing/2014/main" id="{D33E1DB1-A6B2-7E4D-ADF0-09419502EF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12586"/>
            <a:ext cx="12192000" cy="745414"/>
          </a:xfrm>
          <a:prstGeom prst="rect">
            <a:avLst/>
          </a:prstGeom>
        </p:spPr>
      </p:pic>
    </p:spTree>
    <p:extLst>
      <p:ext uri="{BB962C8B-B14F-4D97-AF65-F5344CB8AC3E}">
        <p14:creationId xmlns:p14="http://schemas.microsoft.com/office/powerpoint/2010/main" val="2044620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B9E35-2C0C-7D4C-B5E1-FDBA75027084}"/>
              </a:ext>
            </a:extLst>
          </p:cNvPr>
          <p:cNvSpPr/>
          <p:nvPr userDrawn="1"/>
        </p:nvSpPr>
        <p:spPr>
          <a:xfrm>
            <a:off x="0" y="0"/>
            <a:ext cx="12192000" cy="12594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286604"/>
            <a:ext cx="10058400" cy="690370"/>
          </a:xfrm>
          <a:prstGeom prst="rect">
            <a:avLst/>
          </a:prstGeom>
        </p:spPr>
        <p:txBody>
          <a:bodyPr/>
          <a:lstStyle>
            <a:lvl1pPr>
              <a:defRPr>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4556985F-0C74-8D40-95F5-948DA9A958F5}"/>
              </a:ext>
            </a:extLst>
          </p:cNvPr>
          <p:cNvSpPr>
            <a:spLocks noGrp="1"/>
          </p:cNvSpPr>
          <p:nvPr>
            <p:ph idx="1"/>
          </p:nvPr>
        </p:nvSpPr>
        <p:spPr>
          <a:xfrm>
            <a:off x="838200" y="1825625"/>
            <a:ext cx="10515600" cy="4351338"/>
          </a:xfrm>
          <a:prstGeom prst="rect">
            <a:avLst/>
          </a:prstGeom>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084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9037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46757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B9E35-2C0C-7D4C-B5E1-FDBA75027084}"/>
              </a:ext>
            </a:extLst>
          </p:cNvPr>
          <p:cNvSpPr/>
          <p:nvPr userDrawn="1"/>
        </p:nvSpPr>
        <p:spPr>
          <a:xfrm>
            <a:off x="0" y="0"/>
            <a:ext cx="12192000" cy="1259457"/>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286604"/>
            <a:ext cx="10058400" cy="690370"/>
          </a:xfrm>
          <a:prstGeom prst="rect">
            <a:avLst/>
          </a:prstGeom>
        </p:spPr>
        <p:txBody>
          <a:bodyPr/>
          <a:lstStyle>
            <a:lvl1pPr>
              <a:defRPr>
                <a:solidFill>
                  <a:schemeClr val="bg1"/>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7ADAD343-DDA1-1948-B209-9F6C7B1217D7}"/>
              </a:ext>
            </a:extLst>
          </p:cNvPr>
          <p:cNvSpPr>
            <a:spLocks noGrp="1"/>
          </p:cNvSpPr>
          <p:nvPr>
            <p:ph idx="1"/>
          </p:nvPr>
        </p:nvSpPr>
        <p:spPr>
          <a:xfrm>
            <a:off x="838200" y="1825625"/>
            <a:ext cx="10515600" cy="4351338"/>
          </a:xfrm>
          <a:prstGeom prst="rect">
            <a:avLst/>
          </a:prstGeom>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11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4" name="Content Placeholder 3"/>
          <p:cNvSpPr>
            <a:spLocks noGrp="1"/>
          </p:cNvSpPr>
          <p:nvPr>
            <p:ph sz="half" idx="2"/>
          </p:nvPr>
        </p:nvSpPr>
        <p:spPr>
          <a:xfrm>
            <a:off x="6217920" y="1845735"/>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1879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479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70161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2" name="Picture 11" descr="WLTI_notag.png"/>
          <p:cNvPicPr>
            <a:picLocks noChangeAspect="1"/>
          </p:cNvPicPr>
          <p:nvPr userDrawn="1"/>
        </p:nvPicPr>
        <p:blipFill rotWithShape="1">
          <a:blip r:embed="rId3">
            <a:extLst>
              <a:ext uri="{28A0092B-C50C-407E-A947-70E740481C1C}">
                <a14:useLocalDpi xmlns:a14="http://schemas.microsoft.com/office/drawing/2010/main" val="0"/>
              </a:ext>
            </a:extLst>
          </a:blip>
          <a:srcRect r="2540"/>
          <a:stretch/>
        </p:blipFill>
        <p:spPr>
          <a:xfrm>
            <a:off x="6302722" y="6172128"/>
            <a:ext cx="5889278" cy="591691"/>
          </a:xfrm>
          <a:prstGeom prst="rect">
            <a:avLst/>
          </a:prstGeom>
        </p:spPr>
      </p:pic>
    </p:spTree>
    <p:extLst>
      <p:ext uri="{BB962C8B-B14F-4D97-AF65-F5344CB8AC3E}">
        <p14:creationId xmlns:p14="http://schemas.microsoft.com/office/powerpoint/2010/main" val="40483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0" y="1679615"/>
            <a:ext cx="1013973" cy="2539905"/>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546565" y="1822996"/>
            <a:ext cx="9633612"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WLTI_notag.png"/>
          <p:cNvPicPr>
            <a:picLocks noChangeAspect="1"/>
          </p:cNvPicPr>
          <p:nvPr userDrawn="1"/>
        </p:nvPicPr>
        <p:blipFill rotWithShape="1">
          <a:blip r:embed="rId3">
            <a:extLst>
              <a:ext uri="{28A0092B-C50C-407E-A947-70E740481C1C}">
                <a14:useLocalDpi xmlns:a14="http://schemas.microsoft.com/office/drawing/2010/main" val="0"/>
              </a:ext>
            </a:extLst>
          </a:blip>
          <a:srcRect r="2540"/>
          <a:stretch/>
        </p:blipFill>
        <p:spPr>
          <a:xfrm>
            <a:off x="6302722" y="6172128"/>
            <a:ext cx="5889278" cy="591691"/>
          </a:xfrm>
          <a:prstGeom prst="rect">
            <a:avLst/>
          </a:prstGeom>
        </p:spPr>
      </p:pic>
      <p:sp>
        <p:nvSpPr>
          <p:cNvPr id="10" name="Rectangle 9"/>
          <p:cNvSpPr/>
          <p:nvPr userDrawn="1"/>
        </p:nvSpPr>
        <p:spPr>
          <a:xfrm>
            <a:off x="0" y="4127346"/>
            <a:ext cx="1013973" cy="2730654"/>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0"/>
            <a:ext cx="1013973" cy="1782029"/>
          </a:xfrm>
          <a:prstGeom prst="rect">
            <a:avLst/>
          </a:prstGeom>
          <a:solidFill>
            <a:srgbClr val="7BA1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2098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Rectangle 7"/>
          <p:cNvSpPr/>
          <p:nvPr/>
        </p:nvSpPr>
        <p:spPr>
          <a:xfrm>
            <a:off x="0" y="4953000"/>
            <a:ext cx="12188825" cy="1905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9" descr="WLTI_Logo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0722" y="6167636"/>
            <a:ext cx="6526660" cy="634536"/>
          </a:xfrm>
          <a:prstGeom prst="rect">
            <a:avLst/>
          </a:prstGeom>
        </p:spPr>
      </p:pic>
    </p:spTree>
    <p:extLst>
      <p:ext uri="{BB962C8B-B14F-4D97-AF65-F5344CB8AC3E}">
        <p14:creationId xmlns:p14="http://schemas.microsoft.com/office/powerpoint/2010/main" val="1583437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pic>
        <p:nvPicPr>
          <p:cNvPr id="10" name="Picture 9" descr="WLTI_Logo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0722" y="6167636"/>
            <a:ext cx="6526660" cy="634536"/>
          </a:xfrm>
          <a:prstGeom prst="rect">
            <a:avLst/>
          </a:prstGeom>
        </p:spPr>
      </p:pic>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139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pic>
        <p:nvPicPr>
          <p:cNvPr id="10" name="Picture 9" descr="WLTI_Logo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0722" y="6167636"/>
            <a:ext cx="6526660" cy="634536"/>
          </a:xfrm>
          <a:prstGeom prst="rect">
            <a:avLst/>
          </a:prstGeom>
        </p:spPr>
      </p:pic>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5C996EE-2C34-BC40-8EA8-9032FBCAD370}"/>
              </a:ext>
            </a:extLst>
          </p:cNvPr>
          <p:cNvSpPr>
            <a:spLocks noGrp="1"/>
          </p:cNvSpPr>
          <p:nvPr>
            <p:ph idx="1"/>
          </p:nvPr>
        </p:nvSpPr>
        <p:spPr>
          <a:xfrm>
            <a:off x="1097280" y="292313"/>
            <a:ext cx="10082897" cy="4166324"/>
          </a:xfrm>
          <a:prstGeom prst="rect">
            <a:avLst/>
          </a:prstGeom>
        </p:spPr>
        <p:txBody>
          <a:bodyPr/>
          <a:lstStyle>
            <a:lvl1pPr marL="342900" indent="-342900">
              <a:buFontTx/>
              <a:buBlip>
                <a:blip r:embed="rId3"/>
              </a:buBlip>
              <a:defRPr/>
            </a:lvl1pPr>
            <a:lvl2pPr marL="486918" indent="-285750">
              <a:buFontTx/>
              <a:buBlip>
                <a:blip r:embed="rId3"/>
              </a:buBlip>
              <a:defRPr/>
            </a:lvl2pPr>
            <a:lvl3pPr marL="669798" indent="-285750">
              <a:buFontTx/>
              <a:buBlip>
                <a:blip r:embed="rId3"/>
              </a:buBlip>
              <a:defRPr/>
            </a:lvl3pPr>
            <a:lvl4pPr marL="852678" indent="-285750">
              <a:buFontTx/>
              <a:buBlip>
                <a:blip r:embed="rId3"/>
              </a:buBlip>
              <a:defRPr/>
            </a:lvl4pPr>
            <a:lvl5pPr marL="1035558" indent="-285750">
              <a:buFontTx/>
              <a:buBlip>
                <a:blip r:embed="rId3"/>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7828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7DF00A-3ADA-484C-9E67-60808B2C324A}"/>
              </a:ext>
            </a:extLst>
          </p:cNvPr>
          <p:cNvSpPr>
            <a:spLocks noGrp="1"/>
          </p:cNvSpPr>
          <p:nvPr>
            <p:ph type="title"/>
          </p:nvPr>
        </p:nvSpPr>
        <p:spPr>
          <a:xfrm>
            <a:off x="1097280" y="286603"/>
            <a:ext cx="10058400" cy="1450757"/>
          </a:xfrm>
          <a:prstGeom prst="rect">
            <a:avLst/>
          </a:prstGeom>
        </p:spPr>
        <p:txBody>
          <a:bodyPr/>
          <a:lstStyle>
            <a:lvl1pPr>
              <a:defRPr>
                <a:solidFill>
                  <a:srgbClr val="2F72A5"/>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62793FAE-8633-0F4C-9A40-F79B853A910D}"/>
              </a:ext>
            </a:extLst>
          </p:cNvPr>
          <p:cNvSpPr>
            <a:spLocks noGrp="1"/>
          </p:cNvSpPr>
          <p:nvPr>
            <p:ph idx="1"/>
          </p:nvPr>
        </p:nvSpPr>
        <p:spPr>
          <a:xfrm>
            <a:off x="1097280" y="1822996"/>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60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4" name="Content Placeholder 3"/>
          <p:cNvSpPr>
            <a:spLocks noGrp="1"/>
          </p:cNvSpPr>
          <p:nvPr>
            <p:ph sz="half" idx="2"/>
          </p:nvPr>
        </p:nvSpPr>
        <p:spPr>
          <a:xfrm>
            <a:off x="6217920" y="1845735"/>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105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4937760" cy="4023360"/>
          </a:xfrm>
          <a:prstGeom prst="rect">
            <a:avLst/>
          </a:prstGeom>
        </p:spPr>
        <p:txBody>
          <a:bodyPr/>
          <a:lstStyle>
            <a:lvl1pPr marL="342900" indent="-342900">
              <a:buSzPct val="100000"/>
              <a:buFontTx/>
              <a:buBlip>
                <a:blip r:embed="rId2"/>
              </a:buBlip>
              <a:tabLst/>
              <a:defRPr/>
            </a:lvl1pPr>
            <a:lvl2pPr marL="466725" indent="-266700">
              <a:buSzPct val="100000"/>
              <a:buFontTx/>
              <a:buBlip>
                <a:blip r:embed="rId2"/>
              </a:buBlip>
              <a:tabLst/>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0DDF465-25DC-2B41-80A1-101447E2C896}"/>
              </a:ext>
            </a:extLst>
          </p:cNvPr>
          <p:cNvSpPr>
            <a:spLocks noGrp="1"/>
          </p:cNvSpPr>
          <p:nvPr>
            <p:ph sz="half" idx="10"/>
          </p:nvPr>
        </p:nvSpPr>
        <p:spPr>
          <a:xfrm>
            <a:off x="6217920" y="1845734"/>
            <a:ext cx="4937760" cy="4023360"/>
          </a:xfrm>
          <a:prstGeom prst="rect">
            <a:avLst/>
          </a:prstGeom>
        </p:spPr>
        <p:txBody>
          <a:bodyPr/>
          <a:lstStyle>
            <a:lvl1pPr marL="290513" indent="-290513">
              <a:buSzPct val="100000"/>
              <a:buFontTx/>
              <a:buBlip>
                <a:blip r:embed="rId2"/>
              </a:buBlip>
              <a:tabLst/>
              <a:defRPr/>
            </a:lvl1pPr>
            <a:lvl2pPr marL="466725" indent="-266700">
              <a:buSzPct val="100000"/>
              <a:buFontTx/>
              <a:buBlip>
                <a:blip r:embed="rId2"/>
              </a:buBlip>
              <a:tabLst/>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5161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8862F66-82F6-B141-9D48-4F5AA16FEFFB}"/>
              </a:ext>
            </a:extLst>
          </p:cNvPr>
          <p:cNvSpPr>
            <a:spLocks noGrp="1"/>
          </p:cNvSpPr>
          <p:nvPr>
            <p:ph idx="1"/>
          </p:nvPr>
        </p:nvSpPr>
        <p:spPr>
          <a:xfrm>
            <a:off x="1097280" y="1822996"/>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6482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8" name="Rectangle 7"/>
          <p:cNvSpPr/>
          <p:nvPr/>
        </p:nvSpPr>
        <p:spPr>
          <a:xfrm>
            <a:off x="0" y="1679615"/>
            <a:ext cx="1013973" cy="2539905"/>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546565" y="1822996"/>
            <a:ext cx="9633612"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WLTI_notag.png"/>
          <p:cNvPicPr>
            <a:picLocks noChangeAspect="1"/>
          </p:cNvPicPr>
          <p:nvPr userDrawn="1"/>
        </p:nvPicPr>
        <p:blipFill rotWithShape="1">
          <a:blip r:embed="rId3">
            <a:extLst>
              <a:ext uri="{28A0092B-C50C-407E-A947-70E740481C1C}">
                <a14:useLocalDpi xmlns:a14="http://schemas.microsoft.com/office/drawing/2010/main" val="0"/>
              </a:ext>
            </a:extLst>
          </a:blip>
          <a:srcRect r="2540"/>
          <a:stretch/>
        </p:blipFill>
        <p:spPr>
          <a:xfrm>
            <a:off x="6302722" y="6172128"/>
            <a:ext cx="5889278" cy="591691"/>
          </a:xfrm>
          <a:prstGeom prst="rect">
            <a:avLst/>
          </a:prstGeom>
        </p:spPr>
      </p:pic>
      <p:sp>
        <p:nvSpPr>
          <p:cNvPr id="10" name="Rectangle 9"/>
          <p:cNvSpPr/>
          <p:nvPr userDrawn="1"/>
        </p:nvSpPr>
        <p:spPr>
          <a:xfrm>
            <a:off x="0" y="4127346"/>
            <a:ext cx="1013973" cy="2730654"/>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0"/>
            <a:ext cx="1013973" cy="1782029"/>
          </a:xfrm>
          <a:prstGeom prst="rect">
            <a:avLst/>
          </a:prstGeom>
          <a:solidFill>
            <a:srgbClr val="7BA1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1097280" y="286603"/>
            <a:ext cx="10058400" cy="1450757"/>
          </a:xfrm>
          <a:prstGeom prst="rect">
            <a:avLst/>
          </a:prstGeom>
        </p:spPr>
        <p:txBody>
          <a:bodyPr/>
          <a:lstStyle>
            <a:lvl1pPr>
              <a:defRPr>
                <a:solidFill>
                  <a:srgbClr val="2F72A5"/>
                </a:solidFill>
              </a:defRPr>
            </a:lvl1pPr>
          </a:lstStyle>
          <a:p>
            <a:r>
              <a:rPr lang="en-US" dirty="0"/>
              <a:t>Click to edit Master title style</a:t>
            </a:r>
          </a:p>
        </p:txBody>
      </p:sp>
    </p:spTree>
    <p:extLst>
      <p:ext uri="{BB962C8B-B14F-4D97-AF65-F5344CB8AC3E}">
        <p14:creationId xmlns:p14="http://schemas.microsoft.com/office/powerpoint/2010/main" val="68263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pic>
        <p:nvPicPr>
          <p:cNvPr id="10" name="Picture 9" descr="WLTI_Logo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0722" y="6167636"/>
            <a:ext cx="6526660" cy="634536"/>
          </a:xfrm>
          <a:prstGeom prst="rect">
            <a:avLst/>
          </a:prstGeom>
        </p:spPr>
      </p:pic>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5C996EE-2C34-BC40-8EA8-9032FBCAD370}"/>
              </a:ext>
            </a:extLst>
          </p:cNvPr>
          <p:cNvSpPr>
            <a:spLocks noGrp="1"/>
          </p:cNvSpPr>
          <p:nvPr>
            <p:ph idx="1"/>
          </p:nvPr>
        </p:nvSpPr>
        <p:spPr>
          <a:xfrm>
            <a:off x="1097280" y="292313"/>
            <a:ext cx="10082897" cy="4166324"/>
          </a:xfrm>
          <a:prstGeom prst="rect">
            <a:avLst/>
          </a:prstGeom>
        </p:spPr>
        <p:txBody>
          <a:bodyPr/>
          <a:lstStyle>
            <a:lvl1pPr marL="342900" indent="-342900">
              <a:buFontTx/>
              <a:buBlip>
                <a:blip r:embed="rId3"/>
              </a:buBlip>
              <a:defRPr/>
            </a:lvl1pPr>
            <a:lvl2pPr marL="486918" indent="-285750">
              <a:buFontTx/>
              <a:buBlip>
                <a:blip r:embed="rId3"/>
              </a:buBlip>
              <a:defRPr/>
            </a:lvl2pPr>
            <a:lvl3pPr marL="669798" indent="-285750">
              <a:buFontTx/>
              <a:buBlip>
                <a:blip r:embed="rId3"/>
              </a:buBlip>
              <a:defRPr/>
            </a:lvl3pPr>
            <a:lvl4pPr marL="852678" indent="-285750">
              <a:buFontTx/>
              <a:buBlip>
                <a:blip r:embed="rId3"/>
              </a:buBlip>
              <a:defRPr/>
            </a:lvl4pPr>
            <a:lvl5pPr marL="1035558" indent="-285750">
              <a:buFontTx/>
              <a:buBlip>
                <a:blip r:embed="rId3"/>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383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2F72A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026" y="2164523"/>
            <a:ext cx="10515600" cy="1325563"/>
          </a:xfrm>
        </p:spPr>
        <p:txBody>
          <a:bodyPr/>
          <a:lstStyle>
            <a:lvl1pPr algn="ctr">
              <a:defRPr>
                <a:solidFill>
                  <a:schemeClr val="bg1"/>
                </a:solidFill>
                <a:latin typeface="Helvetica" pitchFamily="2" charset="0"/>
              </a:defRPr>
            </a:lvl1pPr>
          </a:lstStyle>
          <a:p>
            <a:r>
              <a:rPr lang="en-US" dirty="0"/>
              <a:t>TITLE</a:t>
            </a:r>
          </a:p>
        </p:txBody>
      </p:sp>
      <p:pic>
        <p:nvPicPr>
          <p:cNvPr id="8" name="Picture 7" descr="WLTI_white.png">
            <a:extLst>
              <a:ext uri="{FF2B5EF4-FFF2-40B4-BE49-F238E27FC236}">
                <a16:creationId xmlns:a16="http://schemas.microsoft.com/office/drawing/2014/main" id="{DE35CBA6-16B6-B746-BAC3-3A76EE880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73" y="224589"/>
            <a:ext cx="12329773" cy="1537834"/>
          </a:xfrm>
          <a:prstGeom prst="rect">
            <a:avLst/>
          </a:prstGeom>
        </p:spPr>
      </p:pic>
    </p:spTree>
    <p:extLst>
      <p:ext uri="{BB962C8B-B14F-4D97-AF65-F5344CB8AC3E}">
        <p14:creationId xmlns:p14="http://schemas.microsoft.com/office/powerpoint/2010/main" val="163062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D67B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026" y="2164523"/>
            <a:ext cx="10515600" cy="1325563"/>
          </a:xfrm>
        </p:spPr>
        <p:txBody>
          <a:bodyPr/>
          <a:lstStyle>
            <a:lvl1pPr algn="ctr">
              <a:defRPr>
                <a:solidFill>
                  <a:schemeClr val="bg1"/>
                </a:solidFill>
                <a:latin typeface="Helvetica" pitchFamily="2" charset="0"/>
              </a:defRPr>
            </a:lvl1pPr>
          </a:lstStyle>
          <a:p>
            <a:r>
              <a:rPr lang="en-US" dirty="0"/>
              <a:t>TITLE</a:t>
            </a:r>
          </a:p>
        </p:txBody>
      </p:sp>
      <p:pic>
        <p:nvPicPr>
          <p:cNvPr id="8" name="Picture 7" descr="WLTI_white.png">
            <a:extLst>
              <a:ext uri="{FF2B5EF4-FFF2-40B4-BE49-F238E27FC236}">
                <a16:creationId xmlns:a16="http://schemas.microsoft.com/office/drawing/2014/main" id="{DE35CBA6-16B6-B746-BAC3-3A76EE880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73" y="224589"/>
            <a:ext cx="12329773" cy="1537834"/>
          </a:xfrm>
          <a:prstGeom prst="rect">
            <a:avLst/>
          </a:prstGeom>
        </p:spPr>
      </p:pic>
    </p:spTree>
    <p:extLst>
      <p:ext uri="{BB962C8B-B14F-4D97-AF65-F5344CB8AC3E}">
        <p14:creationId xmlns:p14="http://schemas.microsoft.com/office/powerpoint/2010/main" val="288106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E72A5"/>
                </a:solidFill>
                <a:latin typeface="Helvetica" pitchFamily="2" charset="0"/>
              </a:defRPr>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D67B2E"/>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897A3AE5-9A9B-784E-8277-C65D6F91D4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
            <a:ext cx="12192000" cy="435749"/>
          </a:xfrm>
          <a:prstGeom prst="rect">
            <a:avLst/>
          </a:prstGeom>
        </p:spPr>
      </p:pic>
      <p:pic>
        <p:nvPicPr>
          <p:cNvPr id="12" name="Picture 11" descr="WLTI_notag.png">
            <a:extLst>
              <a:ext uri="{FF2B5EF4-FFF2-40B4-BE49-F238E27FC236}">
                <a16:creationId xmlns:a16="http://schemas.microsoft.com/office/drawing/2014/main" id="{0E5B245B-7EC2-5B41-8E10-23E8FBA688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990" y="5664275"/>
            <a:ext cx="10358019" cy="1014224"/>
          </a:xfrm>
          <a:prstGeom prst="rect">
            <a:avLst/>
          </a:prstGeom>
        </p:spPr>
      </p:pic>
    </p:spTree>
    <p:extLst>
      <p:ext uri="{BB962C8B-B14F-4D97-AF65-F5344CB8AC3E}">
        <p14:creationId xmlns:p14="http://schemas.microsoft.com/office/powerpoint/2010/main" val="57103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E72A5"/>
                </a:solidFill>
                <a:latin typeface="Helvetica" pitchFamily="2" charset="0"/>
              </a:defRPr>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D67B2E"/>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5/20/2025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rgbClr val="2F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WLTI_white.png">
            <a:extLst>
              <a:ext uri="{FF2B5EF4-FFF2-40B4-BE49-F238E27FC236}">
                <a16:creationId xmlns:a16="http://schemas.microsoft.com/office/drawing/2014/main" id="{535126B8-E266-E74B-909A-DA29A865B6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9307"/>
            <a:ext cx="6336632" cy="790338"/>
          </a:xfrm>
          <a:prstGeom prst="rect">
            <a:avLst/>
          </a:prstGeom>
        </p:spPr>
      </p:pic>
      <p:pic>
        <p:nvPicPr>
          <p:cNvPr id="13" name="Picture 12">
            <a:extLst>
              <a:ext uri="{FF2B5EF4-FFF2-40B4-BE49-F238E27FC236}">
                <a16:creationId xmlns:a16="http://schemas.microsoft.com/office/drawing/2014/main" id="{897A3AE5-9A9B-784E-8277-C65D6F91D4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7"/>
            <a:ext cx="12192000" cy="435749"/>
          </a:xfrm>
          <a:prstGeom prst="rect">
            <a:avLst/>
          </a:prstGeom>
        </p:spPr>
      </p:pic>
    </p:spTree>
    <p:extLst>
      <p:ext uri="{BB962C8B-B14F-4D97-AF65-F5344CB8AC3E}">
        <p14:creationId xmlns:p14="http://schemas.microsoft.com/office/powerpoint/2010/main" val="2453617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7638" y="5958297"/>
            <a:ext cx="12244914" cy="934985"/>
          </a:xfrm>
          <a:prstGeom prst="rect">
            <a:avLst/>
          </a:prstGeom>
          <a:solidFill>
            <a:srgbClr val="7BA1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12305"/>
            <a:ext cx="11353800" cy="1325563"/>
          </a:xfrm>
        </p:spPr>
        <p:txBody>
          <a:bodyPr>
            <a:normAutofit/>
          </a:bodyPr>
          <a:lstStyle>
            <a:lvl1pPr marL="0" indent="458788">
              <a:defRPr sz="4800">
                <a:solidFill>
                  <a:srgbClr val="7BA1C4"/>
                </a:solidFill>
                <a:latin typeface="Helvetica" pitchFamily="2" charset="0"/>
              </a:defRPr>
            </a:lvl1pPr>
          </a:lstStyle>
          <a:p>
            <a:r>
              <a:rPr lang="en-US" dirty="0"/>
              <a:t>TITLE HERE</a:t>
            </a:r>
          </a:p>
        </p:txBody>
      </p:sp>
      <p:sp>
        <p:nvSpPr>
          <p:cNvPr id="3" name="Content Placeholder 2"/>
          <p:cNvSpPr>
            <a:spLocks noGrp="1"/>
          </p:cNvSpPr>
          <p:nvPr>
            <p:ph idx="1"/>
          </p:nvPr>
        </p:nvSpPr>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descr="WLTI_white.png">
            <a:extLst>
              <a:ext uri="{FF2B5EF4-FFF2-40B4-BE49-F238E27FC236}">
                <a16:creationId xmlns:a16="http://schemas.microsoft.com/office/drawing/2014/main" id="{C1110A72-5162-454C-8D6C-AEA0502FAF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09307"/>
            <a:ext cx="6336632" cy="790338"/>
          </a:xfrm>
          <a:prstGeom prst="rect">
            <a:avLst/>
          </a:prstGeom>
        </p:spPr>
      </p:pic>
      <p:pic>
        <p:nvPicPr>
          <p:cNvPr id="14" name="Picture 13">
            <a:extLst>
              <a:ext uri="{FF2B5EF4-FFF2-40B4-BE49-F238E27FC236}">
                <a16:creationId xmlns:a16="http://schemas.microsoft.com/office/drawing/2014/main" id="{65AE1DA4-EB26-B34F-B84E-FEB0CFBD01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3729180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E72A5"/>
                </a:solidFill>
                <a:latin typeface="Helvetica" pitchFamily="2" charset="0"/>
              </a:defRPr>
            </a:lvl1pPr>
            <a:lvl2pPr>
              <a:defRPr>
                <a:solidFill>
                  <a:srgbClr val="2E72A5"/>
                </a:solidFill>
                <a:latin typeface="Helvetica" pitchFamily="2" charset="0"/>
              </a:defRPr>
            </a:lvl2pPr>
            <a:lvl3pPr>
              <a:defRPr>
                <a:solidFill>
                  <a:srgbClr val="2E72A5"/>
                </a:solidFill>
                <a:latin typeface="Helvetica" pitchFamily="2" charset="0"/>
              </a:defRPr>
            </a:lvl3pPr>
            <a:lvl4pPr>
              <a:defRPr>
                <a:solidFill>
                  <a:srgbClr val="2E72A5"/>
                </a:solidFill>
                <a:latin typeface="Helvetica" pitchFamily="2" charset="0"/>
              </a:defRPr>
            </a:lvl4pPr>
            <a:lvl5pPr>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5/20/2025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rgbClr val="2E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0" y="12305"/>
            <a:ext cx="11353800" cy="1325563"/>
          </a:xfrm>
        </p:spPr>
        <p:txBody>
          <a:bodyPr>
            <a:normAutofit/>
          </a:bodyPr>
          <a:lstStyle>
            <a:lvl1pPr marL="0" indent="458788">
              <a:defRPr sz="4800">
                <a:solidFill>
                  <a:srgbClr val="2E72A5"/>
                </a:solidFill>
                <a:latin typeface="Helvetica" pitchFamily="2" charset="0"/>
              </a:defRPr>
            </a:lvl1pPr>
          </a:lstStyle>
          <a:p>
            <a:r>
              <a:rPr lang="en-US" dirty="0"/>
              <a:t>TITLE HERE</a:t>
            </a:r>
          </a:p>
        </p:txBody>
      </p:sp>
      <p:pic>
        <p:nvPicPr>
          <p:cNvPr id="20" name="Picture 19" descr="WLTI_white.png">
            <a:extLst>
              <a:ext uri="{FF2B5EF4-FFF2-40B4-BE49-F238E27FC236}">
                <a16:creationId xmlns:a16="http://schemas.microsoft.com/office/drawing/2014/main" id="{FB89AAAD-AD93-ED49-978B-4847991928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9307"/>
            <a:ext cx="6336632" cy="790338"/>
          </a:xfrm>
          <a:prstGeom prst="rect">
            <a:avLst/>
          </a:prstGeom>
        </p:spPr>
      </p:pic>
      <p:pic>
        <p:nvPicPr>
          <p:cNvPr id="13" name="Picture 12">
            <a:extLst>
              <a:ext uri="{FF2B5EF4-FFF2-40B4-BE49-F238E27FC236}">
                <a16:creationId xmlns:a16="http://schemas.microsoft.com/office/drawing/2014/main" id="{2C7A8221-4D92-FF4C-BCAA-8CB71ACAF7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197722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8439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E72A5"/>
                </a:solidFill>
                <a:latin typeface="Helvetica" pitchFamily="2" charset="0"/>
              </a:defRPr>
            </a:lvl1pPr>
            <a:lvl2pPr>
              <a:defRPr>
                <a:solidFill>
                  <a:srgbClr val="2E72A5"/>
                </a:solidFill>
                <a:latin typeface="Helvetica" pitchFamily="2" charset="0"/>
              </a:defRPr>
            </a:lvl2pPr>
            <a:lvl3pPr>
              <a:defRPr>
                <a:solidFill>
                  <a:srgbClr val="2E72A5"/>
                </a:solidFill>
                <a:latin typeface="Helvetica" pitchFamily="2" charset="0"/>
              </a:defRPr>
            </a:lvl3pPr>
            <a:lvl4pPr>
              <a:defRPr>
                <a:solidFill>
                  <a:srgbClr val="2E72A5"/>
                </a:solidFill>
                <a:latin typeface="Helvetica" pitchFamily="2" charset="0"/>
              </a:defRPr>
            </a:lvl4pPr>
            <a:lvl5pPr>
              <a:defRPr>
                <a:solidFill>
                  <a:srgbClr val="2E72A5"/>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5/20/2025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0" y="12305"/>
            <a:ext cx="11353800" cy="1325563"/>
          </a:xfrm>
        </p:spPr>
        <p:txBody>
          <a:bodyPr>
            <a:normAutofit/>
          </a:bodyPr>
          <a:lstStyle>
            <a:lvl1pPr marL="0" indent="458788">
              <a:defRPr sz="4800">
                <a:solidFill>
                  <a:srgbClr val="D67B2E"/>
                </a:solidFill>
                <a:latin typeface="Helvetica" pitchFamily="2" charset="0"/>
              </a:defRPr>
            </a:lvl1pPr>
          </a:lstStyle>
          <a:p>
            <a:r>
              <a:rPr lang="en-US" dirty="0"/>
              <a:t>TITLE HERE</a:t>
            </a:r>
          </a:p>
        </p:txBody>
      </p:sp>
      <p:pic>
        <p:nvPicPr>
          <p:cNvPr id="20" name="Picture 19" descr="WLTI_white.png">
            <a:extLst>
              <a:ext uri="{FF2B5EF4-FFF2-40B4-BE49-F238E27FC236}">
                <a16:creationId xmlns:a16="http://schemas.microsoft.com/office/drawing/2014/main" id="{73B8CFEE-2E3B-734A-A38B-DC85F45E42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9307"/>
            <a:ext cx="6336632" cy="790338"/>
          </a:xfrm>
          <a:prstGeom prst="rect">
            <a:avLst/>
          </a:prstGeom>
        </p:spPr>
      </p:pic>
      <p:pic>
        <p:nvPicPr>
          <p:cNvPr id="13" name="Picture 12">
            <a:extLst>
              <a:ext uri="{FF2B5EF4-FFF2-40B4-BE49-F238E27FC236}">
                <a16:creationId xmlns:a16="http://schemas.microsoft.com/office/drawing/2014/main" id="{00C33649-DFE1-224C-AA47-8AF15231F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114684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09902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65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Rectangle 7"/>
          <p:cNvSpPr/>
          <p:nvPr/>
        </p:nvSpPr>
        <p:spPr>
          <a:xfrm>
            <a:off x="0" y="4953000"/>
            <a:ext cx="12188825" cy="1905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73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ustom Layout">
    <p:bg>
      <p:bgPr>
        <a:solidFill>
          <a:srgbClr val="2F72A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026" y="2164523"/>
            <a:ext cx="10515600" cy="1325563"/>
          </a:xfrm>
        </p:spPr>
        <p:txBody>
          <a:bodyPr/>
          <a:lstStyle>
            <a:lvl1pPr algn="ctr">
              <a:defRPr>
                <a:solidFill>
                  <a:schemeClr val="bg1"/>
                </a:solidFill>
                <a:latin typeface="Helvetica" pitchFamily="2" charset="0"/>
              </a:defRPr>
            </a:lvl1pPr>
          </a:lstStyle>
          <a:p>
            <a:r>
              <a:rPr lang="en-US" dirty="0"/>
              <a:t>TITLE</a:t>
            </a:r>
          </a:p>
        </p:txBody>
      </p:sp>
    </p:spTree>
    <p:extLst>
      <p:ext uri="{BB962C8B-B14F-4D97-AF65-F5344CB8AC3E}">
        <p14:creationId xmlns:p14="http://schemas.microsoft.com/office/powerpoint/2010/main" val="426713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7DF00A-3ADA-484C-9E67-60808B2C324A}"/>
              </a:ext>
            </a:extLst>
          </p:cNvPr>
          <p:cNvSpPr>
            <a:spLocks noGrp="1"/>
          </p:cNvSpPr>
          <p:nvPr>
            <p:ph type="title"/>
          </p:nvPr>
        </p:nvSpPr>
        <p:spPr>
          <a:xfrm>
            <a:off x="1097280" y="286603"/>
            <a:ext cx="10058400" cy="1450757"/>
          </a:xfrm>
          <a:prstGeom prst="rect">
            <a:avLst/>
          </a:prstGeom>
        </p:spPr>
        <p:txBody>
          <a:bodyPr/>
          <a:lstStyle>
            <a:lvl1pPr>
              <a:defRPr>
                <a:solidFill>
                  <a:srgbClr val="2F72A5"/>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62793FAE-8633-0F4C-9A40-F79B853A910D}"/>
              </a:ext>
            </a:extLst>
          </p:cNvPr>
          <p:cNvSpPr>
            <a:spLocks noGrp="1"/>
          </p:cNvSpPr>
          <p:nvPr>
            <p:ph idx="1"/>
          </p:nvPr>
        </p:nvSpPr>
        <p:spPr>
          <a:xfrm>
            <a:off x="1097280" y="1822996"/>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895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41868" y="5947827"/>
            <a:ext cx="4219838" cy="109404"/>
          </a:xfrm>
          <a:prstGeom prst="rect">
            <a:avLst/>
          </a:prstGeom>
          <a:solidFill>
            <a:srgbClr val="D67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4018113" y="5946702"/>
            <a:ext cx="4219838" cy="109404"/>
          </a:xfrm>
          <a:prstGeom prst="rect">
            <a:avLst/>
          </a:prstGeom>
          <a:solidFill>
            <a:srgbClr val="7BA1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8075083" y="5945577"/>
            <a:ext cx="4219838" cy="109404"/>
          </a:xfrm>
          <a:prstGeom prst="rect">
            <a:avLst/>
          </a:prstGeom>
          <a:solidFill>
            <a:srgbClr val="2F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Logo&#10;&#10;Description automatically generated with medium confidence">
            <a:extLst>
              <a:ext uri="{FF2B5EF4-FFF2-40B4-BE49-F238E27FC236}">
                <a16:creationId xmlns:a16="http://schemas.microsoft.com/office/drawing/2014/main" id="{11BEA3BA-171A-E6E2-DA13-78BC3CBABFFF}"/>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3753" y="6308725"/>
            <a:ext cx="3219450" cy="504825"/>
          </a:xfrm>
          <a:prstGeom prst="rect">
            <a:avLst/>
          </a:prstGeom>
        </p:spPr>
      </p:pic>
    </p:spTree>
    <p:extLst>
      <p:ext uri="{BB962C8B-B14F-4D97-AF65-F5344CB8AC3E}">
        <p14:creationId xmlns:p14="http://schemas.microsoft.com/office/powerpoint/2010/main" val="266644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740" r:id="rId8"/>
    <p:sldLayoutId id="2147483741" r:id="rId9"/>
    <p:sldLayoutId id="2147483742" r:id="rId10"/>
  </p:sldLayoutIdLst>
  <p:txStyles>
    <p:titleStyle>
      <a:lvl1pPr algn="ctr" defTabSz="914400" rtl="0" eaLnBrk="1" latinLnBrk="0" hangingPunct="1">
        <a:lnSpc>
          <a:spcPct val="85000"/>
        </a:lnSpc>
        <a:spcBef>
          <a:spcPct val="0"/>
        </a:spcBef>
        <a:buNone/>
        <a:defRPr sz="4800" kern="1200" spc="-50" baseline="0">
          <a:solidFill>
            <a:srgbClr val="D67B2E"/>
          </a:solidFill>
          <a:latin typeface="Helvetica"/>
          <a:ea typeface="+mj-ea"/>
          <a:cs typeface="Helvetica"/>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1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1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1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1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1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41868" y="5947827"/>
            <a:ext cx="4219838" cy="109404"/>
          </a:xfrm>
          <a:prstGeom prst="rect">
            <a:avLst/>
          </a:prstGeom>
          <a:solidFill>
            <a:srgbClr val="D67B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4018113" y="5946702"/>
            <a:ext cx="4219838" cy="109404"/>
          </a:xfrm>
          <a:prstGeom prst="rect">
            <a:avLst/>
          </a:prstGeom>
          <a:solidFill>
            <a:srgbClr val="7BA1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8075083" y="5945577"/>
            <a:ext cx="4219838" cy="109404"/>
          </a:xfrm>
          <a:prstGeom prst="rect">
            <a:avLst/>
          </a:prstGeom>
          <a:solidFill>
            <a:srgbClr val="2F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20"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Logo&#10;&#10;Description automatically generated with medium confidence">
            <a:extLst>
              <a:ext uri="{FF2B5EF4-FFF2-40B4-BE49-F238E27FC236}">
                <a16:creationId xmlns:a16="http://schemas.microsoft.com/office/drawing/2014/main" id="{617F44A4-39FF-44E8-943F-68DEF58D144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3753" y="6308725"/>
            <a:ext cx="3219450" cy="504825"/>
          </a:xfrm>
          <a:prstGeom prst="rect">
            <a:avLst/>
          </a:prstGeom>
        </p:spPr>
      </p:pic>
    </p:spTree>
    <p:extLst>
      <p:ext uri="{BB962C8B-B14F-4D97-AF65-F5344CB8AC3E}">
        <p14:creationId xmlns:p14="http://schemas.microsoft.com/office/powerpoint/2010/main" val="3896211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ctr" defTabSz="914400" rtl="0" eaLnBrk="1" latinLnBrk="0" hangingPunct="1">
        <a:lnSpc>
          <a:spcPct val="85000"/>
        </a:lnSpc>
        <a:spcBef>
          <a:spcPct val="0"/>
        </a:spcBef>
        <a:buNone/>
        <a:defRPr sz="4800" kern="1200" spc="-50" baseline="0">
          <a:solidFill>
            <a:srgbClr val="D67B2E"/>
          </a:solidFill>
          <a:latin typeface="Helvetica"/>
          <a:ea typeface="+mj-ea"/>
          <a:cs typeface="Helvetica"/>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10"/>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10"/>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10"/>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10"/>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10"/>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Box 7"/>
          <p:cNvSpPr txBox="1"/>
          <p:nvPr userDrawn="1"/>
        </p:nvSpPr>
        <p:spPr>
          <a:xfrm>
            <a:off x="9338236" y="6364941"/>
            <a:ext cx="2764118" cy="461665"/>
          </a:xfrm>
          <a:prstGeom prst="rect">
            <a:avLst/>
          </a:prstGeom>
          <a:noFill/>
        </p:spPr>
        <p:txBody>
          <a:bodyPr wrap="square" rtlCol="0">
            <a:spAutoFit/>
          </a:bodyPr>
          <a:lstStyle/>
          <a:p>
            <a:r>
              <a:rPr lang="en-US" sz="1200" dirty="0">
                <a:solidFill>
                  <a:srgbClr val="2F72A5"/>
                </a:solidFill>
              </a:rPr>
              <a:t>WorkLife Training</a:t>
            </a:r>
            <a:r>
              <a:rPr lang="en-US" sz="1200" baseline="0" dirty="0">
                <a:solidFill>
                  <a:srgbClr val="2F72A5"/>
                </a:solidFill>
              </a:rPr>
              <a:t> Institute </a:t>
            </a:r>
            <a:r>
              <a:rPr lang="de-DE" sz="1200" baseline="0" dirty="0">
                <a:solidFill>
                  <a:srgbClr val="2F72A5"/>
                </a:solidFill>
              </a:rPr>
              <a:t>© 2024</a:t>
            </a:r>
          </a:p>
          <a:p>
            <a:endParaRPr lang="en-US" sz="1200" dirty="0">
              <a:solidFill>
                <a:srgbClr val="2F72A5"/>
              </a:solidFill>
            </a:endParaRPr>
          </a:p>
        </p:txBody>
      </p:sp>
      <p:pic>
        <p:nvPicPr>
          <p:cNvPr id="3" name="Picture 2">
            <a:extLst>
              <a:ext uri="{FF2B5EF4-FFF2-40B4-BE49-F238E27FC236}">
                <a16:creationId xmlns:a16="http://schemas.microsoft.com/office/drawing/2014/main" id="{2B9E292A-465A-5942-901C-EB91891104B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5969778"/>
            <a:ext cx="12192000" cy="106962"/>
          </a:xfrm>
          <a:prstGeom prst="rect">
            <a:avLst/>
          </a:prstGeom>
        </p:spPr>
      </p:pic>
      <p:pic>
        <p:nvPicPr>
          <p:cNvPr id="2" name="Picture 1" descr="Logo&#10;&#10;Description automatically generated with medium confidence">
            <a:extLst>
              <a:ext uri="{FF2B5EF4-FFF2-40B4-BE49-F238E27FC236}">
                <a16:creationId xmlns:a16="http://schemas.microsoft.com/office/drawing/2014/main" id="{B444C29F-2CC0-B9EB-0B23-447D40F1213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3753" y="6308725"/>
            <a:ext cx="3219450" cy="504825"/>
          </a:xfrm>
          <a:prstGeom prst="rect">
            <a:avLst/>
          </a:prstGeom>
        </p:spPr>
      </p:pic>
    </p:spTree>
    <p:extLst>
      <p:ext uri="{BB962C8B-B14F-4D97-AF65-F5344CB8AC3E}">
        <p14:creationId xmlns:p14="http://schemas.microsoft.com/office/powerpoint/2010/main" val="32053249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ctr" defTabSz="914400" rtl="0" eaLnBrk="1" latinLnBrk="0" hangingPunct="1">
        <a:lnSpc>
          <a:spcPct val="85000"/>
        </a:lnSpc>
        <a:spcBef>
          <a:spcPct val="0"/>
        </a:spcBef>
        <a:buNone/>
        <a:defRPr sz="4800" kern="1200" spc="-50" baseline="0">
          <a:solidFill>
            <a:srgbClr val="D67B2E"/>
          </a:solidFill>
          <a:latin typeface="Helvetica"/>
          <a:ea typeface="+mj-ea"/>
          <a:cs typeface="Helvetica"/>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20"/>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20"/>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20"/>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20"/>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20"/>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A3B5A0AA-1193-3148-AF5C-618B4407F62C}"/>
              </a:ext>
            </a:extLst>
          </p:cNvPr>
          <p:cNvSpPr txBox="1"/>
          <p:nvPr userDrawn="1"/>
        </p:nvSpPr>
        <p:spPr>
          <a:xfrm>
            <a:off x="9338236" y="6541403"/>
            <a:ext cx="2764118" cy="276999"/>
          </a:xfrm>
          <a:prstGeom prst="rect">
            <a:avLst/>
          </a:prstGeom>
          <a:noFill/>
        </p:spPr>
        <p:txBody>
          <a:bodyPr wrap="square" rtlCol="0">
            <a:spAutoFit/>
          </a:bodyPr>
          <a:lstStyle/>
          <a:p>
            <a:pPr algn="r"/>
            <a:r>
              <a:rPr lang="en-US" sz="1200" dirty="0">
                <a:solidFill>
                  <a:schemeClr val="bg1"/>
                </a:solidFill>
              </a:rPr>
              <a:t>WorkLife Training</a:t>
            </a:r>
            <a:r>
              <a:rPr lang="en-US" sz="1200" baseline="0" dirty="0">
                <a:solidFill>
                  <a:schemeClr val="bg1"/>
                </a:solidFill>
              </a:rPr>
              <a:t> Institute </a:t>
            </a:r>
            <a:r>
              <a:rPr lang="de-DE" sz="1200" baseline="0" dirty="0">
                <a:solidFill>
                  <a:schemeClr val="bg1"/>
                </a:solidFill>
              </a:rPr>
              <a:t>©2022</a:t>
            </a:r>
            <a:endParaRPr lang="en-US" sz="1200" dirty="0">
              <a:solidFill>
                <a:schemeClr val="bg1"/>
              </a:solidFill>
            </a:endParaRPr>
          </a:p>
        </p:txBody>
      </p:sp>
    </p:spTree>
    <p:extLst>
      <p:ext uri="{BB962C8B-B14F-4D97-AF65-F5344CB8AC3E}">
        <p14:creationId xmlns:p14="http://schemas.microsoft.com/office/powerpoint/2010/main" val="403733904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ositivepsychology.com/emotional-intelligence-examples/"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4.tiff"/><Relationship Id="rId4" Type="http://schemas.openxmlformats.org/officeDocument/2006/relationships/hyperlink" Target="https://www.inc.com/marcel-schwantes/15-websites-that-will-make-your-emotional-intelligence-better.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580" y="2217003"/>
            <a:ext cx="10058400" cy="1450757"/>
          </a:xfrm>
        </p:spPr>
        <p:txBody>
          <a:bodyPr>
            <a:noAutofit/>
          </a:bodyPr>
          <a:lstStyle/>
          <a:p>
            <a:r>
              <a:rPr lang="en-US" sz="6600" dirty="0">
                <a:solidFill>
                  <a:srgbClr val="D67B2E"/>
                </a:solidFill>
              </a:rPr>
              <a:t>What EQ Can do for You:  </a:t>
            </a:r>
            <a:r>
              <a:rPr lang="en-US" sz="4400" dirty="0">
                <a:solidFill>
                  <a:srgbClr val="D67B2E"/>
                </a:solidFill>
              </a:rPr>
              <a:t>Strategies for Enhancing Emotional Intelligence</a:t>
            </a:r>
          </a:p>
        </p:txBody>
      </p:sp>
    </p:spTree>
    <p:extLst>
      <p:ext uri="{BB962C8B-B14F-4D97-AF65-F5344CB8AC3E}">
        <p14:creationId xmlns:p14="http://schemas.microsoft.com/office/powerpoint/2010/main" val="156389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62177"/>
            <a:ext cx="10058400" cy="690370"/>
          </a:xfrm>
        </p:spPr>
        <p:txBody>
          <a:bodyPr>
            <a:normAutofit fontScale="90000"/>
          </a:bodyPr>
          <a:lstStyle/>
          <a:p>
            <a:r>
              <a:rPr lang="en-US" dirty="0"/>
              <a:t>EI and Happiness</a:t>
            </a:r>
          </a:p>
        </p:txBody>
      </p:sp>
      <p:sp>
        <p:nvSpPr>
          <p:cNvPr id="6" name="Content Placeholder 2"/>
          <p:cNvSpPr txBox="1">
            <a:spLocks/>
          </p:cNvSpPr>
          <p:nvPr/>
        </p:nvSpPr>
        <p:spPr>
          <a:xfrm>
            <a:off x="770708" y="1291027"/>
            <a:ext cx="10058400" cy="4514426"/>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US" sz="2400" b="1" dirty="0"/>
              <a:t>Over 50% of happiness is associated with EI competencies, including:</a:t>
            </a:r>
          </a:p>
          <a:p>
            <a:pPr marL="0" indent="0">
              <a:lnSpc>
                <a:spcPct val="100000"/>
              </a:lnSpc>
              <a:buNone/>
            </a:pPr>
            <a:endParaRPr lang="en-US" sz="2400" b="1" dirty="0"/>
          </a:p>
          <a:p>
            <a:pPr>
              <a:lnSpc>
                <a:spcPct val="100000"/>
              </a:lnSpc>
            </a:pPr>
            <a:r>
              <a:rPr lang="en-US" sz="2400" dirty="0"/>
              <a:t> Empathic perspective taking</a:t>
            </a:r>
          </a:p>
          <a:p>
            <a:pPr>
              <a:lnSpc>
                <a:spcPct val="100000"/>
              </a:lnSpc>
            </a:pPr>
            <a:r>
              <a:rPr lang="en-US" sz="2400" dirty="0"/>
              <a:t> Self-monitoring and coping skills</a:t>
            </a:r>
          </a:p>
          <a:p>
            <a:pPr>
              <a:lnSpc>
                <a:spcPct val="100000"/>
              </a:lnSpc>
            </a:pPr>
            <a:r>
              <a:rPr lang="en-US" sz="2400" dirty="0"/>
              <a:t> Greater cooperation with partners and relationship satisfaction</a:t>
            </a:r>
          </a:p>
          <a:p>
            <a:pPr>
              <a:lnSpc>
                <a:spcPct val="100000"/>
              </a:lnSpc>
            </a:pPr>
            <a:r>
              <a:rPr lang="en-US" sz="2400" dirty="0"/>
              <a:t> Self-actualization</a:t>
            </a:r>
          </a:p>
        </p:txBody>
      </p:sp>
    </p:spTree>
    <p:extLst>
      <p:ext uri="{BB962C8B-B14F-4D97-AF65-F5344CB8AC3E}">
        <p14:creationId xmlns:p14="http://schemas.microsoft.com/office/powerpoint/2010/main" val="337804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457292"/>
            <a:ext cx="10058400" cy="690370"/>
          </a:xfrm>
        </p:spPr>
        <p:txBody>
          <a:bodyPr>
            <a:normAutofit fontScale="90000"/>
          </a:bodyPr>
          <a:lstStyle/>
          <a:p>
            <a:r>
              <a:rPr lang="en-US" dirty="0"/>
              <a:t>A Crash Course on Emotional Intelligence</a:t>
            </a:r>
          </a:p>
        </p:txBody>
      </p:sp>
      <p:sp>
        <p:nvSpPr>
          <p:cNvPr id="5" name="Content Placeholder 2"/>
          <p:cNvSpPr txBox="1">
            <a:spLocks/>
          </p:cNvSpPr>
          <p:nvPr/>
        </p:nvSpPr>
        <p:spPr>
          <a:xfrm>
            <a:off x="695903" y="1397286"/>
            <a:ext cx="10800194" cy="4554002"/>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2400" dirty="0"/>
              <a:t>   </a:t>
            </a:r>
            <a:r>
              <a:rPr lang="en-US" sz="2400" b="1" dirty="0"/>
              <a:t>Self-awareness: </a:t>
            </a:r>
            <a:r>
              <a:rPr lang="en-US" sz="2400" dirty="0"/>
              <a:t>the ability to recognize and understand one’s own</a:t>
            </a:r>
            <a:br>
              <a:rPr lang="en-US" sz="2400" dirty="0"/>
            </a:br>
            <a:r>
              <a:rPr lang="en-US" sz="2400" dirty="0"/>
              <a:t>     triggers, motivators, and emotions and their impact on others.</a:t>
            </a:r>
          </a:p>
          <a:p>
            <a:pPr>
              <a:lnSpc>
                <a:spcPct val="100000"/>
              </a:lnSpc>
            </a:pPr>
            <a:r>
              <a:rPr lang="en-US" sz="2400" b="1" dirty="0"/>
              <a:t>   Self-regulation: </a:t>
            </a:r>
            <a:r>
              <a:rPr lang="en-US" sz="2400" dirty="0"/>
              <a:t>the ability to manage one’s negative or disruptive</a:t>
            </a:r>
            <a:br>
              <a:rPr lang="en-US" sz="2400" dirty="0"/>
            </a:br>
            <a:r>
              <a:rPr lang="en-US" sz="2400" dirty="0"/>
              <a:t>     emotions, and to adapt to changes in circumstance. </a:t>
            </a:r>
          </a:p>
          <a:p>
            <a:pPr>
              <a:lnSpc>
                <a:spcPct val="100000"/>
              </a:lnSpc>
            </a:pPr>
            <a:r>
              <a:rPr lang="en-US" sz="2400" dirty="0"/>
              <a:t>   </a:t>
            </a:r>
            <a:r>
              <a:rPr lang="en-US" sz="2400" b="1" dirty="0"/>
              <a:t>Empathy: </a:t>
            </a:r>
            <a:r>
              <a:rPr lang="en-US" sz="2400" dirty="0"/>
              <a:t>the ability to recognize how others are feeling and consider</a:t>
            </a:r>
            <a:br>
              <a:rPr lang="en-US" sz="2400" dirty="0"/>
            </a:br>
            <a:r>
              <a:rPr lang="en-US" sz="2400" dirty="0"/>
              <a:t>     those feelings before responding in social situations. </a:t>
            </a:r>
          </a:p>
          <a:p>
            <a:pPr>
              <a:lnSpc>
                <a:spcPct val="100000"/>
              </a:lnSpc>
            </a:pPr>
            <a:r>
              <a:rPr lang="en-US" sz="2400" b="1" dirty="0"/>
              <a:t>   Social awareness: </a:t>
            </a:r>
            <a:r>
              <a:rPr lang="en-US" sz="2400" dirty="0"/>
              <a:t>the ability to connect with others through skills</a:t>
            </a:r>
            <a:br>
              <a:rPr lang="en-US" sz="2400" dirty="0"/>
            </a:br>
            <a:r>
              <a:rPr lang="en-US" sz="2400" dirty="0"/>
              <a:t>     such as active listening, verbal and nonverbal communication.</a:t>
            </a:r>
          </a:p>
          <a:p>
            <a:pPr marL="0" indent="0">
              <a:lnSpc>
                <a:spcPct val="100000"/>
              </a:lnSpc>
              <a:buNone/>
            </a:pPr>
            <a:endParaRPr lang="en-US" sz="2600" dirty="0"/>
          </a:p>
        </p:txBody>
      </p:sp>
    </p:spTree>
    <p:extLst>
      <p:ext uri="{BB962C8B-B14F-4D97-AF65-F5344CB8AC3E}">
        <p14:creationId xmlns:p14="http://schemas.microsoft.com/office/powerpoint/2010/main" val="284498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054102"/>
            <a:ext cx="10058400" cy="690370"/>
          </a:xfrm>
        </p:spPr>
        <p:txBody>
          <a:bodyPr>
            <a:normAutofit fontScale="90000"/>
          </a:bodyPr>
          <a:lstStyle/>
          <a:p>
            <a:r>
              <a:rPr lang="en-US" dirty="0"/>
              <a:t>EI Skill #1: Self-Awareness</a:t>
            </a:r>
            <a:br>
              <a:rPr lang="en-US" b="1" dirty="0"/>
            </a:br>
            <a:br>
              <a:rPr lang="en-US" dirty="0"/>
            </a:br>
            <a:endParaRPr lang="en-US" dirty="0"/>
          </a:p>
        </p:txBody>
      </p:sp>
      <p:sp>
        <p:nvSpPr>
          <p:cNvPr id="2" name="Rectangle 1">
            <a:extLst>
              <a:ext uri="{FF2B5EF4-FFF2-40B4-BE49-F238E27FC236}">
                <a16:creationId xmlns:a16="http://schemas.microsoft.com/office/drawing/2014/main" id="{4707E8A2-C89A-C14D-A8F5-B8C897D9C05A}"/>
              </a:ext>
            </a:extLst>
          </p:cNvPr>
          <p:cNvSpPr/>
          <p:nvPr/>
        </p:nvSpPr>
        <p:spPr>
          <a:xfrm>
            <a:off x="623207" y="1501728"/>
            <a:ext cx="11764736" cy="4585871"/>
          </a:xfrm>
          <a:prstGeom prst="rect">
            <a:avLst/>
          </a:prstGeom>
        </p:spPr>
        <p:txBody>
          <a:bodyPr wrap="square">
            <a:spAutoFit/>
          </a:bodyPr>
          <a:lstStyle/>
          <a:p>
            <a:r>
              <a:rPr lang="en-US" sz="2400" dirty="0">
                <a:solidFill>
                  <a:srgbClr val="2F72A5"/>
                </a:solidFill>
                <a:latin typeface="Helvetica" pitchFamily="2" charset="0"/>
              </a:rPr>
              <a:t>   Thoughts	          Feelings 	      Actions (and reactions)</a:t>
            </a:r>
          </a:p>
          <a:p>
            <a:endParaRPr lang="en-US" sz="2400" dirty="0">
              <a:solidFill>
                <a:srgbClr val="2F72A5"/>
              </a:solidFill>
              <a:latin typeface="Helvetica" pitchFamily="2" charset="0"/>
            </a:endParaRPr>
          </a:p>
          <a:p>
            <a:r>
              <a:rPr lang="en-US" sz="2400" dirty="0">
                <a:solidFill>
                  <a:srgbClr val="2F72A5"/>
                </a:solidFill>
                <a:latin typeface="Helvetica" pitchFamily="2" charset="0"/>
              </a:rPr>
              <a:t>Tune in to your thoughts and feelings, without judgment. Ask yourself:</a:t>
            </a:r>
          </a:p>
          <a:p>
            <a:pPr marL="800100" lvl="1" indent="-342900">
              <a:buFont typeface="Arial" panose="020B0604020202020204" pitchFamily="34" charset="0"/>
              <a:buChar char="•"/>
            </a:pPr>
            <a:r>
              <a:rPr lang="en-US" sz="2000" dirty="0">
                <a:solidFill>
                  <a:srgbClr val="2F72A5"/>
                </a:solidFill>
                <a:latin typeface="Helvetica" pitchFamily="2" charset="0"/>
              </a:rPr>
              <a:t>What triggered this emotion or behavior?</a:t>
            </a:r>
          </a:p>
          <a:p>
            <a:pPr marL="800100" lvl="1" indent="-342900">
              <a:buFont typeface="Arial" panose="020B0604020202020204" pitchFamily="34" charset="0"/>
              <a:buChar char="•"/>
            </a:pPr>
            <a:r>
              <a:rPr lang="en-US" sz="2000" dirty="0">
                <a:solidFill>
                  <a:srgbClr val="2F72A5"/>
                </a:solidFill>
                <a:latin typeface="Helvetica" pitchFamily="2" charset="0"/>
              </a:rPr>
              <a:t>What are the thoughts attached to it?</a:t>
            </a:r>
          </a:p>
          <a:p>
            <a:pPr marL="800100" lvl="1" indent="-342900">
              <a:buFont typeface="Arial" panose="020B0604020202020204" pitchFamily="34" charset="0"/>
              <a:buChar char="•"/>
            </a:pPr>
            <a:r>
              <a:rPr lang="en-US" sz="2000" dirty="0">
                <a:solidFill>
                  <a:srgbClr val="2F72A5"/>
                </a:solidFill>
                <a:latin typeface="Helvetica" pitchFamily="2" charset="0"/>
              </a:rPr>
              <a:t>Are any of my reactions rooted in something from my past?</a:t>
            </a:r>
          </a:p>
          <a:p>
            <a:pPr marL="285750" indent="-285750">
              <a:buFont typeface="Arial" panose="020B0604020202020204" pitchFamily="34" charset="0"/>
              <a:buChar char="•"/>
            </a:pPr>
            <a:endParaRPr lang="en-US" sz="2400" dirty="0">
              <a:solidFill>
                <a:srgbClr val="2F72A5"/>
              </a:solidFill>
              <a:latin typeface="Helvetica" pitchFamily="2" charset="0"/>
            </a:endParaRPr>
          </a:p>
          <a:p>
            <a:r>
              <a:rPr lang="en-US" sz="2400" dirty="0">
                <a:solidFill>
                  <a:srgbClr val="2F72A5"/>
                </a:solidFill>
                <a:latin typeface="Helvetica" pitchFamily="2" charset="0"/>
              </a:rPr>
              <a:t>Notice how emotions may manifest in other ways, i.e.:</a:t>
            </a:r>
          </a:p>
          <a:p>
            <a:pPr marL="742950" lvl="1" indent="-285750">
              <a:buFont typeface="Arial" panose="020B0604020202020204" pitchFamily="34" charset="0"/>
              <a:buChar char="•"/>
            </a:pPr>
            <a:r>
              <a:rPr lang="en-US" sz="2000" i="1" dirty="0">
                <a:solidFill>
                  <a:srgbClr val="2F72A5"/>
                </a:solidFill>
                <a:latin typeface="Helvetica" pitchFamily="2" charset="0"/>
              </a:rPr>
              <a:t>Physical sensations in your stomach, throat, or chest</a:t>
            </a:r>
          </a:p>
          <a:p>
            <a:pPr marL="742950" lvl="1" indent="-285750">
              <a:buFont typeface="Arial" panose="020B0604020202020204" pitchFamily="34" charset="0"/>
              <a:buChar char="•"/>
            </a:pPr>
            <a:r>
              <a:rPr lang="en-US" sz="2000" i="1" dirty="0">
                <a:solidFill>
                  <a:srgbClr val="2F72A5"/>
                </a:solidFill>
                <a:latin typeface="Helvetica" pitchFamily="2" charset="0"/>
              </a:rPr>
              <a:t>Subtle facial expressions or body language </a:t>
            </a:r>
          </a:p>
          <a:p>
            <a:pPr marL="342900" indent="-342900">
              <a:buFont typeface="Arial" panose="020B0604020202020204" pitchFamily="34" charset="0"/>
              <a:buChar char="•"/>
            </a:pPr>
            <a:endParaRPr lang="en-US" sz="2400" dirty="0">
              <a:solidFill>
                <a:srgbClr val="2F72A5"/>
              </a:solidFill>
              <a:latin typeface="Helvetica" pitchFamily="2" charset="0"/>
            </a:endParaRPr>
          </a:p>
          <a:p>
            <a:r>
              <a:rPr lang="en-US" sz="2400" dirty="0">
                <a:solidFill>
                  <a:srgbClr val="2F72A5"/>
                </a:solidFill>
                <a:latin typeface="Helvetica" pitchFamily="2" charset="0"/>
              </a:rPr>
              <a:t>Ask others for their honest feedback on your behaviors and reactions.</a:t>
            </a:r>
          </a:p>
          <a:p>
            <a:endParaRPr lang="en-US" sz="2400" dirty="0">
              <a:solidFill>
                <a:srgbClr val="2F72A5"/>
              </a:solidFill>
              <a:latin typeface="Helvetica" pitchFamily="2" charset="0"/>
            </a:endParaRPr>
          </a:p>
        </p:txBody>
      </p:sp>
      <p:sp>
        <p:nvSpPr>
          <p:cNvPr id="5" name="Right Arrow 4">
            <a:extLst>
              <a:ext uri="{FF2B5EF4-FFF2-40B4-BE49-F238E27FC236}">
                <a16:creationId xmlns:a16="http://schemas.microsoft.com/office/drawing/2014/main" id="{985E9A1D-E853-8C4B-999C-782F9619835E}"/>
              </a:ext>
            </a:extLst>
          </p:cNvPr>
          <p:cNvSpPr/>
          <p:nvPr/>
        </p:nvSpPr>
        <p:spPr>
          <a:xfrm>
            <a:off x="2349318" y="1524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extLst>
              <a:ext uri="{FF2B5EF4-FFF2-40B4-BE49-F238E27FC236}">
                <a16:creationId xmlns:a16="http://schemas.microsoft.com/office/drawing/2014/main" id="{72F91682-DF14-F24E-BBCB-C0CA09C232A2}"/>
              </a:ext>
            </a:extLst>
          </p:cNvPr>
          <p:cNvSpPr/>
          <p:nvPr/>
        </p:nvSpPr>
        <p:spPr>
          <a:xfrm>
            <a:off x="4673600" y="15021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58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ygdal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94" y="2507672"/>
            <a:ext cx="3657600" cy="3453384"/>
          </a:xfrm>
          <a:prstGeom prst="rect">
            <a:avLst/>
          </a:prstGeom>
        </p:spPr>
      </p:pic>
      <p:sp>
        <p:nvSpPr>
          <p:cNvPr id="6" name="Title 3"/>
          <p:cNvSpPr>
            <a:spLocks noGrp="1"/>
          </p:cNvSpPr>
          <p:nvPr>
            <p:ph type="title"/>
          </p:nvPr>
        </p:nvSpPr>
        <p:spPr>
          <a:xfrm>
            <a:off x="457200" y="522110"/>
            <a:ext cx="3200400" cy="1511581"/>
          </a:xfrm>
        </p:spPr>
        <p:txBody>
          <a:bodyPr>
            <a:normAutofit/>
          </a:bodyPr>
          <a:lstStyle/>
          <a:p>
            <a:r>
              <a:rPr lang="en-US" dirty="0"/>
              <a:t>Amygdala Hijack – Don’t Let it Attack!</a:t>
            </a:r>
          </a:p>
        </p:txBody>
      </p:sp>
      <p:sp>
        <p:nvSpPr>
          <p:cNvPr id="7" name="Content Placeholder 2"/>
          <p:cNvSpPr txBox="1">
            <a:spLocks/>
          </p:cNvSpPr>
          <p:nvPr/>
        </p:nvSpPr>
        <p:spPr>
          <a:xfrm>
            <a:off x="4713574" y="1135113"/>
            <a:ext cx="6871648" cy="442171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US" sz="2600" dirty="0"/>
              <a:t>What “trips” the amygdala?</a:t>
            </a:r>
          </a:p>
          <a:p>
            <a:pPr marL="0" indent="0">
              <a:lnSpc>
                <a:spcPct val="100000"/>
              </a:lnSpc>
              <a:buClr>
                <a:srgbClr val="D67B2E"/>
              </a:buClr>
              <a:buNone/>
            </a:pPr>
            <a:r>
              <a:rPr lang="en-US" sz="2600" dirty="0"/>
              <a:t>Perceived threats to:</a:t>
            </a:r>
          </a:p>
          <a:p>
            <a:pPr lvl="1">
              <a:lnSpc>
                <a:spcPct val="100000"/>
              </a:lnSpc>
              <a:buClr>
                <a:srgbClr val="D67B2E"/>
              </a:buClr>
              <a:buFont typeface="Wingdings" pitchFamily="2" charset="2"/>
              <a:buChar char="Ø"/>
            </a:pPr>
            <a:r>
              <a:rPr lang="en-US" sz="2400" dirty="0"/>
              <a:t>  Safety</a:t>
            </a:r>
          </a:p>
          <a:p>
            <a:pPr lvl="1">
              <a:lnSpc>
                <a:spcPct val="100000"/>
              </a:lnSpc>
              <a:buClr>
                <a:srgbClr val="D67B2E"/>
              </a:buClr>
              <a:buFont typeface="Wingdings" pitchFamily="2" charset="2"/>
              <a:buChar char="Ø"/>
            </a:pPr>
            <a:r>
              <a:rPr lang="en-US" sz="2400" dirty="0"/>
              <a:t>  Status</a:t>
            </a:r>
          </a:p>
          <a:p>
            <a:pPr lvl="1">
              <a:lnSpc>
                <a:spcPct val="100000"/>
              </a:lnSpc>
              <a:buClr>
                <a:srgbClr val="D67B2E"/>
              </a:buClr>
              <a:buFont typeface="Wingdings" pitchFamily="2" charset="2"/>
              <a:buChar char="Ø"/>
            </a:pPr>
            <a:r>
              <a:rPr lang="en-US" sz="2400" dirty="0"/>
              <a:t>  What is familiar</a:t>
            </a:r>
          </a:p>
          <a:p>
            <a:pPr lvl="1">
              <a:lnSpc>
                <a:spcPct val="100000"/>
              </a:lnSpc>
              <a:buClr>
                <a:srgbClr val="D67B2E"/>
              </a:buClr>
              <a:buFont typeface="Wingdings" pitchFamily="2" charset="2"/>
              <a:buChar char="Ø"/>
            </a:pPr>
            <a:r>
              <a:rPr lang="en-US" sz="2400" dirty="0"/>
              <a:t>  Control</a:t>
            </a:r>
            <a:endParaRPr lang="en-US" sz="2600" dirty="0"/>
          </a:p>
        </p:txBody>
      </p:sp>
    </p:spTree>
    <p:extLst>
      <p:ext uri="{BB962C8B-B14F-4D97-AF65-F5344CB8AC3E}">
        <p14:creationId xmlns:p14="http://schemas.microsoft.com/office/powerpoint/2010/main" val="159766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39077" y="1240925"/>
            <a:ext cx="6368142" cy="1450757"/>
          </a:xfrm>
        </p:spPr>
        <p:txBody>
          <a:bodyPr vert="horz" lIns="91440" tIns="45720" rIns="91440" bIns="45720" rtlCol="0" anchor="b">
            <a:normAutofit fontScale="90000"/>
          </a:bodyPr>
          <a:lstStyle/>
          <a:p>
            <a:pPr algn="l"/>
            <a:br>
              <a:rPr lang="en-US" sz="1900" dirty="0">
                <a:solidFill>
                  <a:schemeClr val="tx1">
                    <a:lumMod val="75000"/>
                    <a:lumOff val="25000"/>
                  </a:schemeClr>
                </a:solidFill>
                <a:latin typeface="+mj-lt"/>
                <a:cs typeface="+mj-cs"/>
              </a:rPr>
            </a:br>
            <a:br>
              <a:rPr lang="en-US" sz="1900" dirty="0">
                <a:solidFill>
                  <a:schemeClr val="tx1">
                    <a:lumMod val="75000"/>
                    <a:lumOff val="25000"/>
                  </a:schemeClr>
                </a:solidFill>
                <a:latin typeface="+mj-lt"/>
                <a:cs typeface="+mj-cs"/>
              </a:rPr>
            </a:br>
            <a:r>
              <a:rPr lang="en-US" sz="4400" dirty="0">
                <a:latin typeface="Helvetica" panose="020B0604020202020204" pitchFamily="34" charset="0"/>
                <a:cs typeface="Helvetica" panose="020B0604020202020204" pitchFamily="34" charset="0"/>
              </a:rPr>
              <a:t>EI Skill #2: Self-Regulation</a:t>
            </a:r>
            <a:br>
              <a:rPr lang="en-US" sz="4400" b="1" dirty="0">
                <a:latin typeface="Helvetica" panose="020B0604020202020204" pitchFamily="34" charset="0"/>
                <a:cs typeface="Helvetica" panose="020B0604020202020204" pitchFamily="34" charset="0"/>
              </a:rPr>
            </a:br>
            <a:br>
              <a:rPr lang="en-US" sz="4400" dirty="0">
                <a:latin typeface="Helvetica" panose="020B0604020202020204" pitchFamily="34" charset="0"/>
                <a:cs typeface="Helvetica" panose="020B0604020202020204" pitchFamily="34" charset="0"/>
              </a:rPr>
            </a:br>
            <a:endParaRPr lang="en-US" sz="4400" dirty="0">
              <a:latin typeface="Helvetica" panose="020B0604020202020204" pitchFamily="34" charset="0"/>
              <a:cs typeface="Helvetica" panose="020B0604020202020204" pitchFamily="34" charset="0"/>
            </a:endParaRPr>
          </a:p>
        </p:txBody>
      </p:sp>
      <p:pic>
        <p:nvPicPr>
          <p:cNvPr id="5" name="Picture 4" descr="A person sleeping on a massage table&#10;&#10;Description automatically generated with low confidence">
            <a:extLst>
              <a:ext uri="{FF2B5EF4-FFF2-40B4-BE49-F238E27FC236}">
                <a16:creationId xmlns:a16="http://schemas.microsoft.com/office/drawing/2014/main" id="{1DA05FBE-1C22-4B4D-9BF7-BF8F284F0C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93" r="5886" b="1"/>
          <a:stretch/>
        </p:blipFill>
        <p:spPr>
          <a:xfrm>
            <a:off x="20" y="-12128"/>
            <a:ext cx="4654276" cy="6870127"/>
          </a:xfrm>
          <a:prstGeom prst="rect">
            <a:avLst/>
          </a:prstGeom>
        </p:spPr>
      </p:pic>
      <p:cxnSp>
        <p:nvCxnSpPr>
          <p:cNvPr id="20" name="Straight Connector 1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707E8A2-C89A-C14D-A8F5-B8C897D9C05A}"/>
              </a:ext>
            </a:extLst>
          </p:cNvPr>
          <p:cNvSpPr/>
          <p:nvPr/>
        </p:nvSpPr>
        <p:spPr>
          <a:xfrm>
            <a:off x="5181601" y="2198914"/>
            <a:ext cx="6368142" cy="3670180"/>
          </a:xfrm>
          <a:prstGeom prst="rect">
            <a:avLst/>
          </a:prstGeom>
        </p:spPr>
        <p:txBody>
          <a:bodyPr vert="horz" lIns="0" tIns="45720" rIns="0" bIns="45720" rtlCol="0">
            <a:normAutofit fontScale="92500" lnSpcReduction="10000"/>
          </a:bodyPr>
          <a:lstStyle/>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marL="285750" indent="-285750">
              <a:lnSpc>
                <a:spcPct val="90000"/>
              </a:lnSpc>
              <a:spcAft>
                <a:spcPts val="600"/>
              </a:spcAft>
              <a:buClr>
                <a:srgbClr val="D67B2E"/>
              </a:buClr>
              <a:buFont typeface="Wingdings" panose="05000000000000000000" pitchFamily="2" charset="2"/>
              <a:buChar char="ü"/>
            </a:pPr>
            <a:r>
              <a:rPr lang="en-US" dirty="0">
                <a:solidFill>
                  <a:schemeClr val="tx1">
                    <a:lumMod val="75000"/>
                    <a:lumOff val="25000"/>
                  </a:schemeClr>
                </a:solidFill>
              </a:rPr>
              <a:t> </a:t>
            </a:r>
            <a:r>
              <a:rPr lang="en-US" sz="2400" dirty="0">
                <a:solidFill>
                  <a:srgbClr val="2F72A5"/>
                </a:solidFill>
                <a:latin typeface="Helvetica" panose="020B0604020202020204" pitchFamily="34" charset="0"/>
                <a:cs typeface="Helvetica" panose="020B0604020202020204" pitchFamily="34" charset="0"/>
              </a:rPr>
              <a:t>Make a list of your triggers</a:t>
            </a:r>
          </a:p>
          <a:p>
            <a:pPr marL="342900" indent="-342900">
              <a:lnSpc>
                <a:spcPct val="90000"/>
              </a:lnSpc>
              <a:spcAft>
                <a:spcPts val="600"/>
              </a:spcAft>
              <a:buClr>
                <a:srgbClr val="D67B2E"/>
              </a:buClr>
              <a:buFont typeface="Wingdings" panose="05000000000000000000" pitchFamily="2" charset="2"/>
              <a:buChar char="ü"/>
            </a:pPr>
            <a:r>
              <a:rPr lang="en-US" sz="2400" dirty="0">
                <a:solidFill>
                  <a:srgbClr val="2F72A5"/>
                </a:solidFill>
                <a:latin typeface="Helvetica" panose="020B0604020202020204" pitchFamily="34" charset="0"/>
                <a:cs typeface="Helvetica" panose="020B0604020202020204" pitchFamily="34" charset="0"/>
              </a:rPr>
              <a:t> Tune in regularly to your feelings </a:t>
            </a:r>
          </a:p>
          <a:p>
            <a:pPr marL="342900" indent="-342900">
              <a:lnSpc>
                <a:spcPct val="90000"/>
              </a:lnSpc>
              <a:spcAft>
                <a:spcPts val="600"/>
              </a:spcAft>
              <a:buClr>
                <a:srgbClr val="D67B2E"/>
              </a:buClr>
              <a:buFont typeface="Wingdings" panose="05000000000000000000" pitchFamily="2" charset="2"/>
              <a:buChar char="ü"/>
            </a:pPr>
            <a:r>
              <a:rPr lang="en-US" sz="2400" dirty="0">
                <a:solidFill>
                  <a:srgbClr val="2F72A5"/>
                </a:solidFill>
                <a:latin typeface="Helvetica" panose="020B0604020202020204" pitchFamily="34" charset="0"/>
                <a:cs typeface="Helvetica" panose="020B0604020202020204" pitchFamily="34" charset="0"/>
              </a:rPr>
              <a:t> Practice pausing before reacting</a:t>
            </a:r>
          </a:p>
          <a:p>
            <a:pPr marL="342900" indent="-342900">
              <a:lnSpc>
                <a:spcPct val="90000"/>
              </a:lnSpc>
              <a:spcAft>
                <a:spcPts val="600"/>
              </a:spcAft>
              <a:buClr>
                <a:srgbClr val="D67B2E"/>
              </a:buClr>
              <a:buFont typeface="Wingdings" panose="05000000000000000000" pitchFamily="2" charset="2"/>
              <a:buChar char="ü"/>
            </a:pPr>
            <a:r>
              <a:rPr lang="en-US" sz="2400" dirty="0">
                <a:solidFill>
                  <a:srgbClr val="2F72A5"/>
                </a:solidFill>
                <a:latin typeface="Helvetica" panose="020B0604020202020204" pitchFamily="34" charset="0"/>
                <a:cs typeface="Helvetica" panose="020B0604020202020204" pitchFamily="34" charset="0"/>
              </a:rPr>
              <a:t> Make self-care a priority</a:t>
            </a:r>
          </a:p>
          <a:p>
            <a:pPr marL="342900" indent="-342900">
              <a:lnSpc>
                <a:spcPct val="90000"/>
              </a:lnSpc>
              <a:spcAft>
                <a:spcPts val="600"/>
              </a:spcAft>
              <a:buClr>
                <a:srgbClr val="D67B2E"/>
              </a:buClr>
              <a:buFont typeface="Wingdings" panose="05000000000000000000" pitchFamily="2" charset="2"/>
              <a:buChar char="ü"/>
            </a:pPr>
            <a:r>
              <a:rPr lang="en-US" sz="2400" dirty="0">
                <a:solidFill>
                  <a:srgbClr val="2F72A5"/>
                </a:solidFill>
                <a:latin typeface="Helvetica" panose="020B0604020202020204" pitchFamily="34" charset="0"/>
                <a:cs typeface="Helvetica" panose="020B0604020202020204" pitchFamily="34" charset="0"/>
              </a:rPr>
              <a:t> </a:t>
            </a:r>
            <a:r>
              <a:rPr lang="en-US" sz="2400" b="1" dirty="0">
                <a:solidFill>
                  <a:srgbClr val="2F72A5"/>
                </a:solidFill>
                <a:latin typeface="Helvetica" panose="020B0604020202020204" pitchFamily="34" charset="0"/>
                <a:cs typeface="Helvetica" panose="020B0604020202020204" pitchFamily="34" charset="0"/>
              </a:rPr>
              <a:t>Build proactive stress management into the  </a:t>
            </a:r>
            <a:br>
              <a:rPr lang="en-US" sz="2400" b="1" dirty="0">
                <a:solidFill>
                  <a:srgbClr val="2F72A5"/>
                </a:solidFill>
                <a:latin typeface="Helvetica" panose="020B0604020202020204" pitchFamily="34" charset="0"/>
                <a:cs typeface="Helvetica" panose="020B0604020202020204" pitchFamily="34" charset="0"/>
              </a:rPr>
            </a:br>
            <a:r>
              <a:rPr lang="en-US" sz="2400" b="1" dirty="0">
                <a:solidFill>
                  <a:srgbClr val="2F72A5"/>
                </a:solidFill>
                <a:latin typeface="Helvetica" panose="020B0604020202020204" pitchFamily="34" charset="0"/>
                <a:cs typeface="Helvetica" panose="020B0604020202020204" pitchFamily="34" charset="0"/>
              </a:rPr>
              <a:t> day:</a:t>
            </a:r>
          </a:p>
          <a:p>
            <a:pPr marL="800100" lvl="1" indent="-342900">
              <a:lnSpc>
                <a:spcPct val="90000"/>
              </a:lnSpc>
              <a:spcAft>
                <a:spcPts val="600"/>
              </a:spcAft>
              <a:buClr>
                <a:srgbClr val="D67B2E"/>
              </a:buClr>
              <a:buFont typeface="Arial" panose="020B0604020202020204" pitchFamily="34" charset="0"/>
              <a:buChar char="•"/>
            </a:pPr>
            <a:r>
              <a:rPr lang="en-US" sz="2400" dirty="0">
                <a:solidFill>
                  <a:srgbClr val="2F72A5"/>
                </a:solidFill>
                <a:latin typeface="Helvetica" panose="020B0604020202020204" pitchFamily="34" charset="0"/>
                <a:cs typeface="Helvetica" panose="020B0604020202020204" pitchFamily="34" charset="0"/>
              </a:rPr>
              <a:t>Physical activity</a:t>
            </a:r>
          </a:p>
          <a:p>
            <a:pPr marL="800100" lvl="1" indent="-342900">
              <a:lnSpc>
                <a:spcPct val="90000"/>
              </a:lnSpc>
              <a:spcAft>
                <a:spcPts val="600"/>
              </a:spcAft>
              <a:buClr>
                <a:srgbClr val="D67B2E"/>
              </a:buClr>
              <a:buFont typeface="Arial" panose="020B0604020202020204" pitchFamily="34" charset="0"/>
              <a:buChar char="•"/>
            </a:pPr>
            <a:r>
              <a:rPr lang="en-US" sz="2400" dirty="0">
                <a:solidFill>
                  <a:srgbClr val="2F72A5"/>
                </a:solidFill>
                <a:latin typeface="Helvetica" panose="020B0604020202020204" pitchFamily="34" charset="0"/>
                <a:cs typeface="Helvetica" panose="020B0604020202020204" pitchFamily="34" charset="0"/>
              </a:rPr>
              <a:t>Mindfulness</a:t>
            </a:r>
          </a:p>
          <a:p>
            <a:pPr marL="800100" lvl="1" indent="-342900">
              <a:lnSpc>
                <a:spcPct val="90000"/>
              </a:lnSpc>
              <a:spcAft>
                <a:spcPts val="600"/>
              </a:spcAft>
              <a:buClr>
                <a:srgbClr val="D67B2E"/>
              </a:buClr>
              <a:buFont typeface="Arial" panose="020B0604020202020204" pitchFamily="34" charset="0"/>
              <a:buChar char="•"/>
            </a:pPr>
            <a:r>
              <a:rPr lang="en-US" sz="2400" dirty="0">
                <a:solidFill>
                  <a:srgbClr val="2F72A5"/>
                </a:solidFill>
                <a:latin typeface="Helvetica" panose="020B0604020202020204" pitchFamily="34" charset="0"/>
                <a:cs typeface="Helvetica" panose="020B0604020202020204" pitchFamily="34" charset="0"/>
              </a:rPr>
              <a:t>Deep breathing and other relaxation techniques </a:t>
            </a:r>
          </a:p>
          <a:p>
            <a:pPr>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p:txBody>
      </p:sp>
    </p:spTree>
    <p:extLst>
      <p:ext uri="{BB962C8B-B14F-4D97-AF65-F5344CB8AC3E}">
        <p14:creationId xmlns:p14="http://schemas.microsoft.com/office/powerpoint/2010/main" val="332564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070944"/>
            <a:ext cx="10058400" cy="690370"/>
          </a:xfrm>
        </p:spPr>
        <p:txBody>
          <a:bodyPr>
            <a:normAutofit fontScale="90000"/>
          </a:bodyPr>
          <a:lstStyle/>
          <a:p>
            <a:r>
              <a:rPr lang="en-US" dirty="0"/>
              <a:t>EI Skill #3: Empathy</a:t>
            </a:r>
            <a:br>
              <a:rPr lang="en-US" b="1" dirty="0"/>
            </a:br>
            <a:br>
              <a:rPr lang="en-US" dirty="0"/>
            </a:br>
            <a:endParaRPr lang="en-US" dirty="0"/>
          </a:p>
        </p:txBody>
      </p:sp>
      <p:sp>
        <p:nvSpPr>
          <p:cNvPr id="2" name="Rectangle 1">
            <a:extLst>
              <a:ext uri="{FF2B5EF4-FFF2-40B4-BE49-F238E27FC236}">
                <a16:creationId xmlns:a16="http://schemas.microsoft.com/office/drawing/2014/main" id="{4707E8A2-C89A-C14D-A8F5-B8C897D9C05A}"/>
              </a:ext>
            </a:extLst>
          </p:cNvPr>
          <p:cNvSpPr/>
          <p:nvPr/>
        </p:nvSpPr>
        <p:spPr>
          <a:xfrm>
            <a:off x="579120" y="1511888"/>
            <a:ext cx="10678160" cy="4431983"/>
          </a:xfrm>
          <a:prstGeom prst="rect">
            <a:avLst/>
          </a:prstGeom>
        </p:spPr>
        <p:txBody>
          <a:bodyPr wrap="square">
            <a:spAutoFit/>
          </a:bodyPr>
          <a:lstStyle/>
          <a:p>
            <a:endParaRPr lang="en-US" sz="2400" dirty="0">
              <a:solidFill>
                <a:srgbClr val="2F72A5"/>
              </a:solidFill>
              <a:latin typeface="Helvetica" pitchFamily="2" charset="0"/>
            </a:endParaRPr>
          </a:p>
          <a:p>
            <a:pPr marL="450850" indent="-450850">
              <a:buClr>
                <a:srgbClr val="D67B2E"/>
              </a:buClr>
              <a:buFont typeface="Wingdings" panose="05000000000000000000" pitchFamily="2" charset="2"/>
              <a:buChar char="ü"/>
            </a:pPr>
            <a:r>
              <a:rPr lang="en-US" sz="2400" dirty="0">
                <a:solidFill>
                  <a:srgbClr val="2F72A5"/>
                </a:solidFill>
                <a:latin typeface="Helvetica" pitchFamily="2" charset="0"/>
              </a:rPr>
              <a:t>Practice active listening </a:t>
            </a:r>
          </a:p>
          <a:p>
            <a:pPr marL="908050" lvl="1" indent="-450850">
              <a:buClr>
                <a:srgbClr val="D67B2E"/>
              </a:buClr>
              <a:buFont typeface="Arial" panose="020B0604020202020204" pitchFamily="34" charset="0"/>
              <a:buChar char="•"/>
            </a:pPr>
            <a:r>
              <a:rPr lang="en-US" sz="2200" dirty="0">
                <a:solidFill>
                  <a:srgbClr val="2F72A5"/>
                </a:solidFill>
                <a:latin typeface="Helvetica" pitchFamily="2" charset="0"/>
              </a:rPr>
              <a:t>Listen “between the words”</a:t>
            </a:r>
          </a:p>
          <a:p>
            <a:pPr marL="908050" lvl="1" indent="-450850">
              <a:buClr>
                <a:srgbClr val="D67B2E"/>
              </a:buClr>
              <a:buFont typeface="Arial" panose="020B0604020202020204" pitchFamily="34" charset="0"/>
              <a:buChar char="•"/>
            </a:pPr>
            <a:r>
              <a:rPr lang="en-US" sz="2200" dirty="0">
                <a:solidFill>
                  <a:srgbClr val="2F72A5"/>
                </a:solidFill>
                <a:latin typeface="Helvetica" pitchFamily="2" charset="0"/>
              </a:rPr>
              <a:t>Pay attention to non-verbal cues</a:t>
            </a:r>
          </a:p>
          <a:p>
            <a:pPr marL="908050" lvl="1" indent="-450850">
              <a:buClr>
                <a:srgbClr val="D67B2E"/>
              </a:buClr>
              <a:buFont typeface="Arial" panose="020B0604020202020204" pitchFamily="34" charset="0"/>
              <a:buChar char="•"/>
            </a:pPr>
            <a:r>
              <a:rPr lang="en-US" sz="2200" dirty="0">
                <a:solidFill>
                  <a:srgbClr val="2F72A5"/>
                </a:solidFill>
                <a:latin typeface="Helvetica" pitchFamily="2" charset="0"/>
              </a:rPr>
              <a:t>Reflect and clarify</a:t>
            </a:r>
          </a:p>
          <a:p>
            <a:pPr marL="342900" indent="-342900">
              <a:buClr>
                <a:srgbClr val="D67B2E"/>
              </a:buClr>
              <a:buFont typeface="Wingdings" panose="05000000000000000000" pitchFamily="2" charset="2"/>
              <a:buChar char="ü"/>
            </a:pPr>
            <a:endParaRPr lang="en-US" sz="2400" dirty="0">
              <a:solidFill>
                <a:srgbClr val="2F72A5"/>
              </a:solidFill>
              <a:latin typeface="Helvetica" pitchFamily="2" charset="0"/>
            </a:endParaRPr>
          </a:p>
          <a:p>
            <a:pPr marL="450850" indent="-450850">
              <a:buClr>
                <a:srgbClr val="D67B2E"/>
              </a:buClr>
              <a:buFont typeface="Wingdings" panose="05000000000000000000" pitchFamily="2" charset="2"/>
              <a:buChar char="ü"/>
            </a:pPr>
            <a:r>
              <a:rPr lang="en-US" sz="2400" dirty="0">
                <a:solidFill>
                  <a:srgbClr val="2F72A5"/>
                </a:solidFill>
                <a:latin typeface="Helvetica" pitchFamily="2" charset="0"/>
              </a:rPr>
              <a:t>Seek to understand as opposed to influence </a:t>
            </a:r>
            <a:br>
              <a:rPr lang="en-US" sz="2400" dirty="0">
                <a:solidFill>
                  <a:srgbClr val="2F72A5"/>
                </a:solidFill>
                <a:latin typeface="Helvetica" pitchFamily="2" charset="0"/>
              </a:rPr>
            </a:br>
            <a:r>
              <a:rPr lang="en-US" sz="2400" dirty="0">
                <a:solidFill>
                  <a:srgbClr val="2F72A5"/>
                </a:solidFill>
                <a:latin typeface="Helvetica" pitchFamily="2" charset="0"/>
              </a:rPr>
              <a:t>or agree</a:t>
            </a:r>
          </a:p>
          <a:p>
            <a:pPr marL="342900" indent="-342900">
              <a:buClr>
                <a:srgbClr val="D67B2E"/>
              </a:buClr>
              <a:buFont typeface="Wingdings" panose="05000000000000000000" pitchFamily="2" charset="2"/>
              <a:buChar char="ü"/>
            </a:pPr>
            <a:endParaRPr lang="en-US" sz="2400" dirty="0">
              <a:solidFill>
                <a:srgbClr val="2F72A5"/>
              </a:solidFill>
              <a:latin typeface="Helvetica" pitchFamily="2" charset="0"/>
            </a:endParaRPr>
          </a:p>
          <a:p>
            <a:pPr marL="450850" indent="-450850">
              <a:buClr>
                <a:srgbClr val="D67B2E"/>
              </a:buClr>
              <a:buFont typeface="Wingdings" panose="05000000000000000000" pitchFamily="2" charset="2"/>
              <a:buChar char="ü"/>
            </a:pPr>
            <a:r>
              <a:rPr lang="en-US" sz="2400" dirty="0">
                <a:solidFill>
                  <a:srgbClr val="2F72A5"/>
                </a:solidFill>
                <a:latin typeface="Helvetica" pitchFamily="2" charset="0"/>
              </a:rPr>
              <a:t>Acknowledge and validate vs. pitying</a:t>
            </a:r>
          </a:p>
          <a:p>
            <a:endParaRPr lang="en-US" sz="2400" dirty="0">
              <a:solidFill>
                <a:srgbClr val="2F72A5"/>
              </a:solidFill>
              <a:highlight>
                <a:srgbClr val="FFFF00"/>
              </a:highlight>
              <a:latin typeface="Helvetica" pitchFamily="2" charset="0"/>
            </a:endParaRPr>
          </a:p>
          <a:p>
            <a:pPr lvl="0"/>
            <a:endParaRPr lang="en-US" sz="2400" dirty="0">
              <a:solidFill>
                <a:srgbClr val="2F72A5"/>
              </a:solidFill>
              <a:latin typeface="Helvetica" pitchFamily="2" charset="0"/>
            </a:endParaRPr>
          </a:p>
        </p:txBody>
      </p:sp>
      <p:pic>
        <p:nvPicPr>
          <p:cNvPr id="5" name="Picture 4">
            <a:extLst>
              <a:ext uri="{FF2B5EF4-FFF2-40B4-BE49-F238E27FC236}">
                <a16:creationId xmlns:a16="http://schemas.microsoft.com/office/drawing/2014/main" id="{43F54355-9BA4-4E99-8014-310C588F5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066" y="2202258"/>
            <a:ext cx="4220814" cy="2808905"/>
          </a:xfrm>
          <a:prstGeom prst="rect">
            <a:avLst/>
          </a:prstGeom>
        </p:spPr>
      </p:pic>
    </p:spTree>
    <p:extLst>
      <p:ext uri="{BB962C8B-B14F-4D97-AF65-F5344CB8AC3E}">
        <p14:creationId xmlns:p14="http://schemas.microsoft.com/office/powerpoint/2010/main" val="8151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507954"/>
            <a:ext cx="10058400" cy="690370"/>
          </a:xfrm>
        </p:spPr>
        <p:txBody>
          <a:bodyPr>
            <a:normAutofit fontScale="90000"/>
          </a:bodyPr>
          <a:lstStyle/>
          <a:p>
            <a:r>
              <a:rPr lang="en-US" dirty="0"/>
              <a:t>EI Skill #4: Social Awareness</a:t>
            </a:r>
          </a:p>
        </p:txBody>
      </p:sp>
      <p:sp>
        <p:nvSpPr>
          <p:cNvPr id="2" name="Rectangle 1">
            <a:extLst>
              <a:ext uri="{FF2B5EF4-FFF2-40B4-BE49-F238E27FC236}">
                <a16:creationId xmlns:a16="http://schemas.microsoft.com/office/drawing/2014/main" id="{4707E8A2-C89A-C14D-A8F5-B8C897D9C05A}"/>
              </a:ext>
            </a:extLst>
          </p:cNvPr>
          <p:cNvSpPr/>
          <p:nvPr/>
        </p:nvSpPr>
        <p:spPr>
          <a:xfrm>
            <a:off x="592727" y="1522048"/>
            <a:ext cx="9117875" cy="230832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F72A5"/>
                </a:solidFill>
                <a:latin typeface="Helvetica" pitchFamily="2" charset="0"/>
              </a:rPr>
              <a:t>Set and respect boundaries</a:t>
            </a:r>
          </a:p>
          <a:p>
            <a:pPr marL="342900" indent="-342900">
              <a:buFont typeface="Arial" panose="020B0604020202020204" pitchFamily="34" charset="0"/>
              <a:buChar char="•"/>
            </a:pPr>
            <a:r>
              <a:rPr lang="en-US" sz="2400" dirty="0">
                <a:solidFill>
                  <a:srgbClr val="2F72A5"/>
                </a:solidFill>
                <a:latin typeface="Helvetica" pitchFamily="2" charset="0"/>
              </a:rPr>
              <a:t>Seek to be assertive vs. aggressive</a:t>
            </a:r>
          </a:p>
          <a:p>
            <a:pPr marL="342900" indent="-342900">
              <a:buFont typeface="Arial" panose="020B0604020202020204" pitchFamily="34" charset="0"/>
              <a:buChar char="•"/>
            </a:pPr>
            <a:r>
              <a:rPr lang="en-US" sz="2400" dirty="0">
                <a:solidFill>
                  <a:srgbClr val="2F72A5"/>
                </a:solidFill>
                <a:latin typeface="Helvetica" pitchFamily="2" charset="0"/>
              </a:rPr>
              <a:t>Monitor facial expressions and body language </a:t>
            </a:r>
          </a:p>
          <a:p>
            <a:pPr marL="342900" indent="-342900">
              <a:buFont typeface="Arial" panose="020B0604020202020204" pitchFamily="34" charset="0"/>
              <a:buChar char="•"/>
            </a:pPr>
            <a:r>
              <a:rPr lang="en-US" sz="2400" dirty="0">
                <a:solidFill>
                  <a:srgbClr val="2F72A5"/>
                </a:solidFill>
                <a:latin typeface="Helvetica" pitchFamily="2" charset="0"/>
              </a:rPr>
              <a:t>Aim for consistency, trust, and respect</a:t>
            </a:r>
          </a:p>
          <a:p>
            <a:pPr marL="342900" indent="-342900">
              <a:buFont typeface="Arial" panose="020B0604020202020204" pitchFamily="34" charset="0"/>
              <a:buChar char="•"/>
            </a:pPr>
            <a:r>
              <a:rPr lang="en-US" sz="2400" dirty="0">
                <a:solidFill>
                  <a:srgbClr val="2F72A5"/>
                </a:solidFill>
                <a:latin typeface="Helvetica" pitchFamily="2" charset="0"/>
              </a:rPr>
              <a:t>Practice effective communication</a:t>
            </a:r>
          </a:p>
          <a:p>
            <a:pPr marL="342900" indent="-342900">
              <a:buFont typeface="Arial" panose="020B0604020202020204" pitchFamily="34" charset="0"/>
              <a:buChar char="•"/>
            </a:pPr>
            <a:r>
              <a:rPr lang="en-US" sz="2400" dirty="0">
                <a:solidFill>
                  <a:srgbClr val="2F72A5"/>
                </a:solidFill>
                <a:latin typeface="Helvetica" pitchFamily="2" charset="0"/>
              </a:rPr>
              <a:t>Learn to see conflict as an opportunity to grow closer</a:t>
            </a:r>
            <a:endParaRPr lang="en-US" dirty="0"/>
          </a:p>
        </p:txBody>
      </p:sp>
      <p:sp>
        <p:nvSpPr>
          <p:cNvPr id="4" name="TextBox 3">
            <a:extLst>
              <a:ext uri="{FF2B5EF4-FFF2-40B4-BE49-F238E27FC236}">
                <a16:creationId xmlns:a16="http://schemas.microsoft.com/office/drawing/2014/main" id="{592C852A-66F1-D74F-8795-79F6DC140CCD}"/>
              </a:ext>
            </a:extLst>
          </p:cNvPr>
          <p:cNvSpPr txBox="1"/>
          <p:nvPr/>
        </p:nvSpPr>
        <p:spPr>
          <a:xfrm>
            <a:off x="238483" y="4551680"/>
            <a:ext cx="11764736" cy="1107996"/>
          </a:xfrm>
          <a:prstGeom prst="rect">
            <a:avLst/>
          </a:prstGeom>
          <a:noFill/>
        </p:spPr>
        <p:txBody>
          <a:bodyPr wrap="square" rtlCol="0">
            <a:spAutoFit/>
          </a:bodyPr>
          <a:lstStyle/>
          <a:p>
            <a:pPr algn="ctr"/>
            <a:r>
              <a:rPr lang="en-US" sz="2400" i="1" dirty="0">
                <a:solidFill>
                  <a:srgbClr val="2F72A5"/>
                </a:solidFill>
                <a:latin typeface="Helvetica" pitchFamily="2" charset="0"/>
              </a:rPr>
              <a:t>“I’ve learned that people will forget what you said, people will forget what you did, but people will never forget how you made them feel.” </a:t>
            </a:r>
            <a:r>
              <a:rPr lang="en-US" sz="2400" dirty="0">
                <a:solidFill>
                  <a:srgbClr val="2F72A5"/>
                </a:solidFill>
                <a:latin typeface="Helvetica" pitchFamily="2" charset="0"/>
              </a:rPr>
              <a:t>- Maya Angelou</a:t>
            </a:r>
          </a:p>
          <a:p>
            <a:endParaRPr lang="en-US" dirty="0"/>
          </a:p>
        </p:txBody>
      </p:sp>
    </p:spTree>
    <p:extLst>
      <p:ext uri="{BB962C8B-B14F-4D97-AF65-F5344CB8AC3E}">
        <p14:creationId xmlns:p14="http://schemas.microsoft.com/office/powerpoint/2010/main" val="1015373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Actions Speak Louder</a:t>
            </a:r>
          </a:p>
        </p:txBody>
      </p:sp>
      <p:pic>
        <p:nvPicPr>
          <p:cNvPr id="10" name="Content Placeholder 5">
            <a:extLst>
              <a:ext uri="{FF2B5EF4-FFF2-40B4-BE49-F238E27FC236}">
                <a16:creationId xmlns:a16="http://schemas.microsoft.com/office/drawing/2014/main" id="{2073D387-319D-42FC-9E27-F3C8A2314E0E}"/>
              </a:ext>
            </a:extLst>
          </p:cNvPr>
          <p:cNvPicPr>
            <a:picLocks noChangeAspect="1"/>
          </p:cNvPicPr>
          <p:nvPr/>
        </p:nvPicPr>
        <p:blipFill>
          <a:blip r:embed="rId2"/>
          <a:stretch>
            <a:fillRect/>
          </a:stretch>
        </p:blipFill>
        <p:spPr>
          <a:xfrm>
            <a:off x="6782540" y="1269304"/>
            <a:ext cx="3357210" cy="1928127"/>
          </a:xfrm>
          <a:prstGeom prst="rect">
            <a:avLst/>
          </a:prstGeom>
        </p:spPr>
      </p:pic>
      <p:pic>
        <p:nvPicPr>
          <p:cNvPr id="11" name="Content Placeholder 5">
            <a:extLst>
              <a:ext uri="{FF2B5EF4-FFF2-40B4-BE49-F238E27FC236}">
                <a16:creationId xmlns:a16="http://schemas.microsoft.com/office/drawing/2014/main" id="{8ADAB5AF-65CD-49E1-92A3-B90729F31D08}"/>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384472" y="3474623"/>
            <a:ext cx="3044301" cy="1785011"/>
          </a:xfrm>
          <a:prstGeom prst="rect">
            <a:avLst/>
          </a:prstGeom>
        </p:spPr>
      </p:pic>
      <p:pic>
        <p:nvPicPr>
          <p:cNvPr id="4" name="Picture 3" descr="A person writing on a piece of paper&#10;&#10;Description automatically generated with medium confidence">
            <a:extLst>
              <a:ext uri="{FF2B5EF4-FFF2-40B4-BE49-F238E27FC236}">
                <a16:creationId xmlns:a16="http://schemas.microsoft.com/office/drawing/2014/main" id="{F74E4DE6-5F5D-43B4-9C2A-09D6055A2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472" y="1461255"/>
            <a:ext cx="2677517" cy="1785011"/>
          </a:xfrm>
          <a:prstGeom prst="rect">
            <a:avLst/>
          </a:prstGeom>
        </p:spPr>
      </p:pic>
      <p:pic>
        <p:nvPicPr>
          <p:cNvPr id="6" name="Picture 5" descr="A person talking on a cell phone&#10;&#10;Description automatically generated with medium confidence">
            <a:extLst>
              <a:ext uri="{FF2B5EF4-FFF2-40B4-BE49-F238E27FC236}">
                <a16:creationId xmlns:a16="http://schemas.microsoft.com/office/drawing/2014/main" id="{82CD8B82-D081-42A5-917C-F191055990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0507" y="3349203"/>
            <a:ext cx="3041275" cy="2035850"/>
          </a:xfrm>
          <a:prstGeom prst="rect">
            <a:avLst/>
          </a:prstGeom>
        </p:spPr>
      </p:pic>
      <p:pic>
        <p:nvPicPr>
          <p:cNvPr id="8" name="Picture 7" descr="A person in a suit&#10;&#10;Description automatically generated with medium confidence">
            <a:extLst>
              <a:ext uri="{FF2B5EF4-FFF2-40B4-BE49-F238E27FC236}">
                <a16:creationId xmlns:a16="http://schemas.microsoft.com/office/drawing/2014/main" id="{02A60637-058D-4D16-A534-CE8186F44B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5102" y="3605128"/>
            <a:ext cx="2277438" cy="1524000"/>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992DA47A-7374-4F76-99AA-D33AFA6749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2686" y="1488530"/>
            <a:ext cx="2591608" cy="1727739"/>
          </a:xfrm>
          <a:prstGeom prst="rect">
            <a:avLst/>
          </a:prstGeom>
        </p:spPr>
      </p:pic>
    </p:spTree>
    <p:extLst>
      <p:ext uri="{BB962C8B-B14F-4D97-AF65-F5344CB8AC3E}">
        <p14:creationId xmlns:p14="http://schemas.microsoft.com/office/powerpoint/2010/main" val="258736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5030" y="963997"/>
            <a:ext cx="3254691" cy="4938361"/>
          </a:xfrm>
        </p:spPr>
        <p:txBody>
          <a:bodyPr vert="horz" lIns="91440" tIns="45720" rIns="91440" bIns="45720" rtlCol="0" anchor="ctr">
            <a:normAutofit/>
          </a:bodyPr>
          <a:lstStyle/>
          <a:p>
            <a:pPr algn="r"/>
            <a:r>
              <a:rPr lang="en-US" sz="4400" dirty="0">
                <a:latin typeface="Helvetica" panose="020B0604020202020204" pitchFamily="34" charset="0"/>
                <a:cs typeface="Helvetica" panose="020B0604020202020204" pitchFamily="34" charset="0"/>
              </a:rPr>
              <a:t>EI in Action </a:t>
            </a:r>
            <a:br>
              <a:rPr lang="en-US" sz="4400" dirty="0">
                <a:solidFill>
                  <a:schemeClr val="tx1">
                    <a:lumMod val="75000"/>
                    <a:lumOff val="25000"/>
                  </a:schemeClr>
                </a:solidFill>
                <a:latin typeface="+mj-lt"/>
                <a:cs typeface="+mj-cs"/>
              </a:rPr>
            </a:br>
            <a:endParaRPr lang="en-US" sz="4400" dirty="0">
              <a:solidFill>
                <a:schemeClr val="tx1">
                  <a:lumMod val="75000"/>
                  <a:lumOff val="25000"/>
                </a:schemeClr>
              </a:solidFill>
              <a:latin typeface="+mj-lt"/>
              <a:cs typeface="+mj-cs"/>
            </a:endParaRPr>
          </a:p>
        </p:txBody>
      </p:sp>
      <p:cxnSp>
        <p:nvCxnSpPr>
          <p:cNvPr id="18" name="Straight Connector 1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707E8A2-C89A-C14D-A8F5-B8C897D9C05A}"/>
              </a:ext>
            </a:extLst>
          </p:cNvPr>
          <p:cNvSpPr/>
          <p:nvPr/>
        </p:nvSpPr>
        <p:spPr>
          <a:xfrm>
            <a:off x="5192795" y="1395465"/>
            <a:ext cx="6135097" cy="4938851"/>
          </a:xfrm>
          <a:prstGeom prst="rect">
            <a:avLst/>
          </a:prstGeom>
        </p:spPr>
        <p:txBody>
          <a:bodyPr vert="horz" lIns="0" tIns="45720" rIns="0" bIns="45720" rtlCol="0" anchor="ctr">
            <a:normAutofit/>
          </a:bodyPr>
          <a:lstStyle/>
          <a:p>
            <a:pPr>
              <a:spcAft>
                <a:spcPts val="600"/>
              </a:spcAft>
              <a:buClr>
                <a:schemeClr val="accent1"/>
              </a:buClr>
              <a:buFont typeface="Calibri" panose="020F0502020204030204" pitchFamily="34" charset="0"/>
            </a:pPr>
            <a:r>
              <a:rPr lang="en-US" sz="2400" dirty="0">
                <a:solidFill>
                  <a:srgbClr val="2F72A5"/>
                </a:solidFill>
                <a:latin typeface="Helvetica" panose="020B0604020202020204" pitchFamily="34" charset="0"/>
                <a:cs typeface="Helvetica" panose="020B0604020202020204" pitchFamily="34" charset="0"/>
              </a:rPr>
              <a:t>Employee A gets into a fight with their partner before leaving the house for work. They’re running late so they don’t eat breakfast or have coffee. Then there’s traffic, so they’re late and irritated by the time they get to work. The moment they arrive; their colleague asks for help with something. </a:t>
            </a:r>
          </a:p>
          <a:p>
            <a:pPr>
              <a:spcAft>
                <a:spcPts val="600"/>
              </a:spcAft>
              <a:buClr>
                <a:schemeClr val="accent1"/>
              </a:buClr>
              <a:buFont typeface="Calibri" panose="020F0502020204030204" pitchFamily="34" charset="0"/>
            </a:pPr>
            <a:endParaRPr lang="en-US" sz="2400" dirty="0">
              <a:solidFill>
                <a:srgbClr val="2F72A5"/>
              </a:solidFill>
              <a:latin typeface="Helvetica" panose="020B0604020202020204" pitchFamily="34" charset="0"/>
              <a:cs typeface="Helvetica" panose="020B0604020202020204" pitchFamily="34" charset="0"/>
            </a:endParaRPr>
          </a:p>
          <a:p>
            <a:pPr marL="342900" indent="-342900">
              <a:spcAft>
                <a:spcPts val="600"/>
              </a:spcAft>
              <a:buClr>
                <a:schemeClr val="accent1"/>
              </a:buClr>
              <a:buFont typeface="Calibri" panose="020F0502020204030204" pitchFamily="34" charset="0"/>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05797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on resting in his throne">
            <a:extLst>
              <a:ext uri="{FF2B5EF4-FFF2-40B4-BE49-F238E27FC236}">
                <a16:creationId xmlns:a16="http://schemas.microsoft.com/office/drawing/2014/main" id="{DB15295E-1572-2189-E248-4DD61613471F}"/>
              </a:ext>
            </a:extLst>
          </p:cNvPr>
          <p:cNvPicPr>
            <a:picLocks noChangeAspect="1"/>
          </p:cNvPicPr>
          <p:nvPr/>
        </p:nvPicPr>
        <p:blipFill rotWithShape="1">
          <a:blip r:embed="rId3"/>
          <a:srcRect l="14864" r="40762" b="1"/>
          <a:stretch/>
        </p:blipFill>
        <p:spPr>
          <a:xfrm>
            <a:off x="20" y="-12128"/>
            <a:ext cx="4654276" cy="6870127"/>
          </a:xfrm>
          <a:prstGeom prst="rect">
            <a:avLst/>
          </a:prstGeom>
        </p:spPr>
      </p:pic>
      <p:cxnSp>
        <p:nvCxnSpPr>
          <p:cNvPr id="19" name="Straight Connector 1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5181601" y="2198914"/>
            <a:ext cx="6368142" cy="3670180"/>
          </a:xfrm>
          <a:prstGeom prst="rect">
            <a:avLst/>
          </a:prstGeom>
        </p:spPr>
        <p:txBody>
          <a:bodyPr vert="horz" lIns="0" tIns="45720" rIns="0" bIns="45720" rtlCol="0">
            <a:normAutofit/>
          </a:bodyPr>
          <a:lstStyle/>
          <a:p>
            <a:pPr marL="0" indent="0">
              <a:buFont typeface="Calibri" panose="020F0502020204030204" pitchFamily="34" charset="0"/>
              <a:buNone/>
            </a:pPr>
            <a:r>
              <a:rPr lang="en-US" sz="2800" i="1" dirty="0">
                <a:solidFill>
                  <a:srgbClr val="D67B2E"/>
                </a:solidFill>
                <a:latin typeface="+mn-lt"/>
                <a:cs typeface="+mn-cs"/>
              </a:rPr>
              <a:t>“Until you make the unconscious conscious, it will direct your life and you will call it fate.” </a:t>
            </a:r>
            <a:br>
              <a:rPr lang="en-US" sz="2800" i="1" dirty="0">
                <a:solidFill>
                  <a:srgbClr val="D67B2E"/>
                </a:solidFill>
                <a:latin typeface="+mn-lt"/>
                <a:cs typeface="+mn-cs"/>
              </a:rPr>
            </a:br>
            <a:r>
              <a:rPr lang="en-US" sz="2800" i="1" dirty="0">
                <a:solidFill>
                  <a:srgbClr val="D67B2E"/>
                </a:solidFill>
                <a:latin typeface="+mn-lt"/>
                <a:cs typeface="+mn-cs"/>
              </a:rPr>
              <a:t>                                                             </a:t>
            </a:r>
            <a:r>
              <a:rPr lang="en-US" sz="1800" i="1" dirty="0">
                <a:solidFill>
                  <a:srgbClr val="D67B2E"/>
                </a:solidFill>
                <a:latin typeface="+mn-lt"/>
                <a:cs typeface="+mn-cs"/>
              </a:rPr>
              <a:t>- </a:t>
            </a:r>
            <a:r>
              <a:rPr lang="en-US" sz="1800" dirty="0">
                <a:solidFill>
                  <a:srgbClr val="D67B2E"/>
                </a:solidFill>
                <a:latin typeface="+mn-lt"/>
                <a:cs typeface="+mn-cs"/>
              </a:rPr>
              <a:t>Carl Jung</a:t>
            </a:r>
          </a:p>
        </p:txBody>
      </p:sp>
    </p:spTree>
    <p:extLst>
      <p:ext uri="{BB962C8B-B14F-4D97-AF65-F5344CB8AC3E}">
        <p14:creationId xmlns:p14="http://schemas.microsoft.com/office/powerpoint/2010/main" val="394480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3991" y="1387012"/>
            <a:ext cx="6926837" cy="4256050"/>
          </a:xfrm>
          <a:prstGeom prst="rect">
            <a:avLst/>
          </a:prstGeom>
        </p:spPr>
        <p:txBody>
          <a:bodyPr>
            <a:normAutofit lnSpcReduction="10000"/>
          </a:bodyPr>
          <a:lstStyle/>
          <a:p>
            <a:pPr marL="450850" indent="-450850">
              <a:lnSpc>
                <a:spcPct val="100000"/>
              </a:lnSpc>
              <a:buBlip>
                <a:blip r:embed="rId3"/>
              </a:buBlip>
            </a:pPr>
            <a:r>
              <a:rPr lang="en-US" sz="2600" dirty="0"/>
              <a:t>Understand all the components of Emotional Intelligence (EI)</a:t>
            </a:r>
          </a:p>
          <a:p>
            <a:pPr marL="450850" indent="-450850">
              <a:lnSpc>
                <a:spcPct val="100000"/>
              </a:lnSpc>
              <a:buBlip>
                <a:blip r:embed="rId3"/>
              </a:buBlip>
            </a:pPr>
            <a:r>
              <a:rPr lang="en-US" sz="2600" dirty="0"/>
              <a:t>Translate EI from theory to day-to-day strategies</a:t>
            </a:r>
          </a:p>
          <a:p>
            <a:pPr marL="450850" indent="-450850">
              <a:lnSpc>
                <a:spcPct val="100000"/>
              </a:lnSpc>
            </a:pPr>
            <a:r>
              <a:rPr lang="en-US" sz="2600" dirty="0"/>
              <a:t>Learn strategies for enhancing your “EQ”</a:t>
            </a:r>
          </a:p>
          <a:p>
            <a:pPr marL="450850" indent="-450850">
              <a:lnSpc>
                <a:spcPct val="100000"/>
              </a:lnSpc>
              <a:buBlip>
                <a:blip r:embed="rId3"/>
              </a:buBlip>
            </a:pPr>
            <a:r>
              <a:rPr lang="en-US" sz="2600" dirty="0"/>
              <a:t>Explore the role of emotional intelligence in the workplace</a:t>
            </a:r>
          </a:p>
          <a:p>
            <a:pPr marL="450850" indent="-450850">
              <a:lnSpc>
                <a:spcPct val="100000"/>
              </a:lnSpc>
              <a:buBlip>
                <a:blip r:embed="rId3"/>
              </a:buBlip>
            </a:pPr>
            <a:r>
              <a:rPr lang="en-US" sz="2600" dirty="0"/>
              <a:t>Harness the power of EI for greater success and fulfillment</a:t>
            </a:r>
          </a:p>
        </p:txBody>
      </p:sp>
      <p:sp>
        <p:nvSpPr>
          <p:cNvPr id="6" name="Title 1"/>
          <p:cNvSpPr>
            <a:spLocks noGrp="1"/>
          </p:cNvSpPr>
          <p:nvPr>
            <p:ph type="title"/>
          </p:nvPr>
        </p:nvSpPr>
        <p:spPr>
          <a:xfrm>
            <a:off x="1066800" y="380030"/>
            <a:ext cx="10058400" cy="690370"/>
          </a:xfrm>
        </p:spPr>
        <p:txBody>
          <a:bodyPr>
            <a:normAutofit/>
          </a:bodyPr>
          <a:lstStyle/>
          <a:p>
            <a:r>
              <a:rPr lang="en-US" sz="4400" dirty="0"/>
              <a:t>Training Objectives</a:t>
            </a:r>
          </a:p>
        </p:txBody>
      </p:sp>
      <p:pic>
        <p:nvPicPr>
          <p:cNvPr id="4" name="Graphic 3" descr="Head with Gears">
            <a:extLst>
              <a:ext uri="{FF2B5EF4-FFF2-40B4-BE49-F238E27FC236}">
                <a16:creationId xmlns:a16="http://schemas.microsoft.com/office/drawing/2014/main" id="{D9CED29E-C403-46CF-928C-873DFFF1B5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6767" y="1444157"/>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2420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95C55F-4286-4A2A-A05E-2D274D82F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EE2561D9-068B-4BC7-85F6-AE6A7C34B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D61BACF2-0F18-493C-99AB-363E614710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5030" y="963997"/>
            <a:ext cx="3254691" cy="4938361"/>
          </a:xfrm>
        </p:spPr>
        <p:txBody>
          <a:bodyPr vert="horz" lIns="91440" tIns="45720" rIns="91440" bIns="45720" rtlCol="0" anchor="ctr">
            <a:normAutofit/>
          </a:bodyPr>
          <a:lstStyle/>
          <a:p>
            <a:pPr algn="r"/>
            <a:r>
              <a:rPr lang="en-US" sz="4400" dirty="0">
                <a:latin typeface="Helvetica" panose="020B0604020202020204" pitchFamily="34" charset="0"/>
                <a:cs typeface="Helvetica" panose="020B0604020202020204" pitchFamily="34" charset="0"/>
              </a:rPr>
              <a:t>EI in Action </a:t>
            </a:r>
            <a:br>
              <a:rPr lang="en-US" sz="4400" dirty="0">
                <a:solidFill>
                  <a:schemeClr val="tx1">
                    <a:lumMod val="75000"/>
                    <a:lumOff val="25000"/>
                  </a:schemeClr>
                </a:solidFill>
                <a:latin typeface="+mj-lt"/>
                <a:cs typeface="+mj-cs"/>
              </a:rPr>
            </a:br>
            <a:endParaRPr lang="en-US" sz="4400" dirty="0">
              <a:solidFill>
                <a:schemeClr val="tx1">
                  <a:lumMod val="75000"/>
                  <a:lumOff val="25000"/>
                </a:schemeClr>
              </a:solidFill>
              <a:latin typeface="+mj-lt"/>
              <a:cs typeface="+mj-cs"/>
            </a:endParaRPr>
          </a:p>
        </p:txBody>
      </p:sp>
      <p:cxnSp>
        <p:nvCxnSpPr>
          <p:cNvPr id="18" name="Straight Connector 1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707E8A2-C89A-C14D-A8F5-B8C897D9C05A}"/>
              </a:ext>
            </a:extLst>
          </p:cNvPr>
          <p:cNvSpPr/>
          <p:nvPr/>
        </p:nvSpPr>
        <p:spPr>
          <a:xfrm>
            <a:off x="5091873" y="1804330"/>
            <a:ext cx="6135097" cy="4938851"/>
          </a:xfrm>
          <a:prstGeom prst="rect">
            <a:avLst/>
          </a:prstGeom>
        </p:spPr>
        <p:txBody>
          <a:bodyPr vert="horz" lIns="0" tIns="45720" rIns="0" bIns="45720" rtlCol="0" anchor="ctr">
            <a:normAutofit/>
          </a:bodyPr>
          <a:lstStyle/>
          <a:p>
            <a:pPr>
              <a:spcAft>
                <a:spcPts val="600"/>
              </a:spcAft>
              <a:buClr>
                <a:schemeClr val="accent1"/>
              </a:buClr>
              <a:buFont typeface="Calibri" panose="020F0502020204030204" pitchFamily="34" charset="0"/>
            </a:pPr>
            <a:r>
              <a:rPr lang="en-US" sz="2400" i="1" dirty="0">
                <a:solidFill>
                  <a:srgbClr val="2F72A5"/>
                </a:solidFill>
                <a:latin typeface="Helvetica" panose="020B0604020202020204" pitchFamily="34" charset="0"/>
                <a:cs typeface="Helvetica" panose="020B0604020202020204" pitchFamily="34" charset="0"/>
              </a:rPr>
              <a:t>Employee B has a call with a colleague to discuss a challenging situation. Employee B has a strong opinion on what the next best steps are and has already played out how this conversation will go in their mind, including what their colleague will say. </a:t>
            </a:r>
          </a:p>
          <a:p>
            <a:pPr>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a:spcAft>
                <a:spcPts val="600"/>
              </a:spcAft>
              <a:buClr>
                <a:schemeClr val="accent1"/>
              </a:buClr>
              <a:buFont typeface="Calibri" panose="020F0502020204030204" pitchFamily="34" charset="0"/>
            </a:pPr>
            <a:endParaRPr lang="en-US" i="1" dirty="0">
              <a:solidFill>
                <a:schemeClr val="tx1">
                  <a:lumMod val="75000"/>
                  <a:lumOff val="25000"/>
                </a:schemeClr>
              </a:solidFill>
            </a:endParaRPr>
          </a:p>
        </p:txBody>
      </p:sp>
    </p:spTree>
    <p:extLst>
      <p:ext uri="{BB962C8B-B14F-4D97-AF65-F5344CB8AC3E}">
        <p14:creationId xmlns:p14="http://schemas.microsoft.com/office/powerpoint/2010/main" val="342685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454244"/>
            <a:ext cx="10058400" cy="690370"/>
          </a:xfrm>
        </p:spPr>
        <p:txBody>
          <a:bodyPr>
            <a:normAutofit fontScale="90000"/>
          </a:bodyPr>
          <a:lstStyle/>
          <a:p>
            <a:r>
              <a:rPr lang="en-US" dirty="0"/>
              <a:t>The STOP Technique</a:t>
            </a:r>
          </a:p>
        </p:txBody>
      </p:sp>
      <p:sp>
        <p:nvSpPr>
          <p:cNvPr id="6" name="Content Placeholder 2"/>
          <p:cNvSpPr txBox="1">
            <a:spLocks/>
          </p:cNvSpPr>
          <p:nvPr/>
        </p:nvSpPr>
        <p:spPr>
          <a:xfrm>
            <a:off x="711200" y="1678014"/>
            <a:ext cx="10058400" cy="4514426"/>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US" sz="2400" dirty="0"/>
              <a:t>A few times each day, practice </a:t>
            </a:r>
            <a:r>
              <a:rPr lang="en-US" sz="2400" b="1" dirty="0"/>
              <a:t>STOP-</a:t>
            </a:r>
            <a:r>
              <a:rPr lang="en-US" sz="2400" dirty="0"/>
              <a:t>ping</a:t>
            </a:r>
          </a:p>
          <a:p>
            <a:pPr marL="0" indent="0">
              <a:lnSpc>
                <a:spcPct val="100000"/>
              </a:lnSpc>
              <a:buNone/>
            </a:pPr>
            <a:r>
              <a:rPr lang="en-US" sz="2400" dirty="0"/>
              <a:t>	</a:t>
            </a:r>
            <a:r>
              <a:rPr lang="en-US" sz="2400" b="1" dirty="0"/>
              <a:t>S</a:t>
            </a:r>
            <a:r>
              <a:rPr lang="en-US" sz="2400" dirty="0"/>
              <a:t>top what you are doing</a:t>
            </a:r>
          </a:p>
          <a:p>
            <a:pPr marL="0" indent="0">
              <a:lnSpc>
                <a:spcPct val="100000"/>
              </a:lnSpc>
              <a:buNone/>
            </a:pPr>
            <a:r>
              <a:rPr lang="en-US" sz="2400" dirty="0"/>
              <a:t>	</a:t>
            </a:r>
            <a:r>
              <a:rPr lang="en-US" sz="2400" b="1" dirty="0"/>
              <a:t>T</a:t>
            </a:r>
            <a:r>
              <a:rPr lang="en-US" sz="2400" dirty="0"/>
              <a:t>ake a few deep breaths</a:t>
            </a:r>
          </a:p>
          <a:p>
            <a:pPr marL="0" indent="0">
              <a:lnSpc>
                <a:spcPct val="100000"/>
              </a:lnSpc>
              <a:buNone/>
            </a:pPr>
            <a:r>
              <a:rPr lang="en-US" sz="2400" dirty="0"/>
              <a:t>	</a:t>
            </a:r>
            <a:r>
              <a:rPr lang="en-US" sz="2400" b="1" dirty="0"/>
              <a:t>O</a:t>
            </a:r>
            <a:r>
              <a:rPr lang="en-US" sz="2400" dirty="0"/>
              <a:t>bserve your thoughts and physical sensations</a:t>
            </a:r>
          </a:p>
          <a:p>
            <a:pPr marL="0" indent="0">
              <a:lnSpc>
                <a:spcPct val="100000"/>
              </a:lnSpc>
              <a:buNone/>
            </a:pPr>
            <a:r>
              <a:rPr lang="en-US" sz="2400" dirty="0"/>
              <a:t>	</a:t>
            </a:r>
            <a:r>
              <a:rPr lang="en-US" sz="2400" b="1" dirty="0"/>
              <a:t>P</a:t>
            </a:r>
            <a:r>
              <a:rPr lang="en-US" sz="2400" dirty="0"/>
              <a:t>roceed with mindful intention</a:t>
            </a:r>
          </a:p>
          <a:p>
            <a:pPr marL="0" indent="0">
              <a:lnSpc>
                <a:spcPct val="100000"/>
              </a:lnSpc>
              <a:buNone/>
            </a:pPr>
            <a:endParaRPr lang="en-US" sz="2400" dirty="0"/>
          </a:p>
        </p:txBody>
      </p:sp>
    </p:spTree>
    <p:extLst>
      <p:ext uri="{BB962C8B-B14F-4D97-AF65-F5344CB8AC3E}">
        <p14:creationId xmlns:p14="http://schemas.microsoft.com/office/powerpoint/2010/main" val="150902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2475" y="976974"/>
            <a:ext cx="11252257" cy="5679481"/>
          </a:xfrm>
          <a:prstGeom prst="rect">
            <a:avLst/>
          </a:prstGeom>
        </p:spPr>
        <p:txBody>
          <a:bodyPr>
            <a:normAutofit/>
          </a:bodyPr>
          <a:lstStyle/>
          <a:p>
            <a:pPr marL="450850" indent="-450850">
              <a:lnSpc>
                <a:spcPct val="100000"/>
              </a:lnSpc>
              <a:buClr>
                <a:srgbClr val="D67B2E"/>
              </a:buClr>
              <a:buFont typeface="Wingdings" panose="05000000000000000000" pitchFamily="2" charset="2"/>
              <a:buChar char="q"/>
            </a:pPr>
            <a:r>
              <a:rPr lang="en-US" sz="2400" dirty="0"/>
              <a:t>My emotions strongly impact my behavior</a:t>
            </a:r>
          </a:p>
          <a:p>
            <a:pPr marL="450850" indent="-450850">
              <a:lnSpc>
                <a:spcPct val="100000"/>
              </a:lnSpc>
              <a:buClr>
                <a:srgbClr val="D67B2E"/>
              </a:buClr>
              <a:buFont typeface="Wingdings" panose="05000000000000000000" pitchFamily="2" charset="2"/>
              <a:buChar char="q"/>
            </a:pPr>
            <a:r>
              <a:rPr lang="en-US" sz="2400" dirty="0"/>
              <a:t>When under pressure, my behavior can change</a:t>
            </a:r>
          </a:p>
          <a:p>
            <a:pPr marL="450850" indent="-450850">
              <a:lnSpc>
                <a:spcPct val="100000"/>
              </a:lnSpc>
              <a:buClr>
                <a:srgbClr val="D67B2E"/>
              </a:buClr>
              <a:buFont typeface="Wingdings" panose="05000000000000000000" pitchFamily="2" charset="2"/>
              <a:buChar char="q"/>
            </a:pPr>
            <a:r>
              <a:rPr lang="en-US" sz="2400" dirty="0"/>
              <a:t>I am generally averse to change and new people</a:t>
            </a:r>
          </a:p>
          <a:p>
            <a:pPr marL="450850" indent="-450850">
              <a:lnSpc>
                <a:spcPct val="100000"/>
              </a:lnSpc>
              <a:buClr>
                <a:srgbClr val="D67B2E"/>
              </a:buClr>
              <a:buFont typeface="Wingdings" panose="05000000000000000000" pitchFamily="2" charset="2"/>
              <a:buChar char="q"/>
            </a:pPr>
            <a:r>
              <a:rPr lang="en-US" sz="2400" dirty="0"/>
              <a:t>I sometimes find obstacles and setbacks overwhelming</a:t>
            </a:r>
          </a:p>
          <a:p>
            <a:pPr marL="450850" indent="-450850">
              <a:lnSpc>
                <a:spcPct val="100000"/>
              </a:lnSpc>
              <a:buClr>
                <a:srgbClr val="D67B2E"/>
              </a:buClr>
              <a:buFont typeface="Wingdings" panose="05000000000000000000" pitchFamily="2" charset="2"/>
              <a:buChar char="q"/>
            </a:pPr>
            <a:r>
              <a:rPr lang="en-US" sz="2400" dirty="0"/>
              <a:t>I have a tendency to lose my temper when challenged</a:t>
            </a:r>
          </a:p>
          <a:p>
            <a:pPr marL="450850" indent="-450850">
              <a:lnSpc>
                <a:spcPct val="100000"/>
              </a:lnSpc>
              <a:buClr>
                <a:srgbClr val="D67B2E"/>
              </a:buClr>
              <a:buFont typeface="Wingdings" panose="05000000000000000000" pitchFamily="2" charset="2"/>
              <a:buChar char="q"/>
            </a:pPr>
            <a:r>
              <a:rPr lang="en-US" sz="2400" dirty="0"/>
              <a:t>I find it difficult to move on after a setback</a:t>
            </a:r>
          </a:p>
          <a:p>
            <a:pPr marL="450850" indent="-450850">
              <a:lnSpc>
                <a:spcPct val="100000"/>
              </a:lnSpc>
              <a:buClr>
                <a:srgbClr val="D67B2E"/>
              </a:buClr>
              <a:buFont typeface="Wingdings" panose="05000000000000000000" pitchFamily="2" charset="2"/>
              <a:buChar char="q"/>
            </a:pPr>
            <a:r>
              <a:rPr lang="en-US" sz="2400" dirty="0"/>
              <a:t>I find it difficult to build relationships with new people</a:t>
            </a:r>
          </a:p>
          <a:p>
            <a:pPr marL="450850" indent="-450850">
              <a:lnSpc>
                <a:spcPct val="100000"/>
              </a:lnSpc>
              <a:buClr>
                <a:srgbClr val="D67B2E"/>
              </a:buClr>
              <a:buFont typeface="Wingdings" panose="05000000000000000000" pitchFamily="2" charset="2"/>
              <a:buChar char="q"/>
            </a:pPr>
            <a:r>
              <a:rPr lang="en-US" sz="2400" dirty="0"/>
              <a:t>I tend to avoid conflict at all costs </a:t>
            </a:r>
            <a:endParaRPr lang="en-US" sz="2400" b="1" i="1" dirty="0"/>
          </a:p>
          <a:p>
            <a:pPr marL="0" indent="0" algn="ctr">
              <a:lnSpc>
                <a:spcPct val="100000"/>
              </a:lnSpc>
              <a:buClr>
                <a:srgbClr val="D67B2E"/>
              </a:buClr>
              <a:buNone/>
            </a:pPr>
            <a:r>
              <a:rPr lang="en-US" sz="2400" b="1" i="1" dirty="0"/>
              <a:t>**EQ is not a fixed number—it can be developed like any muscle!**</a:t>
            </a:r>
          </a:p>
        </p:txBody>
      </p:sp>
      <p:sp>
        <p:nvSpPr>
          <p:cNvPr id="4" name="Title 3"/>
          <p:cNvSpPr>
            <a:spLocks noGrp="1"/>
          </p:cNvSpPr>
          <p:nvPr>
            <p:ph type="title"/>
          </p:nvPr>
        </p:nvSpPr>
        <p:spPr/>
        <p:txBody>
          <a:bodyPr>
            <a:normAutofit fontScale="90000"/>
          </a:bodyPr>
          <a:lstStyle/>
          <a:p>
            <a:r>
              <a:rPr lang="en-US" dirty="0"/>
              <a:t>Explore Your Current EQ</a:t>
            </a:r>
          </a:p>
        </p:txBody>
      </p:sp>
    </p:spTree>
    <p:extLst>
      <p:ext uri="{BB962C8B-B14F-4D97-AF65-F5344CB8AC3E}">
        <p14:creationId xmlns:p14="http://schemas.microsoft.com/office/powerpoint/2010/main" val="277904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Build Your EQ “Muscle”</a:t>
            </a:r>
          </a:p>
        </p:txBody>
      </p:sp>
      <p:sp>
        <p:nvSpPr>
          <p:cNvPr id="6" name="Content Placeholder 2"/>
          <p:cNvSpPr txBox="1">
            <a:spLocks/>
          </p:cNvSpPr>
          <p:nvPr/>
        </p:nvSpPr>
        <p:spPr>
          <a:xfrm>
            <a:off x="770708" y="1230067"/>
            <a:ext cx="10058400" cy="4514426"/>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D67B2E"/>
              </a:buClr>
              <a:buFont typeface="Wingdings" pitchFamily="2" charset="2"/>
              <a:buChar char="q"/>
            </a:pPr>
            <a:r>
              <a:rPr lang="en-US" sz="2400" dirty="0"/>
              <a:t>  Take time to tune in to your feelings and thoughts</a:t>
            </a:r>
          </a:p>
          <a:p>
            <a:pPr>
              <a:buClr>
                <a:srgbClr val="D67B2E"/>
              </a:buClr>
              <a:buFont typeface="Wingdings" pitchFamily="2" charset="2"/>
              <a:buChar char="q"/>
            </a:pPr>
            <a:r>
              <a:rPr lang="en-US" sz="2400" dirty="0"/>
              <a:t>  Work on reframing non-productive thoughts </a:t>
            </a:r>
          </a:p>
          <a:p>
            <a:pPr>
              <a:buClr>
                <a:srgbClr val="D67B2E"/>
              </a:buClr>
              <a:buFont typeface="Wingdings" pitchFamily="2" charset="2"/>
              <a:buChar char="q"/>
            </a:pPr>
            <a:r>
              <a:rPr lang="en-US" sz="2400" dirty="0"/>
              <a:t>  Make self-care a priority </a:t>
            </a:r>
          </a:p>
          <a:p>
            <a:pPr>
              <a:buClr>
                <a:srgbClr val="D67B2E"/>
              </a:buClr>
              <a:buFont typeface="Wingdings" pitchFamily="2" charset="2"/>
              <a:buChar char="q"/>
            </a:pPr>
            <a:r>
              <a:rPr lang="en-US" sz="2400" dirty="0"/>
              <a:t>  Identify and ask for what you need</a:t>
            </a:r>
          </a:p>
          <a:p>
            <a:pPr>
              <a:buClr>
                <a:srgbClr val="D67B2E"/>
              </a:buClr>
              <a:buFont typeface="Wingdings" pitchFamily="2" charset="2"/>
              <a:buChar char="q"/>
            </a:pPr>
            <a:r>
              <a:rPr lang="en-US" sz="2400" dirty="0"/>
              <a:t>  Ask for feedback</a:t>
            </a:r>
          </a:p>
          <a:p>
            <a:pPr>
              <a:buClr>
                <a:srgbClr val="D67B2E"/>
              </a:buClr>
              <a:buFont typeface="Wingdings" pitchFamily="2" charset="2"/>
              <a:buChar char="q"/>
            </a:pPr>
            <a:r>
              <a:rPr lang="en-US" sz="2400" dirty="0"/>
              <a:t>  Tune in to the needs and emotions of others</a:t>
            </a:r>
          </a:p>
          <a:p>
            <a:pPr>
              <a:buClr>
                <a:srgbClr val="D67B2E"/>
              </a:buClr>
              <a:buFont typeface="Wingdings" pitchFamily="2" charset="2"/>
              <a:buChar char="q"/>
            </a:pPr>
            <a:r>
              <a:rPr lang="en-US" sz="2400" dirty="0"/>
              <a:t>  Put preconceived ideas to the side</a:t>
            </a:r>
          </a:p>
          <a:p>
            <a:pPr>
              <a:buClr>
                <a:srgbClr val="D67B2E"/>
              </a:buClr>
              <a:buFont typeface="Wingdings" pitchFamily="2" charset="2"/>
              <a:buChar char="q"/>
            </a:pPr>
            <a:r>
              <a:rPr lang="en-US" sz="2400" dirty="0"/>
              <a:t>  Practice active listening </a:t>
            </a:r>
          </a:p>
          <a:p>
            <a:pPr>
              <a:buClr>
                <a:srgbClr val="D67B2E"/>
              </a:buClr>
              <a:buFont typeface="Wingdings" pitchFamily="2" charset="2"/>
              <a:buChar char="q"/>
            </a:pPr>
            <a:r>
              <a:rPr lang="en-US" sz="2400" dirty="0"/>
              <a:t>  Seek to continuously learn and grow</a:t>
            </a:r>
          </a:p>
        </p:txBody>
      </p:sp>
    </p:spTree>
    <p:extLst>
      <p:ext uri="{BB962C8B-B14F-4D97-AF65-F5344CB8AC3E}">
        <p14:creationId xmlns:p14="http://schemas.microsoft.com/office/powerpoint/2010/main" val="207483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Helpful Resources</a:t>
            </a:r>
          </a:p>
        </p:txBody>
      </p:sp>
      <p:sp>
        <p:nvSpPr>
          <p:cNvPr id="2" name="TextBox 1">
            <a:extLst>
              <a:ext uri="{FF2B5EF4-FFF2-40B4-BE49-F238E27FC236}">
                <a16:creationId xmlns:a16="http://schemas.microsoft.com/office/drawing/2014/main" id="{1B8ACE43-4D13-A54B-8D2B-C29392DEEBF4}"/>
              </a:ext>
            </a:extLst>
          </p:cNvPr>
          <p:cNvSpPr txBox="1"/>
          <p:nvPr/>
        </p:nvSpPr>
        <p:spPr>
          <a:xfrm>
            <a:off x="473698" y="589904"/>
            <a:ext cx="8839200" cy="3693319"/>
          </a:xfrm>
          <a:prstGeom prst="rect">
            <a:avLst/>
          </a:prstGeom>
          <a:noFill/>
        </p:spPr>
        <p:txBody>
          <a:bodyPr wrap="square" rtlCol="0">
            <a:spAutoFit/>
          </a:bodyPr>
          <a:lstStyle/>
          <a:p>
            <a:r>
              <a:rPr lang="en-US" sz="2400" b="1" u="sng" dirty="0">
                <a:solidFill>
                  <a:srgbClr val="2F72A5"/>
                </a:solidFill>
                <a:latin typeface="Helvetica" pitchFamily="2" charset="0"/>
              </a:rPr>
              <a:t>Books:</a:t>
            </a:r>
          </a:p>
          <a:p>
            <a:r>
              <a:rPr lang="en-US" sz="2400" dirty="0">
                <a:solidFill>
                  <a:srgbClr val="2F72A5"/>
                </a:solidFill>
                <a:latin typeface="Helvetica" pitchFamily="2" charset="0"/>
              </a:rPr>
              <a:t>Emotional Intelligence, by Daniel Goleman </a:t>
            </a:r>
          </a:p>
          <a:p>
            <a:r>
              <a:rPr lang="en-US" sz="2400" dirty="0">
                <a:solidFill>
                  <a:srgbClr val="2F72A5"/>
                </a:solidFill>
                <a:latin typeface="Helvetica" pitchFamily="2" charset="0"/>
              </a:rPr>
              <a:t>Emotional Intelligence 2.0, by Travis Bradberry &amp; Jean Greaves</a:t>
            </a:r>
          </a:p>
          <a:p>
            <a:r>
              <a:rPr lang="en-US" sz="2400" dirty="0">
                <a:solidFill>
                  <a:srgbClr val="2F72A5"/>
                </a:solidFill>
                <a:latin typeface="Helvetica" pitchFamily="2" charset="0"/>
              </a:rPr>
              <a:t>Primal Leadership, by Daniel Goleman</a:t>
            </a:r>
          </a:p>
          <a:p>
            <a:endParaRPr lang="en-US" sz="2400" b="1" dirty="0">
              <a:solidFill>
                <a:srgbClr val="2F72A5"/>
              </a:solidFill>
              <a:latin typeface="Helvetica" pitchFamily="2" charset="0"/>
            </a:endParaRPr>
          </a:p>
          <a:p>
            <a:r>
              <a:rPr lang="en-US" sz="2400" b="1" u="sng" dirty="0">
                <a:solidFill>
                  <a:srgbClr val="2F72A5"/>
                </a:solidFill>
                <a:latin typeface="Helvetica" pitchFamily="2" charset="0"/>
              </a:rPr>
              <a:t>Websites and apps</a:t>
            </a:r>
          </a:p>
          <a:p>
            <a:r>
              <a:rPr lang="en-US" sz="2400" dirty="0">
                <a:solidFill>
                  <a:srgbClr val="2F72A5"/>
                </a:solidFill>
                <a:latin typeface="Helvetica" pitchFamily="2" charset="0"/>
              </a:rPr>
              <a:t>Stress &amp; Anxiety Companion app</a:t>
            </a:r>
          </a:p>
          <a:p>
            <a:r>
              <a:rPr lang="en-US" sz="2400" dirty="0">
                <a:solidFill>
                  <a:srgbClr val="2F72A5"/>
                </a:solidFill>
                <a:latin typeface="Helvetica" pitchFamily="2" charset="0"/>
                <a:hlinkClick r:id="rId3">
                  <a:extLst>
                    <a:ext uri="{A12FA001-AC4F-418D-AE19-62706E023703}">
                      <ahyp:hlinkClr xmlns:ahyp="http://schemas.microsoft.com/office/drawing/2018/hyperlinkcolor" val="tx"/>
                    </a:ext>
                  </a:extLst>
                </a:hlinkClick>
              </a:rPr>
              <a:t>Positivepsychology.com</a:t>
            </a:r>
            <a:endParaRPr lang="en-US" sz="2400" dirty="0">
              <a:solidFill>
                <a:srgbClr val="2F72A5"/>
              </a:solidFill>
              <a:latin typeface="Helvetica" pitchFamily="2" charset="0"/>
            </a:endParaRPr>
          </a:p>
          <a:p>
            <a:r>
              <a:rPr lang="en-US" sz="2400" dirty="0" err="1">
                <a:solidFill>
                  <a:srgbClr val="2F72A5"/>
                </a:solidFill>
                <a:latin typeface="Helvetica" pitchFamily="2" charset="0"/>
                <a:hlinkClick r:id="rId4">
                  <a:extLst>
                    <a:ext uri="{A12FA001-AC4F-418D-AE19-62706E023703}">
                      <ahyp:hlinkClr xmlns:ahyp="http://schemas.microsoft.com/office/drawing/2018/hyperlinkcolor" val="tx"/>
                    </a:ext>
                  </a:extLst>
                </a:hlinkClick>
              </a:rPr>
              <a:t>Inc.com</a:t>
            </a:r>
            <a:r>
              <a:rPr lang="en-US" sz="2400" dirty="0">
                <a:solidFill>
                  <a:srgbClr val="2F72A5"/>
                </a:solidFill>
                <a:latin typeface="Helvetica" pitchFamily="2" charset="0"/>
                <a:hlinkClick r:id="rId4">
                  <a:extLst>
                    <a:ext uri="{A12FA001-AC4F-418D-AE19-62706E023703}">
                      <ahyp:hlinkClr xmlns:ahyp="http://schemas.microsoft.com/office/drawing/2018/hyperlinkcolor" val="tx"/>
                    </a:ext>
                  </a:extLst>
                </a:hlinkClick>
              </a:rPr>
              <a:t> </a:t>
            </a:r>
            <a:r>
              <a:rPr lang="en-US" sz="2400" dirty="0">
                <a:solidFill>
                  <a:srgbClr val="2F72A5"/>
                </a:solidFill>
                <a:latin typeface="Helvetica" pitchFamily="2" charset="0"/>
              </a:rPr>
              <a:t>(15 Websites That Will Heighten Your EI)</a:t>
            </a:r>
          </a:p>
          <a:p>
            <a:endParaRPr lang="en-US" dirty="0"/>
          </a:p>
        </p:txBody>
      </p:sp>
      <p:pic>
        <p:nvPicPr>
          <p:cNvPr id="4" name="Picture 3">
            <a:extLst>
              <a:ext uri="{FF2B5EF4-FFF2-40B4-BE49-F238E27FC236}">
                <a16:creationId xmlns:a16="http://schemas.microsoft.com/office/drawing/2014/main" id="{41B7A177-4B55-47BD-B6CB-72E58AC6CF2A}"/>
              </a:ext>
            </a:extLst>
          </p:cNvPr>
          <p:cNvPicPr>
            <a:picLocks noChangeAspect="1"/>
          </p:cNvPicPr>
          <p:nvPr/>
        </p:nvPicPr>
        <p:blipFill>
          <a:blip r:embed="rId5"/>
          <a:stretch>
            <a:fillRect/>
          </a:stretch>
        </p:blipFill>
        <p:spPr>
          <a:xfrm>
            <a:off x="8271534" y="2116688"/>
            <a:ext cx="3162770" cy="2103120"/>
          </a:xfrm>
          <a:prstGeom prst="rect">
            <a:avLst/>
          </a:prstGeom>
        </p:spPr>
      </p:pic>
    </p:spTree>
    <p:extLst>
      <p:ext uri="{BB962C8B-B14F-4D97-AF65-F5344CB8AC3E}">
        <p14:creationId xmlns:p14="http://schemas.microsoft.com/office/powerpoint/2010/main" val="342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208957"/>
            <a:ext cx="10058400" cy="142605"/>
          </a:xfrm>
        </p:spPr>
        <p:txBody>
          <a:bodyPr>
            <a:normAutofit fontScale="90000"/>
          </a:bodyPr>
          <a:lstStyle/>
          <a:p>
            <a:pPr marL="0" marR="0">
              <a:lnSpc>
                <a:spcPct val="107000"/>
              </a:lnSpc>
              <a:spcBef>
                <a:spcPts val="0"/>
              </a:spcBef>
              <a:spcAft>
                <a:spcPts val="0"/>
              </a:spcAft>
            </a:pP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r>
              <a:rPr lang="en-US" sz="4400" dirty="0"/>
              <a:t>   </a:t>
            </a:r>
            <a:br>
              <a:rPr lang="en-US" sz="4400" dirty="0"/>
            </a:br>
            <a:br>
              <a:rPr lang="en-US" sz="4400" dirty="0"/>
            </a:br>
            <a:br>
              <a:rPr lang="en-US" sz="4400" dirty="0"/>
            </a:br>
            <a:r>
              <a:rPr lang="en-US" sz="3600" b="1" dirty="0">
                <a:latin typeface="+mj-lt"/>
              </a:rPr>
              <a:t> Thank you for your time and attention!</a:t>
            </a:r>
            <a:br>
              <a:rPr lang="en-US" sz="3600" b="1" dirty="0">
                <a:latin typeface="+mj-lt"/>
              </a:rPr>
            </a:br>
            <a:r>
              <a:rPr lang="en-US" sz="3600" b="1" dirty="0">
                <a:latin typeface="+mj-lt"/>
              </a:rPr>
              <a:t>Contact the EAP:</a:t>
            </a:r>
            <a:br>
              <a:rPr lang="en-US" sz="3600" b="1" dirty="0">
                <a:latin typeface="+mj-lt"/>
              </a:rPr>
            </a:br>
            <a:r>
              <a:rPr lang="en-US" sz="3600" b="1" dirty="0">
                <a:solidFill>
                  <a:srgbClr val="D67B2E"/>
                </a:solidFill>
                <a:latin typeface="+mj-lt"/>
              </a:rPr>
              <a:t>uprisehealth.com/members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Tree>
    <p:extLst>
      <p:ext uri="{BB962C8B-B14F-4D97-AF65-F5344CB8AC3E}">
        <p14:creationId xmlns:p14="http://schemas.microsoft.com/office/powerpoint/2010/main" val="383386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15900" y="2633962"/>
            <a:ext cx="3361315" cy="3468659"/>
          </a:xfrm>
          <a:prstGeom prst="rect">
            <a:avLst/>
          </a:prstGeom>
        </p:spPr>
        <p:txBody>
          <a:bodyPr vert="horz" lIns="0" tIns="45720" rIns="0" bIns="45720" rtlCol="0">
            <a:noAutofit/>
          </a:bodyPr>
          <a:lstStyle/>
          <a:p>
            <a:pPr marL="0" indent="0">
              <a:buFont typeface="Calibri" panose="020F0502020204030204" pitchFamily="34" charset="0"/>
              <a:buNone/>
            </a:pPr>
            <a:r>
              <a:rPr lang="en-US" sz="2400" i="1" dirty="0">
                <a:solidFill>
                  <a:srgbClr val="D67B2E"/>
                </a:solidFill>
                <a:latin typeface="+mn-lt"/>
                <a:cs typeface="+mn-cs"/>
              </a:rPr>
              <a:t>“Emotional intelligence is a way of recognizing, understanding, and choosing how we think, feel, and act. It shapes our interactions with others and our understanding of ourselves.”</a:t>
            </a:r>
          </a:p>
          <a:p>
            <a:pPr marL="0" indent="0">
              <a:buFont typeface="Calibri" panose="020F0502020204030204" pitchFamily="34" charset="0"/>
              <a:buNone/>
            </a:pPr>
            <a:r>
              <a:rPr lang="en-US" sz="1600" i="1" dirty="0">
                <a:solidFill>
                  <a:srgbClr val="D67B2E"/>
                </a:solidFill>
                <a:latin typeface="+mn-lt"/>
                <a:cs typeface="+mn-cs"/>
              </a:rPr>
              <a:t>- </a:t>
            </a:r>
            <a:r>
              <a:rPr lang="en-US" sz="1600" dirty="0">
                <a:solidFill>
                  <a:srgbClr val="D67B2E"/>
                </a:solidFill>
                <a:latin typeface="+mn-lt"/>
                <a:cs typeface="+mn-cs"/>
              </a:rPr>
              <a:t>Joshua Freedman</a:t>
            </a:r>
          </a:p>
        </p:txBody>
      </p:sp>
      <p:pic>
        <p:nvPicPr>
          <p:cNvPr id="5" name="Picture 4">
            <a:extLst>
              <a:ext uri="{FF2B5EF4-FFF2-40B4-BE49-F238E27FC236}">
                <a16:creationId xmlns:a16="http://schemas.microsoft.com/office/drawing/2014/main" id="{F297991B-BE5C-FD9A-7739-B028A87E52A5}"/>
              </a:ext>
            </a:extLst>
          </p:cNvPr>
          <p:cNvPicPr>
            <a:picLocks noChangeAspect="1"/>
          </p:cNvPicPr>
          <p:nvPr/>
        </p:nvPicPr>
        <p:blipFill rotWithShape="1">
          <a:blip r:embed="rId3"/>
          <a:srcRect l="34297" r="1243" b="1"/>
          <a:stretch/>
        </p:blipFill>
        <p:spPr>
          <a:xfrm>
            <a:off x="4075043" y="10"/>
            <a:ext cx="8111272" cy="6857990"/>
          </a:xfrm>
          <a:prstGeom prst="rect">
            <a:avLst/>
          </a:prstGeom>
        </p:spPr>
      </p:pic>
    </p:spTree>
    <p:extLst>
      <p:ext uri="{BB962C8B-B14F-4D97-AF65-F5344CB8AC3E}">
        <p14:creationId xmlns:p14="http://schemas.microsoft.com/office/powerpoint/2010/main" val="429304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0434" y="439549"/>
            <a:ext cx="10058400" cy="690370"/>
          </a:xfrm>
        </p:spPr>
        <p:txBody>
          <a:bodyPr>
            <a:normAutofit fontScale="90000"/>
          </a:bodyPr>
          <a:lstStyle/>
          <a:p>
            <a:r>
              <a:rPr lang="en-US" dirty="0"/>
              <a:t>                              What is EQ?</a:t>
            </a:r>
          </a:p>
        </p:txBody>
      </p:sp>
      <p:sp>
        <p:nvSpPr>
          <p:cNvPr id="6" name="Content Placeholder 2"/>
          <p:cNvSpPr txBox="1">
            <a:spLocks/>
          </p:cNvSpPr>
          <p:nvPr/>
        </p:nvSpPr>
        <p:spPr>
          <a:xfrm>
            <a:off x="4308764" y="1662545"/>
            <a:ext cx="6874618" cy="4199439"/>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buNone/>
            </a:pPr>
            <a:r>
              <a:rPr lang="en-US" sz="2800" b="0" i="0" dirty="0">
                <a:effectLst/>
                <a:latin typeface="Helvetica" panose="020B0604020202020204" pitchFamily="34" charset="0"/>
                <a:cs typeface="Helvetica" panose="020B0604020202020204" pitchFamily="34" charset="0"/>
              </a:rPr>
              <a:t>Emotional intelligence is sometimes called EQ (or EI) for short. It describes an ability or capacity to perceive, assess, and manage the emotions.</a:t>
            </a:r>
            <a:endParaRPr lang="en-US" sz="2800" b="1" dirty="0">
              <a:latin typeface="Helvetica" panose="020B0604020202020204" pitchFamily="34" charset="0"/>
              <a:cs typeface="Helvetica" panose="020B0604020202020204" pitchFamily="34" charset="0"/>
            </a:endParaRPr>
          </a:p>
        </p:txBody>
      </p:sp>
      <p:pic>
        <p:nvPicPr>
          <p:cNvPr id="2" name="Picture 1" descr="Person with idea concept">
            <a:extLst>
              <a:ext uri="{FF2B5EF4-FFF2-40B4-BE49-F238E27FC236}">
                <a16:creationId xmlns:a16="http://schemas.microsoft.com/office/drawing/2014/main" id="{71200760-D388-1688-8690-F0E4FBC8A678}"/>
              </a:ext>
            </a:extLst>
          </p:cNvPr>
          <p:cNvPicPr>
            <a:picLocks noChangeAspect="1"/>
          </p:cNvPicPr>
          <p:nvPr/>
        </p:nvPicPr>
        <p:blipFill rotWithShape="1">
          <a:blip r:embed="rId4"/>
          <a:srcRect l="31620" r="23160" b="1"/>
          <a:stretch/>
        </p:blipFill>
        <p:spPr>
          <a:xfrm>
            <a:off x="288181" y="594234"/>
            <a:ext cx="3424005" cy="5054137"/>
          </a:xfrm>
          <a:prstGeom prst="rect">
            <a:avLst/>
          </a:prstGeom>
        </p:spPr>
      </p:pic>
    </p:spTree>
    <p:extLst>
      <p:ext uri="{BB962C8B-B14F-4D97-AF65-F5344CB8AC3E}">
        <p14:creationId xmlns:p14="http://schemas.microsoft.com/office/powerpoint/2010/main" val="77031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439549"/>
            <a:ext cx="10058400" cy="690370"/>
          </a:xfrm>
        </p:spPr>
        <p:txBody>
          <a:bodyPr>
            <a:normAutofit fontScale="90000"/>
          </a:bodyPr>
          <a:lstStyle/>
          <a:p>
            <a:r>
              <a:rPr lang="en-US" dirty="0"/>
              <a:t>The EI Equation</a:t>
            </a:r>
          </a:p>
        </p:txBody>
      </p:sp>
      <p:sp>
        <p:nvSpPr>
          <p:cNvPr id="6" name="Content Placeholder 2"/>
          <p:cNvSpPr txBox="1">
            <a:spLocks/>
          </p:cNvSpPr>
          <p:nvPr/>
        </p:nvSpPr>
        <p:spPr>
          <a:xfrm>
            <a:off x="760434" y="1558840"/>
            <a:ext cx="10058400" cy="4514426"/>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US" sz="2600" b="1" dirty="0"/>
              <a:t>A person’s ability to: </a:t>
            </a:r>
          </a:p>
          <a:p>
            <a:pPr marL="0" indent="0">
              <a:lnSpc>
                <a:spcPct val="100000"/>
              </a:lnSpc>
              <a:buNone/>
            </a:pPr>
            <a:r>
              <a:rPr lang="en-US" sz="2600" dirty="0"/>
              <a:t>perceive, process and regulate emotional information accurately (both within themselves and in others)</a:t>
            </a:r>
          </a:p>
          <a:p>
            <a:pPr marL="0" indent="0" algn="ctr">
              <a:lnSpc>
                <a:spcPct val="100000"/>
              </a:lnSpc>
              <a:buNone/>
            </a:pPr>
            <a:r>
              <a:rPr lang="en-US" sz="2600" b="1" dirty="0"/>
              <a:t>+</a:t>
            </a:r>
          </a:p>
          <a:p>
            <a:pPr marL="0" indent="0">
              <a:lnSpc>
                <a:spcPct val="100000"/>
              </a:lnSpc>
              <a:buNone/>
            </a:pPr>
            <a:r>
              <a:rPr lang="en-US" sz="2600" dirty="0"/>
              <a:t>use this information to act in a way that benefits them and facilitates positive relationships with others	</a:t>
            </a:r>
          </a:p>
          <a:p>
            <a:pPr marL="0" indent="0" algn="ctr">
              <a:lnSpc>
                <a:spcPct val="100000"/>
              </a:lnSpc>
              <a:buNone/>
            </a:pPr>
            <a:r>
              <a:rPr lang="en-US" sz="2600" b="1" dirty="0"/>
              <a:t>= EI</a:t>
            </a:r>
          </a:p>
        </p:txBody>
      </p:sp>
    </p:spTree>
    <p:extLst>
      <p:ext uri="{BB962C8B-B14F-4D97-AF65-F5344CB8AC3E}">
        <p14:creationId xmlns:p14="http://schemas.microsoft.com/office/powerpoint/2010/main" val="65829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5801" y="486306"/>
            <a:ext cx="10058400" cy="690370"/>
          </a:xfrm>
        </p:spPr>
        <p:txBody>
          <a:bodyPr>
            <a:normAutofit fontScale="90000"/>
          </a:bodyPr>
          <a:lstStyle/>
          <a:p>
            <a:r>
              <a:rPr lang="en-US"/>
              <a:t>A Crash Course on Emotional Intelligence</a:t>
            </a:r>
            <a:endParaRPr lang="en-US" dirty="0"/>
          </a:p>
        </p:txBody>
      </p:sp>
      <p:sp>
        <p:nvSpPr>
          <p:cNvPr id="5" name="Content Placeholder 2"/>
          <p:cNvSpPr txBox="1">
            <a:spLocks/>
          </p:cNvSpPr>
          <p:nvPr/>
        </p:nvSpPr>
        <p:spPr>
          <a:xfrm>
            <a:off x="1097280" y="1447384"/>
            <a:ext cx="10058400" cy="442171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US" sz="2600"/>
              <a:t>Emotional Intelligence relates to                                                                two of the multiple intelligences:</a:t>
            </a:r>
          </a:p>
          <a:p>
            <a:pPr marL="450850" indent="-450850">
              <a:lnSpc>
                <a:spcPct val="100000"/>
              </a:lnSpc>
            </a:pPr>
            <a:r>
              <a:rPr lang="en-US" sz="2600"/>
              <a:t>Interpersonal </a:t>
            </a:r>
          </a:p>
          <a:p>
            <a:pPr marL="450850" indent="-450850">
              <a:lnSpc>
                <a:spcPct val="100000"/>
              </a:lnSpc>
            </a:pPr>
            <a:r>
              <a:rPr lang="en-US" sz="2600"/>
              <a:t>Intrapersonal</a:t>
            </a:r>
          </a:p>
          <a:p>
            <a:pPr marL="450850" indent="-450850">
              <a:lnSpc>
                <a:spcPct val="100000"/>
              </a:lnSpc>
            </a:pPr>
            <a:endParaRPr lang="en-US" sz="2600"/>
          </a:p>
          <a:p>
            <a:pPr marL="0" indent="0">
              <a:lnSpc>
                <a:spcPct val="100000"/>
              </a:lnSpc>
              <a:buNone/>
            </a:pPr>
            <a:endParaRPr lang="en-US" sz="2600" dirty="0"/>
          </a:p>
        </p:txBody>
      </p:sp>
      <p:pic>
        <p:nvPicPr>
          <p:cNvPr id="14" name="Picture 2">
            <a:extLst>
              <a:ext uri="{FF2B5EF4-FFF2-40B4-BE49-F238E27FC236}">
                <a16:creationId xmlns:a16="http://schemas.microsoft.com/office/drawing/2014/main" id="{82810008-1BD1-447D-A941-445393F134E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5001" y="1623317"/>
            <a:ext cx="4664376" cy="4058007"/>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2948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51090" y="-215757"/>
            <a:ext cx="10058400" cy="1450757"/>
          </a:xfrm>
        </p:spPr>
        <p:txBody>
          <a:bodyPr vert="horz" lIns="91440" tIns="45720" rIns="91440" bIns="45720" rtlCol="0" anchor="b">
            <a:normAutofit/>
          </a:bodyPr>
          <a:lstStyle/>
          <a:p>
            <a:pPr algn="l"/>
            <a:r>
              <a:rPr lang="en-US" sz="4300" dirty="0">
                <a:solidFill>
                  <a:srgbClr val="D67B2E"/>
                </a:solidFill>
                <a:latin typeface="Helvetica" panose="020B0604020202020204" pitchFamily="34" charset="0"/>
                <a:cs typeface="Helvetica" panose="020B0604020202020204" pitchFamily="34" charset="0"/>
              </a:rPr>
              <a:t>Did you Know?</a:t>
            </a:r>
          </a:p>
        </p:txBody>
      </p:sp>
      <p:sp>
        <p:nvSpPr>
          <p:cNvPr id="5" name="Rectangle 4"/>
          <p:cNvSpPr/>
          <p:nvPr/>
        </p:nvSpPr>
        <p:spPr>
          <a:xfrm>
            <a:off x="211351" y="5447491"/>
            <a:ext cx="8043333" cy="600164"/>
          </a:xfrm>
          <a:prstGeom prst="rect">
            <a:avLst/>
          </a:prstGeom>
        </p:spPr>
        <p:txBody>
          <a:bodyPr wrap="square">
            <a:spAutoFit/>
          </a:bodyPr>
          <a:lstStyle/>
          <a:p>
            <a:pPr>
              <a:spcAft>
                <a:spcPts val="600"/>
              </a:spcAft>
            </a:pPr>
            <a:r>
              <a:rPr lang="en-US" sz="1400" i="1" dirty="0">
                <a:solidFill>
                  <a:srgbClr val="2F72A5"/>
                </a:solidFill>
                <a:latin typeface="Helvetica" pitchFamily="2" charset="0"/>
                <a:cs typeface="Helvetica"/>
              </a:rPr>
              <a:t>*Statistics from </a:t>
            </a:r>
            <a:r>
              <a:rPr lang="en-US" sz="1400" i="1" dirty="0">
                <a:solidFill>
                  <a:srgbClr val="2F72A5"/>
                </a:solidFill>
                <a:latin typeface="Helvetica" pitchFamily="2" charset="0"/>
              </a:rPr>
              <a:t>https://blog.dtssydney.com/30-interesting-statistics-on-emotional-intelligence</a:t>
            </a:r>
          </a:p>
          <a:p>
            <a:pPr>
              <a:spcAft>
                <a:spcPts val="600"/>
              </a:spcAft>
            </a:pPr>
            <a:endParaRPr lang="en-US" sz="1400" i="1" dirty="0">
              <a:solidFill>
                <a:srgbClr val="2F72A5"/>
              </a:solidFill>
              <a:latin typeface="Helvetica"/>
              <a:cs typeface="Helvetica"/>
            </a:endParaRPr>
          </a:p>
        </p:txBody>
      </p:sp>
      <p:graphicFrame>
        <p:nvGraphicFramePr>
          <p:cNvPr id="8" name="Content Placeholder 2">
            <a:extLst>
              <a:ext uri="{FF2B5EF4-FFF2-40B4-BE49-F238E27FC236}">
                <a16:creationId xmlns:a16="http://schemas.microsoft.com/office/drawing/2014/main" id="{F493D9CD-6E9A-4BA1-9807-EA3FCEBD5F55}"/>
              </a:ext>
            </a:extLst>
          </p:cNvPr>
          <p:cNvGraphicFramePr/>
          <p:nvPr>
            <p:extLst>
              <p:ext uri="{D42A27DB-BD31-4B8C-83A1-F6EECF244321}">
                <p14:modId xmlns:p14="http://schemas.microsoft.com/office/powerpoint/2010/main" val="245071449"/>
              </p:ext>
            </p:extLst>
          </p:nvPr>
        </p:nvGraphicFramePr>
        <p:xfrm>
          <a:off x="840109" y="1556084"/>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96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1680" y="1334966"/>
            <a:ext cx="11033760" cy="4117567"/>
          </a:xfrm>
          <a:prstGeom prst="rect">
            <a:avLst/>
          </a:prstGeom>
        </p:spPr>
        <p:txBody>
          <a:bodyPr>
            <a:normAutofit/>
          </a:bodyPr>
          <a:lstStyle/>
          <a:p>
            <a:pPr marL="0" indent="0" algn="ctr">
              <a:lnSpc>
                <a:spcPct val="100000"/>
              </a:lnSpc>
              <a:buNone/>
            </a:pPr>
            <a:r>
              <a:rPr lang="en-US" sz="3200" i="1" dirty="0">
                <a:solidFill>
                  <a:srgbClr val="D67B2E"/>
                </a:solidFill>
              </a:rPr>
              <a:t>“</a:t>
            </a:r>
            <a:r>
              <a:rPr lang="en-US" sz="3200" b="1" i="1" dirty="0">
                <a:solidFill>
                  <a:srgbClr val="D67B2E"/>
                </a:solidFill>
              </a:rPr>
              <a:t>If you don’t have self-awareness</a:t>
            </a:r>
            <a:r>
              <a:rPr lang="en-US" sz="3200" i="1" dirty="0">
                <a:solidFill>
                  <a:srgbClr val="D67B2E"/>
                </a:solidFill>
              </a:rPr>
              <a:t>, if you are not able to manage your distressing emotions, if you can’t have empathy and have effective relationships, then no matter how smart you are, </a:t>
            </a:r>
            <a:r>
              <a:rPr lang="en-US" sz="3200" b="1" i="1" dirty="0">
                <a:solidFill>
                  <a:srgbClr val="D67B2E"/>
                </a:solidFill>
              </a:rPr>
              <a:t>you are not going to get very far</a:t>
            </a:r>
            <a:r>
              <a:rPr lang="en-US" sz="3200" i="1" dirty="0">
                <a:solidFill>
                  <a:srgbClr val="D67B2E"/>
                </a:solidFill>
              </a:rPr>
              <a:t>.”</a:t>
            </a:r>
          </a:p>
          <a:p>
            <a:pPr marL="0" indent="0" algn="ctr">
              <a:lnSpc>
                <a:spcPct val="100000"/>
              </a:lnSpc>
              <a:buNone/>
            </a:pPr>
            <a:endParaRPr lang="en-US" sz="3200" i="1" dirty="0">
              <a:solidFill>
                <a:srgbClr val="D67B2E"/>
              </a:solidFill>
            </a:endParaRPr>
          </a:p>
          <a:p>
            <a:pPr marL="0" indent="0" algn="ctr">
              <a:lnSpc>
                <a:spcPct val="100000"/>
              </a:lnSpc>
              <a:buNone/>
            </a:pPr>
            <a:r>
              <a:rPr lang="en-US" sz="3200" i="1" dirty="0">
                <a:solidFill>
                  <a:srgbClr val="D67B2E"/>
                </a:solidFill>
              </a:rPr>
              <a:t>- </a:t>
            </a:r>
            <a:r>
              <a:rPr lang="en-US" sz="3200" dirty="0">
                <a:solidFill>
                  <a:srgbClr val="D67B2E"/>
                </a:solidFill>
              </a:rPr>
              <a:t>Daniel Goleman</a:t>
            </a:r>
          </a:p>
        </p:txBody>
      </p:sp>
    </p:spTree>
    <p:extLst>
      <p:ext uri="{BB962C8B-B14F-4D97-AF65-F5344CB8AC3E}">
        <p14:creationId xmlns:p14="http://schemas.microsoft.com/office/powerpoint/2010/main" val="328853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57612"/>
            <a:ext cx="10058400" cy="690370"/>
          </a:xfrm>
        </p:spPr>
        <p:txBody>
          <a:bodyPr>
            <a:normAutofit fontScale="90000"/>
          </a:bodyPr>
          <a:lstStyle/>
          <a:p>
            <a:r>
              <a:rPr lang="en-US" dirty="0"/>
              <a:t>EI Effects </a:t>
            </a:r>
            <a:r>
              <a:rPr lang="en-US" i="1" dirty="0"/>
              <a:t>Everything</a:t>
            </a:r>
          </a:p>
        </p:txBody>
      </p:sp>
      <p:sp>
        <p:nvSpPr>
          <p:cNvPr id="5" name="Content Placeholder 2"/>
          <p:cNvSpPr txBox="1">
            <a:spLocks/>
          </p:cNvSpPr>
          <p:nvPr/>
        </p:nvSpPr>
        <p:spPr>
          <a:xfrm>
            <a:off x="1097280" y="1447384"/>
            <a:ext cx="10058400" cy="442171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600" b="1" dirty="0"/>
              <a:t>Emotional intelligence impacts:</a:t>
            </a:r>
          </a:p>
          <a:p>
            <a:r>
              <a:rPr lang="en-US" sz="2600" dirty="0"/>
              <a:t>  Your performance and success </a:t>
            </a:r>
          </a:p>
          <a:p>
            <a:r>
              <a:rPr lang="en-US" sz="2600" dirty="0"/>
              <a:t>  Your physical health </a:t>
            </a:r>
          </a:p>
          <a:p>
            <a:r>
              <a:rPr lang="en-US" sz="2600" dirty="0"/>
              <a:t>  Your mental health</a:t>
            </a:r>
          </a:p>
          <a:p>
            <a:r>
              <a:rPr lang="en-US" sz="2600" dirty="0"/>
              <a:t>  Your relationships</a:t>
            </a:r>
          </a:p>
          <a:p>
            <a:r>
              <a:rPr lang="en-US" sz="2600" dirty="0"/>
              <a:t>  Your happiness</a:t>
            </a:r>
          </a:p>
          <a:p>
            <a:pPr marL="450850" indent="-450850"/>
            <a:endParaRPr lang="en-US" sz="2600" dirty="0"/>
          </a:p>
          <a:p>
            <a:pPr marL="0" indent="0">
              <a:buNone/>
            </a:pPr>
            <a:endParaRPr lang="en-US" sz="2600" dirty="0"/>
          </a:p>
        </p:txBody>
      </p:sp>
      <p:pic>
        <p:nvPicPr>
          <p:cNvPr id="3" name="Picture 2" descr="A person and a baby looking at a computer&#10;&#10;Description automatically generated with medium confidence">
            <a:extLst>
              <a:ext uri="{FF2B5EF4-FFF2-40B4-BE49-F238E27FC236}">
                <a16:creationId xmlns:a16="http://schemas.microsoft.com/office/drawing/2014/main" id="{2F89ADC3-6A63-42CA-8E6F-B8C006B720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8071" y="2367130"/>
            <a:ext cx="4654586" cy="3102562"/>
          </a:xfrm>
          <a:prstGeom prst="rect">
            <a:avLst/>
          </a:prstGeom>
        </p:spPr>
      </p:pic>
    </p:spTree>
    <p:extLst>
      <p:ext uri="{BB962C8B-B14F-4D97-AF65-F5344CB8AC3E}">
        <p14:creationId xmlns:p14="http://schemas.microsoft.com/office/powerpoint/2010/main" val="68416686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3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2_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595959"/>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35502</TotalTime>
  <Words>3711</Words>
  <Application>Microsoft Office PowerPoint</Application>
  <PresentationFormat>Widescreen</PresentationFormat>
  <Paragraphs>220</Paragraphs>
  <Slides>25</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Calibri Light</vt:lpstr>
      <vt:lpstr>Helvetica</vt:lpstr>
      <vt:lpstr>open sans</vt:lpstr>
      <vt:lpstr>Wingdings</vt:lpstr>
      <vt:lpstr>Retrospect</vt:lpstr>
      <vt:lpstr>3_Retrospect</vt:lpstr>
      <vt:lpstr>2_Retrospect</vt:lpstr>
      <vt:lpstr>2_Office Theme</vt:lpstr>
      <vt:lpstr>What EQ Can do for You:  Strategies for Enhancing Emotional Intelligence</vt:lpstr>
      <vt:lpstr>Training Objectives</vt:lpstr>
      <vt:lpstr>PowerPoint Presentation</vt:lpstr>
      <vt:lpstr>                              What is EQ?</vt:lpstr>
      <vt:lpstr>The EI Equation</vt:lpstr>
      <vt:lpstr>A Crash Course on Emotional Intelligence</vt:lpstr>
      <vt:lpstr>Did you Know?</vt:lpstr>
      <vt:lpstr>PowerPoint Presentation</vt:lpstr>
      <vt:lpstr>EI Effects Everything</vt:lpstr>
      <vt:lpstr>EI and Happiness</vt:lpstr>
      <vt:lpstr>A Crash Course on Emotional Intelligence</vt:lpstr>
      <vt:lpstr>EI Skill #1: Self-Awareness  </vt:lpstr>
      <vt:lpstr>Amygdala Hijack – Don’t Let it Attack!</vt:lpstr>
      <vt:lpstr>  EI Skill #2: Self-Regulation  </vt:lpstr>
      <vt:lpstr>EI Skill #3: Empathy  </vt:lpstr>
      <vt:lpstr>EI Skill #4: Social Awareness</vt:lpstr>
      <vt:lpstr>Actions Speak Louder</vt:lpstr>
      <vt:lpstr>EI in Action  </vt:lpstr>
      <vt:lpstr>PowerPoint Presentation</vt:lpstr>
      <vt:lpstr>EI in Action  </vt:lpstr>
      <vt:lpstr>The STOP Technique</vt:lpstr>
      <vt:lpstr>Explore Your Current EQ</vt:lpstr>
      <vt:lpstr>Build Your EQ “Muscle”</vt:lpstr>
      <vt:lpstr>Helpful Resources</vt:lpstr>
      <vt:lpstr>               Thank you for your time and attention! Contact the EAP: uprisehealth.com/members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in the Workplace</dc:title>
  <dc:creator>Mary Rogers</dc:creator>
  <cp:lastModifiedBy>ELAINE Tragni</cp:lastModifiedBy>
  <cp:revision>190</cp:revision>
  <dcterms:created xsi:type="dcterms:W3CDTF">2015-07-13T19:40:52Z</dcterms:created>
  <dcterms:modified xsi:type="dcterms:W3CDTF">2025-05-20T14:59:53Z</dcterms:modified>
</cp:coreProperties>
</file>