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33"/>
  </p:notesMasterIdLst>
  <p:sldIdLst>
    <p:sldId id="2770" r:id="rId9"/>
    <p:sldId id="258" r:id="rId10"/>
    <p:sldId id="2768" r:id="rId11"/>
    <p:sldId id="262" r:id="rId12"/>
    <p:sldId id="263" r:id="rId13"/>
    <p:sldId id="292" r:id="rId14"/>
    <p:sldId id="326" r:id="rId15"/>
    <p:sldId id="261" r:id="rId16"/>
    <p:sldId id="264" r:id="rId17"/>
    <p:sldId id="265" r:id="rId18"/>
    <p:sldId id="266" r:id="rId19"/>
    <p:sldId id="267" r:id="rId20"/>
    <p:sldId id="2662" r:id="rId21"/>
    <p:sldId id="318" r:id="rId22"/>
    <p:sldId id="322" r:id="rId23"/>
    <p:sldId id="305" r:id="rId24"/>
    <p:sldId id="2668" r:id="rId25"/>
    <p:sldId id="2777" r:id="rId26"/>
    <p:sldId id="2778" r:id="rId27"/>
    <p:sldId id="2776" r:id="rId28"/>
    <p:sldId id="2769" r:id="rId29"/>
    <p:sldId id="2671" r:id="rId30"/>
    <p:sldId id="2779" r:id="rId31"/>
    <p:sldId id="269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6100"/>
    <a:srgbClr val="404040"/>
    <a:srgbClr val="999999"/>
    <a:srgbClr val="666666"/>
    <a:srgbClr val="F8AD76"/>
    <a:srgbClr val="F0873B"/>
    <a:srgbClr val="DA5806"/>
    <a:srgbClr val="CC4E0B"/>
    <a:srgbClr val="DFE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1AAB9-4A87-58E1-A2FE-909C8A93A0F5}" v="243" dt="2025-07-15T15:57:14.313"/>
    <p1510:client id="{9DCDF1CD-1AB3-417F-90ED-5C85A55D2788}" v="183" dt="2025-07-15T17:14:05.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6" autoAdjust="0"/>
    <p:restoredTop sz="69506" autoAdjust="0"/>
  </p:normalViewPr>
  <p:slideViewPr>
    <p:cSldViewPr snapToGrid="0" snapToObjects="1">
      <p:cViewPr varScale="1">
        <p:scale>
          <a:sx n="56" d="100"/>
          <a:sy n="56" d="100"/>
        </p:scale>
        <p:origin x="2288" y="268"/>
      </p:cViewPr>
      <p:guideLst>
        <p:guide pos="1032"/>
        <p:guide orient="horz" pos="3912"/>
        <p:guide pos="7392"/>
        <p:guide orient="horz" pos="168"/>
        <p:guide pos="6072"/>
      </p:guideLst>
    </p:cSldViewPr>
  </p:slideViewPr>
  <p:notesTextViewPr>
    <p:cViewPr>
      <p:scale>
        <a:sx n="105" d="100"/>
        <a:sy n="105" d="100"/>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05597055905273"/>
          <c:y val="1.2382618839311753E-3"/>
          <c:w val="0.55059281090820289"/>
          <c:h val="0.88809084281131512"/>
        </c:manualLayout>
      </c:layout>
      <c:barChart>
        <c:barDir val="bar"/>
        <c:grouping val="clustered"/>
        <c:varyColors val="0"/>
        <c:ser>
          <c:idx val="0"/>
          <c:order val="0"/>
          <c:tx>
            <c:strRef>
              <c:f>Sheet1!$B$1</c:f>
              <c:strCache>
                <c:ptCount val="1"/>
                <c:pt idx="0">
                  <c:v>Generations in the Workplace</c:v>
                </c:pt>
              </c:strCache>
            </c:strRef>
          </c:tx>
          <c:spPr>
            <a:solidFill>
              <a:schemeClr val="accent1"/>
            </a:solidFill>
            <a:ln>
              <a:solidFill>
                <a:schemeClr val="bg1"/>
              </a:solidFill>
            </a:ln>
            <a:effectLst>
              <a:outerShdw blurRad="317500" algn="ctr" rotWithShape="0">
                <a:prstClr val="black">
                  <a:alpha val="25000"/>
                </a:prstClr>
              </a:outerShdw>
            </a:effectLst>
          </c:spPr>
          <c:invertIfNegative val="0"/>
          <c:dPt>
            <c:idx val="0"/>
            <c:invertIfNegative val="0"/>
            <c:bubble3D val="0"/>
            <c:spPr>
              <a:solidFill>
                <a:srgbClr val="F5C705"/>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1-3D28-43EB-9457-EA0D5632B5F1}"/>
              </c:ext>
            </c:extLst>
          </c:dPt>
          <c:dPt>
            <c:idx val="1"/>
            <c:invertIfNegative val="0"/>
            <c:bubble3D val="0"/>
            <c:spPr>
              <a:solidFill>
                <a:schemeClr val="accent6">
                  <a:lumMod val="50000"/>
                </a:schemeClr>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3-3D28-43EB-9457-EA0D5632B5F1}"/>
              </c:ext>
            </c:extLst>
          </c:dPt>
          <c:dPt>
            <c:idx val="2"/>
            <c:invertIfNegative val="0"/>
            <c:bubble3D val="0"/>
            <c:spPr>
              <a:solidFill>
                <a:srgbClr val="007164"/>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5-3D28-43EB-9457-EA0D5632B5F1}"/>
              </c:ext>
            </c:extLst>
          </c:dPt>
          <c:dPt>
            <c:idx val="3"/>
            <c:invertIfNegative val="0"/>
            <c:bubble3D val="0"/>
            <c:spPr>
              <a:solidFill>
                <a:schemeClr val="tx1">
                  <a:lumMod val="75000"/>
                  <a:lumOff val="25000"/>
                </a:schemeClr>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7-3D28-43EB-9457-EA0D5632B5F1}"/>
              </c:ext>
            </c:extLst>
          </c:dPt>
          <c:dLbls>
            <c:dLbl>
              <c:idx val="0"/>
              <c:tx>
                <c:rich>
                  <a:bodyPr/>
                  <a:lstStyle/>
                  <a:p>
                    <a:fld id="{A6DDC942-0AF9-4E1B-A603-813156811281}"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28-43EB-9457-EA0D5632B5F1}"/>
                </c:ext>
              </c:extLst>
            </c:dLbl>
            <c:dLbl>
              <c:idx val="1"/>
              <c:tx>
                <c:rich>
                  <a:bodyPr/>
                  <a:lstStyle/>
                  <a:p>
                    <a:fld id="{CEFECD48-5A6E-41A2-84EF-06A321CFF0C9}"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D28-43EB-9457-EA0D5632B5F1}"/>
                </c:ext>
              </c:extLst>
            </c:dLbl>
            <c:dLbl>
              <c:idx val="2"/>
              <c:tx>
                <c:rich>
                  <a:bodyPr/>
                  <a:lstStyle/>
                  <a:p>
                    <a:r>
                      <a:rPr lang="en-US">
                        <a:solidFill>
                          <a:schemeClr val="tx1"/>
                        </a:solidFill>
                      </a:rPr>
                      <a:t>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D28-43EB-9457-EA0D5632B5F1}"/>
                </c:ext>
              </c:extLst>
            </c:dLbl>
            <c:dLbl>
              <c:idx val="3"/>
              <c:tx>
                <c:rich>
                  <a:bodyPr/>
                  <a:lstStyle/>
                  <a:p>
                    <a:fld id="{F4C7FE80-6CA8-4AFC-A80A-DD69EE6F946B}"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D28-43EB-9457-EA0D5632B5F1}"/>
                </c:ext>
              </c:extLst>
            </c:dLbl>
            <c:dLbl>
              <c:idx val="4"/>
              <c:spPr>
                <a:noFill/>
                <a:ln>
                  <a:solidFill>
                    <a:schemeClr val="tx1"/>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3D28-43EB-9457-EA0D5632B5F1}"/>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Sheet1!$A$2:$A$6</c:f>
              <c:strCache>
                <c:ptCount val="5"/>
                <c:pt idx="0">
                  <c:v>Gen-Z</c:v>
                </c:pt>
                <c:pt idx="1">
                  <c:v>Millennial</c:v>
                </c:pt>
                <c:pt idx="2">
                  <c:v>Gen-X</c:v>
                </c:pt>
                <c:pt idx="3">
                  <c:v>Boomers</c:v>
                </c:pt>
                <c:pt idx="4">
                  <c:v>Traditionalists</c:v>
                </c:pt>
              </c:strCache>
            </c:strRef>
          </c:cat>
          <c:val>
            <c:numRef>
              <c:f>Sheet1!$B$2:$B$6</c:f>
              <c:numCache>
                <c:formatCode>0%</c:formatCode>
                <c:ptCount val="5"/>
                <c:pt idx="0">
                  <c:v>0.05</c:v>
                </c:pt>
                <c:pt idx="1">
                  <c:v>0.35</c:v>
                </c:pt>
                <c:pt idx="2">
                  <c:v>0.33</c:v>
                </c:pt>
                <c:pt idx="3">
                  <c:v>0.25</c:v>
                </c:pt>
                <c:pt idx="4">
                  <c:v>0.02</c:v>
                </c:pt>
              </c:numCache>
            </c:numRef>
          </c:val>
          <c:extLst>
            <c:ext xmlns:c16="http://schemas.microsoft.com/office/drawing/2014/chart" uri="{C3380CC4-5D6E-409C-BE32-E72D297353CC}">
              <c16:uniqueId val="{00000009-3D28-43EB-9457-EA0D5632B5F1}"/>
            </c:ext>
          </c:extLst>
        </c:ser>
        <c:dLbls>
          <c:showLegendKey val="0"/>
          <c:showVal val="0"/>
          <c:showCatName val="0"/>
          <c:showSerName val="0"/>
          <c:showPercent val="0"/>
          <c:showBubbleSize val="0"/>
        </c:dLbls>
        <c:gapWidth val="150"/>
        <c:axId val="1453188336"/>
        <c:axId val="1453189584"/>
      </c:barChart>
      <c:valAx>
        <c:axId val="1453189584"/>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53188336"/>
        <c:crosses val="autoZero"/>
        <c:crossBetween val="between"/>
      </c:valAx>
      <c:catAx>
        <c:axId val="145318833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531895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7/15/2025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AUhrd05T3@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ewresearch.org/short-reads/2018/04/11/millennials-largest-generation-us-labor-forc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ls.gov/emp/graphics/labor-force-share-by-age-group.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vecareer.com/resources/careers/planning/generation-diversity-in-the-workpla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urdueglobal.edu/education-partnerships/generational-workforce-differences-infographi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C0958-F1D3-E541-8A4A-024D1E9E4057}" type="slidenum">
              <a:rPr lang="en-US" smtClean="0"/>
              <a:t>3</a:t>
            </a:fld>
            <a:endParaRPr lang="en-US"/>
          </a:p>
        </p:txBody>
      </p:sp>
    </p:spTree>
    <p:extLst>
      <p:ext uri="{BB962C8B-B14F-4D97-AF65-F5344CB8AC3E}">
        <p14:creationId xmlns:p14="http://schemas.microsoft.com/office/powerpoint/2010/main" val="226441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12</a:t>
            </a:fld>
            <a:endParaRPr lang="en-US"/>
          </a:p>
        </p:txBody>
      </p:sp>
    </p:spTree>
    <p:extLst>
      <p:ext uri="{BB962C8B-B14F-4D97-AF65-F5344CB8AC3E}">
        <p14:creationId xmlns:p14="http://schemas.microsoft.com/office/powerpoint/2010/main" val="426858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ptos" panose="020B0004020202020204" pitchFamily="34" charset="0"/>
              </a:rPr>
              <a:t>Leah Georges’ has a TED talk called “</a:t>
            </a:r>
            <a:r>
              <a:rPr lang="en-US" b="0" i="0" dirty="0">
                <a:effectLst/>
                <a:latin typeface="Inter"/>
              </a:rPr>
              <a:t>Navigating the Multigenerational Workplace: Shoulder Pads Not Required”. In it, she </a:t>
            </a:r>
            <a:r>
              <a:rPr lang="en-US" b="0" i="0" u="none" strike="noStrike" dirty="0">
                <a:solidFill>
                  <a:srgbClr val="000000"/>
                </a:solidFill>
                <a:effectLst/>
                <a:latin typeface="Aptos" panose="020B0004020202020204" pitchFamily="34" charset="0"/>
              </a:rPr>
              <a:t>sheds light on the multi-generational workforce, challenging the notion of generational gaps by highlighting our common desires for meaningful work, support, and appreciation.</a:t>
            </a:r>
            <a:r>
              <a:rPr lang="en-US" b="0" i="0" dirty="0">
                <a:solidFill>
                  <a:srgbClr val="444444"/>
                </a:solidFill>
                <a:effectLst/>
                <a:latin typeface="Aptos" panose="020B00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pPr algn="l" rtl="0" fontAlgn="base">
              <a:buFont typeface="+mj-lt"/>
              <a:buAutoNum type="arabicPeriod"/>
            </a:pPr>
            <a:r>
              <a:rPr lang="en-US" sz="1800" b="0" i="0" u="none" strike="noStrike" dirty="0">
                <a:solidFill>
                  <a:srgbClr val="000000"/>
                </a:solidFill>
                <a:effectLst/>
                <a:latin typeface="Arial Nova" panose="020B0504020202020204" pitchFamily="34" charset="0"/>
              </a:rPr>
              <a:t> She believes that the idea of generations has become so deeply imbedded in US culture that when we talk about “the generations” people know exactly what we are talking about and in fact…. you can just google search and get a really good sense of the differences that people are thinking - - about each of these generations.</a:t>
            </a:r>
            <a:r>
              <a:rPr lang="en-US" sz="1800" b="0" i="0" dirty="0">
                <a:solidFill>
                  <a:srgbClr val="444444"/>
                </a:solidFill>
                <a:effectLst/>
                <a:latin typeface="Arial Nova" panose="020B0504020202020204" pitchFamily="34" charset="0"/>
              </a:rPr>
              <a:t>​</a:t>
            </a:r>
          </a:p>
          <a:p>
            <a:pPr algn="l" rtl="0" fontAlgn="base">
              <a:buFont typeface="+mj-lt"/>
              <a:buNone/>
            </a:pPr>
            <a:endParaRPr lang="en-US" sz="1800" b="0" i="0" u="none" strike="noStrike" dirty="0">
              <a:solidFill>
                <a:srgbClr val="444444"/>
              </a:solidFill>
              <a:effectLst/>
              <a:latin typeface="Arial" panose="020B0604020202020204" pitchFamily="34" charset="0"/>
            </a:endParaRPr>
          </a:p>
          <a:p>
            <a:pPr algn="l" rtl="0" fontAlgn="base">
              <a:buFont typeface="+mj-lt"/>
              <a:buNone/>
            </a:pPr>
            <a:r>
              <a:rPr lang="en-US" sz="1800" b="0" i="0" u="none" strike="noStrike" dirty="0">
                <a:solidFill>
                  <a:srgbClr val="444444"/>
                </a:solidFill>
                <a:effectLst/>
                <a:latin typeface="Arial" panose="020B0604020202020204" pitchFamily="34" charset="0"/>
              </a:rPr>
              <a:t>2. </a:t>
            </a:r>
            <a:r>
              <a:rPr lang="en-US" sz="1800" b="0" i="0" u="none" strike="noStrike" dirty="0">
                <a:solidFill>
                  <a:srgbClr val="000000"/>
                </a:solidFill>
                <a:effectLst/>
                <a:latin typeface="Arial Nova" panose="020B0504020202020204" pitchFamily="34" charset="0"/>
              </a:rPr>
              <a:t>But what the researchers are learning, in talking to multiple organizations that employ a wide range of people of various ages - - is that we really are more alike than we think we are. </a:t>
            </a:r>
            <a:endParaRPr lang="en-US" sz="1800" b="0" i="0" dirty="0">
              <a:solidFill>
                <a:srgbClr val="444444"/>
              </a:solidFill>
              <a:effectLst/>
              <a:latin typeface="Arial" panose="020B0604020202020204" pitchFamily="34" charset="0"/>
            </a:endParaRPr>
          </a:p>
          <a:p>
            <a:pPr algn="l" rtl="0" fontAlgn="base">
              <a:buFont typeface="+mj-lt"/>
              <a:buNone/>
            </a:pPr>
            <a:endParaRPr lang="en-US" sz="1800" b="0" i="0" u="none" strike="noStrike" dirty="0">
              <a:solidFill>
                <a:srgbClr val="000000"/>
              </a:solidFill>
              <a:effectLst/>
              <a:latin typeface="Arial Nova" panose="020B0504020202020204" pitchFamily="34" charset="0"/>
            </a:endParaRPr>
          </a:p>
          <a:p>
            <a:pPr algn="l" rtl="0" fontAlgn="base">
              <a:buFont typeface="+mj-lt"/>
              <a:buNone/>
            </a:pPr>
            <a:r>
              <a:rPr lang="en-US" sz="1800" b="0" i="0" u="none" strike="noStrike" dirty="0">
                <a:solidFill>
                  <a:srgbClr val="000000"/>
                </a:solidFill>
                <a:effectLst/>
                <a:latin typeface="Arial Nova" panose="020B0504020202020204" pitchFamily="34" charset="0"/>
              </a:rPr>
              <a:t>3. In her TED Talk, Leah Georges went on to ask… “What if… we really are all more similar than we are different…[because] at the end of the day, people want work that matters, they want flexibility, they want support, they want appreciation - and none of these things are tied to a generation”</a:t>
            </a:r>
            <a:r>
              <a:rPr lang="en-US" sz="1800" b="0" i="0" dirty="0">
                <a:solidFill>
                  <a:srgbClr val="444444"/>
                </a:solidFill>
                <a:effectLst/>
                <a:latin typeface="Arial Nova" panose="020B0504020202020204" pitchFamily="34" charset="0"/>
              </a:rPr>
              <a:t>​.</a:t>
            </a:r>
          </a:p>
          <a:p>
            <a:pPr algn="l" rtl="0" fontAlgn="base">
              <a:buFont typeface="+mj-lt"/>
              <a:buNone/>
            </a:pPr>
            <a:endParaRPr lang="en-US" sz="1800" b="0" i="0" u="none" strike="noStrike" dirty="0">
              <a:solidFill>
                <a:srgbClr val="444444"/>
              </a:solidFill>
              <a:effectLst/>
              <a:latin typeface="Arial" panose="020B0604020202020204" pitchFamily="34" charset="0"/>
            </a:endParaRPr>
          </a:p>
          <a:p>
            <a:pPr algn="l" rtl="0" fontAlgn="base">
              <a:buFont typeface="+mj-lt"/>
              <a:buNone/>
            </a:pPr>
            <a:r>
              <a:rPr lang="en-US" sz="1800" b="0" i="0" u="none" strike="noStrike" dirty="0">
                <a:solidFill>
                  <a:srgbClr val="444444"/>
                </a:solidFill>
                <a:effectLst/>
                <a:latin typeface="Arial" panose="020B0604020202020204" pitchFamily="34" charset="0"/>
              </a:rPr>
              <a:t>4. </a:t>
            </a:r>
            <a:r>
              <a:rPr lang="en-US" sz="1800" b="0" i="0" u="none" strike="noStrike" dirty="0">
                <a:solidFill>
                  <a:srgbClr val="000000"/>
                </a:solidFill>
                <a:effectLst/>
                <a:latin typeface="Arial Nova" panose="020B0504020202020204" pitchFamily="34" charset="0"/>
              </a:rPr>
              <a:t>So instead of focusing on differences - what if we </a:t>
            </a:r>
            <a:r>
              <a:rPr lang="en-US" sz="1800" b="0" i="0" dirty="0">
                <a:solidFill>
                  <a:srgbClr val="000000"/>
                </a:solidFill>
                <a:effectLst/>
                <a:latin typeface="Arial Nova" panose="020B0504020202020204" pitchFamily="34" charset="0"/>
              </a:rPr>
              <a:t>actively</a:t>
            </a:r>
            <a:r>
              <a:rPr lang="en-US" sz="1800" b="0" i="0" u="none" strike="noStrike" dirty="0">
                <a:solidFill>
                  <a:srgbClr val="000000"/>
                </a:solidFill>
                <a:effectLst/>
                <a:latin typeface="Arial Nova" panose="020B0504020202020204" pitchFamily="34" charset="0"/>
              </a:rPr>
              <a:t> look for the similarities?</a:t>
            </a:r>
            <a:endParaRPr lang="en-US" sz="1800" b="0" i="0" dirty="0">
              <a:solidFill>
                <a:srgbClr val="444444"/>
              </a:solidFill>
              <a:effectLst/>
              <a:latin typeface="Arial" panose="020B060402020202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r>
              <a:rPr lang="en-US" dirty="0"/>
              <a:t>Ask “tell me more” when you can’t find empathy. </a:t>
            </a:r>
          </a:p>
        </p:txBody>
      </p:sp>
      <p:sp>
        <p:nvSpPr>
          <p:cNvPr id="4" name="Slide Number Placeholder 3"/>
          <p:cNvSpPr>
            <a:spLocks noGrp="1"/>
          </p:cNvSpPr>
          <p:nvPr>
            <p:ph type="sldNum" sz="quarter" idx="5"/>
          </p:nvPr>
        </p:nvSpPr>
        <p:spPr/>
        <p:txBody>
          <a:bodyPr/>
          <a:lstStyle/>
          <a:p>
            <a:fld id="{6E3C0958-F1D3-E541-8A4A-024D1E9E4057}" type="slidenum">
              <a:rPr lang="en-US" smtClean="0"/>
              <a:t>13</a:t>
            </a:fld>
            <a:endParaRPr lang="en-US"/>
          </a:p>
        </p:txBody>
      </p:sp>
    </p:spTree>
    <p:extLst>
      <p:ext uri="{BB962C8B-B14F-4D97-AF65-F5344CB8AC3E}">
        <p14:creationId xmlns:p14="http://schemas.microsoft.com/office/powerpoint/2010/main" val="91379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8A9B5F-18CA-43B3-8CBC-22E692453855}" type="slidenum">
              <a:rPr lang="en-US" smtClean="0"/>
              <a:t>14</a:t>
            </a:fld>
            <a:endParaRPr lang="en-US"/>
          </a:p>
        </p:txBody>
      </p:sp>
    </p:spTree>
    <p:extLst>
      <p:ext uri="{BB962C8B-B14F-4D97-AF65-F5344CB8AC3E}">
        <p14:creationId xmlns:p14="http://schemas.microsoft.com/office/powerpoint/2010/main" val="2478298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650"/>
              </a:lnSpc>
              <a:spcBef>
                <a:spcPts val="0"/>
              </a:spcBef>
              <a:spcAft>
                <a:spcPts val="600"/>
              </a:spcAft>
              <a:buFont typeface="+mj-lt"/>
              <a:buAutoNum type="arabicPeriod"/>
            </a:pPr>
            <a:r>
              <a:rPr lang="en-US" dirty="0"/>
              <a:t>Leah Georges' TED talk sheds light on the multi-generational workforce, challenging the notion of generational gaps by highlighting our common desires for meaningful work, support, and appreciation.
</a:t>
            </a: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Recently I listened to a TED talk titled, “Navigating the Multi-generational workplace” by Leah Georges, and her perspectives were very insightful…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She believes that the idea of generations has become so deeply imbedded in US culture that when we talk about “the generations” people know exactly what we are talking about and in fact…. you can just GOOGLE search and get a really good sense of the differences that people are thinking - - about each of these generations.</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But what the researchers are learning, in talking to multiple organizations that employ a wide range of people of various ages - - is that we really are more alike than we think we are..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In her TED Talk, Leah Georges went on to ask… “WHAT IF…  we really are all more similar than we are different?”  “at the end of the day, </a:t>
            </a:r>
            <a:r>
              <a:rPr lang="en-US" sz="1200"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people want work that matters, they want flexibility, they want support, they want appreciation  - - and none of these things are tied to a generation”</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So instead of focusing on differences  - - what if we </a:t>
            </a:r>
            <a:r>
              <a:rPr lang="en-US" sz="1200" u="sng"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actively</a:t>
            </a:r>
            <a:r>
              <a:rPr lang="en-US" sz="1200"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 look for the similarities?? -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15</a:t>
            </a:fld>
            <a:endParaRPr lang="en-US"/>
          </a:p>
        </p:txBody>
      </p:sp>
    </p:spTree>
    <p:extLst>
      <p:ext uri="{BB962C8B-B14F-4D97-AF65-F5344CB8AC3E}">
        <p14:creationId xmlns:p14="http://schemas.microsoft.com/office/powerpoint/2010/main" val="186863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650"/>
              </a:lnSpc>
              <a:spcBef>
                <a:spcPts val="0"/>
              </a:spcBef>
              <a:spcAft>
                <a:spcPts val="600"/>
              </a:spcAft>
              <a:buFont typeface="+mj-lt"/>
              <a:buAutoNum type="arabicPeriod"/>
            </a:pPr>
            <a:r>
              <a:rPr lang="en-US"/>
              <a:t>Today, we explore the concept of “</a:t>
            </a:r>
            <a:r>
              <a:rPr lang="en-US" err="1"/>
              <a:t>onlyness</a:t>
            </a:r>
            <a:r>
              <a:rPr lang="en-US"/>
              <a:t>” by Nilofer Merchant, a key idea in navigating generational differences. It's about recognizing the unique talents and perspectives of individuals, like Bob, John or Susie, and finding common ground beyond generational labels.
</a:t>
            </a: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This leads me to another powerful idea in this interconnected world - -, “What if the idea that we really need to understand - - in “navigating the generations” , is to “meet people where they are”?</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A Prominent thought leader and strategist on the future of work in the social era, Nilofer Merchant, - - came up with this concept of “meeting people in their “</a:t>
            </a:r>
            <a:r>
              <a:rPr lang="en-US" sz="1200" kern="100" err="1">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onlyness</a:t>
            </a: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 – </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According to Merchant, “Onlyness” – </a:t>
            </a:r>
            <a:r>
              <a:rPr lang="en-US" sz="11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means that everyone is unique and has their own life experiences, perspectives, and passions. These combine to create a unique vantage point, a "spot in the world only you stand in" </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D3CED7-7A2F-4576-90E1-8A5FF9114F10}" type="slidenum">
              <a:rPr lang="en-US" smtClean="0"/>
              <a:t>16</a:t>
            </a:fld>
            <a:endParaRPr lang="en-US"/>
          </a:p>
        </p:txBody>
      </p:sp>
    </p:spTree>
    <p:extLst>
      <p:ext uri="{BB962C8B-B14F-4D97-AF65-F5344CB8AC3E}">
        <p14:creationId xmlns:p14="http://schemas.microsoft.com/office/powerpoint/2010/main" val="381763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sit in groups of 4-5 with folks they feel similar generational worldviews. </a:t>
            </a:r>
          </a:p>
        </p:txBody>
      </p:sp>
      <p:sp>
        <p:nvSpPr>
          <p:cNvPr id="4" name="Slide Number Placeholder 3"/>
          <p:cNvSpPr>
            <a:spLocks noGrp="1"/>
          </p:cNvSpPr>
          <p:nvPr>
            <p:ph type="sldNum" sz="quarter" idx="5"/>
          </p:nvPr>
        </p:nvSpPr>
        <p:spPr/>
        <p:txBody>
          <a:bodyPr/>
          <a:lstStyle/>
          <a:p>
            <a:fld id="{6E3C0958-F1D3-E541-8A4A-024D1E9E4057}" type="slidenum">
              <a:rPr lang="en-US" smtClean="0"/>
              <a:t>17</a:t>
            </a:fld>
            <a:endParaRPr lang="en-US"/>
          </a:p>
        </p:txBody>
      </p:sp>
    </p:spTree>
    <p:extLst>
      <p:ext uri="{BB962C8B-B14F-4D97-AF65-F5344CB8AC3E}">
        <p14:creationId xmlns:p14="http://schemas.microsoft.com/office/powerpoint/2010/main" val="829255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tooltip="mailto:auhrd05t3@m"/>
              </a:rPr>
              <a:t>https://www.menti.com/alcvydo7k9vz</a:t>
            </a:r>
            <a:br>
              <a:rPr lang="en-US" dirty="0">
                <a:hlinkClick r:id="rId3" tooltip="mailto:auhrd05t3@m"/>
              </a:rPr>
            </a:br>
            <a:endParaRPr lang="en-US" dirty="0">
              <a:hlinkClick r:id="rId3" tooltip="mailto:auhrd05t3@m"/>
            </a:endParaRPr>
          </a:p>
          <a:p>
            <a:r>
              <a:rPr lang="en-US" dirty="0">
                <a:hlinkClick r:id="rId3" tooltip="mailto:auhrd05t3@m"/>
              </a:rPr>
              <a:t>AUhrd05T3@m</a:t>
            </a:r>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18</a:t>
            </a:fld>
            <a:endParaRPr lang="en-US" dirty="0"/>
          </a:p>
        </p:txBody>
      </p:sp>
    </p:spTree>
    <p:extLst>
      <p:ext uri="{BB962C8B-B14F-4D97-AF65-F5344CB8AC3E}">
        <p14:creationId xmlns:p14="http://schemas.microsoft.com/office/powerpoint/2010/main" val="1743172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https://www.menti.com/alnydbcaw9xs </a:t>
            </a: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19</a:t>
            </a:fld>
            <a:endParaRPr lang="en-US" dirty="0"/>
          </a:p>
        </p:txBody>
      </p:sp>
    </p:spTree>
    <p:extLst>
      <p:ext uri="{BB962C8B-B14F-4D97-AF65-F5344CB8AC3E}">
        <p14:creationId xmlns:p14="http://schemas.microsoft.com/office/powerpoint/2010/main" val="46974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5F5F5"/>
                </a:highlight>
              </a:rPr>
              <a:t>Fry, R. (2018, April 11). </a:t>
            </a:r>
            <a:r>
              <a:rPr lang="en-US" i="1" dirty="0">
                <a:highlight>
                  <a:srgbClr val="F5F5F5"/>
                </a:highlight>
              </a:rPr>
              <a:t>Millennials are the largest generation in the U.S. labor force</a:t>
            </a:r>
            <a:r>
              <a:rPr lang="en-US" dirty="0">
                <a:highlight>
                  <a:srgbClr val="F5F5F5"/>
                </a:highlight>
              </a:rPr>
              <a:t>. Pew Research Center. </a:t>
            </a:r>
            <a:r>
              <a:rPr lang="en-US" b="0" i="0" u="none" strike="noStrike" dirty="0">
                <a:effectLst/>
                <a:highlight>
                  <a:srgbClr val="F5F5F5"/>
                </a:highlight>
                <a:hlinkClick r:id="rId3"/>
              </a:rPr>
              <a:t>https://www.</a:t>
            </a:r>
            <a:r>
              <a:rPr lang="en-US" dirty="0">
                <a:highlight>
                  <a:srgbClr val="F5F5F5"/>
                </a:highlight>
                <a:hlinkClick r:id="rId3"/>
              </a:rPr>
              <a:t>pewresearch</a:t>
            </a:r>
            <a:r>
              <a:rPr lang="en-US" b="0" i="0" u="none" strike="noStrike" dirty="0">
                <a:effectLst/>
                <a:highlight>
                  <a:srgbClr val="F5F5F5"/>
                </a:highlight>
                <a:hlinkClick r:id="rId3"/>
              </a:rPr>
              <a:t>.</a:t>
            </a:r>
            <a:r>
              <a:rPr lang="en-US" dirty="0">
                <a:highlight>
                  <a:srgbClr val="F5F5F5"/>
                </a:highlight>
                <a:hlinkClick r:id="rId3"/>
              </a:rPr>
              <a:t>org/short-reads/2018/04/11</a:t>
            </a:r>
            <a:r>
              <a:rPr lang="en-US" b="0" i="0" u="none" strike="noStrike" dirty="0">
                <a:effectLst/>
                <a:highlight>
                  <a:srgbClr val="F5F5F5"/>
                </a:highlight>
                <a:hlinkClick r:id="rId3"/>
              </a:rPr>
              <a:t>/</a:t>
            </a:r>
            <a:r>
              <a:rPr lang="en-US" dirty="0">
                <a:highlight>
                  <a:srgbClr val="F5F5F5"/>
                </a:highlight>
                <a:hlinkClick r:id="rId3"/>
              </a:rPr>
              <a:t>millennials-largest-generation-us-labor-force</a:t>
            </a:r>
            <a:r>
              <a:rPr lang="en-US" b="0" i="0" u="none" strike="noStrike" dirty="0">
                <a:effectLst/>
                <a:highlight>
                  <a:srgbClr val="F5F5F5"/>
                </a:highlight>
                <a:hlinkClick r:id="rId3"/>
              </a:rPr>
              <a:t>/</a:t>
            </a:r>
            <a:endParaRPr lang="en-US"/>
          </a:p>
          <a:p>
            <a:endParaRPr lang="en-US" dirty="0">
              <a:solidFill>
                <a:srgbClr val="000000"/>
              </a:solidFill>
              <a:highlight>
                <a:srgbClr val="F5F5F5"/>
              </a:highlight>
              <a:latin typeface="Aptos"/>
            </a:endParaRPr>
          </a:p>
          <a:p>
            <a:pPr fontAlgn="base"/>
            <a:r>
              <a:rPr lang="en-US" b="0" i="0" u="none" strike="noStrike" dirty="0">
                <a:solidFill>
                  <a:srgbClr val="000000"/>
                </a:solidFill>
                <a:effectLst/>
                <a:highlight>
                  <a:srgbClr val="F5F5F5"/>
                </a:highlight>
                <a:latin typeface="Calibri"/>
                <a:ea typeface="Calibri"/>
                <a:cs typeface="Calibri"/>
              </a:rPr>
              <a:t>As of </a:t>
            </a:r>
            <a:r>
              <a:rPr lang="en-US" dirty="0">
                <a:solidFill>
                  <a:srgbClr val="000000"/>
                </a:solidFill>
                <a:highlight>
                  <a:srgbClr val="F5F5F5"/>
                </a:highlight>
                <a:latin typeface="Calibri"/>
                <a:ea typeface="Calibri"/>
                <a:cs typeface="Calibri"/>
              </a:rPr>
              <a:t>2018</a:t>
            </a:r>
            <a:r>
              <a:rPr lang="en-US" b="0" i="0" u="none" strike="noStrike" dirty="0">
                <a:solidFill>
                  <a:srgbClr val="000000"/>
                </a:solidFill>
                <a:effectLst/>
                <a:highlight>
                  <a:srgbClr val="F5F5F5"/>
                </a:highlight>
                <a:latin typeface="Calibri"/>
                <a:ea typeface="Calibri"/>
                <a:cs typeface="Calibri"/>
              </a:rPr>
              <a:t>, according to </a:t>
            </a:r>
            <a:r>
              <a:rPr lang="en-US" dirty="0">
                <a:solidFill>
                  <a:srgbClr val="000000"/>
                </a:solidFill>
                <a:highlight>
                  <a:srgbClr val="F5F5F5"/>
                </a:highlight>
                <a:latin typeface="Calibri"/>
                <a:ea typeface="Calibri"/>
                <a:cs typeface="Calibri"/>
              </a:rPr>
              <a:t>The Pew Research Center</a:t>
            </a:r>
            <a:r>
              <a:rPr lang="en-US" b="0" i="0" u="none" strike="noStrike" dirty="0">
                <a:solidFill>
                  <a:srgbClr val="000000"/>
                </a:solidFill>
                <a:effectLst/>
                <a:highlight>
                  <a:srgbClr val="F5F5F5"/>
                </a:highlight>
                <a:latin typeface="Calibri"/>
                <a:ea typeface="Calibri"/>
                <a:cs typeface="Calibri"/>
              </a:rPr>
              <a:t>, we have for the first time in history 5 generations in the workforce at once. You can see the breakdown here. And here at Auburn we work with and along side of many generations, particularly Gen-Z as our student workers and interns work with us. </a:t>
            </a:r>
            <a:r>
              <a:rPr lang="en-US" dirty="0">
                <a:solidFill>
                  <a:srgbClr val="000000"/>
                </a:solidFill>
                <a:highlight>
                  <a:srgbClr val="F5F5F5"/>
                </a:highlight>
                <a:latin typeface="Calibri"/>
                <a:ea typeface="Calibri"/>
                <a:cs typeface="Calibri"/>
              </a:rPr>
              <a:t>For more in depth information by age group see the US. Bureau of Labor Statistics: </a:t>
            </a:r>
            <a:br>
              <a:rPr lang="en-US" dirty="0">
                <a:solidFill>
                  <a:srgbClr val="000000"/>
                </a:solidFill>
                <a:highlight>
                  <a:srgbClr val="F5F5F5"/>
                </a:highlight>
                <a:latin typeface="Calibri"/>
                <a:ea typeface="Calibri"/>
                <a:cs typeface="Calibri"/>
              </a:rPr>
            </a:br>
            <a:br>
              <a:rPr lang="en-US" dirty="0">
                <a:highlight>
                  <a:srgbClr val="F5F5F5"/>
                </a:highlight>
                <a:latin typeface="Calibri"/>
                <a:ea typeface="Calibri"/>
                <a:cs typeface="Calibri"/>
              </a:rPr>
            </a:br>
            <a:r>
              <a:rPr lang="en-US" dirty="0">
                <a:highlight>
                  <a:srgbClr val="F5F5F5"/>
                </a:highlight>
              </a:rPr>
              <a:t>U.S. Bureau of Labor Statistics. (n.d.). </a:t>
            </a:r>
            <a:r>
              <a:rPr lang="en-US" i="1" dirty="0">
                <a:highlight>
                  <a:srgbClr val="F5F5F5"/>
                </a:highlight>
              </a:rPr>
              <a:t>Labor force share, by age group, 2003, 2013, 2023, and projected 2033</a:t>
            </a:r>
            <a:r>
              <a:rPr lang="en-US" dirty="0">
                <a:highlight>
                  <a:srgbClr val="F5F5F5"/>
                </a:highlight>
              </a:rPr>
              <a:t>. Employment Projections. </a:t>
            </a:r>
            <a:r>
              <a:rPr lang="en-US" dirty="0">
                <a:highlight>
                  <a:srgbClr val="F5F5F5"/>
                </a:highlight>
                <a:hlinkClick r:id="rId4"/>
              </a:rPr>
              <a:t>https://www.bls.gov/emp/graphics/labor-force-share-by-age-group.</a:t>
            </a:r>
            <a:r>
              <a:rPr lang="en-US" dirty="0">
                <a:solidFill>
                  <a:srgbClr val="000000"/>
                </a:solidFill>
                <a:highlight>
                  <a:srgbClr val="F5F5F5"/>
                </a:highlight>
                <a:hlinkClick r:id="rId4"/>
              </a:rPr>
              <a:t>html</a:t>
            </a:r>
            <a:r>
              <a:rPr lang="en-US" dirty="0">
                <a:solidFill>
                  <a:srgbClr val="000000"/>
                </a:solidFill>
                <a:highlight>
                  <a:srgbClr val="F5F5F5"/>
                </a:highlight>
              </a:rPr>
              <a:t>  </a:t>
            </a:r>
            <a:endParaRPr lang="en-US" b="0" i="0" dirty="0">
              <a:solidFill>
                <a:srgbClr val="444444"/>
              </a:solidFill>
              <a:effectLst/>
              <a:highlight>
                <a:srgbClr val="F5F5F5"/>
              </a:highlight>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4</a:t>
            </a:fld>
            <a:endParaRPr lang="en-US"/>
          </a:p>
        </p:txBody>
      </p:sp>
    </p:spTree>
    <p:extLst>
      <p:ext uri="{BB962C8B-B14F-4D97-AF65-F5344CB8AC3E}">
        <p14:creationId xmlns:p14="http://schemas.microsoft.com/office/powerpoint/2010/main" val="358179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 one or two and pop it in the chat or unmute and share. We’ll try and guess the generation you’re associated with. </a:t>
            </a:r>
          </a:p>
          <a:p>
            <a:endParaRPr lang="en-US" dirty="0"/>
          </a:p>
          <a:p>
            <a:r>
              <a:rPr lang="en-US" dirty="0"/>
              <a:t>Examples for a Millennial: </a:t>
            </a:r>
          </a:p>
          <a:p>
            <a:r>
              <a:rPr lang="en-US" dirty="0"/>
              <a:t>Music – Britany Spears, N*Sync, Backstreet Boys</a:t>
            </a:r>
          </a:p>
          <a:p>
            <a:r>
              <a:rPr lang="en-US" dirty="0"/>
              <a:t>Hair Style – Chunky layers with blonde highlights, Iced Tips</a:t>
            </a:r>
          </a:p>
          <a:p>
            <a:r>
              <a:rPr lang="en-US" dirty="0"/>
              <a:t>Brands – Abercrombie &amp; Fitch, Claire’s</a:t>
            </a:r>
          </a:p>
          <a:p>
            <a:r>
              <a:rPr lang="en-US" dirty="0"/>
              <a:t>T.V. Shows – The Office, Friends, How I Met Your Mother</a:t>
            </a:r>
          </a:p>
          <a:p>
            <a:r>
              <a:rPr lang="en-US" dirty="0"/>
              <a:t>Movies – Love Actually, Titanic</a:t>
            </a:r>
          </a:p>
          <a:p>
            <a:r>
              <a:rPr lang="en-US" dirty="0"/>
              <a:t>Restaurants/Food – Chipotle, Clear Coke, Orbitz</a:t>
            </a:r>
          </a:p>
          <a:p>
            <a:endParaRPr lang="en-US" dirty="0"/>
          </a:p>
          <a:p>
            <a:r>
              <a:rPr lang="en-US" dirty="0"/>
              <a:t>That was a great walk down memory lane! And it looks like we might have a good cross section of generations represented today. </a:t>
            </a:r>
          </a:p>
        </p:txBody>
      </p:sp>
      <p:sp>
        <p:nvSpPr>
          <p:cNvPr id="4" name="Slide Number Placeholder 3"/>
          <p:cNvSpPr>
            <a:spLocks noGrp="1"/>
          </p:cNvSpPr>
          <p:nvPr>
            <p:ph type="sldNum" sz="quarter" idx="5"/>
          </p:nvPr>
        </p:nvSpPr>
        <p:spPr/>
        <p:txBody>
          <a:bodyPr/>
          <a:lstStyle/>
          <a:p>
            <a:fld id="{0B8A9B5F-18CA-43B3-8CBC-22E692453855}" type="slidenum">
              <a:rPr lang="en-US" smtClean="0"/>
              <a:t>5</a:t>
            </a:fld>
            <a:endParaRPr lang="en-US"/>
          </a:p>
        </p:txBody>
      </p:sp>
    </p:spTree>
    <p:extLst>
      <p:ext uri="{BB962C8B-B14F-4D97-AF65-F5344CB8AC3E}">
        <p14:creationId xmlns:p14="http://schemas.microsoft.com/office/powerpoint/2010/main" val="246666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A STATISTIC! </a:t>
            </a:r>
          </a:p>
          <a:p>
            <a:endParaRPr lang="en-US" dirty="0"/>
          </a:p>
          <a:p>
            <a:r>
              <a:rPr lang="en-US" dirty="0"/>
              <a:t>Live Career is a company that works to help individuals in the job search market build effective resumes and cover letters and ultimately land a job. In 2022, they released a report “Different Generations in the Workplace; 2022 Study” which surveyed over 1,000 employees to look at general attitudes around the generations in the workplace, benefits and challenges, what expertise the different generations bring to the table and if age matters at all, they found that 89% of people somewhat or strongly agree that generation diversity in the workplace is something positive. Keep this in mind as we discuss generations in the workplace today. </a:t>
            </a:r>
            <a:br>
              <a:rPr lang="en-US" dirty="0">
                <a:cs typeface="+mn-lt"/>
              </a:rPr>
            </a:br>
            <a:br>
              <a:rPr lang="en-US" dirty="0">
                <a:cs typeface="+mn-lt"/>
              </a:rPr>
            </a:br>
            <a:r>
              <a:rPr lang="en-US" dirty="0"/>
              <a:t>Source: Paczka, N. (2023, January 3). </a:t>
            </a:r>
            <a:r>
              <a:rPr lang="en-US" i="1" dirty="0"/>
              <a:t>Different generations in the workplace | 2024 study</a:t>
            </a:r>
            <a:r>
              <a:rPr lang="en-US" dirty="0"/>
              <a:t>. Live Career. </a:t>
            </a:r>
            <a:r>
              <a:rPr lang="en-US" dirty="0">
                <a:hlinkClick r:id="rId3"/>
              </a:rPr>
              <a:t>https://www.livecareer.com/resources/careers/planning/generation-diversity-in-the-workplace</a:t>
            </a:r>
            <a:r>
              <a:rPr lang="en-US" dirty="0"/>
              <a:t> </a:t>
            </a:r>
          </a:p>
        </p:txBody>
      </p:sp>
      <p:sp>
        <p:nvSpPr>
          <p:cNvPr id="4" name="Slide Number Placeholder 3"/>
          <p:cNvSpPr>
            <a:spLocks noGrp="1"/>
          </p:cNvSpPr>
          <p:nvPr>
            <p:ph type="sldNum" sz="quarter" idx="5"/>
          </p:nvPr>
        </p:nvSpPr>
        <p:spPr/>
        <p:txBody>
          <a:bodyPr/>
          <a:lstStyle/>
          <a:p>
            <a:fld id="{0B8A9B5F-18CA-43B3-8CBC-22E692453855}" type="slidenum">
              <a:rPr lang="en-US" smtClean="0"/>
              <a:t>6</a:t>
            </a:fld>
            <a:endParaRPr lang="en-US"/>
          </a:p>
        </p:txBody>
      </p:sp>
    </p:spTree>
    <p:extLst>
      <p:ext uri="{BB962C8B-B14F-4D97-AF65-F5344CB8AC3E}">
        <p14:creationId xmlns:p14="http://schemas.microsoft.com/office/powerpoint/2010/main" val="342125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Now, we're going to get into the generational profiles, but I want to provide an important disclaimer</a:t>
            </a:r>
            <a:r>
              <a:rPr lang="en-US" sz="1200" dirty="0"/>
              <a:t>: generational context is </a:t>
            </a:r>
            <a:r>
              <a:rPr lang="en-US" sz="1200" b="1" i="1" dirty="0"/>
              <a:t>less about age </a:t>
            </a:r>
            <a:r>
              <a:rPr lang="en-US" sz="1200" dirty="0"/>
              <a:t>and </a:t>
            </a:r>
            <a:r>
              <a:rPr lang="en-US" sz="1200" b="1" i="1" dirty="0"/>
              <a:t>more about common experiences</a:t>
            </a:r>
            <a:r>
              <a:rPr lang="en-US" sz="1200" dirty="0"/>
              <a:t> by groups of people. And most of the conversation around generations is very US-centric. For example, Cambodia may not even have an “</a:t>
            </a:r>
            <a:r>
              <a:rPr lang="en-US" sz="1200" dirty="0" err="1"/>
              <a:t>i</a:t>
            </a:r>
            <a:r>
              <a:rPr lang="en-US" sz="1200" dirty="0"/>
              <a:t>-pad generation”. </a:t>
            </a:r>
          </a:p>
          <a:p>
            <a:endParaRPr lang="en-US" dirty="0"/>
          </a:p>
        </p:txBody>
      </p:sp>
      <p:sp>
        <p:nvSpPr>
          <p:cNvPr id="4" name="Slide Number Placeholder 3"/>
          <p:cNvSpPr>
            <a:spLocks noGrp="1"/>
          </p:cNvSpPr>
          <p:nvPr>
            <p:ph type="sldNum" sz="quarter" idx="5"/>
          </p:nvPr>
        </p:nvSpPr>
        <p:spPr/>
        <p:txBody>
          <a:bodyPr/>
          <a:lstStyle/>
          <a:p>
            <a:fld id="{6E3C0958-F1D3-E541-8A4A-024D1E9E4057}" type="slidenum">
              <a:rPr lang="en-US" smtClean="0"/>
              <a:t>7</a:t>
            </a:fld>
            <a:endParaRPr lang="en-US"/>
          </a:p>
        </p:txBody>
      </p:sp>
    </p:spTree>
    <p:extLst>
      <p:ext uri="{BB962C8B-B14F-4D97-AF65-F5344CB8AC3E}">
        <p14:creationId xmlns:p14="http://schemas.microsoft.com/office/powerpoint/2010/main" val="425874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a:hlinkClick r:id="rId3"/>
              </a:rPr>
              <a:t>https://www.purdueglobal.edu/education-partnerships/generational-workforce-differences-infographic/</a:t>
            </a:r>
            <a:endParaRPr lang="en-US"/>
          </a:p>
          <a:p>
            <a:r>
              <a:rPr lang="en-US">
                <a:cs typeface="Calibri"/>
              </a:rPr>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8</a:t>
            </a:fld>
            <a:endParaRPr lang="en-US"/>
          </a:p>
        </p:txBody>
      </p:sp>
    </p:spTree>
    <p:extLst>
      <p:ext uri="{BB962C8B-B14F-4D97-AF65-F5344CB8AC3E}">
        <p14:creationId xmlns:p14="http://schemas.microsoft.com/office/powerpoint/2010/main" val="1573031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9</a:t>
            </a:fld>
            <a:endParaRPr lang="en-US"/>
          </a:p>
        </p:txBody>
      </p:sp>
    </p:spTree>
    <p:extLst>
      <p:ext uri="{BB962C8B-B14F-4D97-AF65-F5344CB8AC3E}">
        <p14:creationId xmlns:p14="http://schemas.microsoft.com/office/powerpoint/2010/main" val="254108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10</a:t>
            </a:fld>
            <a:endParaRPr lang="en-US"/>
          </a:p>
        </p:txBody>
      </p:sp>
    </p:spTree>
    <p:extLst>
      <p:ext uri="{BB962C8B-B14F-4D97-AF65-F5344CB8AC3E}">
        <p14:creationId xmlns:p14="http://schemas.microsoft.com/office/powerpoint/2010/main" val="220192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11</a:t>
            </a:fld>
            <a:endParaRPr lang="en-US"/>
          </a:p>
        </p:txBody>
      </p:sp>
    </p:spTree>
    <p:extLst>
      <p:ext uri="{BB962C8B-B14F-4D97-AF65-F5344CB8AC3E}">
        <p14:creationId xmlns:p14="http://schemas.microsoft.com/office/powerpoint/2010/main" val="263335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169604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3221A4-5EB1-3769-B5DE-7A87423361C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399E1D77-AB20-380D-12FC-B045AB39625B}"/>
              </a:ext>
            </a:extLst>
          </p:cNvPr>
          <p:cNvSpPr/>
          <p:nvPr userDrawn="1"/>
        </p:nvSpPr>
        <p:spPr>
          <a:xfrm>
            <a:off x="2458065" y="4090219"/>
            <a:ext cx="8436077" cy="104222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3C9B2-9087-267C-9C5E-35E835B44EBD}"/>
              </a:ext>
            </a:extLst>
          </p:cNvPr>
          <p:cNvSpPr>
            <a:spLocks noGrp="1"/>
          </p:cNvSpPr>
          <p:nvPr>
            <p:ph type="title" hasCustomPrompt="1"/>
          </p:nvPr>
        </p:nvSpPr>
        <p:spPr>
          <a:xfrm>
            <a:off x="2635045" y="2448232"/>
            <a:ext cx="8712404" cy="2104103"/>
          </a:xfrm>
        </p:spPr>
        <p:txBody>
          <a:bodyPr anchor="b">
            <a:normAutofit/>
          </a:bodyPr>
          <a:lstStyle>
            <a:lvl1pPr>
              <a:defRPr sz="4800" b="1">
                <a:solidFill>
                  <a:schemeClr val="bg1"/>
                </a:solidFill>
              </a:defRPr>
            </a:lvl1pPr>
          </a:lstStyle>
          <a:p>
            <a:r>
              <a:rPr lang="en-US" dirty="0"/>
              <a:t>CLICK TO ADD SECTION TITLE</a:t>
            </a:r>
          </a:p>
        </p:txBody>
      </p:sp>
      <p:sp>
        <p:nvSpPr>
          <p:cNvPr id="3" name="Text Placeholder 2">
            <a:extLst>
              <a:ext uri="{FF2B5EF4-FFF2-40B4-BE49-F238E27FC236}">
                <a16:creationId xmlns:a16="http://schemas.microsoft.com/office/drawing/2014/main" id="{E1A7325D-10FA-9F22-355F-DB810FAE594F}"/>
              </a:ext>
            </a:extLst>
          </p:cNvPr>
          <p:cNvSpPr>
            <a:spLocks noGrp="1"/>
          </p:cNvSpPr>
          <p:nvPr>
            <p:ph type="body" idx="1"/>
          </p:nvPr>
        </p:nvSpPr>
        <p:spPr>
          <a:xfrm>
            <a:off x="2635044" y="4589464"/>
            <a:ext cx="8712405" cy="149299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EC4466-373F-7490-D9B3-0D6A61EC26BC}"/>
              </a:ext>
            </a:extLst>
          </p:cNvPr>
          <p:cNvSpPr>
            <a:spLocks noGrp="1"/>
          </p:cNvSpPr>
          <p:nvPr>
            <p:ph type="dt" sz="half" idx="10"/>
          </p:nvPr>
        </p:nvSpPr>
        <p:spPr>
          <a:xfrm>
            <a:off x="2200894" y="6011759"/>
            <a:ext cx="2743200" cy="365125"/>
          </a:xfrm>
        </p:spPr>
        <p:txBody>
          <a:bodyPr/>
          <a:lstStyle>
            <a:lvl1pPr>
              <a:defRPr>
                <a:solidFill>
                  <a:srgbClr val="0B2341"/>
                </a:solidFill>
              </a:defRPr>
            </a:lvl1pPr>
          </a:lstStyle>
          <a:p>
            <a:fld id="{EE95CB0B-2DDE-42A1-9CC1-6F5CB4E9D293}" type="datetimeFigureOut">
              <a:rPr lang="en-US" smtClean="0"/>
              <a:pPr/>
              <a:t>7/15/2025</a:t>
            </a:fld>
            <a:endParaRPr lang="en-US" dirty="0"/>
          </a:p>
        </p:txBody>
      </p:sp>
      <p:sp>
        <p:nvSpPr>
          <p:cNvPr id="5" name="Footer Placeholder 4">
            <a:extLst>
              <a:ext uri="{FF2B5EF4-FFF2-40B4-BE49-F238E27FC236}">
                <a16:creationId xmlns:a16="http://schemas.microsoft.com/office/drawing/2014/main" id="{3282F309-D48A-6395-6F71-D65FA90D8A6B}"/>
              </a:ext>
            </a:extLst>
          </p:cNvPr>
          <p:cNvSpPr>
            <a:spLocks noGrp="1"/>
          </p:cNvSpPr>
          <p:nvPr>
            <p:ph type="ftr" sz="quarter" idx="11"/>
          </p:nvPr>
        </p:nvSpPr>
        <p:spPr>
          <a:xfrm>
            <a:off x="4038600" y="6041716"/>
            <a:ext cx="4114800" cy="365125"/>
          </a:xfrm>
        </p:spPr>
        <p:txBody>
          <a:bodyPr/>
          <a:lstStyle>
            <a:lvl1pPr>
              <a:defRPr>
                <a:solidFill>
                  <a:srgbClr val="0B2341"/>
                </a:solidFill>
              </a:defRPr>
            </a:lvl1pPr>
          </a:lstStyle>
          <a:p>
            <a:endParaRPr lang="en-US" dirty="0"/>
          </a:p>
        </p:txBody>
      </p:sp>
      <p:sp>
        <p:nvSpPr>
          <p:cNvPr id="6" name="Slide Number Placeholder 5">
            <a:extLst>
              <a:ext uri="{FF2B5EF4-FFF2-40B4-BE49-F238E27FC236}">
                <a16:creationId xmlns:a16="http://schemas.microsoft.com/office/drawing/2014/main" id="{39107C4E-6737-1178-5745-F577F65A7872}"/>
              </a:ext>
            </a:extLst>
          </p:cNvPr>
          <p:cNvSpPr>
            <a:spLocks noGrp="1"/>
          </p:cNvSpPr>
          <p:nvPr>
            <p:ph type="sldNum" sz="quarter" idx="12"/>
          </p:nvPr>
        </p:nvSpPr>
        <p:spPr>
          <a:xfrm>
            <a:off x="9387348" y="6041716"/>
            <a:ext cx="2743200" cy="365125"/>
          </a:xfrm>
        </p:spPr>
        <p:txBody>
          <a:bodyPr/>
          <a:lstStyle>
            <a:lvl1pPr>
              <a:defRPr>
                <a:solidFill>
                  <a:srgbClr val="0B2341"/>
                </a:solidFill>
              </a:defRPr>
            </a:lvl1pPr>
          </a:lstStyle>
          <a:p>
            <a:fld id="{D9EA868A-6E4B-467D-B050-5FDF5780424D}" type="slidenum">
              <a:rPr lang="en-US" smtClean="0"/>
              <a:pPr/>
              <a:t>‹#›</a:t>
            </a:fld>
            <a:endParaRPr lang="en-US"/>
          </a:p>
        </p:txBody>
      </p:sp>
    </p:spTree>
    <p:extLst>
      <p:ext uri="{BB962C8B-B14F-4D97-AF65-F5344CB8AC3E}">
        <p14:creationId xmlns:p14="http://schemas.microsoft.com/office/powerpoint/2010/main" val="2502919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00643A-1F87-D8C6-B26E-8F6DE26FFC7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30996B3-0762-5268-EA6B-F9D24F9716A4}"/>
              </a:ext>
            </a:extLst>
          </p:cNvPr>
          <p:cNvSpPr>
            <a:spLocks noGrp="1"/>
          </p:cNvSpPr>
          <p:nvPr>
            <p:ph type="title" hasCustomPrompt="1"/>
          </p:nvPr>
        </p:nvSpPr>
        <p:spPr>
          <a:xfrm>
            <a:off x="385916" y="954275"/>
            <a:ext cx="10515600" cy="642878"/>
          </a:xfrm>
        </p:spPr>
        <p:txBody>
          <a:bodyPr anchor="t" anchorCtr="0"/>
          <a:lstStyle>
            <a:lvl1pPr>
              <a:defRPr b="1">
                <a:solidFill>
                  <a:schemeClr val="bg1"/>
                </a:solidFill>
              </a:defRPr>
            </a:lvl1pPr>
          </a:lstStyle>
          <a:p>
            <a:r>
              <a:rPr lang="en-US" dirty="0"/>
              <a:t>CLICK TO ADD SLIDE TITLE</a:t>
            </a:r>
          </a:p>
        </p:txBody>
      </p:sp>
      <p:sp>
        <p:nvSpPr>
          <p:cNvPr id="3" name="Content Placeholder 2">
            <a:extLst>
              <a:ext uri="{FF2B5EF4-FFF2-40B4-BE49-F238E27FC236}">
                <a16:creationId xmlns:a16="http://schemas.microsoft.com/office/drawing/2014/main" id="{0FEB754F-510E-4412-3D48-97B8240C6844}"/>
              </a:ext>
            </a:extLst>
          </p:cNvPr>
          <p:cNvSpPr>
            <a:spLocks noGrp="1"/>
          </p:cNvSpPr>
          <p:nvPr>
            <p:ph idx="1"/>
          </p:nvPr>
        </p:nvSpPr>
        <p:spPr>
          <a:xfrm>
            <a:off x="385916" y="1862561"/>
            <a:ext cx="10967884" cy="378772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BBF9E-C9B7-5437-2524-FB91AD321208}"/>
              </a:ext>
            </a:extLst>
          </p:cNvPr>
          <p:cNvSpPr>
            <a:spLocks noGrp="1"/>
          </p:cNvSpPr>
          <p:nvPr>
            <p:ph type="dt" sz="half" idx="10"/>
          </p:nvPr>
        </p:nvSpPr>
        <p:spPr/>
        <p:txBody>
          <a:bodyPr/>
          <a:lstStyle/>
          <a:p>
            <a:fld id="{EE95CB0B-2DDE-42A1-9CC1-6F5CB4E9D293}" type="datetimeFigureOut">
              <a:rPr lang="en-US" smtClean="0"/>
              <a:t>7/15/2025</a:t>
            </a:fld>
            <a:endParaRPr lang="en-US"/>
          </a:p>
        </p:txBody>
      </p:sp>
      <p:sp>
        <p:nvSpPr>
          <p:cNvPr id="5" name="Footer Placeholder 4">
            <a:extLst>
              <a:ext uri="{FF2B5EF4-FFF2-40B4-BE49-F238E27FC236}">
                <a16:creationId xmlns:a16="http://schemas.microsoft.com/office/drawing/2014/main" id="{AB808AE0-4F09-70CC-7CAA-DCA89B323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F63-E4E5-089E-945B-132550BF6693}"/>
              </a:ext>
            </a:extLst>
          </p:cNvPr>
          <p:cNvSpPr>
            <a:spLocks noGrp="1"/>
          </p:cNvSpPr>
          <p:nvPr>
            <p:ph type="sldNum" sz="quarter" idx="12"/>
          </p:nvPr>
        </p:nvSpPr>
        <p:spPr>
          <a:xfrm>
            <a:off x="9338187" y="331890"/>
            <a:ext cx="2743200" cy="365125"/>
          </a:xfrm>
        </p:spPr>
        <p:txBody>
          <a:bodyPr/>
          <a:lstStyle>
            <a:lvl1pPr>
              <a:defRPr>
                <a:solidFill>
                  <a:srgbClr val="0B2341"/>
                </a:solidFill>
              </a:defRPr>
            </a:lvl1pPr>
          </a:lstStyle>
          <a:p>
            <a:fld id="{D9EA868A-6E4B-467D-B050-5FDF5780424D}" type="slidenum">
              <a:rPr lang="en-US" smtClean="0"/>
              <a:pPr/>
              <a:t>‹#›</a:t>
            </a:fld>
            <a:endParaRPr lang="en-US" dirty="0"/>
          </a:p>
        </p:txBody>
      </p:sp>
    </p:spTree>
    <p:extLst>
      <p:ext uri="{BB962C8B-B14F-4D97-AF65-F5344CB8AC3E}">
        <p14:creationId xmlns:p14="http://schemas.microsoft.com/office/powerpoint/2010/main" val="115964322"/>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CDD736-2A2B-48F9-3818-60DC00458A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2695083-5B12-5BD3-E1B3-6AFCE30F2AA9}"/>
              </a:ext>
            </a:extLst>
          </p:cNvPr>
          <p:cNvSpPr>
            <a:spLocks noGrp="1"/>
          </p:cNvSpPr>
          <p:nvPr>
            <p:ph type="title" hasCustomPrompt="1"/>
          </p:nvPr>
        </p:nvSpPr>
        <p:spPr>
          <a:xfrm>
            <a:off x="385914" y="971581"/>
            <a:ext cx="10515600" cy="649955"/>
          </a:xfrm>
        </p:spPr>
        <p:txBody>
          <a:bodyPr anchor="t" anchorCtr="0"/>
          <a:lstStyle>
            <a:lvl1pPr>
              <a:defRPr b="1">
                <a:solidFill>
                  <a:schemeClr val="bg1"/>
                </a:solidFill>
              </a:defRPr>
            </a:lvl1pPr>
          </a:lstStyle>
          <a:p>
            <a:r>
              <a:rPr lang="en-US" dirty="0"/>
              <a:t> CLICK TO ADD SLIDE TITLE</a:t>
            </a:r>
          </a:p>
        </p:txBody>
      </p:sp>
      <p:sp>
        <p:nvSpPr>
          <p:cNvPr id="3" name="Content Placeholder 2">
            <a:extLst>
              <a:ext uri="{FF2B5EF4-FFF2-40B4-BE49-F238E27FC236}">
                <a16:creationId xmlns:a16="http://schemas.microsoft.com/office/drawing/2014/main" id="{5AB02207-D595-8AFC-CAD3-684A312F9C2C}"/>
              </a:ext>
            </a:extLst>
          </p:cNvPr>
          <p:cNvSpPr>
            <a:spLocks noGrp="1"/>
          </p:cNvSpPr>
          <p:nvPr>
            <p:ph sz="half" idx="1"/>
          </p:nvPr>
        </p:nvSpPr>
        <p:spPr>
          <a:xfrm>
            <a:off x="385914" y="184686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74D8C-CFFF-975B-189A-6CA6AFEFC8FB}"/>
              </a:ext>
            </a:extLst>
          </p:cNvPr>
          <p:cNvSpPr>
            <a:spLocks noGrp="1"/>
          </p:cNvSpPr>
          <p:nvPr>
            <p:ph sz="half" idx="2"/>
          </p:nvPr>
        </p:nvSpPr>
        <p:spPr>
          <a:xfrm>
            <a:off x="5719914" y="184686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563D0E-B18D-5E83-5F36-C290486F278B}"/>
              </a:ext>
            </a:extLst>
          </p:cNvPr>
          <p:cNvSpPr>
            <a:spLocks noGrp="1"/>
          </p:cNvSpPr>
          <p:nvPr>
            <p:ph type="dt" sz="half" idx="10"/>
          </p:nvPr>
        </p:nvSpPr>
        <p:spPr/>
        <p:txBody>
          <a:bodyPr/>
          <a:lstStyle/>
          <a:p>
            <a:fld id="{EE95CB0B-2DDE-42A1-9CC1-6F5CB4E9D293}" type="datetimeFigureOut">
              <a:rPr lang="en-US" smtClean="0"/>
              <a:t>7/15/2025</a:t>
            </a:fld>
            <a:endParaRPr lang="en-US"/>
          </a:p>
        </p:txBody>
      </p:sp>
      <p:sp>
        <p:nvSpPr>
          <p:cNvPr id="6" name="Footer Placeholder 5">
            <a:extLst>
              <a:ext uri="{FF2B5EF4-FFF2-40B4-BE49-F238E27FC236}">
                <a16:creationId xmlns:a16="http://schemas.microsoft.com/office/drawing/2014/main" id="{57520A95-29B9-D830-15A7-AE77DD505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3EE51-4390-4FA8-9181-60CF3957BC4D}"/>
              </a:ext>
            </a:extLst>
          </p:cNvPr>
          <p:cNvSpPr>
            <a:spLocks noGrp="1"/>
          </p:cNvSpPr>
          <p:nvPr>
            <p:ph type="sldNum" sz="quarter" idx="12"/>
          </p:nvPr>
        </p:nvSpPr>
        <p:spPr>
          <a:xfrm>
            <a:off x="9311144" y="331691"/>
            <a:ext cx="2743200" cy="365125"/>
          </a:xfrm>
        </p:spPr>
        <p:txBody>
          <a:bodyPr/>
          <a:lstStyle>
            <a:lvl1pPr>
              <a:defRPr>
                <a:solidFill>
                  <a:srgbClr val="0B2341"/>
                </a:solidFill>
              </a:defRPr>
            </a:lvl1pPr>
          </a:lstStyle>
          <a:p>
            <a:fld id="{D9EA868A-6E4B-467D-B050-5FDF5780424D}" type="slidenum">
              <a:rPr lang="en-US" smtClean="0"/>
              <a:pPr/>
              <a:t>‹#›</a:t>
            </a:fld>
            <a:endParaRPr lang="en-US"/>
          </a:p>
        </p:txBody>
      </p:sp>
    </p:spTree>
    <p:extLst>
      <p:ext uri="{BB962C8B-B14F-4D97-AF65-F5344CB8AC3E}">
        <p14:creationId xmlns:p14="http://schemas.microsoft.com/office/powerpoint/2010/main" val="2785052132"/>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44349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sp>
        <p:nvSpPr>
          <p:cNvPr id="6" name="Triangle 5">
            <a:extLst>
              <a:ext uri="{FF2B5EF4-FFF2-40B4-BE49-F238E27FC236}">
                <a16:creationId xmlns:a16="http://schemas.microsoft.com/office/drawing/2014/main" id="{82EC1F56-9800-72F5-37C2-B7DCEB1ECDAA}"/>
              </a:ext>
            </a:extLst>
          </p:cNvPr>
          <p:cNvSpPr/>
          <p:nvPr userDrawn="1"/>
        </p:nvSpPr>
        <p:spPr>
          <a:xfrm>
            <a:off x="5801958" y="5314113"/>
            <a:ext cx="578522" cy="558367"/>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AI-generated content may be incorrect.">
            <a:extLst>
              <a:ext uri="{FF2B5EF4-FFF2-40B4-BE49-F238E27FC236}">
                <a16:creationId xmlns:a16="http://schemas.microsoft.com/office/drawing/2014/main" id="{D69F1A7A-3CAC-0BDB-272D-2A35B8D33D89}"/>
              </a:ext>
            </a:extLst>
          </p:cNvPr>
          <p:cNvPicPr>
            <a:picLocks noChangeAspect="1"/>
          </p:cNvPicPr>
          <p:nvPr userDrawn="1"/>
        </p:nvPicPr>
        <p:blipFill>
          <a:blip r:embed="rId4"/>
          <a:stretch>
            <a:fillRect/>
          </a:stretch>
        </p:blipFill>
        <p:spPr>
          <a:xfrm>
            <a:off x="5638245" y="5242512"/>
            <a:ext cx="915509" cy="793442"/>
          </a:xfrm>
          <a:prstGeom prst="rect">
            <a:avLst/>
          </a:prstGeom>
        </p:spPr>
      </p:pic>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15.sv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3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3"/>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4"/>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 id="2147483951" r:id="rId17"/>
    <p:sldLayoutId id="2147483952" r:id="rId18"/>
    <p:sldLayoutId id="2147483953" r:id="rId19"/>
    <p:sldLayoutId id="2147483954" r:id="rId20"/>
    <p:sldLayoutId id="214748395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kzfAOc4L6vQ?si=rjpuI_T_np9nN_F5"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aub.ie/leadingpeople" TargetMode="External"/><Relationship Id="rId3" Type="http://schemas.openxmlformats.org/officeDocument/2006/relationships/hyperlink" Target="https://learningmanager.adobe.com/app/learner?accountId=114654#/course/8590060" TargetMode="External"/><Relationship Id="rId7" Type="http://schemas.openxmlformats.org/officeDocument/2006/relationships/hyperlink" Target="https://aub.ie/leadingself" TargetMode="External"/><Relationship Id="rId2" Type="http://schemas.openxmlformats.org/officeDocument/2006/relationships/hyperlink" Target="https://learningmanager.adobe.com/app/learner?accountId=114654#/course/8591059" TargetMode="External"/><Relationship Id="rId1" Type="http://schemas.openxmlformats.org/officeDocument/2006/relationships/slideLayout" Target="../slideLayouts/slideLayout1.xml"/><Relationship Id="rId6" Type="http://schemas.openxmlformats.org/officeDocument/2006/relationships/hyperlink" Target="https://aub.ie/aspire" TargetMode="External"/><Relationship Id="rId5" Type="http://schemas.openxmlformats.org/officeDocument/2006/relationships/hyperlink" Target="https://learningmanager.adobe.com/app/learner?accountId=114654#/course/8592493" TargetMode="External"/><Relationship Id="rId4" Type="http://schemas.openxmlformats.org/officeDocument/2006/relationships/hyperlink" Target="https://learningmanager.adobe.com/app/learner?accountId=114654#/course/8593635" TargetMode="External"/><Relationship Id="rId9" Type="http://schemas.openxmlformats.org/officeDocument/2006/relationships/hyperlink" Target="https://aub.ie/m365copilo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ted.com/talks/leah_georges_navigating_the_multigenerational_workplace_shoulder_pads_not_required" TargetMode="External"/><Relationship Id="rId3" Type="http://schemas.openxmlformats.org/officeDocument/2006/relationships/hyperlink" Target="https://www.bls.gov/emp/graphics/labor-force-share-by-age-group.html" TargetMode="External"/><Relationship Id="rId7" Type="http://schemas.openxmlformats.org/officeDocument/2006/relationships/hyperlink" Target="https://www.livecareer.com/resources/careers/planning/generation-diversity-in-the-workplace" TargetMode="External"/><Relationship Id="rId2" Type="http://schemas.openxmlformats.org/officeDocument/2006/relationships/hyperlink" Target="https://www.pewresearch.org/short-reads/2018/04/11/millennials-largest-generation-us-labor-force/" TargetMode="External"/><Relationship Id="rId1" Type="http://schemas.openxmlformats.org/officeDocument/2006/relationships/slideLayout" Target="../slideLayouts/slideLayout1.xml"/><Relationship Id="rId6" Type="http://schemas.openxmlformats.org/officeDocument/2006/relationships/hyperlink" Target="https://www.pewresearch.org/short-reads/2023/05/22/5-things-to-keep-in-mind-when-you-hear-about-gen-z-millennials-boomers-and-other-generations/" TargetMode="External"/><Relationship Id="rId5" Type="http://schemas.openxmlformats.org/officeDocument/2006/relationships/hyperlink" Target="https://www.pewresearch.org/short-reads/2023/05/22/how-pew-research-center-will-report-on-generations-moving-forward/" TargetMode="External"/><Relationship Id="rId4" Type="http://schemas.openxmlformats.org/officeDocument/2006/relationships/hyperlink" Target="https://www.purdueglobal.edu/education-partnerships/generational-workforce-differences-infographic/?abtestactive=tru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aub.ie/moriahkent" TargetMode="External"/><Relationship Id="rId2" Type="http://schemas.openxmlformats.org/officeDocument/2006/relationships/hyperlink" Target="mailto:mmkoo036@auburn.edu" TargetMode="Externa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638D-B8E1-959A-02B5-CF8F4AE94957}"/>
              </a:ext>
            </a:extLst>
          </p:cNvPr>
          <p:cNvSpPr>
            <a:spLocks noGrp="1"/>
          </p:cNvSpPr>
          <p:nvPr>
            <p:ph type="title"/>
          </p:nvPr>
        </p:nvSpPr>
        <p:spPr/>
        <p:txBody>
          <a:bodyPr/>
          <a:lstStyle/>
          <a:p>
            <a:r>
              <a:rPr lang="en-US" dirty="0"/>
              <a:t>Working Among Multiple Generations </a:t>
            </a:r>
          </a:p>
        </p:txBody>
      </p:sp>
      <p:sp>
        <p:nvSpPr>
          <p:cNvPr id="3" name="Text Placeholder 2">
            <a:extLst>
              <a:ext uri="{FF2B5EF4-FFF2-40B4-BE49-F238E27FC236}">
                <a16:creationId xmlns:a16="http://schemas.microsoft.com/office/drawing/2014/main" id="{000A1DBB-8F2D-658F-EE23-FDCC5FB38E54}"/>
              </a:ext>
            </a:extLst>
          </p:cNvPr>
          <p:cNvSpPr>
            <a:spLocks noGrp="1"/>
          </p:cNvSpPr>
          <p:nvPr>
            <p:ph type="body" sz="quarter" idx="13"/>
          </p:nvPr>
        </p:nvSpPr>
        <p:spPr/>
        <p:txBody>
          <a:bodyPr/>
          <a:lstStyle/>
          <a:p>
            <a:r>
              <a:rPr lang="en-US" dirty="0"/>
              <a:t>Facilitated by Moriah </a:t>
            </a:r>
            <a:r>
              <a:rPr lang="en-US" dirty="0" err="1"/>
              <a:t>kent</a:t>
            </a:r>
            <a:endParaRPr lang="en-US" dirty="0"/>
          </a:p>
        </p:txBody>
      </p:sp>
    </p:spTree>
    <p:extLst>
      <p:ext uri="{BB962C8B-B14F-4D97-AF65-F5344CB8AC3E}">
        <p14:creationId xmlns:p14="http://schemas.microsoft.com/office/powerpoint/2010/main" val="3896019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Generation X (1965-1980)</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97350" y="897612"/>
            <a:ext cx="11161249" cy="4667250"/>
          </a:xfrm>
        </p:spPr>
        <p:txBody>
          <a:bodyPr>
            <a:noAutofit/>
          </a:bodyPr>
          <a:lstStyle/>
          <a:p>
            <a:r>
              <a:rPr lang="en-US" sz="2800" dirty="0"/>
              <a:t>Characteristics</a:t>
            </a:r>
          </a:p>
          <a:p>
            <a:pPr lvl="1"/>
            <a:r>
              <a:rPr lang="en-US" sz="2400" dirty="0"/>
              <a:t>Flexible and informal, skeptical, independent</a:t>
            </a:r>
          </a:p>
          <a:p>
            <a:r>
              <a:rPr lang="en-US" sz="2800" dirty="0"/>
              <a:t>Shaped By</a:t>
            </a:r>
          </a:p>
          <a:p>
            <a:pPr lvl="1"/>
            <a:r>
              <a:rPr lang="en-US" sz="2400" dirty="0"/>
              <a:t>The fall of the Berlin Wall, Dot-com boom, AIDS epidemic, Higher divorce rates</a:t>
            </a:r>
          </a:p>
          <a:p>
            <a:r>
              <a:rPr lang="en-US" sz="2800" dirty="0"/>
              <a:t>World View</a:t>
            </a:r>
          </a:p>
          <a:p>
            <a:pPr lvl="1"/>
            <a:r>
              <a:rPr lang="en-US" sz="2400" dirty="0"/>
              <a:t>Quick to move if their needs aren’t being met, resistant to change if it affects their values, favors diversity in the workplace</a:t>
            </a:r>
          </a:p>
          <a:p>
            <a:pPr marL="457200" lvl="1" indent="0">
              <a:buNone/>
            </a:pPr>
            <a:endParaRPr lang="en-US" sz="2400" dirty="0"/>
          </a:p>
          <a:p>
            <a:r>
              <a:rPr lang="en-US" sz="2800" dirty="0"/>
              <a:t>Values In the Workplace</a:t>
            </a:r>
          </a:p>
          <a:p>
            <a:pPr lvl="1"/>
            <a:r>
              <a:rPr lang="en-US" sz="2400" dirty="0"/>
              <a:t>Work/life balance, autonomy, putting their personal/professional needs first, diversity</a:t>
            </a:r>
          </a:p>
          <a:p>
            <a:endParaRPr lang="en-US" sz="2800" dirty="0"/>
          </a:p>
          <a:p>
            <a:endParaRPr lang="en-US" sz="2800" dirty="0"/>
          </a:p>
        </p:txBody>
      </p:sp>
    </p:spTree>
    <p:custDataLst>
      <p:tags r:id="rId1"/>
    </p:custDataLst>
    <p:extLst>
      <p:ext uri="{BB962C8B-B14F-4D97-AF65-F5344CB8AC3E}">
        <p14:creationId xmlns:p14="http://schemas.microsoft.com/office/powerpoint/2010/main" val="1187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Millennials (1981-2000)</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0" y="1208366"/>
            <a:ext cx="11161249" cy="5043843"/>
          </a:xfrm>
        </p:spPr>
        <p:txBody>
          <a:bodyPr>
            <a:normAutofit fontScale="92500" lnSpcReduction="10000"/>
          </a:bodyPr>
          <a:lstStyle/>
          <a:p>
            <a:r>
              <a:rPr lang="en-US" sz="3000" dirty="0"/>
              <a:t>Characteristics</a:t>
            </a:r>
          </a:p>
          <a:p>
            <a:pPr lvl="1"/>
            <a:r>
              <a:rPr lang="en-US" sz="2600" dirty="0"/>
              <a:t>Competitive, civic-minded, open-minded, achievement-oriented</a:t>
            </a:r>
          </a:p>
          <a:p>
            <a:r>
              <a:rPr lang="en-US" sz="3000" dirty="0"/>
              <a:t>Shaped By</a:t>
            </a:r>
          </a:p>
          <a:p>
            <a:pPr lvl="1"/>
            <a:r>
              <a:rPr lang="en-US" sz="2600" dirty="0"/>
              <a:t>Columbine, 9/11, the internet</a:t>
            </a:r>
          </a:p>
          <a:p>
            <a:r>
              <a:rPr lang="en-US" sz="3000" dirty="0"/>
              <a:t>World View</a:t>
            </a:r>
          </a:p>
          <a:p>
            <a:pPr lvl="1"/>
            <a:r>
              <a:rPr lang="en-US" sz="2600" dirty="0"/>
              <a:t>Seeks challenges, growth and development, work/life balance, will leave an organization if they don’t like it/changes</a:t>
            </a:r>
          </a:p>
          <a:p>
            <a:pPr lvl="1"/>
            <a:endParaRPr lang="en-US" sz="2600" dirty="0"/>
          </a:p>
          <a:p>
            <a:r>
              <a:rPr lang="en-US" sz="3000" dirty="0"/>
              <a:t>Values In the Workplace</a:t>
            </a:r>
          </a:p>
          <a:p>
            <a:pPr lvl="1"/>
            <a:r>
              <a:rPr lang="en-US" sz="2600" dirty="0"/>
              <a:t>Unique and purpose-driven work experiences, responsibility, the quality of their manager</a:t>
            </a:r>
          </a:p>
          <a:p>
            <a:endParaRPr lang="en-US" sz="2800" dirty="0"/>
          </a:p>
          <a:p>
            <a:endParaRPr lang="en-US" sz="2800" dirty="0"/>
          </a:p>
        </p:txBody>
      </p:sp>
    </p:spTree>
    <p:custDataLst>
      <p:tags r:id="rId1"/>
    </p:custDataLst>
    <p:extLst>
      <p:ext uri="{BB962C8B-B14F-4D97-AF65-F5344CB8AC3E}">
        <p14:creationId xmlns:p14="http://schemas.microsoft.com/office/powerpoint/2010/main" val="14696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dirty="0">
                <a:solidFill>
                  <a:schemeClr val="bg1"/>
                </a:solidFill>
                <a:latin typeface="Avenir Next LT Pro Demi"/>
                <a:cs typeface="Arial"/>
              </a:rPr>
              <a:t>Generation Z (1997-2012)</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208366"/>
            <a:ext cx="11357318" cy="5203863"/>
          </a:xfrm>
        </p:spPr>
        <p:txBody>
          <a:bodyPr>
            <a:normAutofit lnSpcReduction="10000"/>
          </a:bodyPr>
          <a:lstStyle/>
          <a:p>
            <a:r>
              <a:rPr lang="en-US" sz="2800" dirty="0"/>
              <a:t>Characteristics</a:t>
            </a:r>
          </a:p>
          <a:p>
            <a:pPr lvl="1"/>
            <a:r>
              <a:rPr lang="en-US" sz="2400" dirty="0"/>
              <a:t>Global, entrepreneurial, progressive, broader focus</a:t>
            </a:r>
          </a:p>
          <a:p>
            <a:r>
              <a:rPr lang="en-US" sz="2800" dirty="0"/>
              <a:t>Shaped By</a:t>
            </a:r>
          </a:p>
          <a:p>
            <a:pPr lvl="1"/>
            <a:r>
              <a:rPr lang="en-US" sz="2400" dirty="0"/>
              <a:t>Life after 9/11, The Great Recession, technology access</a:t>
            </a:r>
          </a:p>
          <a:p>
            <a:r>
              <a:rPr lang="en-US" sz="2800" dirty="0"/>
              <a:t>World View</a:t>
            </a:r>
          </a:p>
          <a:p>
            <a:pPr lvl="1"/>
            <a:r>
              <a:rPr lang="en-US" sz="2400" dirty="0"/>
              <a:t>Self-identify as addicted to technology, independent and individual, innovative</a:t>
            </a:r>
          </a:p>
          <a:p>
            <a:pPr lvl="1"/>
            <a:endParaRPr lang="en-US" sz="2400" dirty="0"/>
          </a:p>
          <a:p>
            <a:r>
              <a:rPr lang="en-US" sz="2800" dirty="0"/>
              <a:t>Values In the Workplace</a:t>
            </a:r>
          </a:p>
          <a:p>
            <a:pPr lvl="1"/>
            <a:r>
              <a:rPr lang="en-US" sz="2400" dirty="0"/>
              <a:t>Opportunities for creativity, individuality, and personalization and diversity, immediate feedback </a:t>
            </a:r>
          </a:p>
          <a:p>
            <a:endParaRPr lang="en-US" sz="2800" dirty="0"/>
          </a:p>
          <a:p>
            <a:endParaRPr lang="en-US" sz="2800" dirty="0"/>
          </a:p>
        </p:txBody>
      </p:sp>
      <p:sp>
        <p:nvSpPr>
          <p:cNvPr id="9" name="Content Placeholder 2">
            <a:extLst>
              <a:ext uri="{FF2B5EF4-FFF2-40B4-BE49-F238E27FC236}">
                <a16:creationId xmlns:a16="http://schemas.microsoft.com/office/drawing/2014/main" id="{3E270CA3-1A99-F5D3-6137-C176A34D7CAD}"/>
              </a:ext>
            </a:extLst>
          </p:cNvPr>
          <p:cNvSpPr txBox="1">
            <a:spLocks/>
          </p:cNvSpPr>
          <p:nvPr/>
        </p:nvSpPr>
        <p:spPr>
          <a:xfrm>
            <a:off x="3968216" y="4153950"/>
            <a:ext cx="4255568" cy="540380"/>
          </a:xfrm>
          <a:prstGeom prst="rect">
            <a:avLst/>
          </a:prstGeom>
        </p:spPr>
        <p:txBody>
          <a:bodyPr vert="horz" lIns="91440" tIns="45720" rIns="91440" bIns="45720" rtlCol="0" anchor="t">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latin typeface="Avenir Next LT Pro"/>
                <a:cs typeface="Arial"/>
              </a:rPr>
              <a:t>...and artificial intelligence</a:t>
            </a:r>
            <a:endParaRPr lang="en-US" sz="2600" dirty="0"/>
          </a:p>
          <a:p>
            <a:endParaRPr lang="en-US" sz="2400" dirty="0"/>
          </a:p>
        </p:txBody>
      </p:sp>
    </p:spTree>
    <p:custDataLst>
      <p:tags r:id="rId1"/>
    </p:custDataLst>
    <p:extLst>
      <p:ext uri="{BB962C8B-B14F-4D97-AF65-F5344CB8AC3E}">
        <p14:creationId xmlns:p14="http://schemas.microsoft.com/office/powerpoint/2010/main" val="8045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78B3-DA5B-DE5E-487E-DC7ECA5F17F3}"/>
              </a:ext>
            </a:extLst>
          </p:cNvPr>
          <p:cNvSpPr>
            <a:spLocks noGrp="1"/>
          </p:cNvSpPr>
          <p:nvPr>
            <p:ph type="title"/>
          </p:nvPr>
        </p:nvSpPr>
        <p:spPr>
          <a:xfrm>
            <a:off x="1167984" y="1985827"/>
            <a:ext cx="8852941" cy="1900896"/>
          </a:xfrm>
        </p:spPr>
        <p:txBody>
          <a:bodyPr>
            <a:normAutofit fontScale="90000"/>
          </a:bodyPr>
          <a:lstStyle/>
          <a:p>
            <a:r>
              <a:rPr lang="en-US" sz="6000" dirty="0">
                <a:solidFill>
                  <a:srgbClr val="FFFFFF"/>
                </a:solidFill>
                <a:latin typeface="Avenir Next LT Pro Light"/>
              </a:rPr>
              <a:t>If you can't find empathy…</a:t>
            </a:r>
            <a:br>
              <a:rPr lang="en-US" sz="6000" dirty="0">
                <a:solidFill>
                  <a:srgbClr val="FFFFFF"/>
                </a:solidFill>
                <a:latin typeface="Avenir Next LT Pro Light"/>
              </a:rPr>
            </a:br>
            <a:br>
              <a:rPr lang="en-US" sz="6000" dirty="0">
                <a:solidFill>
                  <a:srgbClr val="FFFFFF"/>
                </a:solidFill>
                <a:latin typeface="Avenir Next LT Pro Light"/>
              </a:rPr>
            </a:br>
            <a:r>
              <a:rPr lang="en-US" sz="6000" dirty="0">
                <a:solidFill>
                  <a:srgbClr val="FFFFFF"/>
                </a:solidFill>
                <a:latin typeface="Avenir Next LT Pro Light"/>
              </a:rPr>
              <a:t>…find curiosity.</a:t>
            </a:r>
            <a:endParaRPr lang="en-US" sz="4800" dirty="0">
              <a:solidFill>
                <a:srgbClr val="FFFFFF"/>
              </a:solidFill>
            </a:endParaRPr>
          </a:p>
        </p:txBody>
      </p:sp>
    </p:spTree>
    <p:extLst>
      <p:ext uri="{BB962C8B-B14F-4D97-AF65-F5344CB8AC3E}">
        <p14:creationId xmlns:p14="http://schemas.microsoft.com/office/powerpoint/2010/main" val="2468288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964F8-4A4B-ECD4-6C9C-E738FCA92D66}"/>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9B03B249-066B-3116-6C47-D630E416ADC6}"/>
              </a:ext>
            </a:extLst>
          </p:cNvPr>
          <p:cNvSpPr txBox="1">
            <a:spLocks/>
          </p:cNvSpPr>
          <p:nvPr/>
        </p:nvSpPr>
        <p:spPr>
          <a:xfrm>
            <a:off x="2582579" y="3639950"/>
            <a:ext cx="8712404" cy="2104103"/>
          </a:xfrm>
          <a:prstGeom prst="rect">
            <a:avLst/>
          </a:prstGeom>
        </p:spPr>
        <p:txBody>
          <a:bodyPr vert="horz" lIns="91440" tIns="45720" rIns="91440" bIns="45720" rtlCol="0" anchor="b" anchorCtr="0">
            <a:normAutofit/>
          </a:bodyPr>
          <a:lstStyle>
            <a:lvl1pPr algn="l" defTabSz="914400" rtl="0" eaLnBrk="1" latinLnBrk="0" hangingPunct="1">
              <a:lnSpc>
                <a:spcPct val="80000"/>
              </a:lnSpc>
              <a:spcBef>
                <a:spcPct val="0"/>
              </a:spcBef>
              <a:buNone/>
              <a:defRPr sz="4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dirty="0">
                <a:solidFill>
                  <a:srgbClr val="FFFFFF"/>
                </a:solidFill>
                <a:latin typeface="Avenir Next LT Pro Light"/>
                <a:cs typeface="Arial"/>
              </a:rPr>
              <a:t>The individual</a:t>
            </a:r>
            <a:endParaRPr lang="en-US" dirty="0"/>
          </a:p>
        </p:txBody>
      </p:sp>
      <p:sp>
        <p:nvSpPr>
          <p:cNvPr id="7" name="Text Placeholder 6">
            <a:extLst>
              <a:ext uri="{FF2B5EF4-FFF2-40B4-BE49-F238E27FC236}">
                <a16:creationId xmlns:a16="http://schemas.microsoft.com/office/drawing/2014/main" id="{F5CC84D8-18D7-5FB9-4F43-190F79CF34AF}"/>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343099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131645-2486-B393-97DC-1A3A925979D9}"/>
              </a:ext>
            </a:extLst>
          </p:cNvPr>
          <p:cNvSpPr>
            <a:spLocks noGrp="1"/>
          </p:cNvSpPr>
          <p:nvPr>
            <p:ph idx="1"/>
          </p:nvPr>
        </p:nvSpPr>
        <p:spPr>
          <a:xfrm>
            <a:off x="206092" y="999775"/>
            <a:ext cx="5678659" cy="4860317"/>
          </a:xfrm>
        </p:spPr>
        <p:txBody>
          <a:bodyPr vert="horz" lIns="91440" tIns="45720" rIns="91440" bIns="45720" rtlCol="0" anchor="t">
            <a:normAutofit/>
          </a:bodyPr>
          <a:lstStyle/>
          <a:p>
            <a:pPr marL="0" indent="0">
              <a:buNone/>
            </a:pPr>
            <a:r>
              <a:rPr lang="en-US" sz="3000" b="1" dirty="0">
                <a:latin typeface="Avenir Light" panose="020B0402020203020204"/>
              </a:rPr>
              <a:t>Leah Georges' TED Talk Insights</a:t>
            </a:r>
          </a:p>
          <a:p>
            <a:pPr lvl="1">
              <a:buFont typeface="Wingdings" panose="05000000000000000000" pitchFamily="2" charset="2"/>
              <a:buChar char="Ø"/>
            </a:pPr>
            <a:r>
              <a:rPr lang="en-US" sz="2600" dirty="0">
                <a:latin typeface="Avenir Light" panose="020B0402020203020204"/>
                <a:cs typeface="Arial"/>
              </a:rPr>
              <a:t> Explores the multi-generational </a:t>
            </a:r>
            <a:r>
              <a:rPr lang="en-US" sz="2600" b="1" dirty="0">
                <a:latin typeface="Avenir Light" panose="020B0402020203020204"/>
                <a:cs typeface="Arial"/>
              </a:rPr>
              <a:t>workforce dynamics</a:t>
            </a:r>
          </a:p>
          <a:p>
            <a:pPr lvl="1">
              <a:buFont typeface="Wingdings" panose="05000000000000000000" pitchFamily="2" charset="2"/>
              <a:buChar char="Ø"/>
            </a:pPr>
            <a:r>
              <a:rPr lang="en-US" sz="2600" dirty="0">
                <a:latin typeface="Avenir Light" panose="020B0402020203020204"/>
                <a:cs typeface="Arial"/>
              </a:rPr>
              <a:t> Specifics of </a:t>
            </a:r>
            <a:r>
              <a:rPr lang="en-US" sz="2600" b="1" dirty="0">
                <a:latin typeface="Avenir Light" panose="020B0402020203020204"/>
                <a:cs typeface="Arial"/>
              </a:rPr>
              <a:t>US/Western Culture</a:t>
            </a:r>
          </a:p>
          <a:p>
            <a:pPr marL="0" indent="0">
              <a:buNone/>
            </a:pPr>
            <a:endParaRPr lang="en-US" sz="2600" dirty="0"/>
          </a:p>
        </p:txBody>
      </p:sp>
      <p:sp>
        <p:nvSpPr>
          <p:cNvPr id="3" name="Slide Number Placeholder 2">
            <a:extLst>
              <a:ext uri="{FF2B5EF4-FFF2-40B4-BE49-F238E27FC236}">
                <a16:creationId xmlns:a16="http://schemas.microsoft.com/office/drawing/2014/main" id="{8D63AA20-91F3-C497-91B7-6FFEC04B3025}"/>
              </a:ext>
            </a:extLst>
          </p:cNvPr>
          <p:cNvSpPr>
            <a:spLocks noGrp="1"/>
          </p:cNvSpPr>
          <p:nvPr>
            <p:ph type="sldNum" sz="quarter" idx="12"/>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15</a:t>
            </a:fld>
            <a:endParaRPr lang="en-US" spc="400"/>
          </a:p>
        </p:txBody>
      </p:sp>
      <p:sp>
        <p:nvSpPr>
          <p:cNvPr id="11" name="Footer Placeholder 3">
            <a:extLst>
              <a:ext uri="{FF2B5EF4-FFF2-40B4-BE49-F238E27FC236}">
                <a16:creationId xmlns:a16="http://schemas.microsoft.com/office/drawing/2014/main" id="{3A1BCBD2-2444-A806-30FD-94CFF9099062}"/>
              </a:ext>
            </a:extLst>
          </p:cNvPr>
          <p:cNvSpPr>
            <a:spLocks noGrp="1"/>
          </p:cNvSpPr>
          <p:nvPr>
            <p:ph type="ftr" sz="quarter" idx="13"/>
          </p:nvPr>
        </p:nvSpPr>
        <p:spPr>
          <a:xfrm>
            <a:off x="694574" y="6366854"/>
            <a:ext cx="6743700" cy="365125"/>
          </a:xfrm>
        </p:spPr>
        <p:txBody>
          <a:bodyPr/>
          <a:lstStyle/>
          <a:p>
            <a:r>
              <a:rPr lang="en-US" dirty="0">
                <a:latin typeface="Avenir Light"/>
                <a:cs typeface="Arial"/>
              </a:rPr>
              <a:t>SOURCE: </a:t>
            </a:r>
            <a:r>
              <a:rPr lang="en-US" sz="900" dirty="0">
                <a:latin typeface="Avenir Light"/>
                <a:cs typeface="Arial"/>
                <a:hlinkClick r:id="rId3"/>
              </a:rPr>
              <a:t>Navigating the Multi-generational Workplace</a:t>
            </a:r>
            <a:r>
              <a:rPr lang="en-US" sz="1600" dirty="0"/>
              <a:t> </a:t>
            </a:r>
            <a:r>
              <a:rPr lang="en-US" dirty="0">
                <a:latin typeface="Avenir Light"/>
                <a:cs typeface="Arial"/>
              </a:rPr>
              <a:t>BY lEAH gEORGES</a:t>
            </a:r>
            <a:endParaRPr lang="en-US" dirty="0"/>
          </a:p>
        </p:txBody>
      </p:sp>
      <p:sp>
        <p:nvSpPr>
          <p:cNvPr id="5" name="Title 4">
            <a:extLst>
              <a:ext uri="{FF2B5EF4-FFF2-40B4-BE49-F238E27FC236}">
                <a16:creationId xmlns:a16="http://schemas.microsoft.com/office/drawing/2014/main" id="{6B041DA2-EE97-35BF-CDD0-630599C9609E}"/>
              </a:ext>
            </a:extLst>
          </p:cNvPr>
          <p:cNvSpPr>
            <a:spLocks noGrp="1"/>
          </p:cNvSpPr>
          <p:nvPr>
            <p:ph type="title"/>
          </p:nvPr>
        </p:nvSpPr>
        <p:spPr>
          <a:xfrm>
            <a:off x="1775861" y="230876"/>
            <a:ext cx="9998798" cy="666736"/>
          </a:xfrm>
        </p:spPr>
        <p:txBody>
          <a:bodyPr anchor="ctr">
            <a:normAutofit/>
          </a:bodyPr>
          <a:lstStyle/>
          <a:p>
            <a:r>
              <a:rPr lang="en-US"/>
              <a:t>Navigating the Multi-generational Workplace</a:t>
            </a:r>
          </a:p>
        </p:txBody>
      </p:sp>
      <p:pic>
        <p:nvPicPr>
          <p:cNvPr id="4" name="Picture 3" descr="Two men sitting at a table using a typewriter&#10;&#10;AI-generated content may be incorrect.">
            <a:extLst>
              <a:ext uri="{FF2B5EF4-FFF2-40B4-BE49-F238E27FC236}">
                <a16:creationId xmlns:a16="http://schemas.microsoft.com/office/drawing/2014/main" id="{FFA8A9EE-ABF8-7060-41AF-133FE2545FD9}"/>
              </a:ext>
            </a:extLst>
          </p:cNvPr>
          <p:cNvPicPr>
            <a:picLocks noChangeAspect="1"/>
          </p:cNvPicPr>
          <p:nvPr/>
        </p:nvPicPr>
        <p:blipFill>
          <a:blip r:embed="rId4"/>
          <a:stretch>
            <a:fillRect/>
          </a:stretch>
        </p:blipFill>
        <p:spPr>
          <a:xfrm>
            <a:off x="3124483" y="2938753"/>
            <a:ext cx="5943034" cy="3316591"/>
          </a:xfrm>
          <a:prstGeom prst="rect">
            <a:avLst/>
          </a:prstGeom>
        </p:spPr>
      </p:pic>
      <p:sp>
        <p:nvSpPr>
          <p:cNvPr id="8" name="Content Placeholder 1">
            <a:extLst>
              <a:ext uri="{FF2B5EF4-FFF2-40B4-BE49-F238E27FC236}">
                <a16:creationId xmlns:a16="http://schemas.microsoft.com/office/drawing/2014/main" id="{0D345BDE-B3E6-DD38-696C-85F78E512597}"/>
              </a:ext>
            </a:extLst>
          </p:cNvPr>
          <p:cNvSpPr txBox="1">
            <a:spLocks/>
          </p:cNvSpPr>
          <p:nvPr/>
        </p:nvSpPr>
        <p:spPr>
          <a:xfrm>
            <a:off x="6311146" y="1001284"/>
            <a:ext cx="5678659" cy="4860317"/>
          </a:xfrm>
          <a:prstGeom prst="rect">
            <a:avLst/>
          </a:prstGeom>
        </p:spPr>
        <p:txBody>
          <a:bodyPr vert="horz" lIns="91440" tIns="45720" rIns="91440" bIns="45720" rtlCol="0" anchor="t">
            <a:norm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000" b="1" dirty="0">
                <a:latin typeface="Avenir Light" panose="020B0402020203020204"/>
                <a:cs typeface="Arial"/>
              </a:rPr>
              <a:t>Key Perspectives</a:t>
            </a:r>
          </a:p>
          <a:p>
            <a:pPr lvl="1">
              <a:buFont typeface="Wingdings" panose="05000000000000000000" pitchFamily="2" charset="2"/>
              <a:buChar char="Ø"/>
            </a:pPr>
            <a:r>
              <a:rPr lang="en-US" sz="2600" b="1" dirty="0">
                <a:latin typeface="Avenir Light" panose="020B0402020203020204"/>
                <a:cs typeface="Arial"/>
              </a:rPr>
              <a:t>Emphasizes similarities</a:t>
            </a:r>
            <a:r>
              <a:rPr lang="en-US" sz="2600" dirty="0">
                <a:latin typeface="Avenir Light" panose="020B0402020203020204"/>
                <a:cs typeface="Arial"/>
              </a:rPr>
              <a:t> </a:t>
            </a:r>
          </a:p>
          <a:p>
            <a:pPr lvl="1">
              <a:buFont typeface="Wingdings" panose="05000000000000000000" pitchFamily="2" charset="2"/>
              <a:buChar char="Ø"/>
            </a:pPr>
            <a:r>
              <a:rPr lang="en-US" sz="2600" dirty="0">
                <a:latin typeface="Avenir Light" panose="020B0402020203020204"/>
                <a:cs typeface="Arial"/>
              </a:rPr>
              <a:t>Highlights </a:t>
            </a:r>
            <a:r>
              <a:rPr lang="en-US" sz="2600" b="1" dirty="0">
                <a:latin typeface="Avenir Light" panose="020B0402020203020204"/>
                <a:cs typeface="Arial"/>
              </a:rPr>
              <a:t>universal desires</a:t>
            </a:r>
            <a:r>
              <a:rPr lang="en-US" sz="2600" dirty="0">
                <a:latin typeface="Avenir Light" panose="020B0402020203020204"/>
                <a:cs typeface="Arial"/>
              </a:rPr>
              <a:t> </a:t>
            </a:r>
            <a:endParaRPr lang="en-US" dirty="0">
              <a:latin typeface="Avenir Light" panose="020B0402020203020204"/>
            </a:endParaRPr>
          </a:p>
        </p:txBody>
      </p:sp>
    </p:spTree>
    <p:extLst>
      <p:ext uri="{BB962C8B-B14F-4D97-AF65-F5344CB8AC3E}">
        <p14:creationId xmlns:p14="http://schemas.microsoft.com/office/powerpoint/2010/main" val="6605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White bulbs with a yellow one standing out">
            <a:extLst>
              <a:ext uri="{FF2B5EF4-FFF2-40B4-BE49-F238E27FC236}">
                <a16:creationId xmlns:a16="http://schemas.microsoft.com/office/drawing/2014/main" id="{3216018D-2E35-1E94-7432-40C7182670FB}"/>
              </a:ext>
            </a:extLst>
          </p:cNvPr>
          <p:cNvPicPr>
            <a:picLocks noChangeAspect="1"/>
          </p:cNvPicPr>
          <p:nvPr/>
        </p:nvPicPr>
        <p:blipFill rotWithShape="1">
          <a:blip r:embed="rId3"/>
          <a:srcRect r="15469" b="-1"/>
          <a:stretch/>
        </p:blipFill>
        <p:spPr>
          <a:xfrm>
            <a:off x="-466064" y="-751114"/>
            <a:ext cx="13124127" cy="10363596"/>
          </a:xfrm>
          <a:prstGeom prst="rect">
            <a:avLst/>
          </a:prstGeom>
        </p:spPr>
      </p:pic>
      <p:sp>
        <p:nvSpPr>
          <p:cNvPr id="2" name="Title 1">
            <a:extLst>
              <a:ext uri="{FF2B5EF4-FFF2-40B4-BE49-F238E27FC236}">
                <a16:creationId xmlns:a16="http://schemas.microsoft.com/office/drawing/2014/main" id="{026FAEAE-91B6-8B1B-02A0-3C90FDC5DC5C}"/>
              </a:ext>
            </a:extLst>
          </p:cNvPr>
          <p:cNvSpPr>
            <a:spLocks noGrp="1"/>
          </p:cNvSpPr>
          <p:nvPr>
            <p:ph type="title"/>
          </p:nvPr>
        </p:nvSpPr>
        <p:spPr>
          <a:xfrm>
            <a:off x="1126134" y="1715847"/>
            <a:ext cx="5696792" cy="3825029"/>
          </a:xfrm>
        </p:spPr>
        <p:txBody>
          <a:bodyPr vert="horz" lIns="91440" tIns="45720" rIns="91440" bIns="45720" rtlCol="0" anchor="b" anchorCtr="0">
            <a:noAutofit/>
          </a:bodyPr>
          <a:lstStyle/>
          <a:p>
            <a:pPr algn="ctr">
              <a:lnSpc>
                <a:spcPct val="90000"/>
              </a:lnSpc>
            </a:pPr>
            <a:r>
              <a:rPr lang="en-US" sz="6600" b="1" dirty="0">
                <a:solidFill>
                  <a:srgbClr val="FFFFFF"/>
                </a:solidFill>
                <a:latin typeface="Avenir Next LT Pro Demi"/>
                <a:cs typeface="Arial"/>
              </a:rPr>
              <a:t> “Onlyness” </a:t>
            </a:r>
            <a:br>
              <a:rPr lang="en-US" sz="4800" b="1" dirty="0">
                <a:latin typeface="Avenir Next LT Pro Demi"/>
                <a:cs typeface="Arial"/>
              </a:rPr>
            </a:br>
            <a:r>
              <a:rPr lang="en-US" sz="4800" b="1" dirty="0">
                <a:solidFill>
                  <a:srgbClr val="FFFFFF"/>
                </a:solidFill>
                <a:latin typeface="Avenir Next LT Pro Demi"/>
                <a:cs typeface="Arial"/>
              </a:rPr>
              <a:t>in the Workplace</a:t>
            </a:r>
          </a:p>
        </p:txBody>
      </p:sp>
    </p:spTree>
    <p:extLst>
      <p:ext uri="{BB962C8B-B14F-4D97-AF65-F5344CB8AC3E}">
        <p14:creationId xmlns:p14="http://schemas.microsoft.com/office/powerpoint/2010/main" val="21884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4B92-30C0-CAE4-02B7-C26A0798706E}"/>
              </a:ext>
            </a:extLst>
          </p:cNvPr>
          <p:cNvSpPr>
            <a:spLocks noGrp="1"/>
          </p:cNvSpPr>
          <p:nvPr>
            <p:ph type="title"/>
          </p:nvPr>
        </p:nvSpPr>
        <p:spPr>
          <a:xfrm>
            <a:off x="2582579" y="3639950"/>
            <a:ext cx="8712404" cy="2104103"/>
          </a:xfrm>
        </p:spPr>
        <p:txBody>
          <a:bodyPr/>
          <a:lstStyle/>
          <a:p>
            <a:r>
              <a:rPr lang="en-US" dirty="0">
                <a:solidFill>
                  <a:srgbClr val="FFFFFF"/>
                </a:solidFill>
                <a:latin typeface="Avenir Next LT Pro Light"/>
                <a:cs typeface="Arial"/>
              </a:rPr>
              <a:t>Let's talk about that</a:t>
            </a:r>
            <a:endParaRPr lang="en-US" dirty="0"/>
          </a:p>
        </p:txBody>
      </p:sp>
    </p:spTree>
    <p:extLst>
      <p:ext uri="{BB962C8B-B14F-4D97-AF65-F5344CB8AC3E}">
        <p14:creationId xmlns:p14="http://schemas.microsoft.com/office/powerpoint/2010/main" val="109725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3478AC-B393-D3E8-FA50-264E1B585A87}"/>
              </a:ext>
            </a:extLst>
          </p:cNvPr>
          <p:cNvSpPr>
            <a:spLocks noGrp="1"/>
          </p:cNvSpPr>
          <p:nvPr>
            <p:ph type="sldNum" sz="quarter" idx="12"/>
          </p:nvPr>
        </p:nvSpPr>
        <p:spPr/>
        <p:txBody>
          <a:bodyPr/>
          <a:lstStyle/>
          <a:p>
            <a:fld id="{9564885F-477D-A14D-B2C1-5ECAF755F313}" type="slidenum">
              <a:rPr lang="en-US" smtClean="0"/>
              <a:pPr/>
              <a:t>18</a:t>
            </a:fld>
            <a:endParaRPr lang="en-US" spc="400" dirty="0"/>
          </a:p>
        </p:txBody>
      </p:sp>
      <p:sp>
        <p:nvSpPr>
          <p:cNvPr id="4" name="Footer Placeholder 3">
            <a:extLst>
              <a:ext uri="{FF2B5EF4-FFF2-40B4-BE49-F238E27FC236}">
                <a16:creationId xmlns:a16="http://schemas.microsoft.com/office/drawing/2014/main" id="{C1A40721-4ADC-1FCF-4F14-45B345B42962}"/>
              </a:ext>
            </a:extLst>
          </p:cNvPr>
          <p:cNvSpPr>
            <a:spLocks noGrp="1"/>
          </p:cNvSpPr>
          <p:nvPr>
            <p:ph type="ftr" sz="quarter" idx="13"/>
          </p:nvPr>
        </p:nvSpPr>
        <p:spPr/>
        <p:txBody>
          <a:bodyPr/>
          <a:lstStyle/>
          <a:p>
            <a:endParaRPr lang="en-US" dirty="0"/>
          </a:p>
        </p:txBody>
      </p:sp>
      <p:sp>
        <p:nvSpPr>
          <p:cNvPr id="5" name="Title 4">
            <a:extLst>
              <a:ext uri="{FF2B5EF4-FFF2-40B4-BE49-F238E27FC236}">
                <a16:creationId xmlns:a16="http://schemas.microsoft.com/office/drawing/2014/main" id="{8F2CD36C-865A-96C3-CF58-D6E10E9E8D15}"/>
              </a:ext>
            </a:extLst>
          </p:cNvPr>
          <p:cNvSpPr>
            <a:spLocks noGrp="1"/>
          </p:cNvSpPr>
          <p:nvPr>
            <p:ph type="title"/>
          </p:nvPr>
        </p:nvSpPr>
        <p:spPr/>
        <p:txBody>
          <a:bodyPr/>
          <a:lstStyle/>
          <a:p>
            <a:r>
              <a:rPr lang="en-US" dirty="0">
                <a:latin typeface="Avenir Next LT Pro Demi"/>
                <a:cs typeface="Arial"/>
              </a:rPr>
              <a:t>What generational cohort do you feel most aligned with? </a:t>
            </a:r>
            <a:endParaRPr lang="en-US" dirty="0"/>
          </a:p>
        </p:txBody>
      </p:sp>
      <p:pic>
        <p:nvPicPr>
          <p:cNvPr id="2050" name="Picture 2">
            <a:extLst>
              <a:ext uri="{FF2B5EF4-FFF2-40B4-BE49-F238E27FC236}">
                <a16:creationId xmlns:a16="http://schemas.microsoft.com/office/drawing/2014/main" id="{74236847-44FB-FD58-BAFD-A65A29E33E7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65537" y="1201770"/>
            <a:ext cx="4860925" cy="486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75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D6392-0E94-A371-98BE-42E8F673C76E}"/>
              </a:ext>
            </a:extLst>
          </p:cNvPr>
          <p:cNvSpPr>
            <a:spLocks noGrp="1"/>
          </p:cNvSpPr>
          <p:nvPr>
            <p:ph idx="1"/>
          </p:nvPr>
        </p:nvSpPr>
        <p:spPr>
          <a:xfrm>
            <a:off x="417341" y="5811838"/>
            <a:ext cx="11357316" cy="365125"/>
          </a:xfrm>
        </p:spPr>
        <p:txBody>
          <a:bodyPr/>
          <a:lstStyle/>
          <a:p>
            <a:pPr marL="0" indent="0">
              <a:buNone/>
            </a:pPr>
            <a:r>
              <a:rPr lang="en-US" b="1" i="1" u="sng" dirty="0"/>
              <a:t>Responses are anonymous! </a:t>
            </a:r>
          </a:p>
        </p:txBody>
      </p:sp>
      <p:sp>
        <p:nvSpPr>
          <p:cNvPr id="3" name="Slide Number Placeholder 2">
            <a:extLst>
              <a:ext uri="{FF2B5EF4-FFF2-40B4-BE49-F238E27FC236}">
                <a16:creationId xmlns:a16="http://schemas.microsoft.com/office/drawing/2014/main" id="{CEE28F7B-4E75-54E6-EDB1-8EBEA5039EB9}"/>
              </a:ext>
            </a:extLst>
          </p:cNvPr>
          <p:cNvSpPr>
            <a:spLocks noGrp="1"/>
          </p:cNvSpPr>
          <p:nvPr>
            <p:ph type="sldNum" sz="quarter" idx="12"/>
          </p:nvPr>
        </p:nvSpPr>
        <p:spPr/>
        <p:txBody>
          <a:bodyPr/>
          <a:lstStyle/>
          <a:p>
            <a:fld id="{9564885F-477D-A14D-B2C1-5ECAF755F313}" type="slidenum">
              <a:rPr lang="en-US" smtClean="0"/>
              <a:pPr/>
              <a:t>19</a:t>
            </a:fld>
            <a:endParaRPr lang="en-US" spc="400" dirty="0"/>
          </a:p>
        </p:txBody>
      </p:sp>
      <p:sp>
        <p:nvSpPr>
          <p:cNvPr id="4" name="Footer Placeholder 3">
            <a:extLst>
              <a:ext uri="{FF2B5EF4-FFF2-40B4-BE49-F238E27FC236}">
                <a16:creationId xmlns:a16="http://schemas.microsoft.com/office/drawing/2014/main" id="{564943D6-E963-A423-605B-75639FC58D91}"/>
              </a:ext>
            </a:extLst>
          </p:cNvPr>
          <p:cNvSpPr>
            <a:spLocks noGrp="1"/>
          </p:cNvSpPr>
          <p:nvPr>
            <p:ph type="ftr" sz="quarter" idx="13"/>
          </p:nvPr>
        </p:nvSpPr>
        <p:spPr/>
        <p:txBody>
          <a:bodyPr/>
          <a:lstStyle/>
          <a:p>
            <a:endParaRPr lang="en-US" dirty="0"/>
          </a:p>
        </p:txBody>
      </p:sp>
      <p:sp>
        <p:nvSpPr>
          <p:cNvPr id="5" name="Title 4">
            <a:extLst>
              <a:ext uri="{FF2B5EF4-FFF2-40B4-BE49-F238E27FC236}">
                <a16:creationId xmlns:a16="http://schemas.microsoft.com/office/drawing/2014/main" id="{2412F6DF-8CB7-D280-EBDC-8EA208678B15}"/>
              </a:ext>
            </a:extLst>
          </p:cNvPr>
          <p:cNvSpPr>
            <a:spLocks noGrp="1"/>
          </p:cNvSpPr>
          <p:nvPr>
            <p:ph type="title"/>
          </p:nvPr>
        </p:nvSpPr>
        <p:spPr/>
        <p:txBody>
          <a:bodyPr/>
          <a:lstStyle/>
          <a:p>
            <a:r>
              <a:rPr lang="en-US" dirty="0">
                <a:latin typeface="Avenir Next LT Pro Demi"/>
                <a:cs typeface="Arial"/>
              </a:rPr>
              <a:t>What matters to you most in your professional life?</a:t>
            </a:r>
            <a:endParaRPr lang="en-US" dirty="0"/>
          </a:p>
        </p:txBody>
      </p:sp>
      <p:pic>
        <p:nvPicPr>
          <p:cNvPr id="1026" name="Picture 2">
            <a:extLst>
              <a:ext uri="{FF2B5EF4-FFF2-40B4-BE49-F238E27FC236}">
                <a16:creationId xmlns:a16="http://schemas.microsoft.com/office/drawing/2014/main" id="{CFF59C4E-50C0-AB09-21E0-B810D84E9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982" y="1165708"/>
            <a:ext cx="4378034" cy="437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076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63A64-A14C-CB9C-31E8-98925D0E356C}"/>
              </a:ext>
            </a:extLst>
          </p:cNvPr>
          <p:cNvSpPr>
            <a:spLocks noGrp="1"/>
          </p:cNvSpPr>
          <p:nvPr>
            <p:ph type="sldNum" sz="quarter" idx="12"/>
          </p:nvPr>
        </p:nvSpPr>
        <p:spPr/>
        <p:txBody>
          <a:bodyPr/>
          <a:lstStyle/>
          <a:p>
            <a:fld id="{9564885F-477D-A14D-B2C1-5ECAF755F313}" type="slidenum">
              <a:rPr lang="en-US" smtClean="0"/>
              <a:pPr/>
              <a:t>2</a:t>
            </a:fld>
            <a:endParaRPr lang="en-US"/>
          </a:p>
        </p:txBody>
      </p:sp>
      <p:pic>
        <p:nvPicPr>
          <p:cNvPr id="4" name="Picture Placeholder 3" descr="A person smiling at camera&#10;&#10;Description automatically generated">
            <a:extLst>
              <a:ext uri="{FF2B5EF4-FFF2-40B4-BE49-F238E27FC236}">
                <a16:creationId xmlns:a16="http://schemas.microsoft.com/office/drawing/2014/main" id="{2F86C129-F62A-A799-B68D-FF3072505605}"/>
              </a:ext>
            </a:extLst>
          </p:cNvPr>
          <p:cNvPicPr>
            <a:picLocks noGrp="1" noChangeAspect="1"/>
          </p:cNvPicPr>
          <p:nvPr>
            <p:ph type="pic" sz="quarter" idx="20"/>
          </p:nvPr>
        </p:nvPicPr>
        <p:blipFill>
          <a:blip r:embed="rId2"/>
          <a:srcRect l="51" r="51"/>
          <a:stretch/>
        </p:blipFill>
        <p:spPr/>
      </p:pic>
      <p:pic>
        <p:nvPicPr>
          <p:cNvPr id="12" name="Picture Placeholder 11">
            <a:extLst>
              <a:ext uri="{FF2B5EF4-FFF2-40B4-BE49-F238E27FC236}">
                <a16:creationId xmlns:a16="http://schemas.microsoft.com/office/drawing/2014/main" id="{B25624B0-077F-D3F8-91C4-799A9BF1BFCD}"/>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3"/>
          <a:srcRect l="2552" r="30782"/>
          <a:stretch/>
        </p:blipFill>
        <p:spPr>
          <a:xfrm>
            <a:off x="1499660" y="4266645"/>
            <a:ext cx="1554480" cy="1554481"/>
          </a:xfrm>
        </p:spPr>
      </p:pic>
      <p:sp>
        <p:nvSpPr>
          <p:cNvPr id="5" name="Content Placeholder 4">
            <a:extLst>
              <a:ext uri="{FF2B5EF4-FFF2-40B4-BE49-F238E27FC236}">
                <a16:creationId xmlns:a16="http://schemas.microsoft.com/office/drawing/2014/main" id="{DF335274-C011-5133-CC66-9C3AFE7D022B}"/>
              </a:ext>
            </a:extLst>
          </p:cNvPr>
          <p:cNvSpPr>
            <a:spLocks noGrp="1"/>
          </p:cNvSpPr>
          <p:nvPr>
            <p:ph idx="1"/>
          </p:nvPr>
        </p:nvSpPr>
        <p:spPr>
          <a:xfrm>
            <a:off x="3679224" y="1486888"/>
            <a:ext cx="8077200" cy="2777195"/>
          </a:xfrm>
        </p:spPr>
        <p:txBody>
          <a:bodyPr/>
          <a:lstStyle/>
          <a:p>
            <a:r>
              <a:rPr lang="en-US" dirty="0">
                <a:latin typeface="Avenir Next LT Pro Demi"/>
                <a:cs typeface="Arial"/>
              </a:rPr>
              <a:t>Loren Winn, Division Director Facilities Human Resources</a:t>
            </a:r>
          </a:p>
          <a:p>
            <a:r>
              <a:rPr lang="en-US" dirty="0">
                <a:latin typeface="Avenir Next LT Pro Demi"/>
                <a:cs typeface="Arial"/>
              </a:rPr>
              <a:t>20+ years</a:t>
            </a:r>
            <a:r>
              <a:rPr lang="en-US" sz="1800" b="1" dirty="0">
                <a:latin typeface="Avenir Next LT Pro Demi"/>
                <a:cs typeface="Arial"/>
              </a:rPr>
              <a:t> Human Resources Management across </a:t>
            </a:r>
            <a:r>
              <a:rPr lang="en-US" dirty="0">
                <a:latin typeface="Avenir Next LT Pro Demi"/>
                <a:cs typeface="Arial"/>
              </a:rPr>
              <a:t>multiple</a:t>
            </a:r>
            <a:r>
              <a:rPr lang="en-US" sz="1800" b="1" dirty="0">
                <a:latin typeface="Avenir Next LT Pro Demi"/>
                <a:cs typeface="Arial"/>
              </a:rPr>
              <a:t> industries </a:t>
            </a:r>
            <a:endParaRPr lang="en-US" dirty="0"/>
          </a:p>
          <a:p>
            <a:r>
              <a:rPr lang="en-US" dirty="0">
                <a:latin typeface="Avenir Next LT Pro Demi"/>
                <a:cs typeface="Arial"/>
              </a:rPr>
              <a:t>Originally from San Diego, California</a:t>
            </a:r>
          </a:p>
          <a:p>
            <a:pPr lvl="1">
              <a:buFont typeface="Courier New" pitchFamily="2" charset="2"/>
              <a:buChar char="o"/>
            </a:pPr>
            <a:r>
              <a:rPr lang="en-US" dirty="0">
                <a:latin typeface="Avenir Next LT Pro"/>
                <a:cs typeface="Arial"/>
              </a:rPr>
              <a:t>B.S. Business Administration</a:t>
            </a:r>
          </a:p>
          <a:p>
            <a:pPr lvl="1">
              <a:buClr>
                <a:srgbClr val="0B2341"/>
              </a:buClr>
              <a:buFont typeface="Courier New" pitchFamily="2" charset="2"/>
              <a:buChar char="o"/>
            </a:pPr>
            <a:r>
              <a:rPr lang="en-US" dirty="0">
                <a:latin typeface="Avenir Next LT Pro"/>
                <a:cs typeface="Arial"/>
              </a:rPr>
              <a:t>M.S. Management/Human Resource Management</a:t>
            </a:r>
          </a:p>
          <a:p>
            <a:pPr lvl="1">
              <a:buClr>
                <a:srgbClr val="0B2341"/>
              </a:buClr>
              <a:buFont typeface="Courier New" pitchFamily="2" charset="2"/>
              <a:buChar char="o"/>
            </a:pPr>
            <a:r>
              <a:rPr lang="en-US" dirty="0">
                <a:latin typeface="Avenir Next LT Pro"/>
                <a:cs typeface="Arial"/>
              </a:rPr>
              <a:t>SPHR/SHRM SCP</a:t>
            </a:r>
          </a:p>
          <a:p>
            <a:endParaRPr lang="en-US" dirty="0"/>
          </a:p>
          <a:p>
            <a:endParaRPr lang="en-US" dirty="0"/>
          </a:p>
        </p:txBody>
      </p:sp>
      <p:sp>
        <p:nvSpPr>
          <p:cNvPr id="6" name="Content Placeholder 5">
            <a:extLst>
              <a:ext uri="{FF2B5EF4-FFF2-40B4-BE49-F238E27FC236}">
                <a16:creationId xmlns:a16="http://schemas.microsoft.com/office/drawing/2014/main" id="{36FCBB86-5351-0FD8-3CA6-0A277B7CAC9B}"/>
              </a:ext>
            </a:extLst>
          </p:cNvPr>
          <p:cNvSpPr>
            <a:spLocks noGrp="1"/>
          </p:cNvSpPr>
          <p:nvPr>
            <p:ph idx="22"/>
          </p:nvPr>
        </p:nvSpPr>
        <p:spPr>
          <a:xfrm>
            <a:off x="3771900" y="4092923"/>
            <a:ext cx="8077200" cy="1987837"/>
          </a:xfrm>
        </p:spPr>
        <p:txBody>
          <a:bodyPr/>
          <a:lstStyle/>
          <a:p>
            <a:r>
              <a:rPr lang="en-US" dirty="0"/>
              <a:t>Moriah Kent, Instructional Designer HRD &amp; AI Implementation Specialist Biggio Center​</a:t>
            </a:r>
          </a:p>
          <a:p>
            <a:r>
              <a:rPr lang="en-US" dirty="0"/>
              <a:t>10 years ESL Teacher before transiting to ID at Auburn University​</a:t>
            </a:r>
          </a:p>
          <a:p>
            <a:r>
              <a:rPr lang="en-US" dirty="0"/>
              <a:t>Originally from Colorado Springs, CO​</a:t>
            </a:r>
          </a:p>
          <a:p>
            <a:pPr lvl="1">
              <a:buFont typeface="Courier New" panose="02070309020205020404" pitchFamily="49" charset="0"/>
              <a:buChar char="o"/>
            </a:pPr>
            <a:r>
              <a:rPr lang="en-US" dirty="0"/>
              <a:t>B.A. Art History, UC Denver​</a:t>
            </a:r>
          </a:p>
          <a:p>
            <a:pPr lvl="1">
              <a:buFont typeface="Courier New" panose="02070309020205020404" pitchFamily="49" charset="0"/>
              <a:buChar char="o"/>
            </a:pPr>
            <a:r>
              <a:rPr lang="en-US" dirty="0"/>
              <a:t>M.A. Teaching English as a Second/Foreign Language, CSU ​</a:t>
            </a:r>
          </a:p>
        </p:txBody>
      </p:sp>
      <p:sp>
        <p:nvSpPr>
          <p:cNvPr id="7" name="Footer Placeholder 6">
            <a:extLst>
              <a:ext uri="{FF2B5EF4-FFF2-40B4-BE49-F238E27FC236}">
                <a16:creationId xmlns:a16="http://schemas.microsoft.com/office/drawing/2014/main" id="{B48F1FE7-B560-A732-F975-3A7916B5C539}"/>
              </a:ext>
            </a:extLst>
          </p:cNvPr>
          <p:cNvSpPr>
            <a:spLocks noGrp="1"/>
          </p:cNvSpPr>
          <p:nvPr>
            <p:ph type="ftr" sz="quarter" idx="13"/>
          </p:nvPr>
        </p:nvSpPr>
        <p:spPr/>
        <p:txBody>
          <a:bodyPr/>
          <a:lstStyle/>
          <a:p>
            <a:endParaRPr lang="en-US"/>
          </a:p>
        </p:txBody>
      </p:sp>
      <p:sp>
        <p:nvSpPr>
          <p:cNvPr id="8" name="Title 7">
            <a:extLst>
              <a:ext uri="{FF2B5EF4-FFF2-40B4-BE49-F238E27FC236}">
                <a16:creationId xmlns:a16="http://schemas.microsoft.com/office/drawing/2014/main" id="{5D83E4E0-5B65-3F8D-864F-BC179ED3D080}"/>
              </a:ext>
            </a:extLst>
          </p:cNvPr>
          <p:cNvSpPr>
            <a:spLocks noGrp="1"/>
          </p:cNvSpPr>
          <p:nvPr>
            <p:ph type="title"/>
          </p:nvPr>
        </p:nvSpPr>
        <p:spPr/>
        <p:txBody>
          <a:bodyPr/>
          <a:lstStyle/>
          <a:p>
            <a:r>
              <a:rPr lang="en-US" dirty="0"/>
              <a:t>Who are we?</a:t>
            </a:r>
          </a:p>
        </p:txBody>
      </p:sp>
    </p:spTree>
    <p:extLst>
      <p:ext uri="{BB962C8B-B14F-4D97-AF65-F5344CB8AC3E}">
        <p14:creationId xmlns:p14="http://schemas.microsoft.com/office/powerpoint/2010/main" val="11049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61B4B5-EE21-7735-B326-97D5EEFF82E3}"/>
              </a:ext>
            </a:extLst>
          </p:cNvPr>
          <p:cNvSpPr>
            <a:spLocks noGrp="1"/>
          </p:cNvSpPr>
          <p:nvPr>
            <p:ph idx="1"/>
          </p:nvPr>
        </p:nvSpPr>
        <p:spPr>
          <a:xfrm>
            <a:off x="417341" y="2209126"/>
            <a:ext cx="11357316" cy="3967837"/>
          </a:xfrm>
        </p:spPr>
        <p:txBody>
          <a:bodyPr vert="horz" lIns="91440" tIns="45720" rIns="91440" bIns="45720" rtlCol="0" anchor="t">
            <a:noAutofit/>
          </a:bodyPr>
          <a:lstStyle/>
          <a:p>
            <a:pPr marL="0" indent="0" algn="ctr">
              <a:buNone/>
            </a:pPr>
            <a:r>
              <a:rPr lang="en-US" sz="5400" b="1" dirty="0">
                <a:solidFill>
                  <a:schemeClr val="bg1"/>
                </a:solidFill>
                <a:latin typeface="Avenir Next LT Pro"/>
                <a:cs typeface="Arial"/>
              </a:rPr>
              <a:t>…work that matters, flexibility, support, and appreciation.</a:t>
            </a:r>
          </a:p>
        </p:txBody>
      </p:sp>
      <p:sp>
        <p:nvSpPr>
          <p:cNvPr id="3" name="Slide Number Placeholder 2">
            <a:extLst>
              <a:ext uri="{FF2B5EF4-FFF2-40B4-BE49-F238E27FC236}">
                <a16:creationId xmlns:a16="http://schemas.microsoft.com/office/drawing/2014/main" id="{2EDB765E-8ACB-045F-2B91-BAAC42F40B81}"/>
              </a:ext>
            </a:extLst>
          </p:cNvPr>
          <p:cNvSpPr>
            <a:spLocks noGrp="1"/>
          </p:cNvSpPr>
          <p:nvPr>
            <p:ph type="sldNum" sz="quarter" idx="12"/>
          </p:nvPr>
        </p:nvSpPr>
        <p:spPr/>
        <p:txBody>
          <a:bodyPr/>
          <a:lstStyle/>
          <a:p>
            <a:fld id="{9564885F-477D-A14D-B2C1-5ECAF755F313}" type="slidenum">
              <a:rPr lang="en-US" smtClean="0"/>
              <a:pPr/>
              <a:t>20</a:t>
            </a:fld>
            <a:endParaRPr lang="en-US" spc="400"/>
          </a:p>
        </p:txBody>
      </p:sp>
      <p:sp>
        <p:nvSpPr>
          <p:cNvPr id="4" name="Footer Placeholder 3">
            <a:extLst>
              <a:ext uri="{FF2B5EF4-FFF2-40B4-BE49-F238E27FC236}">
                <a16:creationId xmlns:a16="http://schemas.microsoft.com/office/drawing/2014/main" id="{2A0CF58D-DAEA-05C8-189D-DCA0C6BE688C}"/>
              </a:ext>
            </a:extLst>
          </p:cNvPr>
          <p:cNvSpPr>
            <a:spLocks noGrp="1"/>
          </p:cNvSpPr>
          <p:nvPr>
            <p:ph type="ftr" sz="quarter" idx="13"/>
          </p:nvPr>
        </p:nvSpPr>
        <p:spPr/>
        <p:txBody>
          <a:bodyPr/>
          <a:lstStyle/>
          <a:p>
            <a:endParaRPr lang="en-US"/>
          </a:p>
        </p:txBody>
      </p:sp>
      <p:sp>
        <p:nvSpPr>
          <p:cNvPr id="5" name="Title 4">
            <a:extLst>
              <a:ext uri="{FF2B5EF4-FFF2-40B4-BE49-F238E27FC236}">
                <a16:creationId xmlns:a16="http://schemas.microsoft.com/office/drawing/2014/main" id="{9DC75337-EFD8-24DF-4BCC-1F32470A974D}"/>
              </a:ext>
            </a:extLst>
          </p:cNvPr>
          <p:cNvSpPr>
            <a:spLocks noGrp="1"/>
          </p:cNvSpPr>
          <p:nvPr>
            <p:ph type="title"/>
          </p:nvPr>
        </p:nvSpPr>
        <p:spPr/>
        <p:txBody>
          <a:bodyPr/>
          <a:lstStyle/>
          <a:p>
            <a:r>
              <a:rPr lang="en-US" dirty="0"/>
              <a:t>All generations want…</a:t>
            </a:r>
          </a:p>
        </p:txBody>
      </p:sp>
    </p:spTree>
    <p:extLst>
      <p:ext uri="{BB962C8B-B14F-4D97-AF65-F5344CB8AC3E}">
        <p14:creationId xmlns:p14="http://schemas.microsoft.com/office/powerpoint/2010/main" val="70786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4795-75E6-3E66-FBF4-F610BB175C3C}"/>
              </a:ext>
            </a:extLst>
          </p:cNvPr>
          <p:cNvSpPr>
            <a:spLocks noGrp="1"/>
          </p:cNvSpPr>
          <p:nvPr>
            <p:ph type="title"/>
          </p:nvPr>
        </p:nvSpPr>
        <p:spPr>
          <a:xfrm>
            <a:off x="1476058" y="230876"/>
            <a:ext cx="9998798" cy="666736"/>
          </a:xfrm>
        </p:spPr>
        <p:txBody>
          <a:bodyPr/>
          <a:lstStyle/>
          <a:p>
            <a:r>
              <a:rPr lang="en-US" dirty="0"/>
              <a:t>Continuous Learning Opportunities</a:t>
            </a:r>
          </a:p>
        </p:txBody>
      </p:sp>
      <p:sp>
        <p:nvSpPr>
          <p:cNvPr id="3" name="Content Placeholder 2">
            <a:extLst>
              <a:ext uri="{FF2B5EF4-FFF2-40B4-BE49-F238E27FC236}">
                <a16:creationId xmlns:a16="http://schemas.microsoft.com/office/drawing/2014/main" id="{4A2AF909-B9F4-E652-A14C-A0EE498E92A7}"/>
              </a:ext>
            </a:extLst>
          </p:cNvPr>
          <p:cNvSpPr>
            <a:spLocks noGrp="1"/>
          </p:cNvSpPr>
          <p:nvPr>
            <p:ph idx="1"/>
          </p:nvPr>
        </p:nvSpPr>
        <p:spPr/>
        <p:txBody>
          <a:bodyPr vert="horz" lIns="91440" tIns="45720" rIns="91440" bIns="45720" rtlCol="0" anchor="t">
            <a:normAutofit/>
          </a:bodyPr>
          <a:lstStyle/>
          <a:p>
            <a:r>
              <a:rPr lang="en-US" sz="2000" b="1" dirty="0">
                <a:hlinkClick r:id="rId2"/>
              </a:rPr>
              <a:t>Diversity Across Generations: Supporting Workplace Inclusion</a:t>
            </a:r>
            <a:r>
              <a:rPr lang="en-US" sz="2000" b="1" dirty="0"/>
              <a:t> </a:t>
            </a:r>
          </a:p>
          <a:p>
            <a:r>
              <a:rPr lang="en-US" sz="2000" b="1" dirty="0">
                <a:hlinkClick r:id="rId3"/>
              </a:rPr>
              <a:t>Managing Multiple Generations</a:t>
            </a:r>
            <a:endParaRPr lang="en-US" sz="2000" b="1" dirty="0"/>
          </a:p>
          <a:p>
            <a:r>
              <a:rPr lang="en-US" sz="2000" b="1" dirty="0">
                <a:hlinkClick r:id="rId4"/>
              </a:rPr>
              <a:t>Driving Inclusion with Empathy</a:t>
            </a:r>
            <a:endParaRPr lang="en-US" sz="2000" b="1" dirty="0"/>
          </a:p>
          <a:p>
            <a:r>
              <a:rPr lang="en-US" sz="2000" b="1" dirty="0">
                <a:hlinkClick r:id="rId5"/>
              </a:rPr>
              <a:t>Inclusion During Difficult Times</a:t>
            </a:r>
            <a:endParaRPr lang="en-US" sz="2000" b="1" dirty="0"/>
          </a:p>
          <a:p>
            <a:r>
              <a:rPr lang="en-US" sz="2000" b="1" dirty="0">
                <a:hlinkClick r:id="rId6"/>
              </a:rPr>
              <a:t>Aspire Auburn: Leadership Development</a:t>
            </a:r>
            <a:endParaRPr lang="en-US" sz="2000" b="1" dirty="0"/>
          </a:p>
          <a:p>
            <a:pPr lvl="1"/>
            <a:r>
              <a:rPr lang="en-US" sz="1800" dirty="0"/>
              <a:t>Leading Self – Register today at </a:t>
            </a:r>
            <a:r>
              <a:rPr lang="en-US" sz="1800" b="1" dirty="0">
                <a:hlinkClick r:id="rId7"/>
              </a:rPr>
              <a:t>https://aub.ie/leadingself</a:t>
            </a:r>
            <a:endParaRPr lang="en-US" sz="1800" b="1" dirty="0"/>
          </a:p>
          <a:p>
            <a:pPr lvl="1"/>
            <a:r>
              <a:rPr lang="en-US" sz="1800" dirty="0"/>
              <a:t>Leading People – Register at </a:t>
            </a:r>
            <a:r>
              <a:rPr lang="en-US" sz="1800" b="1" dirty="0">
                <a:hlinkClick r:id="rId8"/>
              </a:rPr>
              <a:t>https://aub.ie/leadingpeople</a:t>
            </a:r>
            <a:r>
              <a:rPr lang="en-US" sz="1800" b="1" dirty="0"/>
              <a:t> </a:t>
            </a:r>
            <a:r>
              <a:rPr lang="en-US" sz="1800" dirty="0"/>
              <a:t>(Non-supervisors must complete Leading Self first)</a:t>
            </a:r>
          </a:p>
          <a:p>
            <a:pPr lvl="1"/>
            <a:r>
              <a:rPr lang="en-US" sz="1800" dirty="0"/>
              <a:t>Leading Teams – </a:t>
            </a:r>
            <a:r>
              <a:rPr lang="en-US" sz="1800" b="1" i="1" dirty="0"/>
              <a:t>Coming Soon! </a:t>
            </a:r>
          </a:p>
          <a:p>
            <a:r>
              <a:rPr lang="en-US" sz="2000" b="1" i="1" dirty="0"/>
              <a:t>Interested in joining TIGER Tech Leaders? Visit </a:t>
            </a:r>
            <a:r>
              <a:rPr lang="en-US" sz="2000" b="1" i="1" dirty="0">
                <a:hlinkClick r:id="rId9"/>
              </a:rPr>
              <a:t>https://aub.ie/m365copilot</a:t>
            </a:r>
            <a:r>
              <a:rPr lang="en-US" sz="2000" b="1" i="1" dirty="0"/>
              <a:t> </a:t>
            </a:r>
          </a:p>
        </p:txBody>
      </p:sp>
    </p:spTree>
    <p:extLst>
      <p:ext uri="{BB962C8B-B14F-4D97-AF65-F5344CB8AC3E}">
        <p14:creationId xmlns:p14="http://schemas.microsoft.com/office/powerpoint/2010/main" val="13928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2DE5C-5C1C-5E62-1D7C-BF59FDB67C5F}"/>
              </a:ext>
            </a:extLst>
          </p:cNvPr>
          <p:cNvSpPr>
            <a:spLocks noGrp="1"/>
          </p:cNvSpPr>
          <p:nvPr>
            <p:ph type="title"/>
          </p:nvPr>
        </p:nvSpPr>
        <p:spPr>
          <a:xfrm>
            <a:off x="1521029" y="229404"/>
            <a:ext cx="9998798" cy="666736"/>
          </a:xfrm>
        </p:spPr>
        <p:txBody>
          <a:bodyPr/>
          <a:lstStyle/>
          <a:p>
            <a:r>
              <a:rPr lang="en-US" dirty="0">
                <a:latin typeface="Avenir Next LT Pro Demi"/>
                <a:cs typeface="Arial"/>
              </a:rPr>
              <a:t>Sources</a:t>
            </a:r>
          </a:p>
        </p:txBody>
      </p:sp>
      <p:sp>
        <p:nvSpPr>
          <p:cNvPr id="3" name="Content Placeholder 2">
            <a:extLst>
              <a:ext uri="{FF2B5EF4-FFF2-40B4-BE49-F238E27FC236}">
                <a16:creationId xmlns:a16="http://schemas.microsoft.com/office/drawing/2014/main" id="{99F4BBE3-0859-F492-BD3E-19A1AD699E3C}"/>
              </a:ext>
            </a:extLst>
          </p:cNvPr>
          <p:cNvSpPr>
            <a:spLocks noGrp="1"/>
          </p:cNvSpPr>
          <p:nvPr>
            <p:ph idx="1"/>
          </p:nvPr>
        </p:nvSpPr>
        <p:spPr>
          <a:xfrm>
            <a:off x="385916" y="950678"/>
            <a:ext cx="10906924" cy="5148071"/>
          </a:xfrm>
        </p:spPr>
        <p:txBody>
          <a:bodyPr vert="horz" lIns="91440" tIns="45720" rIns="91440" bIns="45720" rtlCol="0" anchor="t">
            <a:noAutofit/>
          </a:bodyPr>
          <a:lstStyle/>
          <a:p>
            <a:pPr>
              <a:lnSpc>
                <a:spcPct val="100000"/>
              </a:lnSpc>
              <a:spcBef>
                <a:spcPts val="0"/>
              </a:spcBef>
            </a:pPr>
            <a:r>
              <a:rPr lang="en-US" sz="1400" dirty="0">
                <a:latin typeface="Avenir Next LT Pro"/>
              </a:rPr>
              <a:t>Fry, R. (2018, April 11). </a:t>
            </a:r>
            <a:r>
              <a:rPr lang="en-US" sz="1400" i="1" dirty="0">
                <a:latin typeface="Avenir Next LT Pro"/>
              </a:rPr>
              <a:t>Millennials are the largest generation in the U.S. labor force</a:t>
            </a:r>
            <a:r>
              <a:rPr lang="en-US" sz="1400" dirty="0">
                <a:latin typeface="Avenir Next LT Pro"/>
              </a:rPr>
              <a:t>. Pew Research Center. </a:t>
            </a:r>
            <a:r>
              <a:rPr lang="en-US" sz="1400" dirty="0">
                <a:latin typeface="Avenir Next LT Pro"/>
                <a:hlinkClick r:id="rId2">
                  <a:extLst>
                    <a:ext uri="{A12FA001-AC4F-418D-AE19-62706E023703}">
                      <ahyp:hlinkClr xmlns:ahyp="http://schemas.microsoft.com/office/drawing/2018/hyperlinkcolor" val="tx"/>
                    </a:ext>
                  </a:extLst>
                </a:hlinkClick>
              </a:rPr>
              <a:t>https://www.pewresearch.org/short-reads/2018/04/11/millennials-largest-generation-us-labor-force/</a:t>
            </a:r>
            <a:endParaRPr lang="en-US" sz="1600" dirty="0"/>
          </a:p>
          <a:p>
            <a:pPr>
              <a:lnSpc>
                <a:spcPct val="100000"/>
              </a:lnSpc>
              <a:spcBef>
                <a:spcPts val="0"/>
              </a:spcBef>
            </a:pPr>
            <a:r>
              <a:rPr lang="en-US" sz="1400" dirty="0">
                <a:latin typeface="Avenir Next LT Pro"/>
              </a:rPr>
              <a:t>U.S. Bureau of Labor Statistics. (n.d.). Labor force share, by age group, 2003, 2013, 2023, and projected 2033. Employment Projections. </a:t>
            </a:r>
            <a:r>
              <a:rPr lang="en-US" sz="1400" dirty="0">
                <a:latin typeface="Avenir Next LT Pro"/>
                <a:hlinkClick r:id="rId3">
                  <a:extLst>
                    <a:ext uri="{A12FA001-AC4F-418D-AE19-62706E023703}">
                      <ahyp:hlinkClr xmlns:ahyp="http://schemas.microsoft.com/office/drawing/2018/hyperlinkcolor" val="tx"/>
                    </a:ext>
                  </a:extLst>
                </a:hlinkClick>
              </a:rPr>
              <a:t>https://www.bls.gov/emp/graphics/labor-force-share-by-age-group.html</a:t>
            </a:r>
            <a:r>
              <a:rPr lang="en-US" sz="1400" dirty="0">
                <a:latin typeface="Avenir Next LT Pro"/>
              </a:rPr>
              <a:t> </a:t>
            </a:r>
            <a:endParaRPr lang="en-US" sz="1600" dirty="0"/>
          </a:p>
          <a:p>
            <a:pPr>
              <a:lnSpc>
                <a:spcPct val="100000"/>
              </a:lnSpc>
              <a:spcBef>
                <a:spcPts val="0"/>
              </a:spcBef>
            </a:pPr>
            <a:r>
              <a:rPr lang="en-US" sz="1400" dirty="0">
                <a:latin typeface="Avenir Next LT Pro"/>
              </a:rPr>
              <a:t>Purdue Global. (n.d.). Generational differences in the workplace [Infographic]. Purdue Global. </a:t>
            </a:r>
            <a:r>
              <a:rPr lang="en-US" sz="1400" dirty="0">
                <a:latin typeface="Avenir Next LT Pro"/>
                <a:hlinkClick r:id="rId4">
                  <a:extLst>
                    <a:ext uri="{A12FA001-AC4F-418D-AE19-62706E023703}">
                      <ahyp:hlinkClr xmlns:ahyp="http://schemas.microsoft.com/office/drawing/2018/hyperlinkcolor" val="tx"/>
                    </a:ext>
                  </a:extLst>
                </a:hlinkClick>
              </a:rPr>
              <a:t>https://www.purdueglobal.edu/education-partnerships/generational-workforce-differences-infographic/?abtestactive=true</a:t>
            </a:r>
            <a:endParaRPr lang="en-US" sz="1400" dirty="0">
              <a:latin typeface="Avenir Next LT Pro"/>
            </a:endParaRPr>
          </a:p>
          <a:p>
            <a:pPr>
              <a:lnSpc>
                <a:spcPct val="100000"/>
              </a:lnSpc>
              <a:spcBef>
                <a:spcPts val="0"/>
              </a:spcBef>
            </a:pPr>
            <a:r>
              <a:rPr lang="en-US" sz="1400" dirty="0">
                <a:latin typeface="Avenir Next LT Pro"/>
              </a:rPr>
              <a:t>Parker, K. (2023, May 22). How Pew Research Center will report on generations moving forward. Pew Research Center. </a:t>
            </a:r>
            <a:r>
              <a:rPr lang="en-US" sz="1400" dirty="0">
                <a:latin typeface="Avenir Next LT Pro"/>
                <a:hlinkClick r:id="rId5">
                  <a:extLst>
                    <a:ext uri="{A12FA001-AC4F-418D-AE19-62706E023703}">
                      <ahyp:hlinkClr xmlns:ahyp="http://schemas.microsoft.com/office/drawing/2018/hyperlinkcolor" val="tx"/>
                    </a:ext>
                  </a:extLst>
                </a:hlinkClick>
              </a:rPr>
              <a:t>https://www.pewresearch.org/short-reads/2023/05/22/how-pew-research-center-will-report-on-generations-moving-forward/</a:t>
            </a:r>
            <a:endParaRPr lang="en-US" sz="1400" dirty="0">
              <a:latin typeface="Avenir Next LT Pro"/>
            </a:endParaRPr>
          </a:p>
          <a:p>
            <a:pPr>
              <a:lnSpc>
                <a:spcPct val="100000"/>
              </a:lnSpc>
              <a:spcBef>
                <a:spcPts val="0"/>
              </a:spcBef>
            </a:pPr>
            <a:r>
              <a:rPr lang="en-US" sz="1400" dirty="0">
                <a:latin typeface="Avenir Next LT Pro"/>
              </a:rPr>
              <a:t>Dimock, M. (2023, May 22). 5 things to keep in mind when you hear about Gen Z, Millennials, Boomers and other generations. Pew Research Center. </a:t>
            </a:r>
            <a:r>
              <a:rPr lang="en-US" sz="1400" dirty="0">
                <a:latin typeface="Avenir Next LT Pro"/>
                <a:hlinkClick r:id="rId6">
                  <a:extLst>
                    <a:ext uri="{A12FA001-AC4F-418D-AE19-62706E023703}">
                      <ahyp:hlinkClr xmlns:ahyp="http://schemas.microsoft.com/office/drawing/2018/hyperlinkcolor" val="tx"/>
                    </a:ext>
                  </a:extLst>
                </a:hlinkClick>
              </a:rPr>
              <a:t>https://www.pewresearch.org/short-reads/2023/05/22/5-things-to-keep-in-mind-when-you-hear-about-gen-z-millennials-boomers-and-other-generations/</a:t>
            </a:r>
            <a:r>
              <a:rPr lang="en-US" sz="1400" dirty="0">
                <a:latin typeface="Avenir Next LT Pro"/>
              </a:rPr>
              <a:t> </a:t>
            </a:r>
          </a:p>
          <a:p>
            <a:pPr>
              <a:lnSpc>
                <a:spcPct val="100000"/>
              </a:lnSpc>
              <a:spcBef>
                <a:spcPts val="0"/>
              </a:spcBef>
            </a:pPr>
            <a:r>
              <a:rPr lang="en-US" sz="1400" dirty="0" err="1">
                <a:latin typeface="Avenir Next LT Pro"/>
              </a:rPr>
              <a:t>Paczka</a:t>
            </a:r>
            <a:r>
              <a:rPr lang="en-US" sz="1400" dirty="0">
                <a:latin typeface="Avenir Next LT Pro"/>
              </a:rPr>
              <a:t>, N. (2023, January 3). Different generations in the workplace | 2024 study. Live Career. </a:t>
            </a:r>
            <a:r>
              <a:rPr lang="en-US" sz="1400" dirty="0">
                <a:latin typeface="Avenir Next LT Pro"/>
                <a:hlinkClick r:id="rId7">
                  <a:extLst>
                    <a:ext uri="{A12FA001-AC4F-418D-AE19-62706E023703}">
                      <ahyp:hlinkClr xmlns:ahyp="http://schemas.microsoft.com/office/drawing/2018/hyperlinkcolor" val="tx"/>
                    </a:ext>
                  </a:extLst>
                </a:hlinkClick>
              </a:rPr>
              <a:t>https://www.livecareer.com/resources/careers/planning/generation-diversity-in-the-workplace</a:t>
            </a:r>
            <a:r>
              <a:rPr lang="en-US" sz="1400" dirty="0">
                <a:latin typeface="Avenir Next LT Pro"/>
              </a:rPr>
              <a:t> </a:t>
            </a:r>
          </a:p>
          <a:p>
            <a:pPr>
              <a:lnSpc>
                <a:spcPct val="100000"/>
              </a:lnSpc>
              <a:spcBef>
                <a:spcPts val="0"/>
              </a:spcBef>
            </a:pPr>
            <a:r>
              <a:rPr lang="en-US" sz="1400" dirty="0">
                <a:latin typeface="Avenir Next LT Pro"/>
                <a:ea typeface="Calibri"/>
                <a:cs typeface="Calibri"/>
              </a:rPr>
              <a:t>Georges, Leah (2018, April). Navigating the Multigenerational Workplace: Shoulder Pads Not Required. </a:t>
            </a:r>
            <a:r>
              <a:rPr lang="en-US" sz="1400" dirty="0">
                <a:latin typeface="Avenir Next LT Pro"/>
                <a:ea typeface="Calibri"/>
                <a:cs typeface="Calibri"/>
                <a:hlinkClick r:id="rId8">
                  <a:extLst>
                    <a:ext uri="{A12FA001-AC4F-418D-AE19-62706E023703}">
                      <ahyp:hlinkClr xmlns:ahyp="http://schemas.microsoft.com/office/drawing/2018/hyperlinkcolor" val="tx"/>
                    </a:ext>
                  </a:extLst>
                </a:hlinkClick>
              </a:rPr>
              <a:t>https://www.ted.com/talks/leah_georges_navigating_the_multigenerational_workplace_shoulder_pads_not_required</a:t>
            </a:r>
            <a:r>
              <a:rPr lang="en-US" sz="1400" dirty="0">
                <a:latin typeface="Avenir Next LT Pro"/>
                <a:ea typeface="Calibri"/>
                <a:cs typeface="Calibri"/>
              </a:rPr>
              <a:t> </a:t>
            </a:r>
            <a:endParaRPr lang="en-US" sz="1600" dirty="0">
              <a:latin typeface="Avenir Next LT Pro"/>
              <a:ea typeface="Calibri"/>
              <a:cs typeface="Calibri"/>
            </a:endParaRPr>
          </a:p>
          <a:p>
            <a:pPr>
              <a:lnSpc>
                <a:spcPct val="100000"/>
              </a:lnSpc>
              <a:spcBef>
                <a:spcPts val="0"/>
              </a:spcBef>
            </a:pPr>
            <a:endParaRPr lang="en-US" sz="1400" dirty="0">
              <a:latin typeface="Avenir Next LT Pro"/>
            </a:endParaRPr>
          </a:p>
          <a:p>
            <a:pPr marL="0" indent="0">
              <a:lnSpc>
                <a:spcPct val="100000"/>
              </a:lnSpc>
              <a:spcBef>
                <a:spcPts val="0"/>
              </a:spcBef>
              <a:buNone/>
            </a:pPr>
            <a:r>
              <a:rPr lang="en-US" sz="1400" dirty="0">
                <a:latin typeface="Avenir Next LT Pro"/>
              </a:rPr>
              <a:t>This material incorporated the use of AI for synthesizing, editing, and scenario development. All content was rigorously reviewed and approved by human subject matter experts for accuracy and relevance. </a:t>
            </a:r>
            <a:endParaRPr lang="en-US" sz="1400" dirty="0">
              <a:solidFill>
                <a:srgbClr val="444444"/>
              </a:solidFill>
              <a:latin typeface="Avenir Next LT Pro"/>
              <a:ea typeface="Calibri"/>
              <a:cs typeface="Calibri"/>
            </a:endParaRPr>
          </a:p>
          <a:p>
            <a:pPr marL="0" indent="0">
              <a:lnSpc>
                <a:spcPct val="100000"/>
              </a:lnSpc>
              <a:spcBef>
                <a:spcPts val="0"/>
              </a:spcBef>
              <a:buNone/>
            </a:pPr>
            <a:br>
              <a:rPr lang="en-US" sz="1600" dirty="0"/>
            </a:br>
            <a:endParaRPr lang="en-US" sz="1100" dirty="0">
              <a:solidFill>
                <a:srgbClr val="444444"/>
              </a:solidFill>
              <a:latin typeface="Aptos"/>
              <a:ea typeface="Calibri"/>
              <a:cs typeface="Calibri"/>
            </a:endParaRPr>
          </a:p>
          <a:p>
            <a:pPr>
              <a:lnSpc>
                <a:spcPct val="100000"/>
              </a:lnSpc>
              <a:spcBef>
                <a:spcPts val="0"/>
              </a:spcBef>
            </a:pPr>
            <a:endParaRPr lang="en-US" sz="1050" dirty="0">
              <a:solidFill>
                <a:srgbClr val="111111"/>
              </a:solidFill>
              <a:latin typeface="Calibri"/>
              <a:ea typeface="Calibri"/>
              <a:cs typeface="Calibri"/>
            </a:endParaRPr>
          </a:p>
        </p:txBody>
      </p:sp>
    </p:spTree>
    <p:extLst>
      <p:ext uri="{BB962C8B-B14F-4D97-AF65-F5344CB8AC3E}">
        <p14:creationId xmlns:p14="http://schemas.microsoft.com/office/powerpoint/2010/main" val="304572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07937-37F5-DF3F-590A-E4CE093881E2}"/>
              </a:ext>
            </a:extLst>
          </p:cNvPr>
          <p:cNvSpPr>
            <a:spLocks noGrp="1"/>
          </p:cNvSpPr>
          <p:nvPr>
            <p:ph type="sldNum" sz="quarter" idx="12"/>
          </p:nvPr>
        </p:nvSpPr>
        <p:spPr/>
        <p:txBody>
          <a:bodyPr/>
          <a:lstStyle/>
          <a:p>
            <a:fld id="{9564885F-477D-A14D-B2C1-5ECAF755F313}" type="slidenum">
              <a:rPr lang="en-US" smtClean="0"/>
              <a:pPr/>
              <a:t>23</a:t>
            </a:fld>
            <a:endParaRPr lang="en-US" spc="400" dirty="0"/>
          </a:p>
        </p:txBody>
      </p:sp>
      <p:sp>
        <p:nvSpPr>
          <p:cNvPr id="4" name="Footer Placeholder 3">
            <a:extLst>
              <a:ext uri="{FF2B5EF4-FFF2-40B4-BE49-F238E27FC236}">
                <a16:creationId xmlns:a16="http://schemas.microsoft.com/office/drawing/2014/main" id="{BC40E6B0-9B24-8E3B-9E2C-2E135B97C4D3}"/>
              </a:ext>
            </a:extLst>
          </p:cNvPr>
          <p:cNvSpPr>
            <a:spLocks noGrp="1"/>
          </p:cNvSpPr>
          <p:nvPr>
            <p:ph type="ftr" sz="quarter" idx="13"/>
          </p:nvPr>
        </p:nvSpPr>
        <p:spPr/>
        <p:txBody>
          <a:bodyPr/>
          <a:lstStyle/>
          <a:p>
            <a:r>
              <a:rPr lang="en-US" dirty="0"/>
              <a:t>HR Conference, July 23, 2024</a:t>
            </a:r>
          </a:p>
        </p:txBody>
      </p:sp>
      <p:sp>
        <p:nvSpPr>
          <p:cNvPr id="5" name="Title 4">
            <a:extLst>
              <a:ext uri="{FF2B5EF4-FFF2-40B4-BE49-F238E27FC236}">
                <a16:creationId xmlns:a16="http://schemas.microsoft.com/office/drawing/2014/main" id="{752282A5-7D9B-0BAB-46D1-E12BEF35AE92}"/>
              </a:ext>
            </a:extLst>
          </p:cNvPr>
          <p:cNvSpPr>
            <a:spLocks noGrp="1"/>
          </p:cNvSpPr>
          <p:nvPr>
            <p:ph type="title"/>
          </p:nvPr>
        </p:nvSpPr>
        <p:spPr/>
        <p:txBody>
          <a:bodyPr/>
          <a:lstStyle/>
          <a:p>
            <a:r>
              <a:rPr lang="en-US"/>
              <a:t>Millennial Moment - Can we take a selfie? </a:t>
            </a:r>
            <a:endParaRPr lang="en-US" dirty="0"/>
          </a:p>
        </p:txBody>
      </p:sp>
      <p:pic>
        <p:nvPicPr>
          <p:cNvPr id="3074" name="Picture 2">
            <a:extLst>
              <a:ext uri="{FF2B5EF4-FFF2-40B4-BE49-F238E27FC236}">
                <a16:creationId xmlns:a16="http://schemas.microsoft.com/office/drawing/2014/main" id="{DFB4A7CD-4802-0AE3-51D5-7C97098B61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6540" y="1101408"/>
            <a:ext cx="6558920" cy="491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44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A856-94E7-5637-4997-7D164510A4EB}"/>
              </a:ext>
            </a:extLst>
          </p:cNvPr>
          <p:cNvSpPr>
            <a:spLocks noGrp="1"/>
          </p:cNvSpPr>
          <p:nvPr>
            <p:ph type="ctrTitle"/>
          </p:nvPr>
        </p:nvSpPr>
        <p:spPr>
          <a:xfrm>
            <a:off x="397487" y="590775"/>
            <a:ext cx="7677558" cy="1104467"/>
          </a:xfrm>
        </p:spPr>
        <p:txBody>
          <a:bodyPr/>
          <a:lstStyle/>
          <a:p>
            <a:r>
              <a:rPr lang="en-US" dirty="0">
                <a:latin typeface="Avenir Next LT Pro Demi"/>
                <a:cs typeface="Arial"/>
              </a:rPr>
              <a:t>Thank you &amp; let's stay connected!</a:t>
            </a:r>
            <a:endParaRPr lang="en-US" dirty="0"/>
          </a:p>
        </p:txBody>
      </p:sp>
      <p:sp>
        <p:nvSpPr>
          <p:cNvPr id="3" name="Text Placeholder 2">
            <a:extLst>
              <a:ext uri="{FF2B5EF4-FFF2-40B4-BE49-F238E27FC236}">
                <a16:creationId xmlns:a16="http://schemas.microsoft.com/office/drawing/2014/main" id="{E3EDE964-79F9-E83C-1DFB-6F586B64FE41}"/>
              </a:ext>
            </a:extLst>
          </p:cNvPr>
          <p:cNvSpPr>
            <a:spLocks noGrp="1"/>
          </p:cNvSpPr>
          <p:nvPr>
            <p:ph type="body" sz="quarter" idx="10"/>
          </p:nvPr>
        </p:nvSpPr>
        <p:spPr>
          <a:xfrm>
            <a:off x="374182" y="2003645"/>
            <a:ext cx="5754522" cy="617537"/>
          </a:xfrm>
        </p:spPr>
        <p:txBody>
          <a:bodyPr/>
          <a:lstStyle/>
          <a:p>
            <a:r>
              <a:rPr lang="en-US" sz="4000" dirty="0">
                <a:solidFill>
                  <a:srgbClr val="FFFFFF"/>
                </a:solidFill>
                <a:latin typeface="Avenir Next LT Pro"/>
                <a:cs typeface="Arial"/>
              </a:rPr>
              <a:t>Moriah Kent </a:t>
            </a:r>
            <a:endParaRPr lang="en-US" sz="4000">
              <a:solidFill>
                <a:srgbClr val="FFFFFF"/>
              </a:solidFill>
            </a:endParaRPr>
          </a:p>
        </p:txBody>
      </p:sp>
      <p:sp>
        <p:nvSpPr>
          <p:cNvPr id="4" name="Text Placeholder 3">
            <a:extLst>
              <a:ext uri="{FF2B5EF4-FFF2-40B4-BE49-F238E27FC236}">
                <a16:creationId xmlns:a16="http://schemas.microsoft.com/office/drawing/2014/main" id="{D65A1BD4-B606-8599-BA45-59B50D97BBA0}"/>
              </a:ext>
            </a:extLst>
          </p:cNvPr>
          <p:cNvSpPr>
            <a:spLocks noGrp="1"/>
          </p:cNvSpPr>
          <p:nvPr>
            <p:ph type="body" sz="quarter" idx="11"/>
          </p:nvPr>
        </p:nvSpPr>
        <p:spPr>
          <a:xfrm>
            <a:off x="377527" y="2620943"/>
            <a:ext cx="7407918" cy="1756748"/>
          </a:xfrm>
        </p:spPr>
        <p:txBody>
          <a:bodyPr/>
          <a:lstStyle/>
          <a:p>
            <a:r>
              <a:rPr lang="en-US" sz="2800" dirty="0">
                <a:latin typeface="Avenir Next LT Pro"/>
                <a:cs typeface="Arial"/>
              </a:rPr>
              <a:t>Email: </a:t>
            </a:r>
            <a:r>
              <a:rPr lang="en-US" sz="2800" dirty="0">
                <a:latin typeface="Avenir Next LT Pro"/>
                <a:cs typeface="Arial"/>
                <a:hlinkClick r:id="rId2"/>
              </a:rPr>
              <a:t>mmk0036@auburn.edu</a:t>
            </a:r>
            <a:endParaRPr lang="en-US" sz="2800" dirty="0"/>
          </a:p>
          <a:p>
            <a:r>
              <a:rPr lang="en-US" sz="2800" dirty="0">
                <a:latin typeface="Avenir Next LT Pro"/>
                <a:cs typeface="Arial"/>
              </a:rPr>
              <a:t>LinkedIn: </a:t>
            </a:r>
            <a:r>
              <a:rPr lang="en-US" sz="2800" dirty="0">
                <a:latin typeface="Avenir Next LT Pro"/>
                <a:cs typeface="Arial"/>
                <a:hlinkClick r:id="rId3"/>
              </a:rPr>
              <a:t>https://aub.ie/moriahkent</a:t>
            </a:r>
            <a:endParaRPr lang="en-US" sz="2800" dirty="0">
              <a:latin typeface="Avenir Next LT Pro"/>
              <a:cs typeface="Arial"/>
            </a:endParaRPr>
          </a:p>
          <a:p>
            <a:r>
              <a:rPr lang="en-US" sz="2800" dirty="0">
                <a:latin typeface="Avenir Next LT Pro"/>
                <a:cs typeface="Arial"/>
              </a:rPr>
              <a:t>Or chat me on Teams!  </a:t>
            </a:r>
            <a:br>
              <a:rPr lang="en-US" sz="2800" dirty="0">
                <a:latin typeface="Avenir Next LT Pro"/>
                <a:cs typeface="Arial"/>
              </a:rPr>
            </a:br>
            <a:endParaRPr lang="en-US" sz="2800" dirty="0">
              <a:latin typeface="Avenir Next LT Pro"/>
              <a:cs typeface="Arial"/>
            </a:endParaRPr>
          </a:p>
        </p:txBody>
      </p:sp>
      <p:pic>
        <p:nvPicPr>
          <p:cNvPr id="6" name="Picture 5" descr="A qr code with a tiger head&#10;&#10;AI-generated content may be incorrect.">
            <a:extLst>
              <a:ext uri="{FF2B5EF4-FFF2-40B4-BE49-F238E27FC236}">
                <a16:creationId xmlns:a16="http://schemas.microsoft.com/office/drawing/2014/main" id="{F825DDCE-84C3-F7E9-0DA8-6AE00A128CBE}"/>
              </a:ext>
            </a:extLst>
          </p:cNvPr>
          <p:cNvPicPr>
            <a:picLocks noChangeAspect="1"/>
          </p:cNvPicPr>
          <p:nvPr/>
        </p:nvPicPr>
        <p:blipFill>
          <a:blip r:embed="rId4"/>
          <a:stretch>
            <a:fillRect/>
          </a:stretch>
        </p:blipFill>
        <p:spPr>
          <a:xfrm>
            <a:off x="8209382" y="562962"/>
            <a:ext cx="3235085" cy="3208846"/>
          </a:xfrm>
          <a:prstGeom prst="rect">
            <a:avLst/>
          </a:prstGeom>
        </p:spPr>
      </p:pic>
      <p:sp>
        <p:nvSpPr>
          <p:cNvPr id="7" name="Rectangle: Rounded Corners 6">
            <a:extLst>
              <a:ext uri="{FF2B5EF4-FFF2-40B4-BE49-F238E27FC236}">
                <a16:creationId xmlns:a16="http://schemas.microsoft.com/office/drawing/2014/main" id="{262E3947-4035-A3E1-941E-CDE02F69FFFC}"/>
              </a:ext>
            </a:extLst>
          </p:cNvPr>
          <p:cNvSpPr/>
          <p:nvPr/>
        </p:nvSpPr>
        <p:spPr>
          <a:xfrm>
            <a:off x="8210384" y="3897268"/>
            <a:ext cx="3231418" cy="6830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ea typeface="Calibri"/>
                <a:cs typeface="Calibri"/>
              </a:rPr>
              <a:t>Scan to follow me on LinkedIn!</a:t>
            </a:r>
            <a:endParaRPr lang="en-US" b="1" i="1">
              <a:ea typeface="Calibri"/>
              <a:cs typeface="Calibri"/>
            </a:endParaRPr>
          </a:p>
        </p:txBody>
      </p:sp>
    </p:spTree>
    <p:extLst>
      <p:ext uri="{BB962C8B-B14F-4D97-AF65-F5344CB8AC3E}">
        <p14:creationId xmlns:p14="http://schemas.microsoft.com/office/powerpoint/2010/main" val="170675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7599-B0DF-9FB3-F8D4-B6DFD8BD0626}"/>
              </a:ext>
            </a:extLst>
          </p:cNvPr>
          <p:cNvSpPr>
            <a:spLocks noGrp="1"/>
          </p:cNvSpPr>
          <p:nvPr>
            <p:ph type="title"/>
          </p:nvPr>
        </p:nvSpPr>
        <p:spPr>
          <a:xfrm>
            <a:off x="1448505" y="264628"/>
            <a:ext cx="11257037" cy="716030"/>
          </a:xfrm>
        </p:spPr>
        <p:txBody>
          <a:bodyPr>
            <a:normAutofit/>
          </a:bodyPr>
          <a:lstStyle/>
          <a:p>
            <a:r>
              <a:rPr lang="en-US" sz="3900" dirty="0">
                <a:latin typeface="Arial"/>
                <a:cs typeface="Arial"/>
              </a:rPr>
              <a:t>What’s in it for me?</a:t>
            </a:r>
            <a:endParaRPr lang="en-US" sz="3900" dirty="0"/>
          </a:p>
        </p:txBody>
      </p:sp>
      <p:sp>
        <p:nvSpPr>
          <p:cNvPr id="3" name="Content Placeholder 2">
            <a:extLst>
              <a:ext uri="{FF2B5EF4-FFF2-40B4-BE49-F238E27FC236}">
                <a16:creationId xmlns:a16="http://schemas.microsoft.com/office/drawing/2014/main" id="{1ACC1579-21D1-079E-1EEA-7876EBF2D946}"/>
              </a:ext>
            </a:extLst>
          </p:cNvPr>
          <p:cNvSpPr>
            <a:spLocks noGrp="1"/>
          </p:cNvSpPr>
          <p:nvPr>
            <p:ph idx="1"/>
          </p:nvPr>
        </p:nvSpPr>
        <p:spPr>
          <a:xfrm>
            <a:off x="556590" y="1254058"/>
            <a:ext cx="10386243" cy="3787724"/>
          </a:xfrm>
        </p:spPr>
        <p:txBody>
          <a:bodyPr vert="horz" lIns="91440" tIns="45720" rIns="91440" bIns="45720" rtlCol="0" anchor="t">
            <a:normAutofit/>
          </a:bodyPr>
          <a:lstStyle/>
          <a:p>
            <a:r>
              <a:rPr lang="en-US" sz="4000" dirty="0">
                <a:latin typeface="Avenir Next LT Pro"/>
              </a:rPr>
              <a:t>A deeper understanding of generational generalizations and the role they play in today’s evolving workplace.​</a:t>
            </a:r>
          </a:p>
          <a:p>
            <a:pPr marL="0" indent="0">
              <a:buNone/>
            </a:pPr>
            <a:endParaRPr lang="en-US" sz="4000" dirty="0">
              <a:solidFill>
                <a:srgbClr val="0A2341"/>
              </a:solidFill>
            </a:endParaRPr>
          </a:p>
          <a:p>
            <a:endParaRPr lang="en-US" dirty="0">
              <a:solidFill>
                <a:srgbClr val="0A2341"/>
              </a:solidFill>
            </a:endParaRPr>
          </a:p>
          <a:p>
            <a:endParaRPr lang="en-US" dirty="0"/>
          </a:p>
          <a:p>
            <a:endParaRPr lang="en-US" dirty="0"/>
          </a:p>
        </p:txBody>
      </p:sp>
    </p:spTree>
    <p:extLst>
      <p:ext uri="{BB962C8B-B14F-4D97-AF65-F5344CB8AC3E}">
        <p14:creationId xmlns:p14="http://schemas.microsoft.com/office/powerpoint/2010/main" val="112512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7FB63E-695B-C716-2FD6-D0CFA97F4A52}"/>
              </a:ext>
            </a:extLst>
          </p:cNvPr>
          <p:cNvSpPr>
            <a:spLocks noGrp="1"/>
          </p:cNvSpPr>
          <p:nvPr>
            <p:ph type="sldNum" sz="quarter" idx="11"/>
          </p:nvPr>
        </p:nvSpPr>
        <p:spPr/>
        <p:txBody>
          <a:bodyPr/>
          <a:lstStyle/>
          <a:p>
            <a:fld id="{9564885F-477D-A14D-B2C1-5ECAF755F313}" type="slidenum">
              <a:rPr lang="en-US" smtClean="0"/>
              <a:pPr/>
              <a:t>4</a:t>
            </a:fld>
            <a:endParaRPr lang="en-US" spc="400"/>
          </a:p>
        </p:txBody>
      </p:sp>
      <p:graphicFrame>
        <p:nvGraphicFramePr>
          <p:cNvPr id="5" name="Chart 4" descr="Today's workplace is made up of 2% Traditionalists, 25% Boomers, 33% Gen-X, 35% Millennial and 5% Gen-Z. ">
            <a:extLst>
              <a:ext uri="{FF2B5EF4-FFF2-40B4-BE49-F238E27FC236}">
                <a16:creationId xmlns:a16="http://schemas.microsoft.com/office/drawing/2014/main" id="{74920B84-9F27-BB94-7AC1-DE2CE9EBC383}"/>
              </a:ext>
            </a:extLst>
          </p:cNvPr>
          <p:cNvGraphicFramePr/>
          <p:nvPr>
            <p:extLst>
              <p:ext uri="{D42A27DB-BD31-4B8C-83A1-F6EECF244321}">
                <p14:modId xmlns:p14="http://schemas.microsoft.com/office/powerpoint/2010/main" val="2547003196"/>
              </p:ext>
            </p:extLst>
          </p:nvPr>
        </p:nvGraphicFramePr>
        <p:xfrm>
          <a:off x="1" y="0"/>
          <a:ext cx="12191999"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DA1B1D0E-6ECB-4BC0-6E03-607BA60D50E1}"/>
              </a:ext>
            </a:extLst>
          </p:cNvPr>
          <p:cNvSpPr txBox="1">
            <a:spLocks/>
          </p:cNvSpPr>
          <p:nvPr/>
        </p:nvSpPr>
        <p:spPr>
          <a:xfrm>
            <a:off x="459739" y="1586084"/>
            <a:ext cx="3152141" cy="1985963"/>
          </a:xfrm>
          <a:prstGeom prst="rect">
            <a:avLst/>
          </a:prstGeom>
        </p:spPr>
        <p:txBody>
          <a:bodyPr lIns="91440" tIns="45720" rIns="91440" bIns="45720" anchor="t"/>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dirty="0">
                <a:solidFill>
                  <a:srgbClr val="002060"/>
                </a:solidFill>
                <a:latin typeface="Avenir Next LT Pro Demi"/>
                <a:cs typeface="Arial"/>
              </a:rPr>
              <a:t>Generational cohorts in the workplace</a:t>
            </a:r>
            <a:endParaRPr lang="en-US" dirty="0">
              <a:solidFill>
                <a:srgbClr val="FFFFFF"/>
              </a:solidFill>
            </a:endParaRPr>
          </a:p>
          <a:p>
            <a:endParaRPr lang="en-US" dirty="0">
              <a:solidFill>
                <a:srgbClr val="002060"/>
              </a:solidFill>
            </a:endParaRPr>
          </a:p>
          <a:p>
            <a:r>
              <a:rPr lang="en-US" dirty="0">
                <a:solidFill>
                  <a:srgbClr val="002060"/>
                </a:solidFill>
                <a:latin typeface="Avenir Next LT Pro Demi"/>
                <a:cs typeface="Arial"/>
              </a:rPr>
              <a:t>(2018 Pew Research)</a:t>
            </a:r>
            <a:endParaRPr lang="en-US" dirty="0">
              <a:solidFill>
                <a:srgbClr val="002060"/>
              </a:solidFill>
            </a:endParaRPr>
          </a:p>
        </p:txBody>
      </p:sp>
    </p:spTree>
    <p:extLst>
      <p:ext uri="{BB962C8B-B14F-4D97-AF65-F5344CB8AC3E}">
        <p14:creationId xmlns:p14="http://schemas.microsoft.com/office/powerpoint/2010/main" val="3648038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3FC6-09CA-68DB-FC03-F104F03B5510}"/>
              </a:ext>
            </a:extLst>
          </p:cNvPr>
          <p:cNvSpPr>
            <a:spLocks noGrp="1"/>
          </p:cNvSpPr>
          <p:nvPr>
            <p:ph type="title"/>
          </p:nvPr>
        </p:nvSpPr>
        <p:spPr>
          <a:xfrm>
            <a:off x="1442722" y="249050"/>
            <a:ext cx="11532815" cy="1438108"/>
          </a:xfrm>
        </p:spPr>
        <p:txBody>
          <a:bodyPr/>
          <a:lstStyle/>
          <a:p>
            <a:r>
              <a:rPr lang="en-US" dirty="0">
                <a:solidFill>
                  <a:schemeClr val="bg1"/>
                </a:solidFill>
                <a:latin typeface="Avenir Next LT Pro Demi"/>
                <a:cs typeface="Arial"/>
              </a:rPr>
              <a:t>Guess my generation! </a:t>
            </a:r>
          </a:p>
        </p:txBody>
      </p:sp>
      <p:sp>
        <p:nvSpPr>
          <p:cNvPr id="8" name="Content Placeholder 7">
            <a:extLst>
              <a:ext uri="{FF2B5EF4-FFF2-40B4-BE49-F238E27FC236}">
                <a16:creationId xmlns:a16="http://schemas.microsoft.com/office/drawing/2014/main" id="{2940FC76-89A8-F15B-FD64-836577A15722}"/>
              </a:ext>
            </a:extLst>
          </p:cNvPr>
          <p:cNvSpPr>
            <a:spLocks noGrp="1"/>
          </p:cNvSpPr>
          <p:nvPr>
            <p:ph idx="1"/>
          </p:nvPr>
        </p:nvSpPr>
        <p:spPr>
          <a:xfrm>
            <a:off x="838200" y="2294847"/>
            <a:ext cx="8488680" cy="3946296"/>
          </a:xfrm>
        </p:spPr>
        <p:txBody>
          <a:bodyPr>
            <a:normAutofit fontScale="92500" lnSpcReduction="20000"/>
          </a:bodyPr>
          <a:lstStyle/>
          <a:p>
            <a:r>
              <a:rPr lang="en-US" sz="3200" dirty="0"/>
              <a:t>Music</a:t>
            </a:r>
          </a:p>
          <a:p>
            <a:r>
              <a:rPr lang="en-US" sz="3200" dirty="0"/>
              <a:t>Hair styles</a:t>
            </a:r>
          </a:p>
          <a:p>
            <a:r>
              <a:rPr lang="en-US" sz="3200" dirty="0"/>
              <a:t>Brands</a:t>
            </a:r>
          </a:p>
          <a:p>
            <a:r>
              <a:rPr lang="en-US" sz="3200" dirty="0"/>
              <a:t>T.V. shows</a:t>
            </a:r>
          </a:p>
          <a:p>
            <a:r>
              <a:rPr lang="en-US" sz="3200" dirty="0"/>
              <a:t>Movies</a:t>
            </a:r>
          </a:p>
          <a:p>
            <a:r>
              <a:rPr lang="en-US" sz="3200" dirty="0"/>
              <a:t>Restaurants</a:t>
            </a:r>
          </a:p>
          <a:p>
            <a:r>
              <a:rPr lang="en-US" sz="3200" dirty="0"/>
              <a:t>Ways to socialize?</a:t>
            </a:r>
          </a:p>
          <a:p>
            <a:r>
              <a:rPr lang="en-US" sz="3200" dirty="0"/>
              <a:t>Ways to do work?</a:t>
            </a:r>
          </a:p>
          <a:p>
            <a:pPr marL="0" indent="0">
              <a:buNone/>
            </a:pPr>
            <a:endParaRPr lang="en-US" dirty="0"/>
          </a:p>
        </p:txBody>
      </p:sp>
      <p:sp>
        <p:nvSpPr>
          <p:cNvPr id="3" name="Title 1">
            <a:extLst>
              <a:ext uri="{FF2B5EF4-FFF2-40B4-BE49-F238E27FC236}">
                <a16:creationId xmlns:a16="http://schemas.microsoft.com/office/drawing/2014/main" id="{128E35F9-CA3C-2072-E510-6B3F7930913C}"/>
              </a:ext>
            </a:extLst>
          </p:cNvPr>
          <p:cNvSpPr txBox="1">
            <a:spLocks/>
          </p:cNvSpPr>
          <p:nvPr/>
        </p:nvSpPr>
        <p:spPr>
          <a:xfrm>
            <a:off x="764288" y="1154419"/>
            <a:ext cx="11427712" cy="1308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kern="1200" spc="300">
                <a:solidFill>
                  <a:srgbClr val="0B2341"/>
                </a:solidFill>
                <a:latin typeface="Avenir Next LT Pro Light" panose="020B0304020202020204" pitchFamily="34" charset="0"/>
                <a:ea typeface="+mj-ea"/>
                <a:cs typeface="+mj-cs"/>
              </a:defRPr>
            </a:lvl1pPr>
          </a:lstStyle>
          <a:p>
            <a:r>
              <a:rPr lang="en-US" sz="3200" dirty="0">
                <a:solidFill>
                  <a:srgbClr val="002060"/>
                </a:solidFill>
                <a:latin typeface="Avenir Light" panose="020B0402020203020204"/>
              </a:rPr>
              <a:t>When you were in your teens, what was popular? Think…</a:t>
            </a:r>
          </a:p>
        </p:txBody>
      </p:sp>
    </p:spTree>
    <p:custDataLst>
      <p:tags r:id="rId1"/>
    </p:custDataLst>
    <p:extLst>
      <p:ext uri="{BB962C8B-B14F-4D97-AF65-F5344CB8AC3E}">
        <p14:creationId xmlns:p14="http://schemas.microsoft.com/office/powerpoint/2010/main" val="358774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5E12-ED6B-D206-CFA0-74DD05F44A45}"/>
              </a:ext>
            </a:extLst>
          </p:cNvPr>
          <p:cNvSpPr>
            <a:spLocks noGrp="1"/>
          </p:cNvSpPr>
          <p:nvPr>
            <p:ph type="title"/>
          </p:nvPr>
        </p:nvSpPr>
        <p:spPr>
          <a:xfrm>
            <a:off x="1512757" y="237513"/>
            <a:ext cx="10515600" cy="1325563"/>
          </a:xfrm>
        </p:spPr>
        <p:txBody>
          <a:bodyPr anchor="t">
            <a:normAutofit/>
          </a:bodyPr>
          <a:lstStyle/>
          <a:p>
            <a:r>
              <a:rPr lang="en-US" dirty="0">
                <a:solidFill>
                  <a:schemeClr val="bg1"/>
                </a:solidFill>
                <a:latin typeface="Avenir Next LT Pro Demi"/>
                <a:cs typeface="Arial"/>
              </a:rPr>
              <a:t>I Need Stats, Stat!</a:t>
            </a:r>
          </a:p>
        </p:txBody>
      </p:sp>
      <p:pic>
        <p:nvPicPr>
          <p:cNvPr id="5" name="Picture 4" descr="89% somewhat or strongly agree that generational diversity in the workplace is something positive. 8% have no opinion and 3% somewhat or strongly disagree. ">
            <a:extLst>
              <a:ext uri="{FF2B5EF4-FFF2-40B4-BE49-F238E27FC236}">
                <a16:creationId xmlns:a16="http://schemas.microsoft.com/office/drawing/2014/main" id="{3C6C7AD0-EDFC-F2DD-CF91-974921895017}"/>
              </a:ext>
            </a:extLst>
          </p:cNvPr>
          <p:cNvPicPr>
            <a:picLocks noChangeAspect="1"/>
          </p:cNvPicPr>
          <p:nvPr/>
        </p:nvPicPr>
        <p:blipFill rotWithShape="1">
          <a:blip r:embed="rId4"/>
          <a:srcRect l="1905" r="2351" b="5019"/>
          <a:stretch/>
        </p:blipFill>
        <p:spPr>
          <a:xfrm>
            <a:off x="362518" y="922780"/>
            <a:ext cx="11450753" cy="5813993"/>
          </a:xfrm>
          <a:prstGeom prst="rect">
            <a:avLst/>
          </a:prstGeom>
          <a:noFill/>
        </p:spPr>
      </p:pic>
    </p:spTree>
    <p:custDataLst>
      <p:tags r:id="rId1"/>
    </p:custDataLst>
    <p:extLst>
      <p:ext uri="{BB962C8B-B14F-4D97-AF65-F5344CB8AC3E}">
        <p14:creationId xmlns:p14="http://schemas.microsoft.com/office/powerpoint/2010/main" val="11822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B2D3-0B00-762E-2CF6-EBFF7D8BF6F0}"/>
              </a:ext>
            </a:extLst>
          </p:cNvPr>
          <p:cNvSpPr>
            <a:spLocks noGrp="1"/>
          </p:cNvSpPr>
          <p:nvPr>
            <p:ph type="title"/>
          </p:nvPr>
        </p:nvSpPr>
        <p:spPr>
          <a:xfrm>
            <a:off x="2635045" y="3744881"/>
            <a:ext cx="8712404" cy="2104103"/>
          </a:xfrm>
        </p:spPr>
        <p:txBody>
          <a:bodyPr/>
          <a:lstStyle/>
          <a:p>
            <a:r>
              <a:rPr lang="en-US" dirty="0">
                <a:solidFill>
                  <a:srgbClr val="FFFFFF"/>
                </a:solidFill>
                <a:latin typeface="Avenir Next LT Pro Light"/>
              </a:rPr>
              <a:t>Generational Cohorts</a:t>
            </a:r>
            <a:endParaRPr lang="en-US" dirty="0">
              <a:solidFill>
                <a:srgbClr val="FFFFFF"/>
              </a:solidFill>
            </a:endParaRPr>
          </a:p>
        </p:txBody>
      </p:sp>
      <p:sp>
        <p:nvSpPr>
          <p:cNvPr id="4" name="Rectangle: Rounded Corners 9">
            <a:extLst>
              <a:ext uri="{FF2B5EF4-FFF2-40B4-BE49-F238E27FC236}">
                <a16:creationId xmlns:a16="http://schemas.microsoft.com/office/drawing/2014/main" id="{CAEE6556-3C53-0AB3-876E-AF0C89535294}"/>
              </a:ext>
            </a:extLst>
          </p:cNvPr>
          <p:cNvSpPr/>
          <p:nvPr/>
        </p:nvSpPr>
        <p:spPr>
          <a:xfrm>
            <a:off x="2360160" y="277892"/>
            <a:ext cx="11858010" cy="240149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r>
              <a:rPr lang="en-US" sz="4000" dirty="0">
                <a:solidFill>
                  <a:srgbClr val="FFFFFF"/>
                </a:solidFill>
              </a:rPr>
              <a:t>Generational context is </a:t>
            </a:r>
            <a:r>
              <a:rPr lang="en-US" sz="4000" b="1" i="1" dirty="0">
                <a:solidFill>
                  <a:srgbClr val="FFFFFF"/>
                </a:solidFill>
              </a:rPr>
              <a:t>less about age </a:t>
            </a:r>
            <a:r>
              <a:rPr lang="en-US" sz="4000" dirty="0">
                <a:solidFill>
                  <a:srgbClr val="FFFFFF"/>
                </a:solidFill>
              </a:rPr>
              <a:t>and </a:t>
            </a:r>
          </a:p>
          <a:p>
            <a:r>
              <a:rPr lang="en-US" sz="4000" b="1" i="1" dirty="0">
                <a:solidFill>
                  <a:srgbClr val="FFFFFF"/>
                </a:solidFill>
              </a:rPr>
              <a:t>more about common experiences</a:t>
            </a:r>
            <a:r>
              <a:rPr lang="en-US" sz="4000" dirty="0">
                <a:solidFill>
                  <a:srgbClr val="FFFFFF"/>
                </a:solidFill>
              </a:rPr>
              <a:t> by groups </a:t>
            </a:r>
          </a:p>
          <a:p>
            <a:r>
              <a:rPr lang="en-US" sz="4000" dirty="0">
                <a:solidFill>
                  <a:srgbClr val="FFFFFF"/>
                </a:solidFill>
              </a:rPr>
              <a:t>of people and can be very US-centric.</a:t>
            </a:r>
          </a:p>
        </p:txBody>
      </p:sp>
    </p:spTree>
    <p:extLst>
      <p:ext uri="{BB962C8B-B14F-4D97-AF65-F5344CB8AC3E}">
        <p14:creationId xmlns:p14="http://schemas.microsoft.com/office/powerpoint/2010/main" val="33908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Traditionalists (1925-1945)</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207398"/>
            <a:ext cx="9525000" cy="4961509"/>
          </a:xfrm>
        </p:spPr>
        <p:txBody>
          <a:bodyPr>
            <a:normAutofit lnSpcReduction="10000"/>
          </a:bodyPr>
          <a:lstStyle/>
          <a:p>
            <a:r>
              <a:rPr lang="en-US" sz="2800"/>
              <a:t>Characteristics</a:t>
            </a:r>
          </a:p>
          <a:p>
            <a:pPr lvl="1"/>
            <a:r>
              <a:rPr lang="en-US" sz="2400"/>
              <a:t>Dependable, loyal, tactful </a:t>
            </a:r>
          </a:p>
          <a:p>
            <a:r>
              <a:rPr lang="en-US" sz="2800"/>
              <a:t>Shaped By</a:t>
            </a:r>
          </a:p>
          <a:p>
            <a:pPr lvl="1"/>
            <a:r>
              <a:rPr lang="en-US" sz="2400"/>
              <a:t>The Great Depression, WWII, Radio &amp; Movies</a:t>
            </a:r>
          </a:p>
          <a:p>
            <a:r>
              <a:rPr lang="en-US" sz="2800"/>
              <a:t>World View</a:t>
            </a:r>
          </a:p>
          <a:p>
            <a:pPr lvl="1"/>
            <a:r>
              <a:rPr lang="en-US" sz="2400"/>
              <a:t>Obedience over individual wants, seniority is marked by age, hierarchies are important</a:t>
            </a:r>
          </a:p>
          <a:p>
            <a:pPr marL="457200" lvl="1" indent="0">
              <a:buNone/>
            </a:pPr>
            <a:endParaRPr lang="en-US" sz="2400"/>
          </a:p>
          <a:p>
            <a:r>
              <a:rPr lang="en-US" sz="2800"/>
              <a:t>Values In the Workplace</a:t>
            </a:r>
          </a:p>
          <a:p>
            <a:pPr lvl="1"/>
            <a:r>
              <a:rPr lang="en-US" sz="2400"/>
              <a:t>Being able to provide long-term value to their organization, respect and recognition</a:t>
            </a:r>
          </a:p>
        </p:txBody>
      </p:sp>
    </p:spTree>
    <p:custDataLst>
      <p:tags r:id="rId1"/>
    </p:custDataLst>
    <p:extLst>
      <p:ext uri="{BB962C8B-B14F-4D97-AF65-F5344CB8AC3E}">
        <p14:creationId xmlns:p14="http://schemas.microsoft.com/office/powerpoint/2010/main" val="36713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Baby Boomers (1946-1964)</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104728"/>
            <a:ext cx="11357318" cy="4667250"/>
          </a:xfrm>
        </p:spPr>
        <p:txBody>
          <a:bodyPr/>
          <a:lstStyle/>
          <a:p>
            <a:r>
              <a:rPr lang="en-US" sz="2800" dirty="0"/>
              <a:t>Characteristics</a:t>
            </a:r>
          </a:p>
          <a:p>
            <a:pPr lvl="1"/>
            <a:r>
              <a:rPr lang="en-US" sz="2400" dirty="0"/>
              <a:t>Optimistic, workaholics, competitive, but team-oriented</a:t>
            </a:r>
          </a:p>
          <a:p>
            <a:r>
              <a:rPr lang="en-US" sz="2800" dirty="0"/>
              <a:t>Shaped By</a:t>
            </a:r>
          </a:p>
          <a:p>
            <a:pPr lvl="1"/>
            <a:r>
              <a:rPr lang="en-US" sz="2400" dirty="0"/>
              <a:t>The Vietnam War, Civil Rights Movement, Watergate</a:t>
            </a:r>
          </a:p>
          <a:p>
            <a:r>
              <a:rPr lang="en-US" sz="2800" dirty="0"/>
              <a:t>World View</a:t>
            </a:r>
          </a:p>
          <a:p>
            <a:pPr lvl="1"/>
            <a:r>
              <a:rPr lang="en-US" sz="2400" dirty="0"/>
              <a:t>Sacrifice is required for success; achievement comes when you pay your dues/do the time</a:t>
            </a:r>
          </a:p>
          <a:p>
            <a:pPr lvl="1"/>
            <a:endParaRPr lang="en-US" sz="2400" dirty="0"/>
          </a:p>
          <a:p>
            <a:r>
              <a:rPr lang="en-US" sz="2800" dirty="0"/>
              <a:t>Values In the Workplace</a:t>
            </a:r>
          </a:p>
          <a:p>
            <a:pPr lvl="1"/>
            <a:r>
              <a:rPr lang="en-US" sz="2400" dirty="0"/>
              <a:t>Company loyalty, teamwork and a sense of duty/responsibility, opportunities to knowledge share</a:t>
            </a:r>
          </a:p>
          <a:p>
            <a:endParaRPr lang="en-US" sz="2800" dirty="0"/>
          </a:p>
          <a:p>
            <a:pPr marL="457200" lvl="1" indent="0">
              <a:buNone/>
            </a:pPr>
            <a:endParaRPr lang="en-US" sz="2400" dirty="0"/>
          </a:p>
          <a:p>
            <a:endParaRPr lang="en-US" sz="2800" dirty="0"/>
          </a:p>
        </p:txBody>
      </p:sp>
    </p:spTree>
    <p:custDataLst>
      <p:tags r:id="rId1"/>
    </p:custDataLst>
    <p:extLst>
      <p:ext uri="{BB962C8B-B14F-4D97-AF65-F5344CB8AC3E}">
        <p14:creationId xmlns:p14="http://schemas.microsoft.com/office/powerpoint/2010/main" val="329126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44BD5CCE-13B5-2A4B-BEDA-5AF09AB22E00}"/>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5D6734D8-EC0E-5C48-BF7A-7FDE9F4640FB}"/>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96A827D5-0CB0-0443-A6B7-7B8D0047F24D}"/>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C0CDF929-15D0-1748-99BC-7755C055D532}"/>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489819EE-ED37-0045-8A34-F11D363F463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2.xml><?xml version="1.0" encoding="utf-8"?>
<ds:datastoreItem xmlns:ds="http://schemas.openxmlformats.org/officeDocument/2006/customXml" ds:itemID="{B5A385D6-1B48-432F-B09D-13C6DAFB4878}">
  <ds:schemaRefs>
    <ds:schemaRef ds:uri="http://www.w3.org/XML/1998/namespace"/>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elements/1.1/"/>
    <ds:schemaRef ds:uri="http://schemas.openxmlformats.org/package/2006/metadata/core-properties"/>
    <ds:schemaRef ds:uri="71aba463-9bd0-4bde-b004-aca769530f9c"/>
    <ds:schemaRef ds:uri="47faa2a4-73f8-432c-a094-497480f69319"/>
    <ds:schemaRef ds:uri="http://purl.org/dc/dcmitype/"/>
  </ds:schemaRefs>
</ds:datastoreItem>
</file>

<file path=customXml/itemProps3.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173</TotalTime>
  <Words>2628</Words>
  <Application>Microsoft Office PowerPoint</Application>
  <PresentationFormat>Widescreen</PresentationFormat>
  <Paragraphs>214</Paragraphs>
  <Slides>24</Slides>
  <Notes>17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24</vt:i4>
      </vt:variant>
    </vt:vector>
  </HeadingPairs>
  <TitlesOfParts>
    <vt:vector size="43" baseType="lpstr">
      <vt:lpstr>.AppleSystemUIFont</vt:lpstr>
      <vt:lpstr>Aptos</vt:lpstr>
      <vt:lpstr>Arial</vt:lpstr>
      <vt:lpstr>Arial Nova</vt:lpstr>
      <vt:lpstr>Avenir Light</vt:lpstr>
      <vt:lpstr>Avenir Next LT Pro</vt:lpstr>
      <vt:lpstr>Avenir Next LT Pro Demi</vt:lpstr>
      <vt:lpstr>Avenir Next LT Pro Light</vt:lpstr>
      <vt:lpstr>Calibri</vt:lpstr>
      <vt:lpstr>Courier New</vt:lpstr>
      <vt:lpstr>Inter</vt:lpstr>
      <vt:lpstr>KazimirText Medium</vt:lpstr>
      <vt:lpstr>System Font Regular</vt:lpstr>
      <vt:lpstr>Wingdings</vt:lpstr>
      <vt:lpstr>1_AU_2023</vt:lpstr>
      <vt:lpstr>2_AU_2023</vt:lpstr>
      <vt:lpstr>3_AU_2023</vt:lpstr>
      <vt:lpstr>4_AU_2023</vt:lpstr>
      <vt:lpstr>5_AU_2023</vt:lpstr>
      <vt:lpstr>Working Among Multiple Generations </vt:lpstr>
      <vt:lpstr>Who are we?</vt:lpstr>
      <vt:lpstr>What’s in it for me?</vt:lpstr>
      <vt:lpstr>PowerPoint Presentation</vt:lpstr>
      <vt:lpstr>Guess my generation! </vt:lpstr>
      <vt:lpstr>I Need Stats, Stat!</vt:lpstr>
      <vt:lpstr>Generational Cohorts</vt:lpstr>
      <vt:lpstr>Traditionalists (1925-1945)</vt:lpstr>
      <vt:lpstr>Baby Boomers (1946-1964)</vt:lpstr>
      <vt:lpstr>Generation X (1965-1980)</vt:lpstr>
      <vt:lpstr>Millennials (1981-2000)</vt:lpstr>
      <vt:lpstr>Generation Z (1997-2012)</vt:lpstr>
      <vt:lpstr>If you can't find empathy…  …find curiosity.</vt:lpstr>
      <vt:lpstr>PowerPoint Presentation</vt:lpstr>
      <vt:lpstr>Navigating the Multi-generational Workplace</vt:lpstr>
      <vt:lpstr> “Onlyness”  in the Workplace</vt:lpstr>
      <vt:lpstr>Let's talk about that</vt:lpstr>
      <vt:lpstr>What generational cohort do you feel most aligned with? </vt:lpstr>
      <vt:lpstr>What matters to you most in your professional life?</vt:lpstr>
      <vt:lpstr>All generations want…</vt:lpstr>
      <vt:lpstr>Continuous Learning Opportunities</vt:lpstr>
      <vt:lpstr>Sources</vt:lpstr>
      <vt:lpstr>Millennial Moment - Can we take a selfie? </vt:lpstr>
      <vt:lpstr>Thank you &amp; let's 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 Tadych</dc:creator>
  <cp:lastModifiedBy>Moriah Kent</cp:lastModifiedBy>
  <cp:revision>49</cp:revision>
  <cp:lastPrinted>2019-08-14T19:32:51Z</cp:lastPrinted>
  <dcterms:created xsi:type="dcterms:W3CDTF">2025-01-30T17:22:43Z</dcterms:created>
  <dcterms:modified xsi:type="dcterms:W3CDTF">2025-07-15T17:14:59Z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