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0"/>
  </p:notesMasterIdLst>
  <p:sldIdLst>
    <p:sldId id="2655" r:id="rId9"/>
    <p:sldId id="2692" r:id="rId10"/>
    <p:sldId id="2664" r:id="rId11"/>
    <p:sldId id="2665" r:id="rId12"/>
    <p:sldId id="2693" r:id="rId13"/>
    <p:sldId id="2659" r:id="rId14"/>
    <p:sldId id="2662" r:id="rId15"/>
    <p:sldId id="2691" r:id="rId16"/>
    <p:sldId id="2694" r:id="rId17"/>
    <p:sldId id="2656" r:id="rId18"/>
    <p:sldId id="2666" r:id="rId19"/>
    <p:sldId id="2670" r:id="rId20"/>
    <p:sldId id="2671" r:id="rId21"/>
    <p:sldId id="2672" r:id="rId22"/>
    <p:sldId id="2682" r:id="rId23"/>
    <p:sldId id="2690" r:id="rId24"/>
    <p:sldId id="2674" r:id="rId25"/>
    <p:sldId id="2685" r:id="rId26"/>
    <p:sldId id="2688" r:id="rId27"/>
    <p:sldId id="2683" r:id="rId28"/>
    <p:sldId id="2679"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806"/>
    <a:srgbClr val="404040"/>
    <a:srgbClr val="E86100"/>
    <a:srgbClr val="999999"/>
    <a:srgbClr val="666666"/>
    <a:srgbClr val="F8AD76"/>
    <a:srgbClr val="F0873B"/>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0EFD3-9FF0-4353-91E4-357BDBD9947A}" v="3217" dt="2025-07-23T02:39:06.9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p:scale>
          <a:sx n="25" d="100"/>
          <a:sy n="25" d="100"/>
        </p:scale>
        <p:origin x="2045" y="1301"/>
      </p:cViewPr>
      <p:guideLst>
        <p:guide pos="1032"/>
        <p:guide orient="horz" pos="3912"/>
        <p:guide pos="7392"/>
        <p:guide orient="horz" pos="168"/>
        <p:guide pos="6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7/22/2025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bor.alabama.gov/docs/posters/childlaborlawposter_english.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auburn.edu/administration/human_resources/hrl/documents/2023-24-child-labor-certificate-class-2.pdf" TargetMode="External"/><Relationship Id="rId4" Type="http://schemas.openxmlformats.org/officeDocument/2006/relationships/hyperlink" Target="https://www.auburn.edu/administration/human_resources/hrl/documents/2023-24-child-labor-certificate-class-1.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43C4-A336-1378-E4B6-D89E36530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1F065-FC68-E0D2-3456-6D5C48B6D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9D088-B5FA-96E5-6AC8-2C39156846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B69CEB-3FC4-3D8D-59D1-CD99EBB36C4C}"/>
              </a:ext>
            </a:extLst>
          </p:cNvPr>
          <p:cNvSpPr>
            <a:spLocks noGrp="1"/>
          </p:cNvSpPr>
          <p:nvPr>
            <p:ph type="sldNum" sz="quarter" idx="5"/>
          </p:nvPr>
        </p:nvSpPr>
        <p:spPr/>
        <p:txBody>
          <a:bodyPr/>
          <a:lstStyle/>
          <a:p>
            <a:fld id="{991A6AEC-34C5-724F-A9F3-C32254C34CCA}" type="slidenum">
              <a:rPr lang="en-US" smtClean="0"/>
              <a:t>3</a:t>
            </a:fld>
            <a:endParaRPr lang="en-US"/>
          </a:p>
        </p:txBody>
      </p:sp>
    </p:spTree>
    <p:extLst>
      <p:ext uri="{BB962C8B-B14F-4D97-AF65-F5344CB8AC3E}">
        <p14:creationId xmlns:p14="http://schemas.microsoft.com/office/powerpoint/2010/main" val="867745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F2EB2-260F-E161-18B0-02D656E15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534DF-C72D-7565-1C05-DB4A97FE1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E2DB7-935B-4120-2C5E-6D1AA99A4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C3D382-5943-037D-C941-2172DA984E06}"/>
              </a:ext>
            </a:extLst>
          </p:cNvPr>
          <p:cNvSpPr>
            <a:spLocks noGrp="1"/>
          </p:cNvSpPr>
          <p:nvPr>
            <p:ph type="sldNum" sz="quarter" idx="5"/>
          </p:nvPr>
        </p:nvSpPr>
        <p:spPr/>
        <p:txBody>
          <a:bodyPr/>
          <a:lstStyle/>
          <a:p>
            <a:fld id="{991A6AEC-34C5-724F-A9F3-C32254C34CCA}" type="slidenum">
              <a:rPr lang="en-US" smtClean="0"/>
              <a:t>16</a:t>
            </a:fld>
            <a:endParaRPr lang="en-US"/>
          </a:p>
        </p:txBody>
      </p:sp>
    </p:spTree>
    <p:extLst>
      <p:ext uri="{BB962C8B-B14F-4D97-AF65-F5344CB8AC3E}">
        <p14:creationId xmlns:p14="http://schemas.microsoft.com/office/powerpoint/2010/main" val="482057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9CC9-EFD8-C546-722B-24116036A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558D3-1DB2-1150-B850-AD02D72A2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DC1F6-9325-AC06-D890-4158710258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79F1C5-69A3-E5B1-8405-00FF4D70A61F}"/>
              </a:ext>
            </a:extLst>
          </p:cNvPr>
          <p:cNvSpPr>
            <a:spLocks noGrp="1"/>
          </p:cNvSpPr>
          <p:nvPr>
            <p:ph type="sldNum" sz="quarter" idx="5"/>
          </p:nvPr>
        </p:nvSpPr>
        <p:spPr/>
        <p:txBody>
          <a:bodyPr/>
          <a:lstStyle/>
          <a:p>
            <a:fld id="{991A6AEC-34C5-724F-A9F3-C32254C34CCA}" type="slidenum">
              <a:rPr lang="en-US" smtClean="0"/>
              <a:t>20</a:t>
            </a:fld>
            <a:endParaRPr lang="en-US"/>
          </a:p>
        </p:txBody>
      </p:sp>
    </p:spTree>
    <p:extLst>
      <p:ext uri="{BB962C8B-B14F-4D97-AF65-F5344CB8AC3E}">
        <p14:creationId xmlns:p14="http://schemas.microsoft.com/office/powerpoint/2010/main" val="343385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4598-D741-5CD4-B05B-E37EA665A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03B2A-333B-411E-1F51-DB4DFF7D7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B7A54-AEEC-B5A7-14C0-E74A33374EA1}"/>
              </a:ext>
            </a:extLst>
          </p:cNvPr>
          <p:cNvSpPr>
            <a:spLocks noGrp="1"/>
          </p:cNvSpPr>
          <p:nvPr>
            <p:ph type="body" idx="1"/>
          </p:nvPr>
        </p:nvSpPr>
        <p:spPr/>
        <p:txBody>
          <a:bodyPr/>
          <a:lstStyle/>
          <a:p>
            <a:pPr algn="l">
              <a:spcBef>
                <a:spcPts val="600"/>
              </a:spcBef>
              <a:spcAft>
                <a:spcPts val="300"/>
              </a:spcAft>
              <a:buNone/>
            </a:pPr>
            <a:r>
              <a:rPr lang="en-US" b="0" i="0">
                <a:solidFill>
                  <a:srgbClr val="424242"/>
                </a:solidFill>
                <a:effectLst/>
                <a:latin typeface="Segoe Sans"/>
              </a:rPr>
              <a:t>Welcome to </a:t>
            </a:r>
            <a:r>
              <a:rPr lang="en-US" b="1" i="0">
                <a:solidFill>
                  <a:srgbClr val="424242"/>
                </a:solidFill>
                <a:effectLst/>
                <a:latin typeface="Segoe Sans"/>
              </a:rPr>
              <a:t>“Hire Learning: Tips &amp; Tales from the Front Lines of Student Employment,”</a:t>
            </a:r>
            <a:r>
              <a:rPr lang="en-US" b="0" i="0">
                <a:solidFill>
                  <a:srgbClr val="424242"/>
                </a:solidFill>
                <a:effectLst/>
                <a:latin typeface="Segoe Sans"/>
              </a:rPr>
              <a:t> presented by Employment Services. We’re so glad you’re here to join us for a session that’s all about sharing practical insights, real-life stories, and strategies that can make a meaningful difference in how we support student employees.</a:t>
            </a:r>
          </a:p>
          <a:p>
            <a:pPr algn="l">
              <a:spcBef>
                <a:spcPts val="600"/>
              </a:spcBef>
              <a:spcAft>
                <a:spcPts val="300"/>
              </a:spcAft>
            </a:pPr>
            <a:r>
              <a:rPr lang="en-US" b="0" i="0">
                <a:solidFill>
                  <a:srgbClr val="424242"/>
                </a:solidFill>
                <a:effectLst/>
                <a:latin typeface="Segoe Sans"/>
              </a:rPr>
              <a:t>Whether you’re new to hiring student workers or a seasoned pro, today’s session is designed to offer something valuable for everyone.</a:t>
            </a:r>
          </a:p>
          <a:p>
            <a:endParaRPr lang="en-US"/>
          </a:p>
        </p:txBody>
      </p:sp>
      <p:sp>
        <p:nvSpPr>
          <p:cNvPr id="4" name="Slide Number Placeholder 3">
            <a:extLst>
              <a:ext uri="{FF2B5EF4-FFF2-40B4-BE49-F238E27FC236}">
                <a16:creationId xmlns:a16="http://schemas.microsoft.com/office/drawing/2014/main" id="{830BCC12-0C58-1630-F2E8-772338CF0367}"/>
              </a:ext>
            </a:extLst>
          </p:cNvPr>
          <p:cNvSpPr>
            <a:spLocks noGrp="1"/>
          </p:cNvSpPr>
          <p:nvPr>
            <p:ph type="sldNum" sz="quarter" idx="5"/>
          </p:nvPr>
        </p:nvSpPr>
        <p:spPr/>
        <p:txBody>
          <a:bodyPr/>
          <a:lstStyle/>
          <a:p>
            <a:fld id="{991A6AEC-34C5-724F-A9F3-C32254C34CCA}" type="slidenum">
              <a:rPr lang="en-US" smtClean="0"/>
              <a:t>4</a:t>
            </a:fld>
            <a:endParaRPr lang="en-US"/>
          </a:p>
        </p:txBody>
      </p:sp>
    </p:spTree>
    <p:extLst>
      <p:ext uri="{BB962C8B-B14F-4D97-AF65-F5344CB8AC3E}">
        <p14:creationId xmlns:p14="http://schemas.microsoft.com/office/powerpoint/2010/main" val="3741618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85750">
              <a:lnSpc>
                <a:spcPct val="100000"/>
              </a:lnSpc>
            </a:pPr>
            <a:r>
              <a:rPr lang="en-US" sz="1200" kern="100" dirty="0">
                <a:latin typeface="Calibri" panose="020F0502020204030204" pitchFamily="34" charset="0"/>
                <a:ea typeface="Calibri" panose="020F0502020204030204" pitchFamily="34" charset="0"/>
                <a:cs typeface="Times New Roman" panose="02020603050405020304" pitchFamily="18" charset="0"/>
              </a:rPr>
              <a:t>TOEFL (iBT Speaking Section) - Score of 23 or higher.  </a:t>
            </a:r>
          </a:p>
          <a:p>
            <a:pPr marL="514350" indent="-285750">
              <a:lnSpc>
                <a:spcPct val="100000"/>
              </a:lnSpc>
            </a:pPr>
            <a:r>
              <a:rPr lang="en-US" sz="1200" kern="100" dirty="0">
                <a:latin typeface="Calibri" panose="020F0502020204030204" pitchFamily="34" charset="0"/>
                <a:ea typeface="Calibri" panose="020F0502020204030204" pitchFamily="34" charset="0"/>
                <a:cs typeface="Times New Roman" panose="02020603050405020304" pitchFamily="18" charset="0"/>
              </a:rPr>
              <a:t>IELTS (Speaking Section)- Score of 7 or higher.</a:t>
            </a:r>
          </a:p>
          <a:p>
            <a:pPr marL="514350" indent="-285750">
              <a:lnSpc>
                <a:spcPct val="100000"/>
              </a:lnSpc>
            </a:pPr>
            <a:r>
              <a:rPr lang="en-US" sz="1200" kern="100" dirty="0" err="1">
                <a:latin typeface="Calibri" panose="020F0502020204030204" pitchFamily="34" charset="0"/>
                <a:ea typeface="Calibri" panose="020F0502020204030204" pitchFamily="34" charset="0"/>
                <a:cs typeface="Times New Roman" panose="02020603050405020304" pitchFamily="18" charset="0"/>
              </a:rPr>
              <a:t>iTEP</a:t>
            </a:r>
            <a:r>
              <a:rPr lang="en-US" sz="1200" kern="100" dirty="0">
                <a:latin typeface="Calibri" panose="020F0502020204030204" pitchFamily="34" charset="0"/>
                <a:ea typeface="Calibri" panose="020F0502020204030204" pitchFamily="34" charset="0"/>
                <a:cs typeface="Times New Roman" panose="02020603050405020304" pitchFamily="18" charset="0"/>
              </a:rPr>
              <a:t> (Speaking Section) (Auburn University administered)- Score of 4.5 or higher. </a:t>
            </a:r>
          </a:p>
          <a:p>
            <a:pPr indent="0">
              <a:lnSpc>
                <a:spcPct val="100000"/>
              </a:lnSpc>
              <a:buFont typeface="Wingdings" pitchFamily="2" charset="2"/>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pPr marL="514350" indent="-285750">
              <a:lnSpc>
                <a:spcPct val="100000"/>
              </a:lnSpc>
            </a:pPr>
            <a:r>
              <a:rPr lang="en-US" sz="1200" kern="100" dirty="0">
                <a:latin typeface="Calibri" panose="020F0502020204030204" pitchFamily="34" charset="0"/>
                <a:ea typeface="Calibri" panose="020F0502020204030204" pitchFamily="34" charset="0"/>
                <a:cs typeface="Times New Roman" panose="02020603050405020304" pitchFamily="18" charset="0"/>
              </a:rPr>
              <a:t>If the student does not meet any of the requirements stated above, the student must have one of the following: </a:t>
            </a:r>
          </a:p>
          <a:p>
            <a:pPr indent="0">
              <a:lnSpc>
                <a:spcPct val="100000"/>
              </a:lnSpc>
              <a:buFont typeface="Wingdings" pitchFamily="2" charset="2"/>
              <a:buNone/>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n-US" sz="1200" kern="100" dirty="0">
                <a:latin typeface="Calibri" panose="020F0502020204030204" pitchFamily="34" charset="0"/>
                <a:ea typeface="Calibri" panose="020F0502020204030204" pitchFamily="34" charset="0"/>
                <a:cs typeface="Times New Roman" panose="02020603050405020304" pitchFamily="18" charset="0"/>
              </a:rPr>
              <a:t>Enroll in INTL 1820. (Upon completion with a “PASS” the student will become eligible to be hired as a GTA) </a:t>
            </a:r>
          </a:p>
          <a:p>
            <a:pPr>
              <a:lnSpc>
                <a:spcPct val="100000"/>
              </a:lnSpc>
            </a:pPr>
            <a:r>
              <a:rPr lang="en-US" sz="1200" kern="100" dirty="0">
                <a:latin typeface="Calibri" panose="020F0502020204030204" pitchFamily="34" charset="0"/>
                <a:ea typeface="Calibri" panose="020F0502020204030204" pitchFamily="34" charset="0"/>
                <a:cs typeface="Times New Roman" panose="02020603050405020304" pitchFamily="18" charset="0"/>
              </a:rPr>
              <a:t>The student has a degree from an accredited college/university in the United States OR the Graduate Dean approved alternative   certification of English proficiency. </a:t>
            </a:r>
          </a:p>
          <a:p>
            <a:pPr marL="0" indent="0">
              <a:lnSpc>
                <a:spcPct val="100000"/>
              </a:lnSpc>
              <a:buFont typeface="Wingdings" pitchFamily="2" charset="2"/>
              <a:buNone/>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n-US" sz="1200" kern="100" dirty="0">
                <a:latin typeface="Calibri" panose="020F0502020204030204" pitchFamily="34" charset="0"/>
                <a:ea typeface="Calibri" panose="020F0502020204030204" pitchFamily="34" charset="0"/>
                <a:cs typeface="Times New Roman" panose="02020603050405020304" pitchFamily="18" charset="0"/>
              </a:rPr>
              <a:t>For returning International GTAs, please notate in the EPAF they are returning and their speak score is on file. </a:t>
            </a: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7</a:t>
            </a:fld>
            <a:endParaRPr lang="en-US"/>
          </a:p>
        </p:txBody>
      </p:sp>
    </p:spTree>
    <p:extLst>
      <p:ext uri="{BB962C8B-B14F-4D97-AF65-F5344CB8AC3E}">
        <p14:creationId xmlns:p14="http://schemas.microsoft.com/office/powerpoint/2010/main" val="18104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A053-0CD3-DD4C-7988-8DA61E573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77896-7181-C05D-42B6-916F82201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9D8FA-C501-601D-7868-8A45091F8E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5212C0-6C22-3D54-94E6-B9DEEE1313DB}"/>
              </a:ext>
            </a:extLst>
          </p:cNvPr>
          <p:cNvSpPr>
            <a:spLocks noGrp="1"/>
          </p:cNvSpPr>
          <p:nvPr>
            <p:ph type="sldNum" sz="quarter" idx="5"/>
          </p:nvPr>
        </p:nvSpPr>
        <p:spPr/>
        <p:txBody>
          <a:bodyPr/>
          <a:lstStyle/>
          <a:p>
            <a:fld id="{991A6AEC-34C5-724F-A9F3-C32254C34CCA}" type="slidenum">
              <a:rPr lang="en-US" smtClean="0"/>
              <a:t>8</a:t>
            </a:fld>
            <a:endParaRPr lang="en-US"/>
          </a:p>
        </p:txBody>
      </p:sp>
    </p:spTree>
    <p:extLst>
      <p:ext uri="{BB962C8B-B14F-4D97-AF65-F5344CB8AC3E}">
        <p14:creationId xmlns:p14="http://schemas.microsoft.com/office/powerpoint/2010/main" val="91425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BFA2-F271-709F-071D-82AA340B5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D441F-A0FE-141A-038F-3D300CB12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422B6-568E-981C-7B47-A85F0F19D1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551DBC-FE2D-70CD-34F8-849EDB230612}"/>
              </a:ext>
            </a:extLst>
          </p:cNvPr>
          <p:cNvSpPr>
            <a:spLocks noGrp="1"/>
          </p:cNvSpPr>
          <p:nvPr>
            <p:ph type="sldNum" sz="quarter" idx="5"/>
          </p:nvPr>
        </p:nvSpPr>
        <p:spPr/>
        <p:txBody>
          <a:bodyPr/>
          <a:lstStyle/>
          <a:p>
            <a:fld id="{991A6AEC-34C5-724F-A9F3-C32254C34CCA}" type="slidenum">
              <a:rPr lang="en-US" smtClean="0"/>
              <a:t>9</a:t>
            </a:fld>
            <a:endParaRPr lang="en-US"/>
          </a:p>
        </p:txBody>
      </p:sp>
    </p:spTree>
    <p:extLst>
      <p:ext uri="{BB962C8B-B14F-4D97-AF65-F5344CB8AC3E}">
        <p14:creationId xmlns:p14="http://schemas.microsoft.com/office/powerpoint/2010/main" val="405565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0BCD-4E35-2370-26FF-2B3581A69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060C2-99A8-DDF4-9695-A45EB335C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E9E44-4047-0F8C-82D8-A4AC37A8E6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12AE4B-3F1D-D4CA-1D26-62F62598CDBB}"/>
              </a:ext>
            </a:extLst>
          </p:cNvPr>
          <p:cNvSpPr>
            <a:spLocks noGrp="1"/>
          </p:cNvSpPr>
          <p:nvPr>
            <p:ph type="sldNum" sz="quarter" idx="5"/>
          </p:nvPr>
        </p:nvSpPr>
        <p:spPr/>
        <p:txBody>
          <a:bodyPr/>
          <a:lstStyle/>
          <a:p>
            <a:fld id="{991A6AEC-34C5-724F-A9F3-C32254C34CCA}" type="slidenum">
              <a:rPr lang="en-US" smtClean="0"/>
              <a:t>11</a:t>
            </a:fld>
            <a:endParaRPr lang="en-US"/>
          </a:p>
        </p:txBody>
      </p:sp>
    </p:spTree>
    <p:extLst>
      <p:ext uri="{BB962C8B-B14F-4D97-AF65-F5344CB8AC3E}">
        <p14:creationId xmlns:p14="http://schemas.microsoft.com/office/powerpoint/2010/main" val="3668093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DEPARTMENT OF LABOR</a:t>
            </a:r>
          </a:p>
          <a:p>
            <a:pPr marL="171450" indent="-171450">
              <a:spcAft>
                <a:spcPts val="600"/>
              </a:spcAft>
              <a:buClr>
                <a:srgbClr val="DA5806"/>
              </a:buClr>
              <a:buFont typeface="Wingdings" panose="05000000000000000000" pitchFamily="2" charset="2"/>
              <a:buChar char="§"/>
            </a:pPr>
            <a:r>
              <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rPr>
              <a:t>Fair Labor Standards Act (FLSA):</a:t>
            </a: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  Establishes minimum wage, overtime pay, and recordkeeping affecting employees in Federal, State, and local governments. </a:t>
            </a:r>
          </a:p>
          <a:p>
            <a:pPr marL="628650" lvl="1" indent="-171450">
              <a:spcAft>
                <a:spcPts val="600"/>
              </a:spcAft>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Current federal minimum wage is $7.25/hour</a:t>
            </a:r>
          </a:p>
          <a:p>
            <a:pPr marL="171450" lvl="1" indent="-171450">
              <a:lnSpc>
                <a:spcPct val="108000"/>
              </a:lnSpc>
              <a:spcBef>
                <a:spcPts val="600"/>
              </a:spcBef>
              <a:spcAft>
                <a:spcPts val="600"/>
              </a:spcAft>
              <a:buClr>
                <a:srgbClr val="DA5806"/>
              </a:buClr>
              <a:buFont typeface="Wingdings" panose="05000000000000000000" pitchFamily="2" charset="2"/>
              <a:buChar char="§"/>
            </a:pPr>
            <a:r>
              <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hlinkClick r:id="rId3">
                  <a:extLst>
                    <a:ext uri="{A12FA001-AC4F-418D-AE19-62706E023703}">
                      <ahyp:hlinkClr xmlns:ahyp="http://schemas.microsoft.com/office/drawing/2018/hyperlinkcolor" val="tx"/>
                    </a:ext>
                  </a:extLst>
                </a:hlinkClick>
              </a:rPr>
              <a:t>State of Alabama Child Labor Laws:</a:t>
            </a: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  Employers are required to obtain and display proper Child Labor Certificates for each location where minors are employed. UHR renews certificates yearly, departments may find the certificates 	</a:t>
            </a:r>
          </a:p>
          <a:p>
            <a:pPr marL="630936" lvl="2" indent="-171450">
              <a:spcAft>
                <a:spcPts val="300"/>
              </a:spcAft>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hlinkClick r:id="rId4">
                  <a:extLst>
                    <a:ext uri="{A12FA001-AC4F-418D-AE19-62706E023703}">
                      <ahyp:hlinkClr xmlns:ahyp="http://schemas.microsoft.com/office/drawing/2018/hyperlinkcolor" val="tx"/>
                    </a:ext>
                  </a:extLst>
                </a:hlinkClick>
              </a:rPr>
              <a:t>Class I Certificate: </a:t>
            </a: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To employ minors age 14-15</a:t>
            </a:r>
          </a:p>
          <a:p>
            <a:pPr marL="630936" lvl="2" indent="-171450">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hlinkClick r:id="rId5">
                  <a:extLst>
                    <a:ext uri="{A12FA001-AC4F-418D-AE19-62706E023703}">
                      <ahyp:hlinkClr xmlns:ahyp="http://schemas.microsoft.com/office/drawing/2018/hyperlinkcolor" val="tx"/>
                    </a:ext>
                  </a:extLst>
                </a:hlinkClick>
              </a:rPr>
              <a:t>Class II Certificate:  </a:t>
            </a: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To employ minors age 16-17</a:t>
            </a:r>
            <a:endParaRPr lang="en-US" sz="18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spcAft>
                <a:spcPts val="600"/>
              </a:spcAft>
            </a:pPr>
            <a:endParaRPr lang="en-US" sz="18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spcAft>
                <a:spcPts val="600"/>
              </a:spcAft>
            </a:pPr>
            <a:r>
              <a:rPr lang="en-US" sz="1800" b="1" dirty="0">
                <a:solidFill>
                  <a:schemeClr val="bg1"/>
                </a:solidFill>
                <a:effectLst>
                  <a:outerShdw blurRad="38100" dist="38100" dir="2700000" algn="tl">
                    <a:srgbClr val="000000">
                      <a:alpha val="43137"/>
                    </a:srgbClr>
                  </a:outerShdw>
                </a:effectLst>
                <a:latin typeface="Avenir Next LT Pro" panose="020B0504020202020204" pitchFamily="34" charset="0"/>
              </a:rPr>
              <a:t>FAIR CREDIT REPORTING ACT (FCRA)</a:t>
            </a:r>
          </a:p>
          <a:p>
            <a:pPr marL="171450" indent="-171450">
              <a:spcAft>
                <a:spcPts val="600"/>
              </a:spcAft>
              <a:buClr>
                <a:srgbClr val="DA5806"/>
              </a:buClr>
              <a:buFont typeface="Wingdings" panose="05000000000000000000" pitchFamily="2" charset="2"/>
              <a:buChar char="§"/>
            </a:pPr>
            <a:r>
              <a:rPr lang="en-US" sz="1600" dirty="0">
                <a:solidFill>
                  <a:schemeClr val="bg1"/>
                </a:solidFill>
                <a:effectLst>
                  <a:outerShdw blurRad="38100" dist="38100" dir="2700000" algn="tl">
                    <a:srgbClr val="000000">
                      <a:alpha val="43137"/>
                    </a:srgbClr>
                  </a:outerShdw>
                </a:effectLst>
                <a:latin typeface="Avenir Next LT Pro" panose="020B0504020202020204" pitchFamily="34" charset="0"/>
              </a:rPr>
              <a:t>Federal law that ensures accuracy of information obtained from a background check report, it requires employers to provide  adverse action processing when the information obtained potentially effects an employment decision and gives the individual opportunity to dispute. </a:t>
            </a:r>
            <a:endPar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spcAft>
                <a:spcPts val="600"/>
              </a:spcAft>
            </a:pPr>
            <a:endPar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spcAft>
                <a:spcPts val="600"/>
              </a:spcAft>
            </a:pP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rPr>
              <a:t>AFFORDABLE CARE ACT (ACA)</a:t>
            </a:r>
          </a:p>
          <a:p>
            <a:pPr marL="171450" indent="-171450">
              <a:spcAft>
                <a:spcPts val="600"/>
              </a:spcAft>
              <a:buClr>
                <a:srgbClr val="DA5806"/>
              </a:buClr>
              <a:buFont typeface="Wingdings" panose="05000000000000000000" pitchFamily="2" charset="2"/>
              <a:buChar char="§"/>
            </a:pPr>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Requires employers to offer health insurance to an employee who works 1560 hours within a 12-month measurement period. </a:t>
            </a:r>
            <a:endPar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spcAft>
                <a:spcPts val="600"/>
              </a:spcAft>
            </a:pPr>
            <a:endPar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US CITIZENSHIP AND IMMIGRATION SERVICES (USCIS)</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Under the Immigration Reform and Control Act of 1986, all employers are required to verify an employee’s eligibility for employment in the United States upon offer and acceptance of appointment. Hiring an employee who is not authorized to work in the U.S. may result in civil and federal penalties.</a:t>
            </a: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12</a:t>
            </a:fld>
            <a:endParaRPr lang="en-US"/>
          </a:p>
        </p:txBody>
      </p:sp>
    </p:spTree>
    <p:extLst>
      <p:ext uri="{BB962C8B-B14F-4D97-AF65-F5344CB8AC3E}">
        <p14:creationId xmlns:p14="http://schemas.microsoft.com/office/powerpoint/2010/main" val="3043417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This includes constant communications and reminders with your supervisors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Educate your unit on these guidelines</a:t>
            </a: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14</a:t>
            </a:fld>
            <a:endParaRPr lang="en-US"/>
          </a:p>
        </p:txBody>
      </p:sp>
    </p:spTree>
    <p:extLst>
      <p:ext uri="{BB962C8B-B14F-4D97-AF65-F5344CB8AC3E}">
        <p14:creationId xmlns:p14="http://schemas.microsoft.com/office/powerpoint/2010/main" val="18526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AF42-3AF9-4EBC-95F0-2EE337A00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2E566-703A-82C3-EDAC-C5A733E76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9A7E8-BEC5-2B96-22B5-B3C5BC8C55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FC29C-0BD1-4265-5B03-1A6DF85CC8A0}"/>
              </a:ext>
            </a:extLst>
          </p:cNvPr>
          <p:cNvSpPr>
            <a:spLocks noGrp="1"/>
          </p:cNvSpPr>
          <p:nvPr>
            <p:ph type="sldNum" sz="quarter" idx="5"/>
          </p:nvPr>
        </p:nvSpPr>
        <p:spPr/>
        <p:txBody>
          <a:bodyPr/>
          <a:lstStyle/>
          <a:p>
            <a:fld id="{991A6AEC-34C5-724F-A9F3-C32254C34CCA}" type="slidenum">
              <a:rPr lang="en-US" smtClean="0"/>
              <a:t>15</a:t>
            </a:fld>
            <a:endParaRPr lang="en-US"/>
          </a:p>
        </p:txBody>
      </p:sp>
    </p:spTree>
    <p:extLst>
      <p:ext uri="{BB962C8B-B14F-4D97-AF65-F5344CB8AC3E}">
        <p14:creationId xmlns:p14="http://schemas.microsoft.com/office/powerpoint/2010/main" val="136661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a:t>Quote text — Avenir Next LT Pro, Demi Italic, 48 </a:t>
            </a:r>
            <a:r>
              <a:rPr lang="en-US" i="1" err="1"/>
              <a:t>pt</a:t>
            </a:r>
            <a:r>
              <a:rPr lang="en-US" i="1"/>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a:t>Author — </a:t>
            </a:r>
            <a:r>
              <a:rPr lang="en-US" sz="2400"/>
              <a:t>Avenir Next LT Pro, Regular, 24 </a:t>
            </a:r>
            <a:r>
              <a:rPr lang="en-US" sz="2400" err="1"/>
              <a:t>pt</a:t>
            </a:r>
            <a:r>
              <a:rPr lang="en-US" sz="240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a:t>
            </a:r>
            <a:r>
              <a:rPr lang="en-US" err="1"/>
              <a:t>lt</a:t>
            </a:r>
            <a:r>
              <a:rPr lang="en-US"/>
              <a:t> pro, demi,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a:p>
            <a:pPr lvl="2"/>
            <a:endParaRPr lang="en-US"/>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endParaRPr lang="en-US"/>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mage background w/ image arrow">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4043820-A54E-B884-ED4D-7DD579FAA3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
            <a:ext cx="12190413" cy="6857108"/>
          </a:xfrm>
          <a:prstGeom prst="rect">
            <a:avLst/>
          </a:prstGeom>
        </p:spPr>
      </p:pic>
      <p:sp>
        <p:nvSpPr>
          <p:cNvPr id="48" name="Rectangle 47">
            <a:extLst>
              <a:ext uri="{FF2B5EF4-FFF2-40B4-BE49-F238E27FC236}">
                <a16:creationId xmlns:a16="http://schemas.microsoft.com/office/drawing/2014/main" id="{CF4DA55C-84CC-DC13-0DBA-E1C26DC457C0}"/>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3" descr="Logo&#10;&#10;Description automatically generated">
            <a:extLst>
              <a:ext uri="{FF2B5EF4-FFF2-40B4-BE49-F238E27FC236}">
                <a16:creationId xmlns:a16="http://schemas.microsoft.com/office/drawing/2014/main" id="{984EAAAE-FB18-33AE-59C7-F9A65BFB0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351" y="5651854"/>
            <a:ext cx="761901" cy="660314"/>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40DB1-243D-164F-BD31-C408540BA241}" type="slidenum">
              <a:rPr lang="en-US" smtClean="0"/>
              <a:t>‹#›</a:t>
            </a:fld>
            <a:endParaRPr lang="en-US"/>
          </a:p>
        </p:txBody>
      </p:sp>
      <p:sp>
        <p:nvSpPr>
          <p:cNvPr id="47" name="Picture Placeholder 46">
            <a:extLst>
              <a:ext uri="{FF2B5EF4-FFF2-40B4-BE49-F238E27FC236}">
                <a16:creationId xmlns:a16="http://schemas.microsoft.com/office/drawing/2014/main" id="{1F3FA01E-1E9F-CEFF-858F-1CFCE8537731}"/>
              </a:ext>
            </a:extLst>
          </p:cNvPr>
          <p:cNvSpPr>
            <a:spLocks noGrp="1"/>
          </p:cNvSpPr>
          <p:nvPr>
            <p:ph type="pic" sz="quarter" idx="13"/>
          </p:nvPr>
        </p:nvSpPr>
        <p:spPr>
          <a:xfrm>
            <a:off x="493348" y="883394"/>
            <a:ext cx="6917590" cy="6105235"/>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effectLst>
            <a:outerShdw blurRad="344949" dir="21540000" sx="102325" sy="102325" algn="ctr" rotWithShape="0">
              <a:prstClr val="black">
                <a:alpha val="25000"/>
              </a:prstClr>
            </a:outerShdw>
          </a:effectLst>
        </p:spPr>
        <p:txBody>
          <a:bodyPr wrap="square">
            <a:noAutofit/>
          </a:bodyPr>
          <a:lstStyle/>
          <a:p>
            <a:endParaRPr lang="en-US"/>
          </a:p>
        </p:txBody>
      </p:sp>
    </p:spTree>
    <p:extLst>
      <p:ext uri="{BB962C8B-B14F-4D97-AF65-F5344CB8AC3E}">
        <p14:creationId xmlns:p14="http://schemas.microsoft.com/office/powerpoint/2010/main" val="2714996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Content – Avenir Next LT Pro, Regular, 16 </a:t>
            </a:r>
            <a:r>
              <a:rPr lang="en-US" err="1"/>
              <a:t>pt</a:t>
            </a:r>
            <a:r>
              <a:rPr lang="en-US"/>
              <a:t>, gray font, sentence case</a:t>
            </a:r>
          </a:p>
          <a:p>
            <a:r>
              <a:rPr lang="en-US"/>
              <a:t>To change the photo</a:t>
            </a:r>
          </a:p>
          <a:p>
            <a:pPr lvl="1"/>
            <a:r>
              <a:rPr lang="en-US"/>
              <a:t>Delete existing photo</a:t>
            </a:r>
          </a:p>
          <a:p>
            <a:pPr lvl="1"/>
            <a:r>
              <a:rPr lang="en-US"/>
              <a:t>Click picture icon in center of placeholder</a:t>
            </a:r>
          </a:p>
          <a:p>
            <a:pPr lvl="1"/>
            <a:r>
              <a:rPr lang="en-US"/>
              <a:t>Locate and select photo from your computer’s file options</a:t>
            </a:r>
          </a:p>
          <a:p>
            <a:pPr lvl="1"/>
            <a:r>
              <a:rPr lang="en-US"/>
              <a:t>Click Insert</a:t>
            </a:r>
          </a:p>
          <a:p>
            <a:pPr lvl="1"/>
            <a:r>
              <a:rPr lang="en-US"/>
              <a:t>PPT will size photo to fit</a:t>
            </a:r>
          </a:p>
          <a:p>
            <a:r>
              <a:rPr lang="en-US"/>
              <a:t>To reposition the image within the graphic container:</a:t>
            </a:r>
          </a:p>
          <a:p>
            <a:pPr lvl="1"/>
            <a:r>
              <a:rPr lang="en-US"/>
              <a:t>Click Crop in the Picture Format tab</a:t>
            </a:r>
          </a:p>
          <a:p>
            <a:pPr lvl="1"/>
            <a:r>
              <a:rPr lang="en-US"/>
              <a:t>Click middle of image and drag to reposition</a:t>
            </a:r>
          </a:p>
          <a:p>
            <a:pPr lvl="1"/>
            <a:r>
              <a:rPr lang="en-US"/>
              <a:t>To adjust image size, click and drag corners of image (not corners of graphic container)</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a:t>First level bullet, square, orange</a:t>
            </a:r>
          </a:p>
          <a:p>
            <a:pPr lvl="1">
              <a:lnSpc>
                <a:spcPct val="87000"/>
              </a:lnSpc>
            </a:pPr>
            <a:r>
              <a:rPr lang="en-US"/>
              <a:t>Second level bullet, dash, dark blue</a:t>
            </a:r>
          </a:p>
          <a:p>
            <a:pPr lvl="2">
              <a:lnSpc>
                <a:spcPct val="87000"/>
              </a:lnSpc>
            </a:pPr>
            <a:r>
              <a:rPr lang="en-US"/>
              <a:t>Third level bullet, circle, dark blue</a:t>
            </a:r>
          </a:p>
          <a:p>
            <a:pPr>
              <a:lnSpc>
                <a:spcPct val="87000"/>
              </a:lnSpc>
            </a:pPr>
            <a:r>
              <a:rPr lang="en-US"/>
              <a:t>Text is Avenir Next LT Pro, Regular, 16 </a:t>
            </a:r>
            <a:r>
              <a:rPr lang="en-US" err="1"/>
              <a:t>pt</a:t>
            </a:r>
            <a:r>
              <a:rPr lang="en-US"/>
              <a:t>, gray font, sentence case</a:t>
            </a:r>
          </a:p>
          <a:p>
            <a:pPr lvl="1">
              <a:lnSpc>
                <a:spcPct val="87000"/>
              </a:lnSpc>
            </a:pPr>
            <a:r>
              <a:rPr lang="en-US"/>
              <a:t>Sentence case is capitalizing only the first letter of the first word and any proper names/titles. </a:t>
            </a:r>
          </a:p>
          <a:p>
            <a:pPr lvl="2">
              <a:lnSpc>
                <a:spcPct val="87000"/>
              </a:lnSpc>
            </a:pPr>
            <a:r>
              <a:rPr lang="en-US"/>
              <a:t>Use a period if the bullet is a complete sentence. </a:t>
            </a:r>
          </a:p>
          <a:p>
            <a:pPr>
              <a:lnSpc>
                <a:spcPct val="87000"/>
              </a:lnSpc>
            </a:pPr>
            <a:r>
              <a:rPr lang="en-US"/>
              <a:t>To add a second level bullet after this first level bullet, press enter, then tab.  </a:t>
            </a:r>
          </a:p>
          <a:p>
            <a:pPr lvl="1">
              <a:lnSpc>
                <a:spcPct val="87000"/>
              </a:lnSpc>
            </a:pPr>
            <a:r>
              <a:rPr lang="en-US"/>
              <a:t>To add a third level bullet after this second level bullet, press enter, then tab. </a:t>
            </a:r>
          </a:p>
          <a:p>
            <a:pPr lvl="2">
              <a:lnSpc>
                <a:spcPct val="87000"/>
              </a:lnSpc>
            </a:pPr>
            <a:r>
              <a:rPr lang="en-US"/>
              <a:t>To go back to a second level bullet from here, press enter, then shift + tab.  </a:t>
            </a:r>
          </a:p>
          <a:p>
            <a:pPr lvl="1">
              <a:lnSpc>
                <a:spcPct val="87000"/>
              </a:lnSpc>
            </a:pPr>
            <a:r>
              <a:rPr lang="en-US"/>
              <a:t>Using shift + tab takes you back one level at a time.</a:t>
            </a:r>
          </a:p>
          <a:p>
            <a:pPr lvl="2">
              <a:lnSpc>
                <a:spcPct val="87000"/>
              </a:lnSpc>
            </a:pPr>
            <a:r>
              <a:rPr lang="en-US"/>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a:t>SUBTITLE – AVENIR NEXT LT PRO, DEMI, 18 </a:t>
            </a:r>
            <a:r>
              <a:rPr lang="en-US" err="1"/>
              <a:t>pt</a:t>
            </a:r>
            <a:r>
              <a:rPr lang="en-US"/>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8.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2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1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89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3.xml"/><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hyperlink" Target="https://www.auburn.edu/administration/human_resources/employment/documents/Child-Labor-Certificates-2024.pdf" TargetMode="External"/><Relationship Id="rId4" Type="http://schemas.openxmlformats.org/officeDocument/2006/relationships/hyperlink" Target="https://www.auburn.edu/administration/human_resources/forms/child-labor-poster.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17/06/relationships/model3d" Target="../media/model3d2.glb"/><Relationship Id="rId18" Type="http://schemas.openxmlformats.org/officeDocument/2006/relationships/hyperlink" Target="https://auburnpub.cfmnetwork.com/B.aspx?BookId=11858&amp;PageId=459189" TargetMode="External"/><Relationship Id="rId3" Type="http://schemas.openxmlformats.org/officeDocument/2006/relationships/image" Target="../media/image32.jpeg"/><Relationship Id="rId7" Type="http://schemas.openxmlformats.org/officeDocument/2006/relationships/hyperlink" Target="https://www.auburn.edu/administration/human_resources/employment/documents/Child-Labor-Certificates-2024.pdf" TargetMode="External"/><Relationship Id="rId12" Type="http://schemas.openxmlformats.org/officeDocument/2006/relationships/hyperlink" Target="https://auburnpub.cfmnetwork.com/B.aspx?BookId=12484&amp;PageId=461718&amp;Search=temporary%20employment" TargetMode="External"/><Relationship Id="rId17" Type="http://schemas.openxmlformats.org/officeDocument/2006/relationships/hyperlink" Target="https://auburnpub.cfmnetwork.com/B.aspx?BookId=12459&amp;PageId=461688" TargetMode="External"/><Relationship Id="rId2" Type="http://schemas.openxmlformats.org/officeDocument/2006/relationships/notesSlide" Target="../notesSlides/notesSlide7.xml"/><Relationship Id="rId16" Type="http://schemas.openxmlformats.org/officeDocument/2006/relationships/hyperlink" Target="https://auburnpub.cfmnetwork.com/B.aspx?BookId=12473&amp;PageId=461704&amp;Search=temporary%20employment" TargetMode="External"/><Relationship Id="rId1" Type="http://schemas.openxmlformats.org/officeDocument/2006/relationships/slideLayout" Target="../slideLayouts/slideLayout34.xml"/><Relationship Id="rId6" Type="http://schemas.openxmlformats.org/officeDocument/2006/relationships/hyperlink" Target="https://www.auburn.edu/administration/human_resources/forms/child-labor-poster.pdf" TargetMode="External"/><Relationship Id="rId11" Type="http://schemas.openxmlformats.org/officeDocument/2006/relationships/image" Target="../media/image42.png"/><Relationship Id="rId5" Type="http://schemas.openxmlformats.org/officeDocument/2006/relationships/image" Target="../media/image34.jpeg"/><Relationship Id="rId15" Type="http://schemas.openxmlformats.org/officeDocument/2006/relationships/hyperlink" Target="https://auburnpub.cfmnetwork.com/B.aspx?BookId=12474&amp;PageId=461705&amp;Search=temporary%20employment" TargetMode="External"/><Relationship Id="rId10" Type="http://schemas.microsoft.com/office/2017/06/relationships/model3d" Target="../media/model3d1.glb"/><Relationship Id="rId4" Type="http://schemas.openxmlformats.org/officeDocument/2006/relationships/image" Target="../media/image33.jpeg"/><Relationship Id="rId9" Type="http://schemas.openxmlformats.org/officeDocument/2006/relationships/hyperlink" Target="https://auburnpub.cfmnetwork.com/B.aspx?BookId=12956&amp;PageId=464435" TargetMode="External"/><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hyperlink" Target="https://auburnpub.cfmnetwork.com/B.aspx?BookId=12484&amp;PageId=461718&amp;Search=temporary%20employment" TargetMode="External"/><Relationship Id="rId13" Type="http://schemas.openxmlformats.org/officeDocument/2006/relationships/hyperlink" Target="https://auburnpub.cfmnetwork.com/B.aspx?BookId=12459&amp;PageId=461688" TargetMode="External"/><Relationship Id="rId3" Type="http://schemas.openxmlformats.org/officeDocument/2006/relationships/image" Target="../media/image33.jpeg"/><Relationship Id="rId7" Type="http://schemas.openxmlformats.org/officeDocument/2006/relationships/image" Target="../media/image42.png"/><Relationship Id="rId12" Type="http://schemas.openxmlformats.org/officeDocument/2006/relationships/hyperlink" Target="https://auburnpub.cfmnetwork.com/B.aspx?BookId=12473&amp;PageId=461704&amp;Search=temporary%20employment" TargetMode="External"/><Relationship Id="rId2" Type="http://schemas.openxmlformats.org/officeDocument/2006/relationships/image" Target="../media/image32.jpeg"/><Relationship Id="rId1" Type="http://schemas.openxmlformats.org/officeDocument/2006/relationships/slideLayout" Target="../slideLayouts/slideLayout34.xml"/><Relationship Id="rId6" Type="http://schemas.microsoft.com/office/2017/06/relationships/model3d" Target="../media/model3d1.glb"/><Relationship Id="rId11" Type="http://schemas.openxmlformats.org/officeDocument/2006/relationships/hyperlink" Target="https://auburnpub.cfmnetwork.com/B.aspx?BookId=12474&amp;PageId=461705&amp;Search=temporary%20employment" TargetMode="External"/><Relationship Id="rId5" Type="http://schemas.openxmlformats.org/officeDocument/2006/relationships/hyperlink" Target="https://auburnpub.cfmnetwork.com/B.aspx?BookId=12956&amp;PageId=464435" TargetMode="External"/><Relationship Id="rId10" Type="http://schemas.openxmlformats.org/officeDocument/2006/relationships/image" Target="../media/image43.png"/><Relationship Id="rId4" Type="http://schemas.openxmlformats.org/officeDocument/2006/relationships/image" Target="../media/image34.jpeg"/><Relationship Id="rId9" Type="http://schemas.microsoft.com/office/2017/06/relationships/model3d" Target="../media/model3d2.glb"/><Relationship Id="rId14" Type="http://schemas.openxmlformats.org/officeDocument/2006/relationships/hyperlink" Target="https://auburnpub.cfmnetwork.com/B.aspx?BookId=11858&amp;PageId=45918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3.xml"/><Relationship Id="rId5" Type="http://schemas.openxmlformats.org/officeDocument/2006/relationships/image" Target="../media/image35.png"/><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3.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3.jpeg"/><Relationship Id="rId7" Type="http://schemas.openxmlformats.org/officeDocument/2006/relationships/image" Target="../media/image38.emf"/><Relationship Id="rId2" Type="http://schemas.openxmlformats.org/officeDocument/2006/relationships/image" Target="../media/image32.jpeg"/><Relationship Id="rId1" Type="http://schemas.openxmlformats.org/officeDocument/2006/relationships/slideLayout" Target="../slideLayouts/slideLayout3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2.jpeg"/><Relationship Id="rId1" Type="http://schemas.openxmlformats.org/officeDocument/2006/relationships/slideLayout" Target="../slideLayouts/slideLayout3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D9AA-EFC5-1251-AB50-979193056023}"/>
              </a:ext>
            </a:extLst>
          </p:cNvPr>
          <p:cNvSpPr>
            <a:spLocks noGrp="1"/>
          </p:cNvSpPr>
          <p:nvPr>
            <p:ph type="ctrTitle"/>
          </p:nvPr>
        </p:nvSpPr>
        <p:spPr>
          <a:xfrm>
            <a:off x="5858359" y="1196243"/>
            <a:ext cx="6013188" cy="2387600"/>
          </a:xfrm>
        </p:spPr>
        <p:txBody>
          <a:bodyPr/>
          <a:lstStyle/>
          <a:p>
            <a:r>
              <a:rPr lang="en-US" dirty="0">
                <a:effectLst>
                  <a:outerShdw blurRad="38100" dist="38100" dir="2700000" algn="tl">
                    <a:srgbClr val="000000">
                      <a:alpha val="43137"/>
                    </a:srgbClr>
                  </a:outerShdw>
                </a:effectLst>
              </a:rPr>
              <a:t>HIRE LEARNING</a:t>
            </a:r>
            <a:endParaRPr lang="en-US" dirty="0"/>
          </a:p>
        </p:txBody>
      </p:sp>
      <p:sp>
        <p:nvSpPr>
          <p:cNvPr id="3" name="Subtitle 2">
            <a:extLst>
              <a:ext uri="{FF2B5EF4-FFF2-40B4-BE49-F238E27FC236}">
                <a16:creationId xmlns:a16="http://schemas.microsoft.com/office/drawing/2014/main" id="{780F85B5-2323-B3C6-36AE-20A63FC439F1}"/>
              </a:ext>
            </a:extLst>
          </p:cNvPr>
          <p:cNvSpPr>
            <a:spLocks noGrp="1"/>
          </p:cNvSpPr>
          <p:nvPr>
            <p:ph type="subTitle" idx="1"/>
          </p:nvPr>
        </p:nvSpPr>
        <p:spPr>
          <a:xfrm>
            <a:off x="5858359" y="3741189"/>
            <a:ext cx="6013188" cy="827881"/>
          </a:xfrm>
        </p:spPr>
        <p:txBody>
          <a:bodyPr/>
          <a:lstStyle/>
          <a:p>
            <a:r>
              <a:rPr lang="en-US" dirty="0">
                <a:effectLst>
                  <a:outerShdw blurRad="38100" dist="38100" dir="2700000" algn="tl">
                    <a:srgbClr val="000000">
                      <a:alpha val="43137"/>
                    </a:srgbClr>
                  </a:outerShdw>
                </a:effectLst>
              </a:rPr>
              <a:t>Tips &amp; Tales from the Front Lines of </a:t>
            </a:r>
          </a:p>
          <a:p>
            <a:r>
              <a:rPr lang="en-US" dirty="0">
                <a:effectLst>
                  <a:outerShdw blurRad="38100" dist="38100" dir="2700000" algn="tl">
                    <a:srgbClr val="000000">
                      <a:alpha val="43137"/>
                    </a:srgbClr>
                  </a:outerShdw>
                </a:effectLst>
              </a:rPr>
              <a:t>Student Employment</a:t>
            </a:r>
          </a:p>
          <a:p>
            <a:endParaRPr lang="en-US" dirty="0"/>
          </a:p>
        </p:txBody>
      </p:sp>
      <p:pic>
        <p:nvPicPr>
          <p:cNvPr id="9" name="Picture Placeholder 5">
            <a:extLst>
              <a:ext uri="{FF2B5EF4-FFF2-40B4-BE49-F238E27FC236}">
                <a16:creationId xmlns:a16="http://schemas.microsoft.com/office/drawing/2014/main" id="{A376CA98-2DC9-A04C-03F0-2BE176CF40F7}"/>
              </a:ext>
            </a:extLst>
          </p:cNvPr>
          <p:cNvPicPr>
            <a:picLocks noChangeAspect="1"/>
          </p:cNvPicPr>
          <p:nvPr/>
        </p:nvPicPr>
        <p:blipFill>
          <a:blip r:embed="rId3"/>
          <a:srcRect l="7431" r="7431"/>
          <a:stretch/>
        </p:blipFill>
        <p:spPr>
          <a:xfrm>
            <a:off x="-183981" y="75415"/>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5" name="Subtitle 2">
            <a:extLst>
              <a:ext uri="{FF2B5EF4-FFF2-40B4-BE49-F238E27FC236}">
                <a16:creationId xmlns:a16="http://schemas.microsoft.com/office/drawing/2014/main" id="{B4C35C62-667E-8EB6-2CEF-890D6F83D1D4}"/>
              </a:ext>
            </a:extLst>
          </p:cNvPr>
          <p:cNvSpPr txBox="1">
            <a:spLocks/>
          </p:cNvSpPr>
          <p:nvPr/>
        </p:nvSpPr>
        <p:spPr>
          <a:xfrm>
            <a:off x="5858359" y="4532315"/>
            <a:ext cx="6013188" cy="8278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Clr>
                <a:schemeClr val="accent2"/>
              </a:buClr>
              <a:buFont typeface="Wingdings" pitchFamily="2" charset="2"/>
              <a:buNone/>
              <a:tabLst/>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defTabSz="914400" rtl="0" eaLnBrk="1" latinLnBrk="0" hangingPunct="1">
              <a:lnSpc>
                <a:spcPct val="90000"/>
              </a:lnSpc>
              <a:spcBef>
                <a:spcPts val="0"/>
              </a:spcBef>
              <a:spcAft>
                <a:spcPts val="600"/>
              </a:spcAft>
              <a:buClr>
                <a:schemeClr val="bg1"/>
              </a:buClr>
              <a:buFont typeface=".AppleSystemUIFont"/>
              <a:buNone/>
              <a:defRPr sz="20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914400" indent="0" algn="ctr" defTabSz="914400" rtl="0" eaLnBrk="1" latinLnBrk="0" hangingPunct="1">
              <a:lnSpc>
                <a:spcPct val="90000"/>
              </a:lnSpc>
              <a:spcBef>
                <a:spcPts val="0"/>
              </a:spcBef>
              <a:spcAft>
                <a:spcPts val="600"/>
              </a:spcAft>
              <a:buClr>
                <a:schemeClr val="bg1"/>
              </a:buClr>
              <a:buFont typeface="Arial" panose="020B0604020202020204" pitchFamily="34" charset="0"/>
              <a:buNone/>
              <a:defRPr sz="18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3716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4pPr>
            <a:lvl5pPr marL="18288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rgbClr val="404040"/>
                </a:solidFill>
                <a:effectLst>
                  <a:outerShdw blurRad="38100" dist="38100" dir="2700000" algn="tl">
                    <a:srgbClr val="000000">
                      <a:alpha val="43137"/>
                    </a:srgbClr>
                  </a:outerShdw>
                </a:effectLst>
              </a:rPr>
              <a:t>Employment services</a:t>
            </a:r>
            <a:endParaRPr lang="en-US" dirty="0"/>
          </a:p>
        </p:txBody>
      </p:sp>
    </p:spTree>
    <p:extLst>
      <p:ext uri="{BB962C8B-B14F-4D97-AF65-F5344CB8AC3E}">
        <p14:creationId xmlns:p14="http://schemas.microsoft.com/office/powerpoint/2010/main" val="4019464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9CB3704B-8309-4552-4B2E-E006A4700775}"/>
              </a:ext>
            </a:extLst>
          </p:cNvPr>
          <p:cNvPicPr>
            <a:picLocks noChangeAspect="1"/>
          </p:cNvPicPr>
          <p:nvPr/>
        </p:nvPicPr>
        <p:blipFill>
          <a:blip r:embed="rId3"/>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14" name="Title 4">
            <a:extLst>
              <a:ext uri="{FF2B5EF4-FFF2-40B4-BE49-F238E27FC236}">
                <a16:creationId xmlns:a16="http://schemas.microsoft.com/office/drawing/2014/main" id="{3529F20B-C6CF-3E0E-8095-685E875F0A8C}"/>
              </a:ext>
            </a:extLst>
          </p:cNvPr>
          <p:cNvSpPr>
            <a:spLocks noGrp="1"/>
          </p:cNvSpPr>
          <p:nvPr/>
        </p:nvSpPr>
        <p:spPr>
          <a:xfrm>
            <a:off x="539780" y="335548"/>
            <a:ext cx="7613620"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dirty="0">
                <a:effectLst>
                  <a:outerShdw blurRad="38100" dist="38100" dir="2700000" algn="tl">
                    <a:srgbClr val="000000">
                      <a:alpha val="43137"/>
                    </a:srgbClr>
                  </a:outerShdw>
                </a:effectLst>
              </a:rPr>
              <a:t>Pay, hours &amp; expectations</a:t>
            </a:r>
          </a:p>
          <a:p>
            <a:pPr>
              <a:lnSpc>
                <a:spcPct val="108000"/>
              </a:lnSpc>
            </a:pPr>
            <a:r>
              <a:rPr lang="en-US" sz="2400" dirty="0">
                <a:solidFill>
                  <a:schemeClr val="accent2"/>
                </a:solidFill>
                <a:effectLst>
                  <a:outerShdw blurRad="38100" dist="38100" dir="2700000" algn="tl">
                    <a:srgbClr val="000000">
                      <a:alpha val="43137"/>
                    </a:srgbClr>
                  </a:outerShdw>
                </a:effectLst>
              </a:rPr>
              <a:t>Discover best practices</a:t>
            </a:r>
          </a:p>
          <a:p>
            <a:endParaRPr lang="en-US" dirty="0">
              <a:effectLst>
                <a:outerShdw blurRad="38100" dist="38100" dir="2700000" algn="tl">
                  <a:srgbClr val="000000">
                    <a:alpha val="43137"/>
                  </a:srgbClr>
                </a:outerShdw>
              </a:effectLst>
            </a:endParaRPr>
          </a:p>
        </p:txBody>
      </p:sp>
      <p:sp>
        <p:nvSpPr>
          <p:cNvPr id="15" name="Text Placeholder 1">
            <a:extLst>
              <a:ext uri="{FF2B5EF4-FFF2-40B4-BE49-F238E27FC236}">
                <a16:creationId xmlns:a16="http://schemas.microsoft.com/office/drawing/2014/main" id="{3017B351-6525-3842-A7EA-DE69EE99CD33}"/>
              </a:ext>
            </a:extLst>
          </p:cNvPr>
          <p:cNvSpPr>
            <a:spLocks noGrp="1"/>
          </p:cNvSpPr>
          <p:nvPr/>
        </p:nvSpPr>
        <p:spPr>
          <a:xfrm>
            <a:off x="208671" y="2257712"/>
            <a:ext cx="6701376" cy="412227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b="0" i="0" kern="1200">
                <a:solidFill>
                  <a:srgbClr val="63656A"/>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400"/>
              </a:spcAft>
              <a:buClr>
                <a:srgbClr val="0C2340"/>
              </a:buClr>
              <a:buFont typeface="System Font Regular"/>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400"/>
              </a:spcAft>
              <a:buClr>
                <a:srgbClr val="0C2340"/>
              </a:buClr>
              <a:buFont typeface="Arial" panose="020B0604020202020204" pitchFamily="34" charset="0"/>
              <a:buChar char="•"/>
              <a:defRPr sz="1200" b="0" i="0" kern="1200">
                <a:solidFill>
                  <a:schemeClr val="tx1">
                    <a:lumMod val="65000"/>
                    <a:lumOff val="35000"/>
                  </a:schemeClr>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6" name="Picture Placeholder 3">
            <a:extLst>
              <a:ext uri="{FF2B5EF4-FFF2-40B4-BE49-F238E27FC236}">
                <a16:creationId xmlns:a16="http://schemas.microsoft.com/office/drawing/2014/main" id="{C13C7A65-E505-D551-843B-681CAD464B9C}"/>
              </a:ext>
            </a:extLst>
          </p:cNvPr>
          <p:cNvSpPr>
            <a:spLocks noGrp="1"/>
          </p:cNvSpPr>
          <p:nvPr/>
        </p:nvSpPr>
        <p:spPr>
          <a:xfrm>
            <a:off x="7218246" y="472699"/>
            <a:ext cx="4765083" cy="591260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Content Placeholder 4">
            <a:extLst>
              <a:ext uri="{FF2B5EF4-FFF2-40B4-BE49-F238E27FC236}">
                <a16:creationId xmlns:a16="http://schemas.microsoft.com/office/drawing/2014/main" id="{ED0327CA-D439-DB66-D37C-880085D3C56D}"/>
              </a:ext>
            </a:extLst>
          </p:cNvPr>
          <p:cNvSpPr>
            <a:spLocks noGrp="1"/>
          </p:cNvSpPr>
          <p:nvPr/>
        </p:nvSpPr>
        <p:spPr>
          <a:xfrm>
            <a:off x="714377" y="1665302"/>
            <a:ext cx="11040744" cy="13826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Content Placeholder 4">
            <a:extLst>
              <a:ext uri="{FF2B5EF4-FFF2-40B4-BE49-F238E27FC236}">
                <a16:creationId xmlns:a16="http://schemas.microsoft.com/office/drawing/2014/main" id="{A84E8631-D7D9-5F2B-C26C-B3BBB7D6F20A}"/>
              </a:ext>
            </a:extLst>
          </p:cNvPr>
          <p:cNvSpPr>
            <a:spLocks noGrp="1"/>
          </p:cNvSpPr>
          <p:nvPr/>
        </p:nvSpPr>
        <p:spPr>
          <a:xfrm>
            <a:off x="714376" y="3331295"/>
            <a:ext cx="11040744" cy="13826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Content Placeholder 4">
            <a:extLst>
              <a:ext uri="{FF2B5EF4-FFF2-40B4-BE49-F238E27FC236}">
                <a16:creationId xmlns:a16="http://schemas.microsoft.com/office/drawing/2014/main" id="{35D9F520-55C3-ECB7-2E46-3392102AAB49}"/>
              </a:ext>
            </a:extLst>
          </p:cNvPr>
          <p:cNvSpPr>
            <a:spLocks noGrp="1"/>
          </p:cNvSpPr>
          <p:nvPr/>
        </p:nvSpPr>
        <p:spPr>
          <a:xfrm>
            <a:off x="714375" y="5002602"/>
            <a:ext cx="11040744" cy="13826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9" name="Table 8">
            <a:extLst>
              <a:ext uri="{FF2B5EF4-FFF2-40B4-BE49-F238E27FC236}">
                <a16:creationId xmlns:a16="http://schemas.microsoft.com/office/drawing/2014/main" id="{7A92E311-4F00-B42B-685A-BA37571CA98B}"/>
              </a:ext>
            </a:extLst>
          </p:cNvPr>
          <p:cNvGraphicFramePr>
            <a:graphicFrameLocks noGrp="1"/>
          </p:cNvGraphicFramePr>
          <p:nvPr>
            <p:extLst>
              <p:ext uri="{D42A27DB-BD31-4B8C-83A1-F6EECF244321}">
                <p14:modId xmlns:p14="http://schemas.microsoft.com/office/powerpoint/2010/main" val="973590731"/>
              </p:ext>
            </p:extLst>
          </p:nvPr>
        </p:nvGraphicFramePr>
        <p:xfrm>
          <a:off x="850988" y="2023638"/>
          <a:ext cx="4142106" cy="670560"/>
        </p:xfrm>
        <a:graphic>
          <a:graphicData uri="http://schemas.openxmlformats.org/drawingml/2006/table">
            <a:tbl>
              <a:tblPr firstRow="1" bandRow="1">
                <a:tableStyleId>{3B4B98B0-60AC-42C2-AFA5-B58CD77FA1E5}</a:tableStyleId>
              </a:tblPr>
              <a:tblGrid>
                <a:gridCol w="2780666">
                  <a:extLst>
                    <a:ext uri="{9D8B030D-6E8A-4147-A177-3AD203B41FA5}">
                      <a16:colId xmlns:a16="http://schemas.microsoft.com/office/drawing/2014/main" val="3922675673"/>
                    </a:ext>
                  </a:extLst>
                </a:gridCol>
                <a:gridCol w="1361440">
                  <a:extLst>
                    <a:ext uri="{9D8B030D-6E8A-4147-A177-3AD203B41FA5}">
                      <a16:colId xmlns:a16="http://schemas.microsoft.com/office/drawing/2014/main" val="1782027033"/>
                    </a:ext>
                  </a:extLst>
                </a:gridCol>
              </a:tblGrid>
              <a:tr h="121066">
                <a:tc>
                  <a:txBody>
                    <a:bodyPr/>
                    <a:lstStyle/>
                    <a:p>
                      <a:r>
                        <a:rPr lang="en-US" sz="1600" b="1" dirty="0">
                          <a:solidFill>
                            <a:schemeClr val="bg1"/>
                          </a:solidFill>
                          <a:effectLst>
                            <a:outerShdw blurRad="38100" dist="38100" dir="2700000" algn="tl">
                              <a:srgbClr val="000000">
                                <a:alpha val="43137"/>
                              </a:srgbClr>
                            </a:outerShdw>
                          </a:effectLst>
                        </a:rPr>
                        <a:t>FEDERAL MINIMUM WAGE</a:t>
                      </a:r>
                    </a:p>
                  </a:txBody>
                  <a:tcPr/>
                </a:tc>
                <a:tc>
                  <a:txBody>
                    <a:bodyPr/>
                    <a:lstStyle/>
                    <a:p>
                      <a:pPr algn="r"/>
                      <a:r>
                        <a:rPr lang="en-US" sz="1600" b="1">
                          <a:solidFill>
                            <a:schemeClr val="bg1"/>
                          </a:solidFill>
                          <a:effectLst>
                            <a:outerShdw blurRad="38100" dist="38100" dir="2700000" algn="tl">
                              <a:srgbClr val="000000">
                                <a:alpha val="43137"/>
                              </a:srgbClr>
                            </a:outerShdw>
                          </a:effectLst>
                        </a:rPr>
                        <a:t>$7.25/HOUR</a:t>
                      </a:r>
                    </a:p>
                  </a:txBody>
                  <a:tcPr/>
                </a:tc>
                <a:extLst>
                  <a:ext uri="{0D108BD9-81ED-4DB2-BD59-A6C34878D82A}">
                    <a16:rowId xmlns:a16="http://schemas.microsoft.com/office/drawing/2014/main" val="1030302011"/>
                  </a:ext>
                </a:extLst>
              </a:tr>
              <a:tr h="313168">
                <a:tc>
                  <a:txBody>
                    <a:bodyPr/>
                    <a:lstStyle/>
                    <a:p>
                      <a:r>
                        <a:rPr lang="en-US" sz="1600" b="1">
                          <a:solidFill>
                            <a:schemeClr val="bg1"/>
                          </a:solidFill>
                          <a:effectLst>
                            <a:outerShdw blurRad="38100" dist="38100" dir="2700000" algn="tl">
                              <a:srgbClr val="000000">
                                <a:alpha val="43137"/>
                              </a:srgbClr>
                            </a:outerShdw>
                          </a:effectLst>
                        </a:rPr>
                        <a:t>AVERAGE HOURLY PAY RATE</a:t>
                      </a:r>
                    </a:p>
                  </a:txBody>
                  <a:tcPr/>
                </a:tc>
                <a:tc>
                  <a:txBody>
                    <a:bodyPr/>
                    <a:lstStyle/>
                    <a:p>
                      <a:pPr algn="r"/>
                      <a:r>
                        <a:rPr lang="en-US" sz="1600" b="1" dirty="0">
                          <a:solidFill>
                            <a:schemeClr val="bg1"/>
                          </a:solidFill>
                          <a:effectLst>
                            <a:outerShdw blurRad="38100" dist="38100" dir="2700000" algn="tl">
                              <a:srgbClr val="000000">
                                <a:alpha val="43137"/>
                              </a:srgbClr>
                            </a:outerShdw>
                          </a:effectLst>
                        </a:rPr>
                        <a:t>$12.00/HOUR</a:t>
                      </a:r>
                    </a:p>
                  </a:txBody>
                  <a:tcPr/>
                </a:tc>
                <a:extLst>
                  <a:ext uri="{0D108BD9-81ED-4DB2-BD59-A6C34878D82A}">
                    <a16:rowId xmlns:a16="http://schemas.microsoft.com/office/drawing/2014/main" val="2029102827"/>
                  </a:ext>
                </a:extLst>
              </a:tr>
            </a:tbl>
          </a:graphicData>
        </a:graphic>
      </p:graphicFrame>
      <p:graphicFrame>
        <p:nvGraphicFramePr>
          <p:cNvPr id="10" name="Table 9">
            <a:extLst>
              <a:ext uri="{FF2B5EF4-FFF2-40B4-BE49-F238E27FC236}">
                <a16:creationId xmlns:a16="http://schemas.microsoft.com/office/drawing/2014/main" id="{187496EB-CAF1-8929-69F2-D84F7EAC5252}"/>
              </a:ext>
            </a:extLst>
          </p:cNvPr>
          <p:cNvGraphicFramePr>
            <a:graphicFrameLocks noGrp="1"/>
          </p:cNvGraphicFramePr>
          <p:nvPr>
            <p:extLst>
              <p:ext uri="{D42A27DB-BD31-4B8C-83A1-F6EECF244321}">
                <p14:modId xmlns:p14="http://schemas.microsoft.com/office/powerpoint/2010/main" val="71596556"/>
              </p:ext>
            </p:extLst>
          </p:nvPr>
        </p:nvGraphicFramePr>
        <p:xfrm>
          <a:off x="5384800" y="2021371"/>
          <a:ext cx="6235063" cy="670560"/>
        </p:xfrm>
        <a:graphic>
          <a:graphicData uri="http://schemas.openxmlformats.org/drawingml/2006/table">
            <a:tbl>
              <a:tblPr firstRow="1" bandRow="1">
                <a:tableStyleId>{3B4B98B0-60AC-42C2-AFA5-B58CD77FA1E5}</a:tableStyleId>
              </a:tblPr>
              <a:tblGrid>
                <a:gridCol w="4805680">
                  <a:extLst>
                    <a:ext uri="{9D8B030D-6E8A-4147-A177-3AD203B41FA5}">
                      <a16:colId xmlns:a16="http://schemas.microsoft.com/office/drawing/2014/main" val="2868581930"/>
                    </a:ext>
                  </a:extLst>
                </a:gridCol>
                <a:gridCol w="1429383">
                  <a:extLst>
                    <a:ext uri="{9D8B030D-6E8A-4147-A177-3AD203B41FA5}">
                      <a16:colId xmlns:a16="http://schemas.microsoft.com/office/drawing/2014/main" val="3256014793"/>
                    </a:ext>
                  </a:extLst>
                </a:gridCol>
              </a:tblGrid>
              <a:tr h="121066">
                <a:tc>
                  <a:txBody>
                    <a:bodyPr/>
                    <a:lstStyle/>
                    <a:p>
                      <a:r>
                        <a:rPr lang="en-US" sz="1600" b="1" dirty="0">
                          <a:solidFill>
                            <a:schemeClr val="bg1"/>
                          </a:solidFill>
                          <a:effectLst>
                            <a:outerShdw blurRad="38100" dist="38100" dir="2700000" algn="tl">
                              <a:srgbClr val="000000">
                                <a:alpha val="43137"/>
                              </a:srgbClr>
                            </a:outerShdw>
                          </a:effectLst>
                        </a:rPr>
                        <a:t>GRADUATE ASSISTANTSHIP MINIMUM  HOURLY RATE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outerShdw blurRad="38100" dist="38100" dir="2700000" algn="tl">
                              <a:srgbClr val="000000">
                                <a:alpha val="43137"/>
                              </a:srgbClr>
                            </a:outerShdw>
                          </a:effectLst>
                        </a:rPr>
                        <a:t>$14.12/HOUR</a:t>
                      </a:r>
                    </a:p>
                  </a:txBody>
                  <a:tcPr/>
                </a:tc>
                <a:extLst>
                  <a:ext uri="{0D108BD9-81ED-4DB2-BD59-A6C34878D82A}">
                    <a16:rowId xmlns:a16="http://schemas.microsoft.com/office/drawing/2014/main" val="1030302011"/>
                  </a:ext>
                </a:extLst>
              </a:tr>
              <a:tr h="313168">
                <a:tc>
                  <a:txBody>
                    <a:bodyPr/>
                    <a:lstStyle/>
                    <a:p>
                      <a:r>
                        <a:rPr lang="en-US" sz="1600" b="1" dirty="0">
                          <a:solidFill>
                            <a:schemeClr val="bg1"/>
                          </a:solidFill>
                          <a:effectLst>
                            <a:outerShdw blurRad="38100" dist="38100" dir="2700000" algn="tl">
                              <a:srgbClr val="000000">
                                <a:alpha val="43137"/>
                              </a:srgbClr>
                            </a:outerShdw>
                          </a:effectLst>
                        </a:rPr>
                        <a:t>GRADUATE ASSISTANT AVERYAGE HOURLY RATE</a:t>
                      </a:r>
                    </a:p>
                  </a:txBody>
                  <a:tcPr/>
                </a:tc>
                <a:tc>
                  <a:txBody>
                    <a:bodyPr/>
                    <a:lstStyle/>
                    <a:p>
                      <a:pPr algn="r"/>
                      <a:endParaRPr lang="en-US" sz="1600" b="1" dirty="0">
                        <a:solidFill>
                          <a:schemeClr val="bg1"/>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2029102827"/>
                  </a:ext>
                </a:extLst>
              </a:tr>
            </a:tbl>
          </a:graphicData>
        </a:graphic>
      </p:graphicFrame>
      <p:sp>
        <p:nvSpPr>
          <p:cNvPr id="3" name="TextBox 2">
            <a:extLst>
              <a:ext uri="{FF2B5EF4-FFF2-40B4-BE49-F238E27FC236}">
                <a16:creationId xmlns:a16="http://schemas.microsoft.com/office/drawing/2014/main" id="{E6FEBFA4-F1FD-AF76-830C-7A611F3C7D8D}"/>
              </a:ext>
            </a:extLst>
          </p:cNvPr>
          <p:cNvSpPr txBox="1"/>
          <p:nvPr/>
        </p:nvSpPr>
        <p:spPr>
          <a:xfrm>
            <a:off x="761949" y="3471303"/>
            <a:ext cx="6115664" cy="1169551"/>
          </a:xfrm>
          <a:prstGeom prst="rect">
            <a:avLst/>
          </a:prstGeom>
          <a:noFill/>
        </p:spPr>
        <p:txBody>
          <a:bodyPr wrap="square">
            <a:spAutoFit/>
          </a:bodyPr>
          <a:lstStyle/>
          <a:p>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HOURS &amp; FTE</a:t>
            </a:r>
          </a:p>
          <a:p>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Students are limited to working 20 hours per week during Fall and Spring semester but allowed to work above the hours threshold during Summer semester. However, unless they are on assistantship, their FTE may not exceed .5 FTE. </a:t>
            </a:r>
          </a:p>
        </p:txBody>
      </p:sp>
      <p:sp>
        <p:nvSpPr>
          <p:cNvPr id="4" name="TextBox 3">
            <a:extLst>
              <a:ext uri="{FF2B5EF4-FFF2-40B4-BE49-F238E27FC236}">
                <a16:creationId xmlns:a16="http://schemas.microsoft.com/office/drawing/2014/main" id="{024E2EA7-FA69-A68B-A377-2E305B6A1331}"/>
              </a:ext>
            </a:extLst>
          </p:cNvPr>
          <p:cNvSpPr txBox="1"/>
          <p:nvPr/>
        </p:nvSpPr>
        <p:spPr>
          <a:xfrm>
            <a:off x="6877613" y="3471303"/>
            <a:ext cx="4742250" cy="600164"/>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ptos" panose="020B0004020202020204" pitchFamily="34" charset="0"/>
              </a:rPr>
              <a:t>→   </a:t>
            </a: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TAX IMPLICATIONS</a:t>
            </a:r>
          </a:p>
          <a:p>
            <a:r>
              <a:rPr lang="en-US" sz="1400" b="1" dirty="0">
                <a:solidFill>
                  <a:schemeClr val="bg1"/>
                </a:solidFill>
                <a:effectLst>
                  <a:outerShdw blurRad="38100" dist="38100" dir="2700000" algn="tl">
                    <a:srgbClr val="000000">
                      <a:alpha val="43137"/>
                    </a:srgbClr>
                  </a:outerShdw>
                </a:effectLst>
                <a:latin typeface="Aptos" panose="020B0004020202020204" pitchFamily="34" charset="0"/>
              </a:rPr>
              <a:t>→   </a:t>
            </a: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TEACHERS RETIREMENT</a:t>
            </a:r>
          </a:p>
        </p:txBody>
      </p:sp>
      <p:sp>
        <p:nvSpPr>
          <p:cNvPr id="11" name="TextBox 10">
            <a:extLst>
              <a:ext uri="{FF2B5EF4-FFF2-40B4-BE49-F238E27FC236}">
                <a16:creationId xmlns:a16="http://schemas.microsoft.com/office/drawing/2014/main" id="{B75B1D47-AD53-11D5-9A0D-F0DECBCE4685}"/>
              </a:ext>
            </a:extLst>
          </p:cNvPr>
          <p:cNvSpPr txBox="1"/>
          <p:nvPr/>
        </p:nvSpPr>
        <p:spPr>
          <a:xfrm>
            <a:off x="761949" y="5113554"/>
            <a:ext cx="6115664" cy="1169551"/>
          </a:xfrm>
          <a:prstGeom prst="rect">
            <a:avLst/>
          </a:prstGeom>
          <a:noFill/>
        </p:spPr>
        <p:txBody>
          <a:bodyPr wrap="square">
            <a:spAutoFit/>
          </a:bodyPr>
          <a:lstStyle/>
          <a:p>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EXPECTATIONS AND GUIDELINES</a:t>
            </a:r>
          </a:p>
          <a:p>
            <a:r>
              <a:rPr lang="en-US" sz="1400" dirty="0">
                <a:solidFill>
                  <a:schemeClr val="bg1"/>
                </a:solidFill>
                <a:effectLst>
                  <a:outerShdw blurRad="38100" dist="38100" dir="2700000" algn="tl">
                    <a:srgbClr val="000000">
                      <a:alpha val="43137"/>
                    </a:srgbClr>
                  </a:outerShdw>
                </a:effectLst>
                <a:latin typeface="Avenir Next LT Pro" panose="020B0504020202020204" pitchFamily="34" charset="0"/>
              </a:rPr>
              <a:t>Share expectations and guidelines for your unit on day one of employment or create a standard that your supervisors share with students at hire. </a:t>
            </a:r>
          </a:p>
          <a:p>
            <a:endParaRPr lang="en-US" sz="1400" b="1" dirty="0">
              <a:solidFill>
                <a:srgbClr val="404040"/>
              </a:solidFill>
              <a:effectLst>
                <a:outerShdw blurRad="38100" dist="38100" dir="2700000" algn="tl">
                  <a:srgbClr val="000000">
                    <a:alpha val="43137"/>
                  </a:srgbClr>
                </a:outerShdw>
              </a:effectLst>
              <a:latin typeface="Avenir Next LT Pro" panose="020B0504020202020204" pitchFamily="34" charset="0"/>
            </a:endParaRPr>
          </a:p>
        </p:txBody>
      </p:sp>
      <p:pic>
        <p:nvPicPr>
          <p:cNvPr id="19" name="Picture 18">
            <a:extLst>
              <a:ext uri="{FF2B5EF4-FFF2-40B4-BE49-F238E27FC236}">
                <a16:creationId xmlns:a16="http://schemas.microsoft.com/office/drawing/2014/main" id="{9540AFFA-E63B-190A-19AF-02957380D0F8}"/>
              </a:ext>
            </a:extLst>
          </p:cNvPr>
          <p:cNvPicPr>
            <a:picLocks noChangeAspect="1"/>
          </p:cNvPicPr>
          <p:nvPr/>
        </p:nvPicPr>
        <p:blipFill>
          <a:blip r:embed="rId5"/>
          <a:stretch>
            <a:fillRect/>
          </a:stretch>
        </p:blipFill>
        <p:spPr>
          <a:xfrm>
            <a:off x="1074354" y="110955"/>
            <a:ext cx="10062633" cy="6551484"/>
          </a:xfrm>
          <a:prstGeom prst="rect">
            <a:avLst/>
          </a:prstGeom>
          <a:solidFill>
            <a:srgbClr val="000000">
              <a:shade val="95000"/>
            </a:srgbClr>
          </a:solidFill>
          <a:ln w="444500" cap="sq">
            <a:solidFill>
              <a:schemeClr val="bg1"/>
            </a:solidFill>
            <a:miter lim="800000"/>
          </a:ln>
          <a:effectLst>
            <a:outerShdw blurRad="254000" dist="190500" dir="2700000" sy="90000" algn="bl" rotWithShape="0">
              <a:schemeClr val="bg1">
                <a:alpha val="40000"/>
              </a:schemeClr>
            </a:outerShdw>
          </a:effectLst>
        </p:spPr>
      </p:pic>
      <p:sp>
        <p:nvSpPr>
          <p:cNvPr id="20" name="Rectangle 19">
            <a:extLst>
              <a:ext uri="{FF2B5EF4-FFF2-40B4-BE49-F238E27FC236}">
                <a16:creationId xmlns:a16="http://schemas.microsoft.com/office/drawing/2014/main" id="{125ABA47-5A86-648E-86F7-E815D5FBC850}"/>
              </a:ext>
            </a:extLst>
          </p:cNvPr>
          <p:cNvSpPr/>
          <p:nvPr/>
        </p:nvSpPr>
        <p:spPr>
          <a:xfrm>
            <a:off x="-436881" y="8334589"/>
            <a:ext cx="12192000" cy="2926080"/>
          </a:xfrm>
          <a:prstGeom prst="rect">
            <a:avLst/>
          </a:prstGeom>
          <a:gradFill>
            <a:gsLst>
              <a:gs pos="0">
                <a:schemeClr val="dk1">
                  <a:satMod val="103000"/>
                  <a:lumMod val="102000"/>
                  <a:tint val="94000"/>
                  <a:alpha val="15000"/>
                </a:schemeClr>
              </a:gs>
              <a:gs pos="100000">
                <a:schemeClr val="dk1">
                  <a:satMod val="110000"/>
                  <a:lumMod val="100000"/>
                  <a:shade val="100000"/>
                  <a:alpha val="2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Avenir Next LT Pro Demi" panose="020B0704020202020204" pitchFamily="34" charset="0"/>
              </a:rPr>
              <a:t>LEGAL &amp; POLICY COMPLIANCE</a:t>
            </a:r>
          </a:p>
        </p:txBody>
      </p:sp>
    </p:spTree>
    <p:extLst>
      <p:ext uri="{BB962C8B-B14F-4D97-AF65-F5344CB8AC3E}">
        <p14:creationId xmlns:p14="http://schemas.microsoft.com/office/powerpoint/2010/main" val="3686794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4F93045F-3475-0DC2-6434-7D0DAD1D930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D5B3BF-54A1-E5CF-2976-EF090F72F3DA}"/>
              </a:ext>
            </a:extLst>
          </p:cNvPr>
          <p:cNvSpPr/>
          <p:nvPr/>
        </p:nvSpPr>
        <p:spPr>
          <a:xfrm>
            <a:off x="0" y="1798320"/>
            <a:ext cx="12192000" cy="2926080"/>
          </a:xfrm>
          <a:prstGeom prst="rect">
            <a:avLst/>
          </a:prstGeom>
          <a:gradFill>
            <a:gsLst>
              <a:gs pos="0">
                <a:schemeClr val="dk1">
                  <a:satMod val="103000"/>
                  <a:lumMod val="102000"/>
                  <a:tint val="94000"/>
                  <a:alpha val="15000"/>
                </a:schemeClr>
              </a:gs>
              <a:gs pos="100000">
                <a:schemeClr val="dk1">
                  <a:satMod val="110000"/>
                  <a:lumMod val="100000"/>
                  <a:shade val="100000"/>
                  <a:alpha val="2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Avenir Next LT Pro Demi" panose="020B0704020202020204" pitchFamily="34" charset="0"/>
              </a:rPr>
              <a:t>LEGAL &amp; POLICY COMPLIANCE</a:t>
            </a:r>
          </a:p>
        </p:txBody>
      </p:sp>
      <p:sp>
        <p:nvSpPr>
          <p:cNvPr id="2" name="Content Placeholder 4">
            <a:extLst>
              <a:ext uri="{FF2B5EF4-FFF2-40B4-BE49-F238E27FC236}">
                <a16:creationId xmlns:a16="http://schemas.microsoft.com/office/drawing/2014/main" id="{6F9F431F-C6E2-3B8E-22FF-A2AEAE9178F0}"/>
              </a:ext>
            </a:extLst>
          </p:cNvPr>
          <p:cNvSpPr>
            <a:spLocks noGrp="1"/>
          </p:cNvSpPr>
          <p:nvPr/>
        </p:nvSpPr>
        <p:spPr>
          <a:xfrm>
            <a:off x="766044" y="7542263"/>
            <a:ext cx="11040744" cy="192722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C0AAE923-DB12-D017-E4F5-6DE9E3143FC3}"/>
              </a:ext>
            </a:extLst>
          </p:cNvPr>
          <p:cNvSpPr>
            <a:spLocks noGrp="1"/>
          </p:cNvSpPr>
          <p:nvPr/>
        </p:nvSpPr>
        <p:spPr>
          <a:xfrm>
            <a:off x="766044" y="9663001"/>
            <a:ext cx="11040744" cy="609604"/>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Content Placeholder 4">
            <a:extLst>
              <a:ext uri="{FF2B5EF4-FFF2-40B4-BE49-F238E27FC236}">
                <a16:creationId xmlns:a16="http://schemas.microsoft.com/office/drawing/2014/main" id="{85BEE83D-B64C-AF80-204C-57B3A6A83270}"/>
              </a:ext>
            </a:extLst>
          </p:cNvPr>
          <p:cNvSpPr>
            <a:spLocks noGrp="1"/>
          </p:cNvSpPr>
          <p:nvPr/>
        </p:nvSpPr>
        <p:spPr>
          <a:xfrm>
            <a:off x="766044" y="10464867"/>
            <a:ext cx="11040744" cy="58360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54BC67DC-1B27-EF72-A80D-C8898B3ACECE}"/>
              </a:ext>
            </a:extLst>
          </p:cNvPr>
          <p:cNvSpPr txBox="1"/>
          <p:nvPr/>
        </p:nvSpPr>
        <p:spPr>
          <a:xfrm>
            <a:off x="766045" y="7615776"/>
            <a:ext cx="11018272" cy="1853713"/>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DEPARTMENT OF LABOR</a:t>
            </a:r>
          </a:p>
          <a:p>
            <a:pPr marL="171450" indent="-171450">
              <a:spcAft>
                <a:spcPts val="600"/>
              </a:spcAft>
              <a:buClr>
                <a:srgbClr val="DA5806"/>
              </a:buClr>
              <a:buFont typeface="Wingdings" panose="05000000000000000000" pitchFamily="2" charset="2"/>
              <a:buChar char="§"/>
            </a:pPr>
            <a:r>
              <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rPr>
              <a:t>FAIR LABOR STANDARDS ACT (FLSA)</a:t>
            </a:r>
            <a:endPar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marL="628650" lvl="1" indent="-171450">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Current federal minimum wage is $7.25/hour</a:t>
            </a:r>
          </a:p>
          <a:p>
            <a:pPr marL="628650" lvl="1" indent="-171450">
              <a:spcAft>
                <a:spcPts val="600"/>
              </a:spcAft>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Accurate record keeping of work hours</a:t>
            </a:r>
          </a:p>
          <a:p>
            <a:pPr marL="171450" lvl="1" indent="-171450">
              <a:lnSpc>
                <a:spcPct val="108000"/>
              </a:lnSpc>
              <a:spcBef>
                <a:spcPts val="600"/>
              </a:spcBef>
              <a:spcAft>
                <a:spcPts val="600"/>
              </a:spcAft>
              <a:buClr>
                <a:srgbClr val="DA5806"/>
              </a:buClr>
              <a:buFont typeface="Wingdings" panose="05000000000000000000" pitchFamily="2" charset="2"/>
              <a:buChar char="§"/>
            </a:pPr>
            <a:r>
              <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hlinkClick r:id="rId4">
                  <a:extLst>
                    <a:ext uri="{A12FA001-AC4F-418D-AE19-62706E023703}">
                      <ahyp:hlinkClr xmlns:ahyp="http://schemas.microsoft.com/office/drawing/2018/hyperlinkcolor" val="tx"/>
                    </a:ext>
                  </a:extLst>
                </a:hlinkClick>
              </a:rPr>
              <a:t>STATE OF ALABAMA CHILD LABOR LAWS</a:t>
            </a:r>
            <a:endPar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marL="630936" lvl="2" indent="-171450">
              <a:spcAft>
                <a:spcPts val="300"/>
              </a:spcAft>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Class I Certificate: To employ minors age 14-15</a:t>
            </a:r>
          </a:p>
          <a:p>
            <a:pPr marL="630936" lvl="2" indent="-171450">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Class II Certificate:  To employ minors age 16-17</a:t>
            </a:r>
            <a:endPar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7" name="TextBox 6">
            <a:extLst>
              <a:ext uri="{FF2B5EF4-FFF2-40B4-BE49-F238E27FC236}">
                <a16:creationId xmlns:a16="http://schemas.microsoft.com/office/drawing/2014/main" id="{15C89AA0-1692-3826-8AB7-94208B5BF7D5}"/>
              </a:ext>
            </a:extLst>
          </p:cNvPr>
          <p:cNvSpPr txBox="1"/>
          <p:nvPr/>
        </p:nvSpPr>
        <p:spPr>
          <a:xfrm>
            <a:off x="766044" y="9681902"/>
            <a:ext cx="10998630" cy="569387"/>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FAIR CREDIT REPORTING ACT (FCRA)</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Adverse action processing</a:t>
            </a:r>
          </a:p>
        </p:txBody>
      </p:sp>
      <p:sp>
        <p:nvSpPr>
          <p:cNvPr id="8" name="TextBox 7">
            <a:extLst>
              <a:ext uri="{FF2B5EF4-FFF2-40B4-BE49-F238E27FC236}">
                <a16:creationId xmlns:a16="http://schemas.microsoft.com/office/drawing/2014/main" id="{101B70C5-9FBF-BA59-50E9-8CA894AB8F10}"/>
              </a:ext>
            </a:extLst>
          </p:cNvPr>
          <p:cNvSpPr txBox="1"/>
          <p:nvPr/>
        </p:nvSpPr>
        <p:spPr>
          <a:xfrm>
            <a:off x="766044" y="10479085"/>
            <a:ext cx="10998630" cy="569387"/>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AFFORDABLE CARE ACT (ACA)</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Requires employers to offer health insurance to an employee who works 1560 hours within a 12-month measurement period. </a:t>
            </a:r>
          </a:p>
        </p:txBody>
      </p:sp>
      <p:sp>
        <p:nvSpPr>
          <p:cNvPr id="9" name="Content Placeholder 4">
            <a:extLst>
              <a:ext uri="{FF2B5EF4-FFF2-40B4-BE49-F238E27FC236}">
                <a16:creationId xmlns:a16="http://schemas.microsoft.com/office/drawing/2014/main" id="{EEF614E1-D760-22E7-3029-20DEC02D1B40}"/>
              </a:ext>
            </a:extLst>
          </p:cNvPr>
          <p:cNvSpPr>
            <a:spLocks noGrp="1"/>
          </p:cNvSpPr>
          <p:nvPr/>
        </p:nvSpPr>
        <p:spPr>
          <a:xfrm>
            <a:off x="766044" y="11243559"/>
            <a:ext cx="11040744" cy="823387"/>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CED74303-4F31-1AB9-38C6-CC47412D6C51}"/>
              </a:ext>
            </a:extLst>
          </p:cNvPr>
          <p:cNvSpPr txBox="1"/>
          <p:nvPr/>
        </p:nvSpPr>
        <p:spPr>
          <a:xfrm>
            <a:off x="766044" y="11243559"/>
            <a:ext cx="10998630" cy="830997"/>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US CITIZENSHIP AND IMMIGRATION SERVICES (USCIS)</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Immigration Reform and Control Act of 1986</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Form I-9 / E-Verify</a:t>
            </a:r>
          </a:p>
        </p:txBody>
      </p:sp>
      <p:pic>
        <p:nvPicPr>
          <p:cNvPr id="11" name="Picture 10">
            <a:hlinkClick r:id="rId5"/>
            <a:extLst>
              <a:ext uri="{FF2B5EF4-FFF2-40B4-BE49-F238E27FC236}">
                <a16:creationId xmlns:a16="http://schemas.microsoft.com/office/drawing/2014/main" id="{FD7C17E9-B83F-F8B8-D29F-395648942DB0}"/>
              </a:ext>
            </a:extLst>
          </p:cNvPr>
          <p:cNvPicPr>
            <a:picLocks noChangeAspect="1"/>
          </p:cNvPicPr>
          <p:nvPr/>
        </p:nvPicPr>
        <p:blipFill>
          <a:blip r:embed="rId6"/>
          <a:srcRect t="1002"/>
          <a:stretch>
            <a:fillRect/>
          </a:stretch>
        </p:blipFill>
        <p:spPr>
          <a:xfrm>
            <a:off x="6189785" y="7709668"/>
            <a:ext cx="3790950" cy="14481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559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860F8A64-CEA5-6B0D-29A8-5622BB46F750}"/>
            </a:ext>
          </a:extLst>
        </p:cNvPr>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3FDB951-2F1F-B33B-3A16-FB25040A3D5A}"/>
              </a:ext>
            </a:extLst>
          </p:cNvPr>
          <p:cNvPicPr>
            <a:picLocks noChangeAspect="1"/>
          </p:cNvPicPr>
          <p:nvPr/>
        </p:nvPicPr>
        <p:blipFill>
          <a:blip r:embed="rId4"/>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5"/>
            <a:stretch>
              <a:fillRect/>
            </a:stretch>
          </a:blipFill>
        </p:spPr>
      </p:pic>
      <p:sp>
        <p:nvSpPr>
          <p:cNvPr id="14" name="Title 4">
            <a:extLst>
              <a:ext uri="{FF2B5EF4-FFF2-40B4-BE49-F238E27FC236}">
                <a16:creationId xmlns:a16="http://schemas.microsoft.com/office/drawing/2014/main" id="{62CB4DD8-FBD7-358D-919D-9735A2F4160E}"/>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dirty="0">
                <a:effectLst>
                  <a:outerShdw blurRad="38100" dist="38100" dir="2700000" algn="tl">
                    <a:srgbClr val="000000">
                      <a:alpha val="43137"/>
                    </a:srgbClr>
                  </a:outerShdw>
                </a:effectLst>
              </a:rPr>
              <a:t>Federal &amp; State employment regulations</a:t>
            </a:r>
          </a:p>
          <a:p>
            <a:pPr>
              <a:lnSpc>
                <a:spcPct val="108000"/>
              </a:lnSpc>
            </a:pPr>
            <a:r>
              <a:rPr lang="en-US" sz="2400" dirty="0">
                <a:solidFill>
                  <a:schemeClr val="accent2"/>
                </a:solidFill>
                <a:effectLst>
                  <a:outerShdw blurRad="38100" dist="38100" dir="2700000" algn="tl">
                    <a:srgbClr val="000000">
                      <a:alpha val="43137"/>
                    </a:srgbClr>
                  </a:outerShdw>
                </a:effectLst>
              </a:rPr>
              <a:t>Legal &amp; Policy compliance</a:t>
            </a:r>
          </a:p>
          <a:p>
            <a:endParaRPr lang="en-US" dirty="0">
              <a:effectLst>
                <a:outerShdw blurRad="38100" dist="38100" dir="2700000" algn="tl">
                  <a:srgbClr val="000000">
                    <a:alpha val="43137"/>
                  </a:srgbClr>
                </a:outerShdw>
              </a:effectLst>
            </a:endParaRPr>
          </a:p>
        </p:txBody>
      </p:sp>
      <p:sp>
        <p:nvSpPr>
          <p:cNvPr id="15" name="Text Placeholder 1">
            <a:extLst>
              <a:ext uri="{FF2B5EF4-FFF2-40B4-BE49-F238E27FC236}">
                <a16:creationId xmlns:a16="http://schemas.microsoft.com/office/drawing/2014/main" id="{8CE234C6-AD96-CC5E-69C0-3373F2ADCA48}"/>
              </a:ext>
            </a:extLst>
          </p:cNvPr>
          <p:cNvSpPr>
            <a:spLocks noGrp="1"/>
          </p:cNvSpPr>
          <p:nvPr/>
        </p:nvSpPr>
        <p:spPr>
          <a:xfrm>
            <a:off x="208671" y="2257712"/>
            <a:ext cx="6701376" cy="412227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b="0" i="0" kern="1200">
                <a:solidFill>
                  <a:srgbClr val="63656A"/>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400"/>
              </a:spcAft>
              <a:buClr>
                <a:srgbClr val="0C2340"/>
              </a:buClr>
              <a:buFont typeface="System Font Regular"/>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400"/>
              </a:spcAft>
              <a:buClr>
                <a:srgbClr val="0C2340"/>
              </a:buClr>
              <a:buFont typeface="Arial" panose="020B0604020202020204" pitchFamily="34" charset="0"/>
              <a:buChar char="•"/>
              <a:defRPr sz="1200" b="0" i="0" kern="1200">
                <a:solidFill>
                  <a:schemeClr val="tx1">
                    <a:lumMod val="65000"/>
                    <a:lumOff val="35000"/>
                  </a:schemeClr>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Content Placeholder 4">
            <a:extLst>
              <a:ext uri="{FF2B5EF4-FFF2-40B4-BE49-F238E27FC236}">
                <a16:creationId xmlns:a16="http://schemas.microsoft.com/office/drawing/2014/main" id="{BB024076-405E-1733-260C-3446D3C26602}"/>
              </a:ext>
            </a:extLst>
          </p:cNvPr>
          <p:cNvSpPr>
            <a:spLocks noGrp="1"/>
          </p:cNvSpPr>
          <p:nvPr/>
        </p:nvSpPr>
        <p:spPr>
          <a:xfrm>
            <a:off x="672259" y="1446263"/>
            <a:ext cx="11040744" cy="192722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985B9AC3-89DC-9BBD-7D17-0C45C2E56D16}"/>
              </a:ext>
            </a:extLst>
          </p:cNvPr>
          <p:cNvSpPr>
            <a:spLocks noGrp="1"/>
          </p:cNvSpPr>
          <p:nvPr/>
        </p:nvSpPr>
        <p:spPr>
          <a:xfrm>
            <a:off x="672259" y="3567001"/>
            <a:ext cx="11040744" cy="609604"/>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Content Placeholder 4">
            <a:extLst>
              <a:ext uri="{FF2B5EF4-FFF2-40B4-BE49-F238E27FC236}">
                <a16:creationId xmlns:a16="http://schemas.microsoft.com/office/drawing/2014/main" id="{319FBD21-70F5-79BC-399C-95FD300F612E}"/>
              </a:ext>
            </a:extLst>
          </p:cNvPr>
          <p:cNvSpPr>
            <a:spLocks noGrp="1"/>
          </p:cNvSpPr>
          <p:nvPr/>
        </p:nvSpPr>
        <p:spPr>
          <a:xfrm>
            <a:off x="672259" y="4368867"/>
            <a:ext cx="11040744" cy="58360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7A82F77A-C695-4C69-0DA4-BE1CB7DBB049}"/>
              </a:ext>
            </a:extLst>
          </p:cNvPr>
          <p:cNvSpPr txBox="1"/>
          <p:nvPr/>
        </p:nvSpPr>
        <p:spPr>
          <a:xfrm>
            <a:off x="672260" y="1519776"/>
            <a:ext cx="11018272" cy="1853713"/>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DEPARTMENT OF LABOR</a:t>
            </a:r>
          </a:p>
          <a:p>
            <a:pPr marL="171450" indent="-171450">
              <a:spcAft>
                <a:spcPts val="600"/>
              </a:spcAft>
              <a:buClr>
                <a:srgbClr val="DA5806"/>
              </a:buClr>
              <a:buFont typeface="Wingdings" panose="05000000000000000000" pitchFamily="2" charset="2"/>
              <a:buChar char="§"/>
            </a:pPr>
            <a:r>
              <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rPr>
              <a:t>FAIR LABOR STANDARDS ACT (FLSA)</a:t>
            </a:r>
            <a:endPar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marL="628650" lvl="1" indent="-171450">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Current federal minimum wage is $7.25/hour</a:t>
            </a:r>
          </a:p>
          <a:p>
            <a:pPr marL="628650" lvl="1" indent="-171450">
              <a:spcAft>
                <a:spcPts val="600"/>
              </a:spcAft>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Accurate record keeping of work hours</a:t>
            </a:r>
          </a:p>
          <a:p>
            <a:pPr marL="171450" lvl="1" indent="-171450">
              <a:lnSpc>
                <a:spcPct val="108000"/>
              </a:lnSpc>
              <a:spcBef>
                <a:spcPts val="600"/>
              </a:spcBef>
              <a:spcAft>
                <a:spcPts val="600"/>
              </a:spcAft>
              <a:buClr>
                <a:srgbClr val="DA5806"/>
              </a:buClr>
              <a:buFont typeface="Wingdings" panose="05000000000000000000" pitchFamily="2" charset="2"/>
              <a:buChar char="§"/>
            </a:pPr>
            <a:r>
              <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hlinkClick r:id="rId6">
                  <a:extLst>
                    <a:ext uri="{A12FA001-AC4F-418D-AE19-62706E023703}">
                      <ahyp:hlinkClr xmlns:ahyp="http://schemas.microsoft.com/office/drawing/2018/hyperlinkcolor" val="tx"/>
                    </a:ext>
                  </a:extLst>
                </a:hlinkClick>
              </a:rPr>
              <a:t>STATE OF ALABAMA CHILD LABOR LAWS</a:t>
            </a:r>
            <a:endPar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marL="630936" lvl="2" indent="-171450">
              <a:spcAft>
                <a:spcPts val="300"/>
              </a:spcAft>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Class I Certificate: To employ minors age 14-15</a:t>
            </a:r>
          </a:p>
          <a:p>
            <a:pPr marL="630936" lvl="2" indent="-171450">
              <a:buClr>
                <a:srgbClr val="DA5806"/>
              </a:buClr>
              <a:buFont typeface="Aptos" panose="020B0004020202020204" pitchFamily="34" charset="0"/>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Class II Certificate:  To employ minors age 16-17</a:t>
            </a:r>
            <a:endParaRPr lang="en-US" sz="12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8" name="TextBox 7">
            <a:extLst>
              <a:ext uri="{FF2B5EF4-FFF2-40B4-BE49-F238E27FC236}">
                <a16:creationId xmlns:a16="http://schemas.microsoft.com/office/drawing/2014/main" id="{06DE190B-0C2F-E011-938A-1F32C610984F}"/>
              </a:ext>
            </a:extLst>
          </p:cNvPr>
          <p:cNvSpPr txBox="1"/>
          <p:nvPr/>
        </p:nvSpPr>
        <p:spPr>
          <a:xfrm>
            <a:off x="672259" y="3585902"/>
            <a:ext cx="10998630" cy="569387"/>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FAIR CREDIT REPORTING ACT (FCRA)</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Adverse action processing</a:t>
            </a:r>
          </a:p>
        </p:txBody>
      </p:sp>
      <p:sp>
        <p:nvSpPr>
          <p:cNvPr id="10" name="TextBox 9">
            <a:extLst>
              <a:ext uri="{FF2B5EF4-FFF2-40B4-BE49-F238E27FC236}">
                <a16:creationId xmlns:a16="http://schemas.microsoft.com/office/drawing/2014/main" id="{D65EFA57-3AF0-2B20-FB9A-382FCE95F80D}"/>
              </a:ext>
            </a:extLst>
          </p:cNvPr>
          <p:cNvSpPr txBox="1"/>
          <p:nvPr/>
        </p:nvSpPr>
        <p:spPr>
          <a:xfrm>
            <a:off x="672259" y="4383085"/>
            <a:ext cx="10998630" cy="569387"/>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AFFORDABLE CARE ACT (ACA)</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Requires employers to offer health insurance to an employee who works 1560 hours within a 12-month measurement period. </a:t>
            </a:r>
          </a:p>
        </p:txBody>
      </p:sp>
      <p:sp>
        <p:nvSpPr>
          <p:cNvPr id="11" name="Content Placeholder 4">
            <a:extLst>
              <a:ext uri="{FF2B5EF4-FFF2-40B4-BE49-F238E27FC236}">
                <a16:creationId xmlns:a16="http://schemas.microsoft.com/office/drawing/2014/main" id="{60E67A2A-0869-1DEB-6B84-D1EF08ADB925}"/>
              </a:ext>
            </a:extLst>
          </p:cNvPr>
          <p:cNvSpPr>
            <a:spLocks noGrp="1"/>
          </p:cNvSpPr>
          <p:nvPr/>
        </p:nvSpPr>
        <p:spPr>
          <a:xfrm>
            <a:off x="672259" y="5147559"/>
            <a:ext cx="11040744" cy="823387"/>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Box 15">
            <a:extLst>
              <a:ext uri="{FF2B5EF4-FFF2-40B4-BE49-F238E27FC236}">
                <a16:creationId xmlns:a16="http://schemas.microsoft.com/office/drawing/2014/main" id="{4CFC0BD9-14A1-645B-36BC-F73C999BABA5}"/>
              </a:ext>
            </a:extLst>
          </p:cNvPr>
          <p:cNvSpPr txBox="1"/>
          <p:nvPr/>
        </p:nvSpPr>
        <p:spPr>
          <a:xfrm>
            <a:off x="672259" y="5147559"/>
            <a:ext cx="10998630" cy="830997"/>
          </a:xfrm>
          <a:prstGeom prst="rect">
            <a:avLst/>
          </a:prstGeom>
          <a:noFill/>
        </p:spPr>
        <p:txBody>
          <a:bodyPr wrap="square">
            <a:spAutoFit/>
          </a:bodyPr>
          <a:lstStyle/>
          <a:p>
            <a:pPr>
              <a:spcAft>
                <a:spcPts val="600"/>
              </a:spcAft>
            </a:pP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rPr>
              <a:t>US CITIZENSHIP AND IMMIGRATION SERVICES (USCIS)</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Immigration Reform and Control Act of 1986</a:t>
            </a:r>
          </a:p>
          <a:p>
            <a:pPr marL="171450" indent="-171450">
              <a:spcAft>
                <a:spcPts val="600"/>
              </a:spcAft>
              <a:buClr>
                <a:srgbClr val="DA5806"/>
              </a:buClr>
              <a:buFont typeface="Wingdings" panose="05000000000000000000" pitchFamily="2" charset="2"/>
              <a:buChar char="§"/>
            </a:pPr>
            <a:r>
              <a:rPr lang="en-US" sz="1200" dirty="0">
                <a:solidFill>
                  <a:schemeClr val="bg1"/>
                </a:solidFill>
                <a:effectLst>
                  <a:outerShdw blurRad="38100" dist="38100" dir="2700000" algn="tl">
                    <a:srgbClr val="000000">
                      <a:alpha val="43137"/>
                    </a:srgbClr>
                  </a:outerShdw>
                </a:effectLst>
                <a:latin typeface="Avenir Next LT Pro" panose="020B0504020202020204" pitchFamily="34" charset="0"/>
              </a:rPr>
              <a:t>Form I-9 / E-Verify</a:t>
            </a:r>
          </a:p>
        </p:txBody>
      </p:sp>
      <p:pic>
        <p:nvPicPr>
          <p:cNvPr id="18" name="Picture 17">
            <a:hlinkClick r:id="rId7"/>
            <a:extLst>
              <a:ext uri="{FF2B5EF4-FFF2-40B4-BE49-F238E27FC236}">
                <a16:creationId xmlns:a16="http://schemas.microsoft.com/office/drawing/2014/main" id="{32BABD6A-0F7E-7500-DC01-DC85F7E4062B}"/>
              </a:ext>
            </a:extLst>
          </p:cNvPr>
          <p:cNvPicPr>
            <a:picLocks noChangeAspect="1"/>
          </p:cNvPicPr>
          <p:nvPr/>
        </p:nvPicPr>
        <p:blipFill>
          <a:blip r:embed="rId8"/>
          <a:srcRect t="1002"/>
          <a:stretch>
            <a:fillRect/>
          </a:stretch>
        </p:blipFill>
        <p:spPr>
          <a:xfrm>
            <a:off x="6096000" y="1613668"/>
            <a:ext cx="3790950" cy="1448112"/>
          </a:xfrm>
          <a:prstGeom prst="rect">
            <a:avLst/>
          </a:prstGeom>
          <a:ln>
            <a:noFill/>
          </a:ln>
          <a:effectLst>
            <a:outerShdw blurRad="190500" algn="tl" rotWithShape="0">
              <a:srgbClr val="000000">
                <a:alpha val="70000"/>
              </a:srgbClr>
            </a:outerShdw>
          </a:effectLst>
        </p:spPr>
      </p:pic>
      <p:sp>
        <p:nvSpPr>
          <p:cNvPr id="27" name="Rectangle 26">
            <a:extLst>
              <a:ext uri="{FF2B5EF4-FFF2-40B4-BE49-F238E27FC236}">
                <a16:creationId xmlns:a16="http://schemas.microsoft.com/office/drawing/2014/main" id="{D7617D67-2EA4-46A7-8E72-F08CA1A1B788}"/>
              </a:ext>
            </a:extLst>
          </p:cNvPr>
          <p:cNvSpPr/>
          <p:nvPr/>
        </p:nvSpPr>
        <p:spPr>
          <a:xfrm>
            <a:off x="-6624911" y="-4924030"/>
            <a:ext cx="11033784" cy="4420170"/>
          </a:xfrm>
          <a:prstGeom prst="rect">
            <a:avLst/>
          </a:prstGeom>
          <a:gradFill>
            <a:gsLst>
              <a:gs pos="0">
                <a:schemeClr val="dk1">
                  <a:satMod val="103000"/>
                  <a:lumMod val="102000"/>
                  <a:tint val="94000"/>
                  <a:alpha val="15000"/>
                </a:schemeClr>
              </a:gs>
              <a:gs pos="100000">
                <a:schemeClr val="dk1">
                  <a:satMod val="110000"/>
                  <a:lumMod val="100000"/>
                  <a:shade val="100000"/>
                  <a:alpha val="2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3600" b="1" dirty="0">
              <a:solidFill>
                <a:srgbClr val="404040"/>
              </a:solidFill>
              <a:effectLst>
                <a:outerShdw blurRad="38100" dist="38100" dir="2700000" algn="tl">
                  <a:srgbClr val="000000">
                    <a:alpha val="43137"/>
                  </a:srgbClr>
                </a:outerShdw>
              </a:effectLst>
              <a:latin typeface="Avenir Next LT Pro Demi" panose="020B0704020202020204" pitchFamily="34" charset="0"/>
            </a:endParaRPr>
          </a:p>
        </p:txBody>
      </p:sp>
      <p:sp>
        <p:nvSpPr>
          <p:cNvPr id="28" name="Content Placeholder 11">
            <a:extLst>
              <a:ext uri="{FF2B5EF4-FFF2-40B4-BE49-F238E27FC236}">
                <a16:creationId xmlns:a16="http://schemas.microsoft.com/office/drawing/2014/main" id="{726C45E5-10FB-E301-7766-FD008EB6AA8A}"/>
              </a:ext>
            </a:extLst>
          </p:cNvPr>
          <p:cNvSpPr txBox="1">
            <a:spLocks/>
          </p:cNvSpPr>
          <p:nvPr/>
        </p:nvSpPr>
        <p:spPr>
          <a:xfrm>
            <a:off x="-6565919" y="-4722885"/>
            <a:ext cx="11357316" cy="48603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Clr>
                <a:schemeClr val="accent2"/>
              </a:buClr>
              <a:buFont typeface="Wingdings" pitchFamily="2" charset="2"/>
              <a:buNone/>
              <a:tabLst/>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defTabSz="914400" rtl="0" eaLnBrk="1" latinLnBrk="0" hangingPunct="1">
              <a:lnSpc>
                <a:spcPct val="90000"/>
              </a:lnSpc>
              <a:spcBef>
                <a:spcPts val="0"/>
              </a:spcBef>
              <a:spcAft>
                <a:spcPts val="600"/>
              </a:spcAft>
              <a:buClr>
                <a:schemeClr val="bg1"/>
              </a:buClr>
              <a:buFont typeface=".AppleSystemUIFont"/>
              <a:buNone/>
              <a:defRPr sz="20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914400" indent="0" algn="ctr" defTabSz="914400" rtl="0" eaLnBrk="1" latinLnBrk="0" hangingPunct="1">
              <a:lnSpc>
                <a:spcPct val="90000"/>
              </a:lnSpc>
              <a:spcBef>
                <a:spcPts val="0"/>
              </a:spcBef>
              <a:spcAft>
                <a:spcPts val="600"/>
              </a:spcAft>
              <a:buClr>
                <a:schemeClr val="bg1"/>
              </a:buClr>
              <a:buFont typeface="Arial" panose="020B0604020202020204" pitchFamily="34" charset="0"/>
              <a:buNone/>
              <a:defRPr sz="18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3716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4pPr>
            <a:lvl5pPr marL="18288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Policy on Student Employment</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Policy on Employment Start Dates</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Policy on Conducting Background Checks</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Driver qualification policy  </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Youth protection policy </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Family educational rights and privacy act</a:t>
            </a:r>
          </a:p>
        </p:txBody>
      </p:sp>
      <mc:AlternateContent xmlns:mc="http://schemas.openxmlformats.org/markup-compatibility/2006">
        <mc:Choice xmlns:am3d="http://schemas.microsoft.com/office/drawing/2017/model3d" Requires="am3d">
          <p:graphicFrame>
            <p:nvGraphicFramePr>
              <p:cNvPr id="29" name="3D Model 28" descr="Horizon safari car gold">
                <a:hlinkClick r:id="rId9"/>
                <a:extLst>
                  <a:ext uri="{FF2B5EF4-FFF2-40B4-BE49-F238E27FC236}">
                    <a16:creationId xmlns:a16="http://schemas.microsoft.com/office/drawing/2014/main" id="{12B6627A-D913-1F8D-F459-F659F862E075}"/>
                  </a:ext>
                </a:extLst>
              </p:cNvPr>
              <p:cNvGraphicFramePr>
                <a:graphicFrameLocks noChangeAspect="1"/>
              </p:cNvGraphicFramePr>
              <p:nvPr>
                <p:extLst>
                  <p:ext uri="{D42A27DB-BD31-4B8C-83A1-F6EECF244321}">
                    <p14:modId xmlns:p14="http://schemas.microsoft.com/office/powerpoint/2010/main" val="3666708368"/>
                  </p:ext>
                </p:extLst>
              </p:nvPr>
            </p:nvGraphicFramePr>
            <p:xfrm>
              <a:off x="-1310670" y="-2906810"/>
              <a:ext cx="1018658" cy="702275"/>
            </p:xfrm>
            <a:graphic>
              <a:graphicData uri="http://schemas.microsoft.com/office/drawing/2017/model3d">
                <am3d:model3d r:embed="rId10">
                  <am3d:spPr>
                    <a:xfrm>
                      <a:off x="0" y="0"/>
                      <a:ext cx="1018658" cy="702275"/>
                    </a:xfrm>
                    <a:prstGeom prst="rect">
                      <a:avLst/>
                    </a:prstGeom>
                  </am3d:spPr>
                  <am3d:camera>
                    <am3d:pos x="0" y="0" z="59518866"/>
                    <am3d:up dx="0" dy="36000000" dz="0"/>
                    <am3d:lookAt x="0" y="0" z="0"/>
                    <am3d:perspective fov="2700000"/>
                  </am3d:camera>
                  <am3d:trans>
                    <am3d:meterPerModelUnit n="28825398" d="1000000"/>
                    <am3d:preTrans dx="-458" dy="-5262462" dz="-790168"/>
                    <am3d:scale>
                      <am3d:sx n="1000000" d="1000000"/>
                      <am3d:sy n="1000000" d="1000000"/>
                      <am3d:sz n="1000000" d="1000000"/>
                    </am3d:scale>
                    <am3d:rot ax="681813" ay="3586964" az="591111"/>
                    <am3d:postTrans dx="0" dy="0" dz="0"/>
                  </am3d:trans>
                  <am3d:raster rName="Office3DRenderer" rVer="16.0.8326">
                    <am3d:blip r:embed="rId11"/>
                  </am3d:raster>
                  <am3d:objViewport viewportSz="13302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Horizon safari car gold">
                <a:hlinkClick r:id="rId9"/>
                <a:extLst>
                  <a:ext uri="{FF2B5EF4-FFF2-40B4-BE49-F238E27FC236}">
                    <a16:creationId xmlns:a16="http://schemas.microsoft.com/office/drawing/2014/main" id="{12B6627A-D913-1F8D-F459-F659F862E075}"/>
                  </a:ext>
                </a:extLst>
              </p:cNvPr>
              <p:cNvPicPr>
                <a:picLocks noGrp="1" noRot="1" noChangeAspect="1" noMove="1" noResize="1" noEditPoints="1" noAdjustHandles="1" noChangeArrowheads="1" noChangeShapeType="1" noCrop="1"/>
              </p:cNvPicPr>
              <p:nvPr/>
            </p:nvPicPr>
            <p:blipFill>
              <a:blip r:embed="rId11"/>
              <a:stretch>
                <a:fillRect/>
              </a:stretch>
            </p:blipFill>
            <p:spPr>
              <a:xfrm>
                <a:off x="-1310670" y="-2906810"/>
                <a:ext cx="1018658" cy="7022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Exclamation Mark">
                <a:hlinkClick r:id="rId12"/>
                <a:extLst>
                  <a:ext uri="{FF2B5EF4-FFF2-40B4-BE49-F238E27FC236}">
                    <a16:creationId xmlns:a16="http://schemas.microsoft.com/office/drawing/2014/main" id="{E26B2C31-E3AE-7207-BA4C-9512FD35C717}"/>
                  </a:ext>
                </a:extLst>
              </p:cNvPr>
              <p:cNvGraphicFramePr>
                <a:graphicFrameLocks noChangeAspect="1"/>
              </p:cNvGraphicFramePr>
              <p:nvPr>
                <p:extLst>
                  <p:ext uri="{D42A27DB-BD31-4B8C-83A1-F6EECF244321}">
                    <p14:modId xmlns:p14="http://schemas.microsoft.com/office/powerpoint/2010/main" val="2374893825"/>
                  </p:ext>
                </p:extLst>
              </p:nvPr>
            </p:nvGraphicFramePr>
            <p:xfrm flipH="1">
              <a:off x="-722275" y="-4722885"/>
              <a:ext cx="217861" cy="604501"/>
            </p:xfrm>
            <a:graphic>
              <a:graphicData uri="http://schemas.microsoft.com/office/drawing/2017/model3d">
                <am3d:model3d r:embed="rId13">
                  <am3d:spPr>
                    <a:xfrm flipH="1">
                      <a:off x="0" y="0"/>
                      <a:ext cx="217861" cy="604501"/>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7"/>
                    <am3d:postTrans dx="0" dy="0" dz="0"/>
                  </am3d:trans>
                  <am3d:raster rName="Office3DRenderer" rVer="16.0.8326">
                    <am3d:blip r:embed="rId14"/>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Exclamation Mark">
                <a:hlinkClick r:id="rId12"/>
                <a:extLst>
                  <a:ext uri="{FF2B5EF4-FFF2-40B4-BE49-F238E27FC236}">
                    <a16:creationId xmlns:a16="http://schemas.microsoft.com/office/drawing/2014/main" id="{E26B2C31-E3AE-7207-BA4C-9512FD35C717}"/>
                  </a:ext>
                </a:extLst>
              </p:cNvPr>
              <p:cNvPicPr>
                <a:picLocks noGrp="1" noRot="1" noChangeAspect="1" noMove="1" noResize="1" noEditPoints="1" noAdjustHandles="1" noChangeArrowheads="1" noChangeShapeType="1" noCrop="1"/>
              </p:cNvPicPr>
              <p:nvPr/>
            </p:nvPicPr>
            <p:blipFill>
              <a:blip r:embed="rId14"/>
              <a:stretch>
                <a:fillRect/>
              </a:stretch>
            </p:blipFill>
            <p:spPr>
              <a:xfrm flipH="1">
                <a:off x="-722275" y="-4722885"/>
                <a:ext cx="217861" cy="60450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Exclamation Mark">
                <a:hlinkClick r:id="rId15"/>
                <a:extLst>
                  <a:ext uri="{FF2B5EF4-FFF2-40B4-BE49-F238E27FC236}">
                    <a16:creationId xmlns:a16="http://schemas.microsoft.com/office/drawing/2014/main" id="{23C225BB-3519-0C75-1D09-38BD8F007D9F}"/>
                  </a:ext>
                </a:extLst>
              </p:cNvPr>
              <p:cNvGraphicFramePr>
                <a:graphicFrameLocks noChangeAspect="1"/>
              </p:cNvGraphicFramePr>
              <p:nvPr>
                <p:extLst>
                  <p:ext uri="{D42A27DB-BD31-4B8C-83A1-F6EECF244321}">
                    <p14:modId xmlns:p14="http://schemas.microsoft.com/office/powerpoint/2010/main" val="2081033638"/>
                  </p:ext>
                </p:extLst>
              </p:nvPr>
            </p:nvGraphicFramePr>
            <p:xfrm flipH="1">
              <a:off x="-228084" y="-4162470"/>
              <a:ext cx="217861" cy="604501"/>
            </p:xfrm>
            <a:graphic>
              <a:graphicData uri="http://schemas.microsoft.com/office/drawing/2017/model3d">
                <am3d:model3d r:embed="rId13">
                  <am3d:spPr>
                    <a:xfrm flipH="1">
                      <a:off x="0" y="0"/>
                      <a:ext cx="217861" cy="604501"/>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7"/>
                    <am3d:postTrans dx="0" dy="0" dz="0"/>
                  </am3d:trans>
                  <am3d:raster rName="Office3DRenderer" rVer="16.0.8326">
                    <am3d:blip r:embed="rId14"/>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Exclamation Mark">
                <a:hlinkClick r:id="rId15"/>
                <a:extLst>
                  <a:ext uri="{FF2B5EF4-FFF2-40B4-BE49-F238E27FC236}">
                    <a16:creationId xmlns:a16="http://schemas.microsoft.com/office/drawing/2014/main" id="{23C225BB-3519-0C75-1D09-38BD8F007D9F}"/>
                  </a:ext>
                </a:extLst>
              </p:cNvPr>
              <p:cNvPicPr>
                <a:picLocks noGrp="1" noRot="1" noChangeAspect="1" noMove="1" noResize="1" noEditPoints="1" noAdjustHandles="1" noChangeArrowheads="1" noChangeShapeType="1" noCrop="1"/>
              </p:cNvPicPr>
              <p:nvPr/>
            </p:nvPicPr>
            <p:blipFill>
              <a:blip r:embed="rId14"/>
              <a:stretch>
                <a:fillRect/>
              </a:stretch>
            </p:blipFill>
            <p:spPr>
              <a:xfrm flipH="1">
                <a:off x="-228084" y="-4162470"/>
                <a:ext cx="217861" cy="60450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Exclamation Mark">
                <a:hlinkClick r:id="rId16"/>
                <a:extLst>
                  <a:ext uri="{FF2B5EF4-FFF2-40B4-BE49-F238E27FC236}">
                    <a16:creationId xmlns:a16="http://schemas.microsoft.com/office/drawing/2014/main" id="{1CD6DC2E-A051-040D-D7EF-E0E5A47C1817}"/>
                  </a:ext>
                </a:extLst>
              </p:cNvPr>
              <p:cNvGraphicFramePr>
                <a:graphicFrameLocks noChangeAspect="1"/>
              </p:cNvGraphicFramePr>
              <p:nvPr>
                <p:extLst>
                  <p:ext uri="{D42A27DB-BD31-4B8C-83A1-F6EECF244321}">
                    <p14:modId xmlns:p14="http://schemas.microsoft.com/office/powerpoint/2010/main" val="3567638605"/>
                  </p:ext>
                </p:extLst>
              </p:nvPr>
            </p:nvGraphicFramePr>
            <p:xfrm flipH="1">
              <a:off x="1330328" y="-3480085"/>
              <a:ext cx="217862" cy="604500"/>
            </p:xfrm>
            <a:graphic>
              <a:graphicData uri="http://schemas.microsoft.com/office/drawing/2017/model3d">
                <am3d:model3d r:embed="rId13">
                  <am3d:spPr>
                    <a:xfrm flipH="1">
                      <a:off x="0" y="0"/>
                      <a:ext cx="217862" cy="604500"/>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6"/>
                    <am3d:postTrans dx="0" dy="0" dz="0"/>
                  </am3d:trans>
                  <am3d:raster rName="Office3DRenderer" rVer="16.0.8326">
                    <am3d:blip r:embed="rId14"/>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Exclamation Mark">
                <a:hlinkClick r:id="rId16"/>
                <a:extLst>
                  <a:ext uri="{FF2B5EF4-FFF2-40B4-BE49-F238E27FC236}">
                    <a16:creationId xmlns:a16="http://schemas.microsoft.com/office/drawing/2014/main" id="{1CD6DC2E-A051-040D-D7EF-E0E5A47C1817}"/>
                  </a:ext>
                </a:extLst>
              </p:cNvPr>
              <p:cNvPicPr>
                <a:picLocks noGrp="1" noRot="1" noChangeAspect="1" noMove="1" noResize="1" noEditPoints="1" noAdjustHandles="1" noChangeArrowheads="1" noChangeShapeType="1" noCrop="1"/>
              </p:cNvPicPr>
              <p:nvPr/>
            </p:nvPicPr>
            <p:blipFill>
              <a:blip r:embed="rId14"/>
              <a:stretch>
                <a:fillRect/>
              </a:stretch>
            </p:blipFill>
            <p:spPr>
              <a:xfrm flipH="1">
                <a:off x="1330328" y="-3480085"/>
                <a:ext cx="217862" cy="6045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Exclamation Mark">
                <a:hlinkClick r:id="rId17"/>
                <a:extLst>
                  <a:ext uri="{FF2B5EF4-FFF2-40B4-BE49-F238E27FC236}">
                    <a16:creationId xmlns:a16="http://schemas.microsoft.com/office/drawing/2014/main" id="{2924F960-E582-007A-3A2B-1C1729676812}"/>
                  </a:ext>
                </a:extLst>
              </p:cNvPr>
              <p:cNvGraphicFramePr>
                <a:graphicFrameLocks noChangeAspect="1"/>
              </p:cNvGraphicFramePr>
              <p:nvPr>
                <p:extLst>
                  <p:ext uri="{D42A27DB-BD31-4B8C-83A1-F6EECF244321}">
                    <p14:modId xmlns:p14="http://schemas.microsoft.com/office/powerpoint/2010/main" val="77542049"/>
                  </p:ext>
                </p:extLst>
              </p:nvPr>
            </p:nvGraphicFramePr>
            <p:xfrm flipH="1">
              <a:off x="-1693194" y="-2204535"/>
              <a:ext cx="217862" cy="604500"/>
            </p:xfrm>
            <a:graphic>
              <a:graphicData uri="http://schemas.microsoft.com/office/drawing/2017/model3d">
                <am3d:model3d r:embed="rId13">
                  <am3d:spPr>
                    <a:xfrm flipH="1">
                      <a:off x="0" y="0"/>
                      <a:ext cx="217862" cy="604500"/>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6"/>
                    <am3d:postTrans dx="0" dy="0" dz="0"/>
                  </am3d:trans>
                  <am3d:raster rName="Office3DRenderer" rVer="16.0.8326">
                    <am3d:blip r:embed="rId14"/>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Exclamation Mark">
                <a:hlinkClick r:id="rId17"/>
                <a:extLst>
                  <a:ext uri="{FF2B5EF4-FFF2-40B4-BE49-F238E27FC236}">
                    <a16:creationId xmlns:a16="http://schemas.microsoft.com/office/drawing/2014/main" id="{2924F960-E582-007A-3A2B-1C1729676812}"/>
                  </a:ext>
                </a:extLst>
              </p:cNvPr>
              <p:cNvPicPr>
                <a:picLocks noGrp="1" noRot="1" noChangeAspect="1" noMove="1" noResize="1" noEditPoints="1" noAdjustHandles="1" noChangeArrowheads="1" noChangeShapeType="1" noCrop="1"/>
              </p:cNvPicPr>
              <p:nvPr/>
            </p:nvPicPr>
            <p:blipFill>
              <a:blip r:embed="rId14"/>
              <a:stretch>
                <a:fillRect/>
              </a:stretch>
            </p:blipFill>
            <p:spPr>
              <a:xfrm flipH="1">
                <a:off x="-1693194" y="-2204535"/>
                <a:ext cx="217862" cy="6045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Exclamation Mark">
                <a:hlinkClick r:id="rId18"/>
                <a:extLst>
                  <a:ext uri="{FF2B5EF4-FFF2-40B4-BE49-F238E27FC236}">
                    <a16:creationId xmlns:a16="http://schemas.microsoft.com/office/drawing/2014/main" id="{A0D1428E-AD34-1C7F-78EE-27E3FA5514D3}"/>
                  </a:ext>
                </a:extLst>
              </p:cNvPr>
              <p:cNvGraphicFramePr>
                <a:graphicFrameLocks noChangeAspect="1"/>
              </p:cNvGraphicFramePr>
              <p:nvPr>
                <p:extLst>
                  <p:ext uri="{D42A27DB-BD31-4B8C-83A1-F6EECF244321}">
                    <p14:modId xmlns:p14="http://schemas.microsoft.com/office/powerpoint/2010/main" val="2044102499"/>
                  </p:ext>
                </p:extLst>
              </p:nvPr>
            </p:nvGraphicFramePr>
            <p:xfrm flipH="1">
              <a:off x="1112466" y="-1531025"/>
              <a:ext cx="217862" cy="604500"/>
            </p:xfrm>
            <a:graphic>
              <a:graphicData uri="http://schemas.microsoft.com/office/drawing/2017/model3d">
                <am3d:model3d r:embed="rId13">
                  <am3d:spPr>
                    <a:xfrm flipH="1">
                      <a:off x="0" y="0"/>
                      <a:ext cx="217862" cy="604500"/>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6"/>
                    <am3d:postTrans dx="0" dy="0" dz="0"/>
                  </am3d:trans>
                  <am3d:raster rName="Office3DRenderer" rVer="16.0.8326">
                    <am3d:blip r:embed="rId14"/>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Exclamation Mark">
                <a:hlinkClick r:id="rId18"/>
                <a:extLst>
                  <a:ext uri="{FF2B5EF4-FFF2-40B4-BE49-F238E27FC236}">
                    <a16:creationId xmlns:a16="http://schemas.microsoft.com/office/drawing/2014/main" id="{A0D1428E-AD34-1C7F-78EE-27E3FA5514D3}"/>
                  </a:ext>
                </a:extLst>
              </p:cNvPr>
              <p:cNvPicPr>
                <a:picLocks noGrp="1" noRot="1" noChangeAspect="1" noMove="1" noResize="1" noEditPoints="1" noAdjustHandles="1" noChangeArrowheads="1" noChangeShapeType="1" noCrop="1"/>
              </p:cNvPicPr>
              <p:nvPr/>
            </p:nvPicPr>
            <p:blipFill>
              <a:blip r:embed="rId14"/>
              <a:stretch>
                <a:fillRect/>
              </a:stretch>
            </p:blipFill>
            <p:spPr>
              <a:xfrm flipH="1">
                <a:off x="1112466" y="-1531025"/>
                <a:ext cx="217862" cy="604500"/>
              </a:xfrm>
              <a:prstGeom prst="rect">
                <a:avLst/>
              </a:prstGeom>
            </p:spPr>
          </p:pic>
        </mc:Fallback>
      </mc:AlternateContent>
    </p:spTree>
    <p:extLst>
      <p:ext uri="{BB962C8B-B14F-4D97-AF65-F5344CB8AC3E}">
        <p14:creationId xmlns:p14="http://schemas.microsoft.com/office/powerpoint/2010/main" val="101410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57B34A4A-A06D-84B3-01E8-9B4B188EE9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7305BE-9377-62FC-DF6B-E76AE860DEC9}"/>
              </a:ext>
            </a:extLst>
          </p:cNvPr>
          <p:cNvSpPr/>
          <p:nvPr/>
        </p:nvSpPr>
        <p:spPr>
          <a:xfrm>
            <a:off x="549612" y="1380555"/>
            <a:ext cx="11033784" cy="4420170"/>
          </a:xfrm>
          <a:prstGeom prst="rect">
            <a:avLst/>
          </a:prstGeom>
          <a:gradFill>
            <a:gsLst>
              <a:gs pos="0">
                <a:schemeClr val="dk1">
                  <a:satMod val="103000"/>
                  <a:lumMod val="102000"/>
                  <a:tint val="94000"/>
                  <a:alpha val="15000"/>
                </a:schemeClr>
              </a:gs>
              <a:gs pos="100000">
                <a:schemeClr val="dk1">
                  <a:satMod val="110000"/>
                  <a:lumMod val="100000"/>
                  <a:shade val="100000"/>
                  <a:alpha val="2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sz="3600" b="1" dirty="0">
              <a:solidFill>
                <a:srgbClr val="404040"/>
              </a:solidFill>
              <a:effectLst>
                <a:outerShdw blurRad="38100" dist="38100" dir="2700000" algn="tl">
                  <a:srgbClr val="000000">
                    <a:alpha val="43137"/>
                  </a:srgbClr>
                </a:outerShdw>
              </a:effectLst>
              <a:latin typeface="Avenir Next LT Pro Demi" panose="020B0704020202020204" pitchFamily="34" charset="0"/>
            </a:endParaRPr>
          </a:p>
        </p:txBody>
      </p:sp>
      <p:pic>
        <p:nvPicPr>
          <p:cNvPr id="12" name="Picture Placeholder 5">
            <a:extLst>
              <a:ext uri="{FF2B5EF4-FFF2-40B4-BE49-F238E27FC236}">
                <a16:creationId xmlns:a16="http://schemas.microsoft.com/office/drawing/2014/main" id="{3CE1A57C-3E15-7C68-C43D-597F7F478731}"/>
              </a:ext>
            </a:extLst>
          </p:cNvPr>
          <p:cNvPicPr>
            <a:picLocks noChangeAspect="1"/>
          </p:cNvPicPr>
          <p:nvPr/>
        </p:nvPicPr>
        <p:blipFill>
          <a:blip r:embed="rId3"/>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14" name="Title 4">
            <a:extLst>
              <a:ext uri="{FF2B5EF4-FFF2-40B4-BE49-F238E27FC236}">
                <a16:creationId xmlns:a16="http://schemas.microsoft.com/office/drawing/2014/main" id="{BED1EB24-BAA7-BF48-5EF0-1DBCC32865EF}"/>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effectLst>
                  <a:outerShdw blurRad="38100" dist="38100" dir="2700000" algn="tl">
                    <a:srgbClr val="000000">
                      <a:alpha val="43137"/>
                    </a:srgbClr>
                  </a:outerShdw>
                </a:effectLst>
              </a:rPr>
              <a:t>University policy</a:t>
            </a:r>
          </a:p>
          <a:p>
            <a:pPr>
              <a:lnSpc>
                <a:spcPct val="108000"/>
              </a:lnSpc>
            </a:pPr>
            <a:r>
              <a:rPr lang="en-US" sz="2400">
                <a:solidFill>
                  <a:schemeClr val="accent2"/>
                </a:solidFill>
                <a:effectLst>
                  <a:outerShdw blurRad="38100" dist="38100" dir="2700000" algn="tl">
                    <a:srgbClr val="000000">
                      <a:alpha val="43137"/>
                    </a:srgbClr>
                  </a:outerShdw>
                </a:effectLst>
              </a:rPr>
              <a:t>Legal &amp; Policy compliance</a:t>
            </a:r>
          </a:p>
          <a:p>
            <a:endParaRPr lang="en-US">
              <a:effectLst>
                <a:outerShdw blurRad="38100" dist="38100" dir="2700000" algn="tl">
                  <a:srgbClr val="000000">
                    <a:alpha val="43137"/>
                  </a:srgbClr>
                </a:outerShdw>
              </a:effectLst>
            </a:endParaRPr>
          </a:p>
        </p:txBody>
      </p:sp>
      <p:sp>
        <p:nvSpPr>
          <p:cNvPr id="2" name="Content Placeholder 11">
            <a:extLst>
              <a:ext uri="{FF2B5EF4-FFF2-40B4-BE49-F238E27FC236}">
                <a16:creationId xmlns:a16="http://schemas.microsoft.com/office/drawing/2014/main" id="{5E17ACA6-E7B8-3AFF-F7F4-01109118B27F}"/>
              </a:ext>
            </a:extLst>
          </p:cNvPr>
          <p:cNvSpPr txBox="1">
            <a:spLocks/>
          </p:cNvSpPr>
          <p:nvPr/>
        </p:nvSpPr>
        <p:spPr>
          <a:xfrm>
            <a:off x="608604" y="1581700"/>
            <a:ext cx="11357316" cy="48603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Clr>
                <a:schemeClr val="accent2"/>
              </a:buClr>
              <a:buFont typeface="Wingdings" pitchFamily="2" charset="2"/>
              <a:buNone/>
              <a:tabLst/>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defTabSz="914400" rtl="0" eaLnBrk="1" latinLnBrk="0" hangingPunct="1">
              <a:lnSpc>
                <a:spcPct val="90000"/>
              </a:lnSpc>
              <a:spcBef>
                <a:spcPts val="0"/>
              </a:spcBef>
              <a:spcAft>
                <a:spcPts val="600"/>
              </a:spcAft>
              <a:buClr>
                <a:schemeClr val="bg1"/>
              </a:buClr>
              <a:buFont typeface=".AppleSystemUIFont"/>
              <a:buNone/>
              <a:defRPr sz="20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914400" indent="0" algn="ctr" defTabSz="914400" rtl="0" eaLnBrk="1" latinLnBrk="0" hangingPunct="1">
              <a:lnSpc>
                <a:spcPct val="90000"/>
              </a:lnSpc>
              <a:spcBef>
                <a:spcPts val="0"/>
              </a:spcBef>
              <a:spcAft>
                <a:spcPts val="600"/>
              </a:spcAft>
              <a:buClr>
                <a:schemeClr val="bg1"/>
              </a:buClr>
              <a:buFont typeface="Arial" panose="020B0604020202020204" pitchFamily="34" charset="0"/>
              <a:buNone/>
              <a:defRPr sz="18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3716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4pPr>
            <a:lvl5pPr marL="18288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Policy on Student Employment</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Policy on Employment Start Dates</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Policy on Conducting Background Checks</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Driver qualification policy  </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Youth protection policy </a:t>
            </a:r>
          </a:p>
          <a:p>
            <a:pPr marL="342900" indent="-342900">
              <a:lnSpc>
                <a:spcPct val="150000"/>
              </a:lnSpc>
              <a:buClr>
                <a:srgbClr val="DA5806"/>
              </a:buClr>
              <a:buFont typeface="Aptos" panose="020B0004020202020204" pitchFamily="34" charset="0"/>
              <a:buChar char="→"/>
            </a:pPr>
            <a:r>
              <a:rPr lang="en-US" sz="2400" dirty="0">
                <a:solidFill>
                  <a:schemeClr val="bg1"/>
                </a:solidFill>
                <a:effectLst>
                  <a:outerShdw blurRad="38100" dist="38100" dir="2700000" algn="tl">
                    <a:srgbClr val="000000">
                      <a:alpha val="43137"/>
                    </a:srgbClr>
                  </a:outerShdw>
                </a:effectLst>
                <a:latin typeface="Avenir Next LT Pro Demi" panose="020B0704020202020204" pitchFamily="34" charset="0"/>
              </a:rPr>
              <a:t>Family educational rights and privacy act</a:t>
            </a:r>
          </a:p>
        </p:txBody>
      </p:sp>
      <mc:AlternateContent xmlns:mc="http://schemas.openxmlformats.org/markup-compatibility/2006">
        <mc:Choice xmlns:am3d="http://schemas.microsoft.com/office/drawing/2017/model3d" Requires="am3d">
          <p:graphicFrame>
            <p:nvGraphicFramePr>
              <p:cNvPr id="3" name="3D Model 2" descr="Horizon safari car gold">
                <a:hlinkClick r:id="rId5"/>
                <a:extLst>
                  <a:ext uri="{FF2B5EF4-FFF2-40B4-BE49-F238E27FC236}">
                    <a16:creationId xmlns:a16="http://schemas.microsoft.com/office/drawing/2014/main" id="{A6C526DA-9EF2-1351-FA82-C14798F52A79}"/>
                  </a:ext>
                </a:extLst>
              </p:cNvPr>
              <p:cNvGraphicFramePr>
                <a:graphicFrameLocks noChangeAspect="1"/>
              </p:cNvGraphicFramePr>
              <p:nvPr>
                <p:extLst>
                  <p:ext uri="{D42A27DB-BD31-4B8C-83A1-F6EECF244321}">
                    <p14:modId xmlns:p14="http://schemas.microsoft.com/office/powerpoint/2010/main" val="752750055"/>
                  </p:ext>
                </p:extLst>
              </p:nvPr>
            </p:nvGraphicFramePr>
            <p:xfrm>
              <a:off x="5863853" y="3397775"/>
              <a:ext cx="1018658" cy="702275"/>
            </p:xfrm>
            <a:graphic>
              <a:graphicData uri="http://schemas.microsoft.com/office/drawing/2017/model3d">
                <am3d:model3d r:embed="rId6">
                  <am3d:spPr>
                    <a:xfrm>
                      <a:off x="0" y="0"/>
                      <a:ext cx="1018658" cy="702275"/>
                    </a:xfrm>
                    <a:prstGeom prst="rect">
                      <a:avLst/>
                    </a:prstGeom>
                  </am3d:spPr>
                  <am3d:camera>
                    <am3d:pos x="0" y="0" z="59518866"/>
                    <am3d:up dx="0" dy="36000000" dz="0"/>
                    <am3d:lookAt x="0" y="0" z="0"/>
                    <am3d:perspective fov="2700000"/>
                  </am3d:camera>
                  <am3d:trans>
                    <am3d:meterPerModelUnit n="28825398" d="1000000"/>
                    <am3d:preTrans dx="-458" dy="-5262462" dz="-790168"/>
                    <am3d:scale>
                      <am3d:sx n="1000000" d="1000000"/>
                      <am3d:sy n="1000000" d="1000000"/>
                      <am3d:sz n="1000000" d="1000000"/>
                    </am3d:scale>
                    <am3d:rot ax="681813" ay="3586964" az="591111"/>
                    <am3d:postTrans dx="0" dy="0" dz="0"/>
                  </am3d:trans>
                  <am3d:raster rName="Office3DRenderer" rVer="16.0.8326">
                    <am3d:blip r:embed="rId7"/>
                  </am3d:raster>
                  <am3d:objViewport viewportSz="13302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Horizon safari car gold">
                <a:hlinkClick r:id="rId5"/>
                <a:extLst>
                  <a:ext uri="{FF2B5EF4-FFF2-40B4-BE49-F238E27FC236}">
                    <a16:creationId xmlns:a16="http://schemas.microsoft.com/office/drawing/2014/main" id="{A6C526DA-9EF2-1351-FA82-C14798F52A79}"/>
                  </a:ext>
                </a:extLst>
              </p:cNvPr>
              <p:cNvPicPr>
                <a:picLocks noGrp="1" noRot="1" noChangeAspect="1" noMove="1" noResize="1" noEditPoints="1" noAdjustHandles="1" noChangeArrowheads="1" noChangeShapeType="1" noCrop="1"/>
              </p:cNvPicPr>
              <p:nvPr/>
            </p:nvPicPr>
            <p:blipFill>
              <a:blip r:embed="rId7"/>
              <a:stretch>
                <a:fillRect/>
              </a:stretch>
            </p:blipFill>
            <p:spPr>
              <a:xfrm>
                <a:off x="5863853" y="3397775"/>
                <a:ext cx="1018658" cy="7022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Exclamation Mark">
                <a:hlinkClick r:id="rId8"/>
                <a:extLst>
                  <a:ext uri="{FF2B5EF4-FFF2-40B4-BE49-F238E27FC236}">
                    <a16:creationId xmlns:a16="http://schemas.microsoft.com/office/drawing/2014/main" id="{1E808860-F423-8BDF-B7B8-3C747957FFE3}"/>
                  </a:ext>
                </a:extLst>
              </p:cNvPr>
              <p:cNvGraphicFramePr>
                <a:graphicFrameLocks noChangeAspect="1"/>
              </p:cNvGraphicFramePr>
              <p:nvPr>
                <p:extLst>
                  <p:ext uri="{D42A27DB-BD31-4B8C-83A1-F6EECF244321}">
                    <p14:modId xmlns:p14="http://schemas.microsoft.com/office/powerpoint/2010/main" val="3894508299"/>
                  </p:ext>
                </p:extLst>
              </p:nvPr>
            </p:nvGraphicFramePr>
            <p:xfrm flipH="1">
              <a:off x="6452248" y="1581700"/>
              <a:ext cx="217861" cy="604501"/>
            </p:xfrm>
            <a:graphic>
              <a:graphicData uri="http://schemas.microsoft.com/office/drawing/2017/model3d">
                <am3d:model3d r:embed="rId9">
                  <am3d:spPr>
                    <a:xfrm flipH="1">
                      <a:off x="0" y="0"/>
                      <a:ext cx="217861" cy="604501"/>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7"/>
                    <am3d:postTrans dx="0" dy="0" dz="0"/>
                  </am3d:trans>
                  <am3d:raster rName="Office3DRenderer" rVer="16.0.8326">
                    <am3d:blip r:embed="rId10"/>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Exclamation Mark">
                <a:hlinkClick r:id="rId8"/>
                <a:extLst>
                  <a:ext uri="{FF2B5EF4-FFF2-40B4-BE49-F238E27FC236}">
                    <a16:creationId xmlns:a16="http://schemas.microsoft.com/office/drawing/2014/main" id="{1E808860-F423-8BDF-B7B8-3C747957FFE3}"/>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6452248" y="1581700"/>
                <a:ext cx="217861" cy="60450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Exclamation Mark">
                <a:hlinkClick r:id="rId11"/>
                <a:extLst>
                  <a:ext uri="{FF2B5EF4-FFF2-40B4-BE49-F238E27FC236}">
                    <a16:creationId xmlns:a16="http://schemas.microsoft.com/office/drawing/2014/main" id="{AB89D9D1-0020-3EE8-2C7E-C66F34A07090}"/>
                  </a:ext>
                </a:extLst>
              </p:cNvPr>
              <p:cNvGraphicFramePr>
                <a:graphicFrameLocks noChangeAspect="1"/>
              </p:cNvGraphicFramePr>
              <p:nvPr>
                <p:extLst>
                  <p:ext uri="{D42A27DB-BD31-4B8C-83A1-F6EECF244321}">
                    <p14:modId xmlns:p14="http://schemas.microsoft.com/office/powerpoint/2010/main" val="429744623"/>
                  </p:ext>
                </p:extLst>
              </p:nvPr>
            </p:nvGraphicFramePr>
            <p:xfrm flipH="1">
              <a:off x="6946439" y="2142115"/>
              <a:ext cx="217861" cy="604501"/>
            </p:xfrm>
            <a:graphic>
              <a:graphicData uri="http://schemas.microsoft.com/office/drawing/2017/model3d">
                <am3d:model3d r:embed="rId9">
                  <am3d:spPr>
                    <a:xfrm flipH="1">
                      <a:off x="0" y="0"/>
                      <a:ext cx="217861" cy="604501"/>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7"/>
                    <am3d:postTrans dx="0" dy="0" dz="0"/>
                  </am3d:trans>
                  <am3d:raster rName="Office3DRenderer" rVer="16.0.8326">
                    <am3d:blip r:embed="rId10"/>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Exclamation Mark">
                <a:hlinkClick r:id="rId11"/>
                <a:extLst>
                  <a:ext uri="{FF2B5EF4-FFF2-40B4-BE49-F238E27FC236}">
                    <a16:creationId xmlns:a16="http://schemas.microsoft.com/office/drawing/2014/main" id="{AB89D9D1-0020-3EE8-2C7E-C66F34A07090}"/>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6946439" y="2142115"/>
                <a:ext cx="217861" cy="60450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Exclamation Mark">
                <a:hlinkClick r:id="rId12"/>
                <a:extLst>
                  <a:ext uri="{FF2B5EF4-FFF2-40B4-BE49-F238E27FC236}">
                    <a16:creationId xmlns:a16="http://schemas.microsoft.com/office/drawing/2014/main" id="{1AFF3091-AC7F-7596-8357-9C901632FBB9}"/>
                  </a:ext>
                </a:extLst>
              </p:cNvPr>
              <p:cNvGraphicFramePr>
                <a:graphicFrameLocks noChangeAspect="1"/>
              </p:cNvGraphicFramePr>
              <p:nvPr>
                <p:extLst>
                  <p:ext uri="{D42A27DB-BD31-4B8C-83A1-F6EECF244321}">
                    <p14:modId xmlns:p14="http://schemas.microsoft.com/office/powerpoint/2010/main" val="3066588971"/>
                  </p:ext>
                </p:extLst>
              </p:nvPr>
            </p:nvGraphicFramePr>
            <p:xfrm flipH="1">
              <a:off x="8504851" y="2824500"/>
              <a:ext cx="217862" cy="604500"/>
            </p:xfrm>
            <a:graphic>
              <a:graphicData uri="http://schemas.microsoft.com/office/drawing/2017/model3d">
                <am3d:model3d r:embed="rId9">
                  <am3d:spPr>
                    <a:xfrm flipH="1">
                      <a:off x="0" y="0"/>
                      <a:ext cx="217862" cy="604500"/>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6"/>
                    <am3d:postTrans dx="0" dy="0" dz="0"/>
                  </am3d:trans>
                  <am3d:raster rName="Office3DRenderer" rVer="16.0.8326">
                    <am3d:blip r:embed="rId10"/>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Exclamation Mark">
                <a:hlinkClick r:id="rId12"/>
                <a:extLst>
                  <a:ext uri="{FF2B5EF4-FFF2-40B4-BE49-F238E27FC236}">
                    <a16:creationId xmlns:a16="http://schemas.microsoft.com/office/drawing/2014/main" id="{1AFF3091-AC7F-7596-8357-9C901632FBB9}"/>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8504851" y="2824500"/>
                <a:ext cx="217862" cy="6045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Exclamation Mark">
                <a:hlinkClick r:id="rId13"/>
                <a:extLst>
                  <a:ext uri="{FF2B5EF4-FFF2-40B4-BE49-F238E27FC236}">
                    <a16:creationId xmlns:a16="http://schemas.microsoft.com/office/drawing/2014/main" id="{E4F5896F-B652-7781-0818-A2F6BB187BDE}"/>
                  </a:ext>
                </a:extLst>
              </p:cNvPr>
              <p:cNvGraphicFramePr>
                <a:graphicFrameLocks noChangeAspect="1"/>
              </p:cNvGraphicFramePr>
              <p:nvPr>
                <p:extLst>
                  <p:ext uri="{D42A27DB-BD31-4B8C-83A1-F6EECF244321}">
                    <p14:modId xmlns:p14="http://schemas.microsoft.com/office/powerpoint/2010/main" val="3249519466"/>
                  </p:ext>
                </p:extLst>
              </p:nvPr>
            </p:nvGraphicFramePr>
            <p:xfrm flipH="1">
              <a:off x="5481329" y="4100050"/>
              <a:ext cx="217862" cy="604500"/>
            </p:xfrm>
            <a:graphic>
              <a:graphicData uri="http://schemas.microsoft.com/office/drawing/2017/model3d">
                <am3d:model3d r:embed="rId9">
                  <am3d:spPr>
                    <a:xfrm flipH="1">
                      <a:off x="0" y="0"/>
                      <a:ext cx="217862" cy="604500"/>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6"/>
                    <am3d:postTrans dx="0" dy="0" dz="0"/>
                  </am3d:trans>
                  <am3d:raster rName="Office3DRenderer" rVer="16.0.8326">
                    <am3d:blip r:embed="rId10"/>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Exclamation Mark">
                <a:hlinkClick r:id="rId13"/>
                <a:extLst>
                  <a:ext uri="{FF2B5EF4-FFF2-40B4-BE49-F238E27FC236}">
                    <a16:creationId xmlns:a16="http://schemas.microsoft.com/office/drawing/2014/main" id="{E4F5896F-B652-7781-0818-A2F6BB187BDE}"/>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5481329" y="4100050"/>
                <a:ext cx="217862" cy="6045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Exclamation Mark">
                <a:hlinkClick r:id="rId14"/>
                <a:extLst>
                  <a:ext uri="{FF2B5EF4-FFF2-40B4-BE49-F238E27FC236}">
                    <a16:creationId xmlns:a16="http://schemas.microsoft.com/office/drawing/2014/main" id="{D440BE84-BB33-07E2-FB01-D548437C0E73}"/>
                  </a:ext>
                </a:extLst>
              </p:cNvPr>
              <p:cNvGraphicFramePr>
                <a:graphicFrameLocks noChangeAspect="1"/>
              </p:cNvGraphicFramePr>
              <p:nvPr>
                <p:extLst>
                  <p:ext uri="{D42A27DB-BD31-4B8C-83A1-F6EECF244321}">
                    <p14:modId xmlns:p14="http://schemas.microsoft.com/office/powerpoint/2010/main" val="701451923"/>
                  </p:ext>
                </p:extLst>
              </p:nvPr>
            </p:nvGraphicFramePr>
            <p:xfrm flipH="1">
              <a:off x="8286989" y="4773560"/>
              <a:ext cx="217862" cy="604500"/>
            </p:xfrm>
            <a:graphic>
              <a:graphicData uri="http://schemas.microsoft.com/office/drawing/2017/model3d">
                <am3d:model3d r:embed="rId9">
                  <am3d:spPr>
                    <a:xfrm flipH="1">
                      <a:off x="0" y="0"/>
                      <a:ext cx="217862" cy="604500"/>
                    </a:xfrm>
                    <a:prstGeom prst="rect">
                      <a:avLst/>
                    </a:prstGeom>
                  </am3d:spPr>
                  <am3d:camera>
                    <am3d:pos x="0" y="0" z="51199812"/>
                    <am3d:up dx="0" dy="36000000" dz="0"/>
                    <am3d:lookAt x="0" y="0" z="0"/>
                    <am3d:perspective fov="2700000"/>
                  </am3d:camera>
                  <am3d:trans>
                    <am3d:meterPerModelUnit n="10799931" d="1000000"/>
                    <am3d:preTrans dx="1097" dy="-18000000" dz="6739"/>
                    <am3d:scale>
                      <am3d:sx n="1000000" d="1000000"/>
                      <am3d:sy n="1000000" d="1000000"/>
                      <am3d:sz n="1000000" d="1000000"/>
                    </am3d:scale>
                    <am3d:rot ax="345609" ay="-805379" az="-80496"/>
                    <am3d:postTrans dx="0" dy="0" dz="0"/>
                  </am3d:trans>
                  <am3d:raster rName="Office3DRenderer" rVer="16.0.8326">
                    <am3d:blip r:embed="rId10"/>
                  </am3d:raster>
                  <am3d:objViewport viewportSz="621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Exclamation Mark">
                <a:hlinkClick r:id="rId14"/>
                <a:extLst>
                  <a:ext uri="{FF2B5EF4-FFF2-40B4-BE49-F238E27FC236}">
                    <a16:creationId xmlns:a16="http://schemas.microsoft.com/office/drawing/2014/main" id="{D440BE84-BB33-07E2-FB01-D548437C0E73}"/>
                  </a:ext>
                </a:extLst>
              </p:cNvPr>
              <p:cNvPicPr>
                <a:picLocks noGrp="1" noRot="1" noChangeAspect="1" noMove="1" noResize="1" noEditPoints="1" noAdjustHandles="1" noChangeArrowheads="1" noChangeShapeType="1" noCrop="1"/>
              </p:cNvPicPr>
              <p:nvPr/>
            </p:nvPicPr>
            <p:blipFill>
              <a:blip r:embed="rId10"/>
              <a:stretch>
                <a:fillRect/>
              </a:stretch>
            </p:blipFill>
            <p:spPr>
              <a:xfrm flipH="1">
                <a:off x="8286989" y="4773560"/>
                <a:ext cx="217862" cy="604500"/>
              </a:xfrm>
              <a:prstGeom prst="rect">
                <a:avLst/>
              </a:prstGeom>
            </p:spPr>
          </p:pic>
        </mc:Fallback>
      </mc:AlternateContent>
      <p:grpSp>
        <p:nvGrpSpPr>
          <p:cNvPr id="55" name="Group 54">
            <a:extLst>
              <a:ext uri="{FF2B5EF4-FFF2-40B4-BE49-F238E27FC236}">
                <a16:creationId xmlns:a16="http://schemas.microsoft.com/office/drawing/2014/main" id="{2C6E7FD7-0E9A-491F-6D4E-6DA21ECEC545}"/>
              </a:ext>
            </a:extLst>
          </p:cNvPr>
          <p:cNvGrpSpPr/>
          <p:nvPr/>
        </p:nvGrpSpPr>
        <p:grpSpPr>
          <a:xfrm>
            <a:off x="539780" y="7859749"/>
            <a:ext cx="2109450" cy="1995488"/>
            <a:chOff x="539780" y="2284020"/>
            <a:chExt cx="2109450" cy="1995488"/>
          </a:xfrm>
        </p:grpSpPr>
        <p:sp>
          <p:nvSpPr>
            <p:cNvPr id="56" name="Oval 55">
              <a:extLst>
                <a:ext uri="{FF2B5EF4-FFF2-40B4-BE49-F238E27FC236}">
                  <a16:creationId xmlns:a16="http://schemas.microsoft.com/office/drawing/2014/main" id="{423279EE-7648-49CB-D7B3-87EE9779879D}"/>
                </a:ext>
              </a:extLst>
            </p:cNvPr>
            <p:cNvSpPr/>
            <p:nvPr/>
          </p:nvSpPr>
          <p:spPr>
            <a:xfrm>
              <a:off x="539780" y="2284020"/>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23BDC57D-853A-4068-F576-7EC630AFD92D}"/>
                </a:ext>
              </a:extLst>
            </p:cNvPr>
            <p:cNvSpPr txBox="1"/>
            <p:nvPr/>
          </p:nvSpPr>
          <p:spPr>
            <a:xfrm>
              <a:off x="680105" y="2408273"/>
              <a:ext cx="1828800" cy="1477328"/>
            </a:xfrm>
            <a:prstGeom prst="rect">
              <a:avLst/>
            </a:prstGeom>
            <a:noFill/>
          </p:spPr>
          <p:txBody>
            <a:bodyPr wrap="square">
              <a:spAutoFit/>
            </a:bodyPr>
            <a:lstStyle/>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PLAN </a:t>
              </a: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AHEAD</a:t>
              </a:r>
            </a:p>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grpSp>
      <p:grpSp>
        <p:nvGrpSpPr>
          <p:cNvPr id="58" name="Group 57">
            <a:extLst>
              <a:ext uri="{FF2B5EF4-FFF2-40B4-BE49-F238E27FC236}">
                <a16:creationId xmlns:a16="http://schemas.microsoft.com/office/drawing/2014/main" id="{AFF3CFDD-CFD0-96F1-5297-A7C38E31E70D}"/>
              </a:ext>
            </a:extLst>
          </p:cNvPr>
          <p:cNvGrpSpPr/>
          <p:nvPr/>
        </p:nvGrpSpPr>
        <p:grpSpPr>
          <a:xfrm>
            <a:off x="2818200" y="7896410"/>
            <a:ext cx="2109450" cy="1995488"/>
            <a:chOff x="2818200" y="2320681"/>
            <a:chExt cx="2109450" cy="1995488"/>
          </a:xfrm>
        </p:grpSpPr>
        <p:sp>
          <p:nvSpPr>
            <p:cNvPr id="59" name="Oval 58">
              <a:extLst>
                <a:ext uri="{FF2B5EF4-FFF2-40B4-BE49-F238E27FC236}">
                  <a16:creationId xmlns:a16="http://schemas.microsoft.com/office/drawing/2014/main" id="{0AFFB327-E24B-977A-F38F-5F7899416EC9}"/>
                </a:ext>
              </a:extLst>
            </p:cNvPr>
            <p:cNvSpPr/>
            <p:nvPr/>
          </p:nvSpPr>
          <p:spPr>
            <a:xfrm>
              <a:off x="2818200" y="2320681"/>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C67E6D5-1D21-BFAA-D9B3-A88AE8B35816}"/>
                </a:ext>
              </a:extLst>
            </p:cNvPr>
            <p:cNvSpPr txBox="1"/>
            <p:nvPr/>
          </p:nvSpPr>
          <p:spPr>
            <a:xfrm>
              <a:off x="2965295" y="2579761"/>
              <a:ext cx="1828800" cy="1477328"/>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UNIT  STANDARD OPERATING PROCEDURES (SOP’s)</a:t>
              </a:r>
            </a:p>
          </p:txBody>
        </p:sp>
      </p:grpSp>
      <p:grpSp>
        <p:nvGrpSpPr>
          <p:cNvPr id="61" name="Group 60">
            <a:extLst>
              <a:ext uri="{FF2B5EF4-FFF2-40B4-BE49-F238E27FC236}">
                <a16:creationId xmlns:a16="http://schemas.microsoft.com/office/drawing/2014/main" id="{D518855A-1D46-D5C1-6BC6-CEA587BBF815}"/>
              </a:ext>
            </a:extLst>
          </p:cNvPr>
          <p:cNvGrpSpPr/>
          <p:nvPr/>
        </p:nvGrpSpPr>
        <p:grpSpPr>
          <a:xfrm>
            <a:off x="9756236" y="7859749"/>
            <a:ext cx="2109450" cy="1995488"/>
            <a:chOff x="9756236" y="2284020"/>
            <a:chExt cx="2109450" cy="1995488"/>
          </a:xfrm>
        </p:grpSpPr>
        <p:sp>
          <p:nvSpPr>
            <p:cNvPr id="62" name="Oval 61">
              <a:extLst>
                <a:ext uri="{FF2B5EF4-FFF2-40B4-BE49-F238E27FC236}">
                  <a16:creationId xmlns:a16="http://schemas.microsoft.com/office/drawing/2014/main" id="{530D72CC-A757-9F1C-071D-7DF1B7EA5FC2}"/>
                </a:ext>
              </a:extLst>
            </p:cNvPr>
            <p:cNvSpPr/>
            <p:nvPr/>
          </p:nvSpPr>
          <p:spPr>
            <a:xfrm>
              <a:off x="9756236" y="2284020"/>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05380B7-FEE2-BCF4-778E-D46110668FC7}"/>
                </a:ext>
              </a:extLst>
            </p:cNvPr>
            <p:cNvSpPr txBox="1"/>
            <p:nvPr/>
          </p:nvSpPr>
          <p:spPr>
            <a:xfrm>
              <a:off x="9900054" y="2905761"/>
              <a:ext cx="1821813" cy="923330"/>
            </a:xfrm>
            <a:prstGeom prst="rect">
              <a:avLst/>
            </a:prstGeom>
            <a:noFill/>
          </p:spPr>
          <p:txBody>
            <a:bodyPr wrap="square" anchor="ctr">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ASK </a:t>
              </a: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QUESTIONS</a:t>
              </a:r>
            </a:p>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grpSp>
      <p:grpSp>
        <p:nvGrpSpPr>
          <p:cNvPr id="64" name="Group 63">
            <a:extLst>
              <a:ext uri="{FF2B5EF4-FFF2-40B4-BE49-F238E27FC236}">
                <a16:creationId xmlns:a16="http://schemas.microsoft.com/office/drawing/2014/main" id="{1423C928-978B-3407-BB25-A8153BC7DBFB}"/>
              </a:ext>
            </a:extLst>
          </p:cNvPr>
          <p:cNvGrpSpPr/>
          <p:nvPr/>
        </p:nvGrpSpPr>
        <p:grpSpPr>
          <a:xfrm>
            <a:off x="7434145" y="7896410"/>
            <a:ext cx="2109450" cy="1995488"/>
            <a:chOff x="7434145" y="2320681"/>
            <a:chExt cx="2109450" cy="1995488"/>
          </a:xfrm>
        </p:grpSpPr>
        <p:sp>
          <p:nvSpPr>
            <p:cNvPr id="65" name="Oval 64">
              <a:extLst>
                <a:ext uri="{FF2B5EF4-FFF2-40B4-BE49-F238E27FC236}">
                  <a16:creationId xmlns:a16="http://schemas.microsoft.com/office/drawing/2014/main" id="{56720FCA-B7CF-11DB-B432-A34B64E10256}"/>
                </a:ext>
              </a:extLst>
            </p:cNvPr>
            <p:cNvSpPr/>
            <p:nvPr/>
          </p:nvSpPr>
          <p:spPr>
            <a:xfrm>
              <a:off x="7434145" y="2320681"/>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FAFDBF2B-8B0E-EF32-301F-26198EA0225B}"/>
                </a:ext>
              </a:extLst>
            </p:cNvPr>
            <p:cNvSpPr txBox="1"/>
            <p:nvPr/>
          </p:nvSpPr>
          <p:spPr>
            <a:xfrm>
              <a:off x="7579709" y="2856760"/>
              <a:ext cx="1818321"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REGULAR TRAINING AND UPDATES</a:t>
              </a:r>
            </a:p>
          </p:txBody>
        </p:sp>
      </p:grpSp>
      <p:grpSp>
        <p:nvGrpSpPr>
          <p:cNvPr id="67" name="Group 66">
            <a:extLst>
              <a:ext uri="{FF2B5EF4-FFF2-40B4-BE49-F238E27FC236}">
                <a16:creationId xmlns:a16="http://schemas.microsoft.com/office/drawing/2014/main" id="{3F5087BA-7ABA-8C78-5F65-123F57BE927C}"/>
              </a:ext>
            </a:extLst>
          </p:cNvPr>
          <p:cNvGrpSpPr/>
          <p:nvPr/>
        </p:nvGrpSpPr>
        <p:grpSpPr>
          <a:xfrm>
            <a:off x="5118434" y="7896410"/>
            <a:ext cx="2109450" cy="1995488"/>
            <a:chOff x="5118434" y="2320681"/>
            <a:chExt cx="2109450" cy="1995488"/>
          </a:xfrm>
        </p:grpSpPr>
        <p:sp>
          <p:nvSpPr>
            <p:cNvPr id="68" name="Oval 67">
              <a:extLst>
                <a:ext uri="{FF2B5EF4-FFF2-40B4-BE49-F238E27FC236}">
                  <a16:creationId xmlns:a16="http://schemas.microsoft.com/office/drawing/2014/main" id="{30823D26-B47D-8E2D-C16D-DF5DAF9FC3CB}"/>
                </a:ext>
              </a:extLst>
            </p:cNvPr>
            <p:cNvSpPr/>
            <p:nvPr/>
          </p:nvSpPr>
          <p:spPr>
            <a:xfrm>
              <a:off x="5118434" y="2320681"/>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7EF24E18-A14C-4DC6-7AE2-8F6C99521C6B}"/>
                </a:ext>
              </a:extLst>
            </p:cNvPr>
            <p:cNvSpPr txBox="1"/>
            <p:nvPr/>
          </p:nvSpPr>
          <p:spPr>
            <a:xfrm>
              <a:off x="5237911" y="2767262"/>
              <a:ext cx="1835787" cy="1200329"/>
            </a:xfrm>
            <a:prstGeom prst="rect">
              <a:avLst/>
            </a:prstGeom>
            <a:noFill/>
          </p:spPr>
          <p:txBody>
            <a:bodyPr wrap="square" anchor="ctr">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UNDERSTAND AND </a:t>
              </a: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ADHERE TO GUIDELINES </a:t>
              </a:r>
            </a:p>
          </p:txBody>
        </p:sp>
      </p:grpSp>
    </p:spTree>
    <p:extLst>
      <p:ext uri="{BB962C8B-B14F-4D97-AF65-F5344CB8AC3E}">
        <p14:creationId xmlns:p14="http://schemas.microsoft.com/office/powerpoint/2010/main" val="3966485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3F096A9D-B105-3A36-8E49-FA6FC343C1BE}"/>
            </a:ext>
          </a:extLst>
        </p:cNvPr>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234BED46-71A5-9CD3-7A8E-2D25421DFECF}"/>
              </a:ext>
            </a:extLst>
          </p:cNvPr>
          <p:cNvPicPr>
            <a:picLocks noChangeAspect="1"/>
          </p:cNvPicPr>
          <p:nvPr/>
        </p:nvPicPr>
        <p:blipFill>
          <a:blip r:embed="rId4"/>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5"/>
            <a:stretch>
              <a:fillRect/>
            </a:stretch>
          </a:blipFill>
        </p:spPr>
      </p:pic>
      <p:sp>
        <p:nvSpPr>
          <p:cNvPr id="14" name="Title 4">
            <a:extLst>
              <a:ext uri="{FF2B5EF4-FFF2-40B4-BE49-F238E27FC236}">
                <a16:creationId xmlns:a16="http://schemas.microsoft.com/office/drawing/2014/main" id="{DAB1A3A9-195D-E5F8-DCA7-A759BEB640EB}"/>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effectLst>
                  <a:outerShdw blurRad="38100" dist="38100" dir="2700000" algn="tl">
                    <a:srgbClr val="000000">
                      <a:alpha val="43137"/>
                    </a:srgbClr>
                  </a:outerShdw>
                </a:effectLst>
              </a:rPr>
              <a:t>Avoiding common pitfalls</a:t>
            </a:r>
          </a:p>
          <a:p>
            <a:pPr>
              <a:lnSpc>
                <a:spcPct val="108000"/>
              </a:lnSpc>
            </a:pPr>
            <a:r>
              <a:rPr lang="en-US" sz="2400">
                <a:solidFill>
                  <a:schemeClr val="accent2"/>
                </a:solidFill>
                <a:effectLst>
                  <a:outerShdw blurRad="38100" dist="38100" dir="2700000" algn="tl">
                    <a:srgbClr val="000000">
                      <a:alpha val="43137"/>
                    </a:srgbClr>
                  </a:outerShdw>
                </a:effectLst>
              </a:rPr>
              <a:t>Legal &amp; Policy compliance</a:t>
            </a:r>
          </a:p>
          <a:p>
            <a:endParaRPr lang="en-US">
              <a:effectLst>
                <a:outerShdw blurRad="38100" dist="38100" dir="2700000" algn="tl">
                  <a:srgbClr val="000000">
                    <a:alpha val="43137"/>
                  </a:srgbClr>
                </a:outerShdw>
              </a:effectLst>
            </a:endParaRPr>
          </a:p>
        </p:txBody>
      </p:sp>
      <p:sp>
        <p:nvSpPr>
          <p:cNvPr id="15" name="Text Placeholder 1">
            <a:extLst>
              <a:ext uri="{FF2B5EF4-FFF2-40B4-BE49-F238E27FC236}">
                <a16:creationId xmlns:a16="http://schemas.microsoft.com/office/drawing/2014/main" id="{C9B06EA0-1730-0BC8-D23C-694C1FB2E736}"/>
              </a:ext>
            </a:extLst>
          </p:cNvPr>
          <p:cNvSpPr>
            <a:spLocks noGrp="1"/>
          </p:cNvSpPr>
          <p:nvPr/>
        </p:nvSpPr>
        <p:spPr>
          <a:xfrm>
            <a:off x="208671" y="2257712"/>
            <a:ext cx="6701376" cy="412227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b="0" i="0" kern="1200">
                <a:solidFill>
                  <a:srgbClr val="63656A"/>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400"/>
              </a:spcAft>
              <a:buClr>
                <a:srgbClr val="0C2340"/>
              </a:buClr>
              <a:buFont typeface="System Font Regular"/>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400"/>
              </a:spcAft>
              <a:buClr>
                <a:srgbClr val="0C2340"/>
              </a:buClr>
              <a:buFont typeface="Arial" panose="020B0604020202020204" pitchFamily="34" charset="0"/>
              <a:buChar char="•"/>
              <a:defRPr sz="1200" b="0" i="0" kern="1200">
                <a:solidFill>
                  <a:schemeClr val="tx1">
                    <a:lumMod val="65000"/>
                    <a:lumOff val="35000"/>
                  </a:schemeClr>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pSp>
        <p:nvGrpSpPr>
          <p:cNvPr id="30" name="Group 29">
            <a:extLst>
              <a:ext uri="{FF2B5EF4-FFF2-40B4-BE49-F238E27FC236}">
                <a16:creationId xmlns:a16="http://schemas.microsoft.com/office/drawing/2014/main" id="{BE9F9C63-A93D-E9C3-D260-1A3C4C12DD43}"/>
              </a:ext>
            </a:extLst>
          </p:cNvPr>
          <p:cNvGrpSpPr/>
          <p:nvPr/>
        </p:nvGrpSpPr>
        <p:grpSpPr>
          <a:xfrm>
            <a:off x="539780" y="2284020"/>
            <a:ext cx="2109450" cy="1995488"/>
            <a:chOff x="539780" y="2284020"/>
            <a:chExt cx="2109450" cy="1995488"/>
          </a:xfrm>
        </p:grpSpPr>
        <p:sp>
          <p:nvSpPr>
            <p:cNvPr id="25" name="Oval 24">
              <a:extLst>
                <a:ext uri="{FF2B5EF4-FFF2-40B4-BE49-F238E27FC236}">
                  <a16:creationId xmlns:a16="http://schemas.microsoft.com/office/drawing/2014/main" id="{94FB9153-BB2F-1997-F2BD-15818AFEA79D}"/>
                </a:ext>
              </a:extLst>
            </p:cNvPr>
            <p:cNvSpPr/>
            <p:nvPr/>
          </p:nvSpPr>
          <p:spPr>
            <a:xfrm>
              <a:off x="539780" y="2284020"/>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DCBDF3-9F02-9EB7-7C79-A4BDDDDF571D}"/>
                </a:ext>
              </a:extLst>
            </p:cNvPr>
            <p:cNvSpPr txBox="1"/>
            <p:nvPr/>
          </p:nvSpPr>
          <p:spPr>
            <a:xfrm>
              <a:off x="680105" y="2408273"/>
              <a:ext cx="1828800" cy="1477328"/>
            </a:xfrm>
            <a:prstGeom prst="rect">
              <a:avLst/>
            </a:prstGeom>
            <a:noFill/>
          </p:spPr>
          <p:txBody>
            <a:bodyPr wrap="square">
              <a:spAutoFit/>
            </a:bodyPr>
            <a:lstStyle/>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PLAN </a:t>
              </a: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AHEAD</a:t>
              </a:r>
            </a:p>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grpSp>
      <p:grpSp>
        <p:nvGrpSpPr>
          <p:cNvPr id="31" name="Group 30">
            <a:extLst>
              <a:ext uri="{FF2B5EF4-FFF2-40B4-BE49-F238E27FC236}">
                <a16:creationId xmlns:a16="http://schemas.microsoft.com/office/drawing/2014/main" id="{E5216AB9-BE8E-9B78-6AAC-18423E4636F2}"/>
              </a:ext>
            </a:extLst>
          </p:cNvPr>
          <p:cNvGrpSpPr/>
          <p:nvPr/>
        </p:nvGrpSpPr>
        <p:grpSpPr>
          <a:xfrm>
            <a:off x="2818200" y="2320681"/>
            <a:ext cx="2109450" cy="1995488"/>
            <a:chOff x="2818200" y="2320681"/>
            <a:chExt cx="2109450" cy="1995488"/>
          </a:xfrm>
        </p:grpSpPr>
        <p:sp>
          <p:nvSpPr>
            <p:cNvPr id="26" name="Oval 25">
              <a:extLst>
                <a:ext uri="{FF2B5EF4-FFF2-40B4-BE49-F238E27FC236}">
                  <a16:creationId xmlns:a16="http://schemas.microsoft.com/office/drawing/2014/main" id="{11F9E3F9-555A-FB6D-116D-84CDFB6E5995}"/>
                </a:ext>
              </a:extLst>
            </p:cNvPr>
            <p:cNvSpPr/>
            <p:nvPr/>
          </p:nvSpPr>
          <p:spPr>
            <a:xfrm>
              <a:off x="2818200" y="2320681"/>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5E874E5-1A1C-73AE-1480-3BA28E428710}"/>
                </a:ext>
              </a:extLst>
            </p:cNvPr>
            <p:cNvSpPr txBox="1"/>
            <p:nvPr/>
          </p:nvSpPr>
          <p:spPr>
            <a:xfrm>
              <a:off x="2965295" y="2579761"/>
              <a:ext cx="1828800" cy="1477328"/>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UNIT  STANDARD OPERATING PROCEDURES (SOP’s)</a:t>
              </a:r>
            </a:p>
          </p:txBody>
        </p:sp>
      </p:grpSp>
      <p:grpSp>
        <p:nvGrpSpPr>
          <p:cNvPr id="34" name="Group 33">
            <a:extLst>
              <a:ext uri="{FF2B5EF4-FFF2-40B4-BE49-F238E27FC236}">
                <a16:creationId xmlns:a16="http://schemas.microsoft.com/office/drawing/2014/main" id="{DA7D8F08-BB31-6202-451B-896E756D728B}"/>
              </a:ext>
            </a:extLst>
          </p:cNvPr>
          <p:cNvGrpSpPr/>
          <p:nvPr/>
        </p:nvGrpSpPr>
        <p:grpSpPr>
          <a:xfrm>
            <a:off x="9756236" y="2284020"/>
            <a:ext cx="2109450" cy="1995488"/>
            <a:chOff x="9756236" y="2284020"/>
            <a:chExt cx="2109450" cy="1995488"/>
          </a:xfrm>
        </p:grpSpPr>
        <p:sp>
          <p:nvSpPr>
            <p:cNvPr id="29" name="Oval 28">
              <a:extLst>
                <a:ext uri="{FF2B5EF4-FFF2-40B4-BE49-F238E27FC236}">
                  <a16:creationId xmlns:a16="http://schemas.microsoft.com/office/drawing/2014/main" id="{418212F0-F544-8585-9615-D70CE5ED7EBF}"/>
                </a:ext>
              </a:extLst>
            </p:cNvPr>
            <p:cNvSpPr/>
            <p:nvPr/>
          </p:nvSpPr>
          <p:spPr>
            <a:xfrm>
              <a:off x="9756236" y="2284020"/>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DBB93B-4592-220A-F69C-1F508FCCC62F}"/>
                </a:ext>
              </a:extLst>
            </p:cNvPr>
            <p:cNvSpPr txBox="1"/>
            <p:nvPr/>
          </p:nvSpPr>
          <p:spPr>
            <a:xfrm>
              <a:off x="9900054" y="2905761"/>
              <a:ext cx="1821813" cy="923330"/>
            </a:xfrm>
            <a:prstGeom prst="rect">
              <a:avLst/>
            </a:prstGeom>
            <a:noFill/>
          </p:spPr>
          <p:txBody>
            <a:bodyPr wrap="square" anchor="ctr">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ASK </a:t>
              </a: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QUESTIONS</a:t>
              </a:r>
            </a:p>
            <a:p>
              <a:pPr algn="ctr"/>
              <a:endParaRPr lang="en-US"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grpSp>
      <p:grpSp>
        <p:nvGrpSpPr>
          <p:cNvPr id="33" name="Group 32">
            <a:extLst>
              <a:ext uri="{FF2B5EF4-FFF2-40B4-BE49-F238E27FC236}">
                <a16:creationId xmlns:a16="http://schemas.microsoft.com/office/drawing/2014/main" id="{C6CE56BE-484F-D2F9-BA80-6AFC25980ED9}"/>
              </a:ext>
            </a:extLst>
          </p:cNvPr>
          <p:cNvGrpSpPr/>
          <p:nvPr/>
        </p:nvGrpSpPr>
        <p:grpSpPr>
          <a:xfrm>
            <a:off x="7434145" y="2320681"/>
            <a:ext cx="2109450" cy="1995488"/>
            <a:chOff x="7434145" y="2320681"/>
            <a:chExt cx="2109450" cy="1995488"/>
          </a:xfrm>
        </p:grpSpPr>
        <p:sp>
          <p:nvSpPr>
            <p:cNvPr id="28" name="Oval 27">
              <a:extLst>
                <a:ext uri="{FF2B5EF4-FFF2-40B4-BE49-F238E27FC236}">
                  <a16:creationId xmlns:a16="http://schemas.microsoft.com/office/drawing/2014/main" id="{144A5231-1074-F2C9-4DC2-3FE3B9B4DC95}"/>
                </a:ext>
              </a:extLst>
            </p:cNvPr>
            <p:cNvSpPr/>
            <p:nvPr/>
          </p:nvSpPr>
          <p:spPr>
            <a:xfrm>
              <a:off x="7434145" y="2320681"/>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1BD799-0710-8646-D98E-1C62A8EEE7CA}"/>
                </a:ext>
              </a:extLst>
            </p:cNvPr>
            <p:cNvSpPr txBox="1"/>
            <p:nvPr/>
          </p:nvSpPr>
          <p:spPr>
            <a:xfrm>
              <a:off x="7579709" y="2856760"/>
              <a:ext cx="1818321"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REGULAR TRAINING AND UPDATES</a:t>
              </a:r>
            </a:p>
          </p:txBody>
        </p:sp>
      </p:grpSp>
      <p:grpSp>
        <p:nvGrpSpPr>
          <p:cNvPr id="32" name="Group 31">
            <a:extLst>
              <a:ext uri="{FF2B5EF4-FFF2-40B4-BE49-F238E27FC236}">
                <a16:creationId xmlns:a16="http://schemas.microsoft.com/office/drawing/2014/main" id="{F4A74ACF-D282-CBAB-FD79-D60AE2B29944}"/>
              </a:ext>
            </a:extLst>
          </p:cNvPr>
          <p:cNvGrpSpPr/>
          <p:nvPr/>
        </p:nvGrpSpPr>
        <p:grpSpPr>
          <a:xfrm>
            <a:off x="5118434" y="2320681"/>
            <a:ext cx="2109450" cy="1995488"/>
            <a:chOff x="5118434" y="2320681"/>
            <a:chExt cx="2109450" cy="1995488"/>
          </a:xfrm>
        </p:grpSpPr>
        <p:sp>
          <p:nvSpPr>
            <p:cNvPr id="27" name="Oval 26">
              <a:extLst>
                <a:ext uri="{FF2B5EF4-FFF2-40B4-BE49-F238E27FC236}">
                  <a16:creationId xmlns:a16="http://schemas.microsoft.com/office/drawing/2014/main" id="{86A806E0-D8C1-C6A1-F43C-9634E66139FB}"/>
                </a:ext>
              </a:extLst>
            </p:cNvPr>
            <p:cNvSpPr/>
            <p:nvPr/>
          </p:nvSpPr>
          <p:spPr>
            <a:xfrm>
              <a:off x="5118434" y="2320681"/>
              <a:ext cx="2109450" cy="1995488"/>
            </a:xfrm>
            <a:prstGeom prst="ellipse">
              <a:avLst/>
            </a:prstGeom>
            <a:gradFill>
              <a:gsLst>
                <a:gs pos="0">
                  <a:schemeClr val="dk1">
                    <a:satMod val="103000"/>
                    <a:lumMod val="102000"/>
                    <a:tint val="94000"/>
                    <a:alpha val="15000"/>
                  </a:schemeClr>
                </a:gs>
                <a:gs pos="100000">
                  <a:schemeClr val="dk1">
                    <a:satMod val="110000"/>
                    <a:lumMod val="100000"/>
                    <a:shade val="100000"/>
                    <a:alpha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5D2EE8-592C-AAA7-5A48-3E08AC2BAFBA}"/>
                </a:ext>
              </a:extLst>
            </p:cNvPr>
            <p:cNvSpPr txBox="1"/>
            <p:nvPr/>
          </p:nvSpPr>
          <p:spPr>
            <a:xfrm>
              <a:off x="5237911" y="2767262"/>
              <a:ext cx="1835787" cy="1200329"/>
            </a:xfrm>
            <a:prstGeom prst="rect">
              <a:avLst/>
            </a:prstGeom>
            <a:noFill/>
          </p:spPr>
          <p:txBody>
            <a:bodyPr wrap="square" anchor="ctr">
              <a:spAutoFit/>
            </a:bodyPr>
            <a:lstStyle/>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UNDERSTAND AND </a:t>
              </a:r>
            </a:p>
            <a:p>
              <a:pPr algn="ctr"/>
              <a:r>
                <a:rPr lang="en-US" b="1" dirty="0">
                  <a:solidFill>
                    <a:schemeClr val="bg1"/>
                  </a:solidFill>
                  <a:effectLst>
                    <a:outerShdw blurRad="38100" dist="38100" dir="2700000" algn="tl">
                      <a:srgbClr val="000000">
                        <a:alpha val="43137"/>
                      </a:srgbClr>
                    </a:outerShdw>
                  </a:effectLst>
                  <a:latin typeface="Avenir Next LT Pro" panose="020B0504020202020204" pitchFamily="34" charset="0"/>
                </a:rPr>
                <a:t>ADHERE TO GUIDELINES </a:t>
              </a:r>
            </a:p>
          </p:txBody>
        </p:sp>
      </p:grpSp>
      <p:sp>
        <p:nvSpPr>
          <p:cNvPr id="35" name="Rectangle 34">
            <a:extLst>
              <a:ext uri="{FF2B5EF4-FFF2-40B4-BE49-F238E27FC236}">
                <a16:creationId xmlns:a16="http://schemas.microsoft.com/office/drawing/2014/main" id="{1F55C4BD-00FE-43B3-E2A5-F25FF3057E47}"/>
              </a:ext>
            </a:extLst>
          </p:cNvPr>
          <p:cNvSpPr/>
          <p:nvPr/>
        </p:nvSpPr>
        <p:spPr>
          <a:xfrm>
            <a:off x="-39977" y="7941213"/>
            <a:ext cx="12192000" cy="2926080"/>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r>
              <a:rPr kumimoji="0" lang="en-US" sz="3600" b="1"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Avenir Next LT Pro Demi" panose="020B0504020202020204" pitchFamily="34" charset="77"/>
                <a:cs typeface="Arial" charset="0"/>
              </a:rPr>
              <a:t>Clarifying misconceptions</a:t>
            </a:r>
          </a:p>
        </p:txBody>
      </p:sp>
    </p:spTree>
    <p:extLst>
      <p:ext uri="{BB962C8B-B14F-4D97-AF65-F5344CB8AC3E}">
        <p14:creationId xmlns:p14="http://schemas.microsoft.com/office/powerpoint/2010/main" val="4219533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788181C0-5172-DA1B-B0A1-69DA640B80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5D66D5-8C84-297D-8A96-35125B36D1B4}"/>
              </a:ext>
            </a:extLst>
          </p:cNvPr>
          <p:cNvSpPr/>
          <p:nvPr/>
        </p:nvSpPr>
        <p:spPr>
          <a:xfrm>
            <a:off x="0" y="1798320"/>
            <a:ext cx="12192000" cy="2926080"/>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r>
              <a:rPr kumimoji="0" lang="en-US" sz="3600" b="1"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Avenir Next LT Pro Demi" panose="020B0504020202020204" pitchFamily="34" charset="77"/>
                <a:cs typeface="Arial" charset="0"/>
              </a:rPr>
              <a:t>Changing the Narrative: </a:t>
            </a:r>
          </a:p>
          <a:p>
            <a:pPr algn="ctr"/>
            <a:r>
              <a:rPr kumimoji="0" lang="en-US" sz="3600" b="1" i="0" u="none" strike="noStrike" kern="1200" cap="all" spc="0" normalizeH="0" baseline="0" noProof="0" dirty="0">
                <a:ln>
                  <a:noFill/>
                </a:ln>
                <a:solidFill>
                  <a:schemeClr val="bg1"/>
                </a:solidFill>
                <a:effectLst>
                  <a:outerShdw blurRad="38100" dist="38100" dir="2700000" algn="tl">
                    <a:srgbClr val="000000">
                      <a:alpha val="43137"/>
                    </a:srgbClr>
                  </a:outerShdw>
                </a:effectLst>
                <a:uLnTx/>
                <a:uFillTx/>
                <a:latin typeface="Avenir Next LT Pro Demi" panose="020B0504020202020204" pitchFamily="34" charset="77"/>
                <a:cs typeface="Arial" charset="0"/>
              </a:rPr>
              <a:t>Enhancing the Student Candidate Experience</a:t>
            </a:r>
            <a:endParaRPr lang="en-US" sz="3600" b="1" dirty="0">
              <a:solidFill>
                <a:schemeClr val="bg1"/>
              </a:solidFill>
              <a:effectLst>
                <a:outerShdw blurRad="38100" dist="38100" dir="2700000" algn="tl">
                  <a:srgbClr val="000000">
                    <a:alpha val="43137"/>
                  </a:srgbClr>
                </a:outerShdw>
              </a:effectLst>
              <a:latin typeface="Avenir Next LT Pro Demi" panose="020B0704020202020204" pitchFamily="34" charset="0"/>
            </a:endParaRPr>
          </a:p>
        </p:txBody>
      </p:sp>
    </p:spTree>
    <p:extLst>
      <p:ext uri="{BB962C8B-B14F-4D97-AF65-F5344CB8AC3E}">
        <p14:creationId xmlns:p14="http://schemas.microsoft.com/office/powerpoint/2010/main" val="3660468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EEA28A9B-F5F3-E118-031B-230B35E35570}"/>
            </a:ext>
          </a:extLst>
        </p:cNvPr>
        <p:cNvGrpSpPr/>
        <p:nvPr/>
      </p:nvGrpSpPr>
      <p:grpSpPr>
        <a:xfrm>
          <a:off x="0" y="0"/>
          <a:ext cx="0" cy="0"/>
          <a:chOff x="0" y="0"/>
          <a:chExt cx="0" cy="0"/>
        </a:xfrm>
      </p:grpSpPr>
      <p:sp>
        <p:nvSpPr>
          <p:cNvPr id="19" name="Content Placeholder 4">
            <a:extLst>
              <a:ext uri="{FF2B5EF4-FFF2-40B4-BE49-F238E27FC236}">
                <a16:creationId xmlns:a16="http://schemas.microsoft.com/office/drawing/2014/main" id="{893C30CA-F837-529F-F18B-048CB5451D90}"/>
              </a:ext>
            </a:extLst>
          </p:cNvPr>
          <p:cNvSpPr>
            <a:spLocks noGrp="1"/>
          </p:cNvSpPr>
          <p:nvPr/>
        </p:nvSpPr>
        <p:spPr>
          <a:xfrm rot="10800000">
            <a:off x="0" y="1605867"/>
            <a:ext cx="12191998" cy="3315739"/>
          </a:xfrm>
          <a:prstGeom prst="rect">
            <a:avLst/>
          </a:prstGeom>
          <a:solidFill>
            <a:srgbClr val="FFFFFF">
              <a:alpha val="66000"/>
            </a:srgbClr>
          </a:solidFill>
          <a:ln>
            <a:noFill/>
          </a:ln>
          <a:effectLst/>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1" name="Rectangle 30">
            <a:extLst>
              <a:ext uri="{FF2B5EF4-FFF2-40B4-BE49-F238E27FC236}">
                <a16:creationId xmlns:a16="http://schemas.microsoft.com/office/drawing/2014/main" id="{42223766-3C1A-B00D-C287-D1A74F90D347}"/>
              </a:ext>
            </a:extLst>
          </p:cNvPr>
          <p:cNvSpPr/>
          <p:nvPr/>
        </p:nvSpPr>
        <p:spPr>
          <a:xfrm>
            <a:off x="221652" y="5368996"/>
            <a:ext cx="9159415" cy="824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4">
            <a:extLst>
              <a:ext uri="{FF2B5EF4-FFF2-40B4-BE49-F238E27FC236}">
                <a16:creationId xmlns:a16="http://schemas.microsoft.com/office/drawing/2014/main" id="{7002E720-7181-CA02-C11E-EEEB504233DA}"/>
              </a:ext>
            </a:extLst>
          </p:cNvPr>
          <p:cNvSpPr>
            <a:spLocks noGrp="1"/>
          </p:cNvSpPr>
          <p:nvPr/>
        </p:nvSpPr>
        <p:spPr>
          <a:xfrm rot="10800000">
            <a:off x="0" y="1605872"/>
            <a:ext cx="6570474" cy="190934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8" name="Content Placeholder 4">
            <a:extLst>
              <a:ext uri="{FF2B5EF4-FFF2-40B4-BE49-F238E27FC236}">
                <a16:creationId xmlns:a16="http://schemas.microsoft.com/office/drawing/2014/main" id="{56AAADD1-3E44-D2F7-0E3C-6A29F739937E}"/>
              </a:ext>
            </a:extLst>
          </p:cNvPr>
          <p:cNvSpPr>
            <a:spLocks noGrp="1"/>
          </p:cNvSpPr>
          <p:nvPr/>
        </p:nvSpPr>
        <p:spPr>
          <a:xfrm rot="10800000">
            <a:off x="0" y="3612440"/>
            <a:ext cx="6570473" cy="1309169"/>
          </a:xfrm>
          <a:prstGeom prst="rect">
            <a:avLst/>
          </a:prstGeom>
          <a:gradFill>
            <a:gsLst>
              <a:gs pos="0">
                <a:schemeClr val="dk1">
                  <a:satMod val="103000"/>
                  <a:lumMod val="102000"/>
                  <a:tint val="94000"/>
                  <a:alpha val="38000"/>
                </a:schemeClr>
              </a:gs>
              <a:gs pos="41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7" name="Content Placeholder 4">
            <a:extLst>
              <a:ext uri="{FF2B5EF4-FFF2-40B4-BE49-F238E27FC236}">
                <a16:creationId xmlns:a16="http://schemas.microsoft.com/office/drawing/2014/main" id="{1DA2736B-F920-1E6A-16A3-A109E1CF2FB9}"/>
              </a:ext>
            </a:extLst>
          </p:cNvPr>
          <p:cNvSpPr>
            <a:spLocks noGrp="1"/>
          </p:cNvSpPr>
          <p:nvPr/>
        </p:nvSpPr>
        <p:spPr>
          <a:xfrm rot="10800000">
            <a:off x="221652" y="248066"/>
            <a:ext cx="9941845" cy="721323"/>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466F753F-610E-B84D-E408-5B69F0EEEE60}"/>
              </a:ext>
            </a:extLst>
          </p:cNvPr>
          <p:cNvSpPr txBox="1"/>
          <p:nvPr/>
        </p:nvSpPr>
        <p:spPr>
          <a:xfrm>
            <a:off x="221652" y="287388"/>
            <a:ext cx="111816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cap="all">
                <a:solidFill>
                  <a:srgbClr val="FFFFFF"/>
                </a:solidFill>
                <a:latin typeface="Avenir Next LT Pro Demi"/>
                <a:cs typeface="Segoe UI"/>
              </a:rPr>
              <a:t>Talent Acquisition &amp; student Employment</a:t>
            </a:r>
            <a:endParaRPr lang="en-US" sz="2800">
              <a:solidFill>
                <a:srgbClr val="FFFFFF"/>
              </a:solidFill>
              <a:latin typeface="Avenir Next LT Pro Demi"/>
              <a:cs typeface="Segoe UI"/>
            </a:endParaRPr>
          </a:p>
        </p:txBody>
      </p:sp>
      <p:sp>
        <p:nvSpPr>
          <p:cNvPr id="5" name="Text Placeholder 2">
            <a:extLst>
              <a:ext uri="{FF2B5EF4-FFF2-40B4-BE49-F238E27FC236}">
                <a16:creationId xmlns:a16="http://schemas.microsoft.com/office/drawing/2014/main" id="{195E0B3E-E4A4-D6DC-16DB-0E7FC3C5EA7D}"/>
              </a:ext>
            </a:extLst>
          </p:cNvPr>
          <p:cNvSpPr txBox="1">
            <a:spLocks/>
          </p:cNvSpPr>
          <p:nvPr/>
        </p:nvSpPr>
        <p:spPr>
          <a:xfrm>
            <a:off x="122249" y="3823669"/>
            <a:ext cx="2372083" cy="9903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E86100"/>
              </a:buClr>
              <a:buFont typeface="Wingdings" pitchFamily="2" charset="2"/>
              <a:buNone/>
            </a:pPr>
            <a:r>
              <a:rPr lang="en-US" b="1">
                <a:solidFill>
                  <a:srgbClr val="FFFFFF"/>
                </a:solidFill>
                <a:latin typeface="Avenir Next LT Pro" panose="020B0504020202020204" pitchFamily="34" charset="0"/>
              </a:rPr>
              <a:t>Angela Graham</a:t>
            </a:r>
          </a:p>
          <a:p>
            <a:pPr marL="0" indent="0" algn="ctr">
              <a:buClr>
                <a:srgbClr val="E86100"/>
              </a:buClr>
              <a:buFont typeface="Wingdings" pitchFamily="2" charset="2"/>
              <a:buNone/>
            </a:pPr>
            <a:r>
              <a:rPr lang="en-US" sz="1400">
                <a:solidFill>
                  <a:srgbClr val="FFFFFF"/>
                </a:solidFill>
                <a:latin typeface="Avenir Next LT Pro" panose="020B0504020202020204" pitchFamily="34" charset="0"/>
              </a:rPr>
              <a:t>Specialist,</a:t>
            </a:r>
          </a:p>
          <a:p>
            <a:pPr marL="0" indent="0" algn="ctr">
              <a:buClr>
                <a:srgbClr val="E86100"/>
              </a:buClr>
              <a:buFont typeface="Wingdings" pitchFamily="2" charset="2"/>
              <a:buNone/>
            </a:pPr>
            <a:r>
              <a:rPr lang="en-US" sz="1400">
                <a:solidFill>
                  <a:srgbClr val="FFFFFF"/>
                </a:solidFill>
                <a:latin typeface="Avenir Next LT Pro" panose="020B0504020202020204" pitchFamily="34" charset="0"/>
              </a:rPr>
              <a:t>Talent Acquisition</a:t>
            </a:r>
            <a:endParaRPr lang="en-US" sz="1200">
              <a:solidFill>
                <a:srgbClr val="FFFFFF"/>
              </a:solidFill>
              <a:latin typeface="Avenir Next LT Pro" panose="020B0504020202020204" pitchFamily="34" charset="0"/>
            </a:endParaRPr>
          </a:p>
        </p:txBody>
      </p:sp>
      <p:sp>
        <p:nvSpPr>
          <p:cNvPr id="8" name="Text Placeholder 2">
            <a:extLst>
              <a:ext uri="{FF2B5EF4-FFF2-40B4-BE49-F238E27FC236}">
                <a16:creationId xmlns:a16="http://schemas.microsoft.com/office/drawing/2014/main" id="{1CF72549-E1B8-74AC-E1C0-FC158B720727}"/>
              </a:ext>
            </a:extLst>
          </p:cNvPr>
          <p:cNvSpPr txBox="1">
            <a:spLocks/>
          </p:cNvSpPr>
          <p:nvPr/>
        </p:nvSpPr>
        <p:spPr>
          <a:xfrm>
            <a:off x="2195126" y="3816722"/>
            <a:ext cx="2372083" cy="9903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E86100"/>
              </a:buClr>
              <a:buFont typeface="Wingdings" pitchFamily="2" charset="2"/>
              <a:buNone/>
            </a:pPr>
            <a:r>
              <a:rPr lang="en-US" b="1">
                <a:solidFill>
                  <a:srgbClr val="FFFFFF"/>
                </a:solidFill>
                <a:latin typeface="Avenir Next LT Pro" panose="020B0504020202020204" pitchFamily="34" charset="0"/>
              </a:rPr>
              <a:t>Hannah Russell</a:t>
            </a:r>
          </a:p>
          <a:p>
            <a:pPr marL="0" indent="0" algn="ctr">
              <a:buClr>
                <a:srgbClr val="E86100"/>
              </a:buClr>
              <a:buFont typeface="Wingdings" pitchFamily="2" charset="2"/>
              <a:buNone/>
            </a:pPr>
            <a:r>
              <a:rPr lang="en-US" sz="1400">
                <a:solidFill>
                  <a:srgbClr val="FFFFFF"/>
                </a:solidFill>
                <a:latin typeface="Avenir Next LT Pro" panose="020B0504020202020204" pitchFamily="34" charset="0"/>
              </a:rPr>
              <a:t>Specialist,</a:t>
            </a:r>
          </a:p>
          <a:p>
            <a:pPr marL="0" indent="0" algn="ctr">
              <a:buClr>
                <a:srgbClr val="E86100"/>
              </a:buClr>
              <a:buFont typeface="Wingdings" pitchFamily="2" charset="2"/>
              <a:buNone/>
            </a:pPr>
            <a:r>
              <a:rPr lang="en-US" sz="1400">
                <a:solidFill>
                  <a:srgbClr val="FFFFFF"/>
                </a:solidFill>
                <a:latin typeface="Avenir Next LT Pro" panose="020B0504020202020204" pitchFamily="34" charset="0"/>
              </a:rPr>
              <a:t>Talent Acquisition</a:t>
            </a:r>
            <a:endParaRPr lang="en-US" sz="1200">
              <a:solidFill>
                <a:srgbClr val="FFFFFF"/>
              </a:solidFill>
              <a:latin typeface="Avenir Next LT Pro" panose="020B0504020202020204" pitchFamily="34" charset="0"/>
            </a:endParaRPr>
          </a:p>
        </p:txBody>
      </p:sp>
      <p:sp>
        <p:nvSpPr>
          <p:cNvPr id="9" name="Text Placeholder 2">
            <a:extLst>
              <a:ext uri="{FF2B5EF4-FFF2-40B4-BE49-F238E27FC236}">
                <a16:creationId xmlns:a16="http://schemas.microsoft.com/office/drawing/2014/main" id="{9847B3E1-84A2-3560-4981-84D006DDE4B7}"/>
              </a:ext>
            </a:extLst>
          </p:cNvPr>
          <p:cNvSpPr txBox="1">
            <a:spLocks/>
          </p:cNvSpPr>
          <p:nvPr/>
        </p:nvSpPr>
        <p:spPr>
          <a:xfrm>
            <a:off x="4204127" y="3809775"/>
            <a:ext cx="2372083" cy="9903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E86100"/>
              </a:buClr>
              <a:buFont typeface="Wingdings" pitchFamily="2" charset="2"/>
              <a:buNone/>
            </a:pPr>
            <a:r>
              <a:rPr lang="en-US" b="1">
                <a:solidFill>
                  <a:srgbClr val="FFFFFF"/>
                </a:solidFill>
                <a:latin typeface="Avenir Next LT Pro" panose="020B0504020202020204" pitchFamily="34" charset="0"/>
              </a:rPr>
              <a:t>Andrew West</a:t>
            </a:r>
          </a:p>
          <a:p>
            <a:pPr marL="0" indent="0" algn="ctr">
              <a:buClr>
                <a:srgbClr val="E86100"/>
              </a:buClr>
              <a:buFont typeface="Wingdings" pitchFamily="2" charset="2"/>
              <a:buNone/>
            </a:pPr>
            <a:r>
              <a:rPr lang="en-US" sz="1400">
                <a:solidFill>
                  <a:srgbClr val="FFFFFF"/>
                </a:solidFill>
                <a:latin typeface="Avenir Next LT Pro" panose="020B0504020202020204" pitchFamily="34" charset="0"/>
              </a:rPr>
              <a:t>Specialist,</a:t>
            </a:r>
          </a:p>
          <a:p>
            <a:pPr marL="0" indent="0" algn="ctr">
              <a:buClr>
                <a:srgbClr val="E86100"/>
              </a:buClr>
              <a:buFont typeface="Wingdings" pitchFamily="2" charset="2"/>
              <a:buNone/>
            </a:pPr>
            <a:r>
              <a:rPr lang="en-US" sz="1400">
                <a:solidFill>
                  <a:srgbClr val="FFFFFF"/>
                </a:solidFill>
                <a:latin typeface="Avenir Next LT Pro" panose="020B0504020202020204" pitchFamily="34" charset="0"/>
              </a:rPr>
              <a:t>Talent Acquisition</a:t>
            </a:r>
            <a:endParaRPr lang="en-US" sz="1100">
              <a:solidFill>
                <a:srgbClr val="FFFFFF"/>
              </a:solidFill>
              <a:latin typeface="Avenir Next LT Pro" panose="020B0504020202020204" pitchFamily="34" charset="0"/>
            </a:endParaRPr>
          </a:p>
        </p:txBody>
      </p:sp>
      <p:sp>
        <p:nvSpPr>
          <p:cNvPr id="10" name="Oval 9">
            <a:extLst>
              <a:ext uri="{FF2B5EF4-FFF2-40B4-BE49-F238E27FC236}">
                <a16:creationId xmlns:a16="http://schemas.microsoft.com/office/drawing/2014/main" id="{5318EE7F-3C4C-8E4E-76D1-C05B2FC2C202}"/>
              </a:ext>
            </a:extLst>
          </p:cNvPr>
          <p:cNvSpPr/>
          <p:nvPr/>
        </p:nvSpPr>
        <p:spPr>
          <a:xfrm>
            <a:off x="4567209" y="1693050"/>
            <a:ext cx="1645920" cy="1645920"/>
          </a:xfrm>
          <a:prstGeom prst="ellipse">
            <a:avLst/>
          </a:prstGeom>
          <a:blipFill>
            <a:blip r:embed="rId4">
              <a:extLst>
                <a:ext uri="{BEBA8EAE-BF5A-486C-A8C5-ECC9F3942E4B}">
                  <a14:imgProps xmlns:a14="http://schemas.microsoft.com/office/drawing/2010/main">
                    <a14:imgLayer r:embed="rId5">
                      <a14:imgEffect>
                        <a14:brightnessContrast bright="1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BBC30F-5B8A-309F-C53B-484AAA1B495C}"/>
              </a:ext>
            </a:extLst>
          </p:cNvPr>
          <p:cNvSpPr/>
          <p:nvPr/>
        </p:nvSpPr>
        <p:spPr>
          <a:xfrm>
            <a:off x="437673" y="1693050"/>
            <a:ext cx="1645920" cy="1645920"/>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8DFC02-2A6C-F3DE-6B4A-607BC53CCE9B}"/>
              </a:ext>
            </a:extLst>
          </p:cNvPr>
          <p:cNvSpPr/>
          <p:nvPr/>
        </p:nvSpPr>
        <p:spPr>
          <a:xfrm>
            <a:off x="2534449" y="1693050"/>
            <a:ext cx="1645920" cy="1645920"/>
          </a:xfrm>
          <a:prstGeom prst="ellipse">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18F234FE-30F4-1870-6163-BEFFB3566550}"/>
              </a:ext>
            </a:extLst>
          </p:cNvPr>
          <p:cNvSpPr>
            <a:spLocks noGrp="1"/>
          </p:cNvSpPr>
          <p:nvPr/>
        </p:nvSpPr>
        <p:spPr>
          <a:xfrm>
            <a:off x="6752225" y="1889597"/>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solidFill>
                  <a:schemeClr val="accent2"/>
                </a:solidFill>
                <a:effectLst>
                  <a:outerShdw blurRad="38100" dist="38100" dir="2700000" algn="tl">
                    <a:srgbClr val="000000">
                      <a:alpha val="43137"/>
                    </a:srgbClr>
                  </a:outerShdw>
                </a:effectLst>
              </a:rPr>
              <a:t>How we can support you</a:t>
            </a:r>
          </a:p>
          <a:p>
            <a:endParaRPr lang="en-US">
              <a:effectLst>
                <a:outerShdw blurRad="38100" dist="38100" dir="2700000" algn="tl">
                  <a:srgbClr val="000000">
                    <a:alpha val="43137"/>
                  </a:srgbClr>
                </a:outerShdw>
              </a:effectLst>
            </a:endParaRPr>
          </a:p>
        </p:txBody>
      </p:sp>
      <p:sp>
        <p:nvSpPr>
          <p:cNvPr id="22" name="Text Placeholder 2">
            <a:extLst>
              <a:ext uri="{FF2B5EF4-FFF2-40B4-BE49-F238E27FC236}">
                <a16:creationId xmlns:a16="http://schemas.microsoft.com/office/drawing/2014/main" id="{7AE89722-7412-1726-E04B-4C81AA7542C3}"/>
              </a:ext>
            </a:extLst>
          </p:cNvPr>
          <p:cNvSpPr txBox="1">
            <a:spLocks/>
          </p:cNvSpPr>
          <p:nvPr/>
        </p:nvSpPr>
        <p:spPr>
          <a:xfrm>
            <a:off x="6792928" y="2591955"/>
            <a:ext cx="5258022" cy="9903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86100"/>
              </a:buClr>
            </a:pPr>
            <a:r>
              <a:rPr lang="en-US" sz="2400" dirty="0">
                <a:solidFill>
                  <a:schemeClr val="bg1"/>
                </a:solidFill>
                <a:latin typeface="Avenir Next LT Pro Light" panose="020B0304020202020204" pitchFamily="34" charset="0"/>
              </a:rPr>
              <a:t>Student employee recruitment</a:t>
            </a:r>
          </a:p>
          <a:p>
            <a:pPr>
              <a:buClr>
                <a:srgbClr val="E86100"/>
              </a:buClr>
            </a:pPr>
            <a:r>
              <a:rPr lang="en-US" sz="2400" dirty="0">
                <a:solidFill>
                  <a:schemeClr val="bg1"/>
                </a:solidFill>
                <a:latin typeface="Avenir Next LT Pro Light" panose="020B0304020202020204" pitchFamily="34" charset="0"/>
              </a:rPr>
              <a:t>Advertising student jobs</a:t>
            </a:r>
          </a:p>
          <a:p>
            <a:pPr>
              <a:buClr>
                <a:srgbClr val="E86100"/>
              </a:buClr>
            </a:pPr>
            <a:r>
              <a:rPr lang="en-US" sz="2400" dirty="0">
                <a:solidFill>
                  <a:schemeClr val="bg1"/>
                </a:solidFill>
                <a:latin typeface="Avenir Next LT Pro Light" panose="020B0304020202020204" pitchFamily="34" charset="0"/>
              </a:rPr>
              <a:t>Managing student communication</a:t>
            </a:r>
          </a:p>
          <a:p>
            <a:pPr>
              <a:buClr>
                <a:srgbClr val="E86100"/>
              </a:buClr>
            </a:pPr>
            <a:r>
              <a:rPr lang="en-US" sz="2400" dirty="0">
                <a:solidFill>
                  <a:schemeClr val="bg1"/>
                </a:solidFill>
                <a:latin typeface="Avenir Next LT Pro Light" panose="020B0304020202020204" pitchFamily="34" charset="0"/>
              </a:rPr>
              <a:t>Advise on best practices</a:t>
            </a:r>
          </a:p>
        </p:txBody>
      </p:sp>
      <p:cxnSp>
        <p:nvCxnSpPr>
          <p:cNvPr id="26" name="Straight Connector 25">
            <a:extLst>
              <a:ext uri="{FF2B5EF4-FFF2-40B4-BE49-F238E27FC236}">
                <a16:creationId xmlns:a16="http://schemas.microsoft.com/office/drawing/2014/main" id="{00B6E6D0-B8CF-3947-9D5E-F57F9891DF71}"/>
              </a:ext>
            </a:extLst>
          </p:cNvPr>
          <p:cNvCxnSpPr/>
          <p:nvPr/>
        </p:nvCxnSpPr>
        <p:spPr>
          <a:xfrm>
            <a:off x="2314222" y="3951111"/>
            <a:ext cx="0" cy="722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6C196F-F1AE-B74A-97F4-33B3091BF5D4}"/>
              </a:ext>
            </a:extLst>
          </p:cNvPr>
          <p:cNvCxnSpPr/>
          <p:nvPr/>
        </p:nvCxnSpPr>
        <p:spPr>
          <a:xfrm>
            <a:off x="4487333" y="3951111"/>
            <a:ext cx="0" cy="722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32911D-B857-6AFF-5E7B-0F11C749C7DA}"/>
              </a:ext>
            </a:extLst>
          </p:cNvPr>
          <p:cNvCxnSpPr/>
          <p:nvPr/>
        </p:nvCxnSpPr>
        <p:spPr>
          <a:xfrm>
            <a:off x="0" y="1605871"/>
            <a:ext cx="123048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76B2FFE-38CE-D474-7214-E4C47C3B7EAD}"/>
              </a:ext>
            </a:extLst>
          </p:cNvPr>
          <p:cNvCxnSpPr/>
          <p:nvPr/>
        </p:nvCxnSpPr>
        <p:spPr>
          <a:xfrm>
            <a:off x="-31484" y="4921610"/>
            <a:ext cx="1230488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3252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D64AD4A5-0E16-D7AE-FB55-EFFB2E668A1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55628A2-F338-32D5-B972-5324CD1F4123}"/>
              </a:ext>
            </a:extLst>
          </p:cNvPr>
          <p:cNvSpPr/>
          <p:nvPr/>
        </p:nvSpPr>
        <p:spPr>
          <a:xfrm>
            <a:off x="6896338" y="1927368"/>
            <a:ext cx="5295661" cy="3929146"/>
          </a:xfrm>
          <a:prstGeom prst="rect">
            <a:avLst/>
          </a:prstGeom>
          <a:solidFill>
            <a:srgbClr val="FFFFFF">
              <a:alpha val="42000"/>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5">
            <a:extLst>
              <a:ext uri="{FF2B5EF4-FFF2-40B4-BE49-F238E27FC236}">
                <a16:creationId xmlns:a16="http://schemas.microsoft.com/office/drawing/2014/main" id="{71B94BBC-6FA4-0543-9CBE-7B8789114B5F}"/>
              </a:ext>
            </a:extLst>
          </p:cNvPr>
          <p:cNvPicPr>
            <a:picLocks noChangeAspect="1"/>
          </p:cNvPicPr>
          <p:nvPr/>
        </p:nvPicPr>
        <p:blipFill>
          <a:blip r:embed="rId3"/>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14" name="Title 4">
            <a:extLst>
              <a:ext uri="{FF2B5EF4-FFF2-40B4-BE49-F238E27FC236}">
                <a16:creationId xmlns:a16="http://schemas.microsoft.com/office/drawing/2014/main" id="{C6F1F05A-C749-EF7F-49AF-96B283793F7E}"/>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effectLst>
                  <a:outerShdw blurRad="38100" dist="38100" dir="2700000" algn="tl">
                    <a:srgbClr val="000000">
                      <a:alpha val="43137"/>
                    </a:srgbClr>
                  </a:outerShdw>
                </a:effectLst>
                <a:latin typeface="Avenir Next LT Pro Demi"/>
                <a:cs typeface="Arial"/>
              </a:rPr>
              <a:t>The Student Candidate Experience</a:t>
            </a:r>
            <a:endParaRPr lang="en-US"/>
          </a:p>
          <a:p>
            <a:r>
              <a:rPr lang="en-US" sz="2400">
                <a:solidFill>
                  <a:schemeClr val="accent2"/>
                </a:solidFill>
                <a:effectLst>
                  <a:outerShdw blurRad="38100" dist="38100" dir="2700000" algn="tl">
                    <a:srgbClr val="000000">
                      <a:alpha val="43137"/>
                    </a:srgbClr>
                  </a:outerShdw>
                </a:effectLst>
                <a:latin typeface="Avenir Next LT Pro Demi"/>
                <a:cs typeface="Arial"/>
              </a:rPr>
              <a:t>Changing the narrative</a:t>
            </a:r>
            <a:endParaRPr lang="en-US" sz="2400" b="0">
              <a:solidFill>
                <a:schemeClr val="accent2"/>
              </a:solidFill>
              <a:effectLst>
                <a:outerShdw blurRad="38100" dist="38100" dir="2700000" algn="tl">
                  <a:srgbClr val="000000">
                    <a:alpha val="43137"/>
                  </a:srgbClr>
                </a:outerShdw>
              </a:effectLst>
              <a:latin typeface="Avenir Next LT Pro Demi"/>
              <a:cs typeface="Arial"/>
            </a:endParaRPr>
          </a:p>
          <a:p>
            <a:pPr>
              <a:lnSpc>
                <a:spcPct val="108000"/>
              </a:lnSpc>
            </a:pPr>
            <a:endParaRPr lang="en-US" sz="2400">
              <a:solidFill>
                <a:schemeClr val="accent2"/>
              </a:solidFill>
              <a:effectLst>
                <a:outerShdw blurRad="38100" dist="38100" dir="2700000" algn="tl">
                  <a:srgbClr val="000000">
                    <a:alpha val="43137"/>
                  </a:srgbClr>
                </a:outerShdw>
              </a:effectLst>
            </a:endParaRPr>
          </a:p>
          <a:p>
            <a:endParaRPr lang="en-US">
              <a:effectLst>
                <a:outerShdw blurRad="38100" dist="38100" dir="2700000" algn="tl">
                  <a:srgbClr val="000000">
                    <a:alpha val="43137"/>
                  </a:srgbClr>
                </a:outerShdw>
              </a:effectLst>
            </a:endParaRPr>
          </a:p>
        </p:txBody>
      </p:sp>
      <p:sp>
        <p:nvSpPr>
          <p:cNvPr id="15" name="Text Placeholder 1">
            <a:extLst>
              <a:ext uri="{FF2B5EF4-FFF2-40B4-BE49-F238E27FC236}">
                <a16:creationId xmlns:a16="http://schemas.microsoft.com/office/drawing/2014/main" id="{747ABDF5-799A-62F3-2752-65760A2ACA99}"/>
              </a:ext>
            </a:extLst>
          </p:cNvPr>
          <p:cNvSpPr>
            <a:spLocks noGrp="1"/>
          </p:cNvSpPr>
          <p:nvPr/>
        </p:nvSpPr>
        <p:spPr>
          <a:xfrm>
            <a:off x="208671" y="2257712"/>
            <a:ext cx="6701376" cy="412227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b="0" i="0" kern="1200">
                <a:solidFill>
                  <a:srgbClr val="63656A"/>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400"/>
              </a:spcAft>
              <a:buClr>
                <a:srgbClr val="0C2340"/>
              </a:buClr>
              <a:buFont typeface="System Font Regular"/>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400"/>
              </a:spcAft>
              <a:buClr>
                <a:srgbClr val="0C2340"/>
              </a:buClr>
              <a:buFont typeface="Arial" panose="020B0604020202020204" pitchFamily="34" charset="0"/>
              <a:buChar char="•"/>
              <a:defRPr sz="1200" b="0" i="0" kern="1200">
                <a:solidFill>
                  <a:schemeClr val="tx1">
                    <a:lumMod val="65000"/>
                    <a:lumOff val="35000"/>
                  </a:schemeClr>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D7388085-3086-FE2D-430C-4B63B2F77999}"/>
              </a:ext>
            </a:extLst>
          </p:cNvPr>
          <p:cNvSpPr>
            <a:spLocks noGrp="1"/>
          </p:cNvSpPr>
          <p:nvPr/>
        </p:nvSpPr>
        <p:spPr>
          <a:xfrm rot="10800000">
            <a:off x="-1" y="1927369"/>
            <a:ext cx="6896339" cy="3929144"/>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solidFill>
              <a:schemeClr val="accent1">
                <a:shade val="15000"/>
              </a:schemeClr>
            </a:solidFill>
          </a:ln>
        </p:spPr>
        <p:style>
          <a:lnRef idx="0">
            <a:schemeClr val="dk1"/>
          </a:lnRef>
          <a:fillRef idx="3">
            <a:schemeClr val="dk1"/>
          </a:fillRef>
          <a:effectRef idx="3">
            <a:schemeClr val="dk1"/>
          </a:effectRef>
          <a:fontRef idx="minor">
            <a:schemeClr val="lt1"/>
          </a:fontRef>
        </p:style>
        <p:txBody>
          <a:bodyPr vert="horz" lIns="182880" tIns="1280160" rIns="182880" bIns="274320" rtlCol="0" anchor="t">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7C59AA5E-DD65-0404-B869-2A845E3FF32E}"/>
              </a:ext>
            </a:extLst>
          </p:cNvPr>
          <p:cNvSpPr txBox="1"/>
          <p:nvPr/>
        </p:nvSpPr>
        <p:spPr>
          <a:xfrm>
            <a:off x="667871" y="2057401"/>
            <a:ext cx="603772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Avenir Next LT Pro" panose="020B0504020202020204" pitchFamily="34" charset="0"/>
                <a:ea typeface="Calibri"/>
                <a:cs typeface="Calibri"/>
              </a:rPr>
              <a:t>Student candidates should feel </a:t>
            </a:r>
            <a:r>
              <a:rPr lang="en-US" sz="2400" b="1" i="1">
                <a:solidFill>
                  <a:schemeClr val="accent2"/>
                </a:solidFill>
                <a:latin typeface="Avenir Next LT Pro" panose="020B0504020202020204" pitchFamily="34" charset="0"/>
                <a:ea typeface="Calibri"/>
                <a:cs typeface="Calibri"/>
              </a:rPr>
              <a:t>valued </a:t>
            </a:r>
            <a:r>
              <a:rPr lang="en-US" sz="2400" b="1">
                <a:solidFill>
                  <a:srgbClr val="FFFFFF"/>
                </a:solidFill>
                <a:latin typeface="Avenir Next LT Pro" panose="020B0504020202020204" pitchFamily="34" charset="0"/>
                <a:ea typeface="Calibri"/>
                <a:cs typeface="Calibri"/>
              </a:rPr>
              <a:t>and treated with the respect and professionalism that </a:t>
            </a:r>
            <a:r>
              <a:rPr lang="en-US" sz="2400" b="1" i="1">
                <a:solidFill>
                  <a:schemeClr val="accent2"/>
                </a:solidFill>
                <a:latin typeface="Avenir Next LT Pro" panose="020B0504020202020204" pitchFamily="34" charset="0"/>
                <a:ea typeface="Calibri"/>
                <a:cs typeface="Calibri"/>
              </a:rPr>
              <a:t>any other University job candidates</a:t>
            </a:r>
            <a:r>
              <a:rPr lang="en-US" sz="2400" b="1">
                <a:solidFill>
                  <a:srgbClr val="FFFFFF"/>
                </a:solidFill>
                <a:latin typeface="Avenir Next LT Pro" panose="020B0504020202020204" pitchFamily="34" charset="0"/>
                <a:ea typeface="Calibri"/>
                <a:cs typeface="Calibri"/>
              </a:rPr>
              <a:t> would be. </a:t>
            </a:r>
          </a:p>
          <a:p>
            <a:endParaRPr lang="en-US" sz="2400" b="1">
              <a:solidFill>
                <a:srgbClr val="FFFFFF"/>
              </a:solidFill>
              <a:ea typeface="Calibri"/>
              <a:cs typeface="Calibri"/>
            </a:endParaRPr>
          </a:p>
          <a:p>
            <a:r>
              <a:rPr lang="en-US" sz="2400" b="1">
                <a:solidFill>
                  <a:srgbClr val="FFFFFF"/>
                </a:solidFill>
                <a:latin typeface="Avenir Next LT Pro" panose="020B0504020202020204" pitchFamily="34" charset="0"/>
                <a:ea typeface="Calibri"/>
                <a:cs typeface="Calibri"/>
              </a:rPr>
              <a:t>Let's talk about:</a:t>
            </a:r>
          </a:p>
          <a:p>
            <a:pPr marL="342900" indent="-342900">
              <a:buFont typeface="Arial"/>
              <a:buChar char="•"/>
            </a:pPr>
            <a:r>
              <a:rPr lang="en-US" sz="2000">
                <a:solidFill>
                  <a:srgbClr val="FFFFFF"/>
                </a:solidFill>
                <a:latin typeface="Avenir Next LT Pro" panose="020B0504020202020204" pitchFamily="34" charset="0"/>
                <a:ea typeface="Calibri"/>
                <a:cs typeface="Calibri"/>
              </a:rPr>
              <a:t>Best practices for student searches</a:t>
            </a:r>
            <a:endParaRPr lang="en-US">
              <a:latin typeface="Avenir Next LT Pro" panose="020B0504020202020204" pitchFamily="34" charset="0"/>
            </a:endParaRPr>
          </a:p>
          <a:p>
            <a:pPr marL="342900" indent="-342900">
              <a:buFont typeface="Arial"/>
              <a:buChar char="•"/>
            </a:pPr>
            <a:r>
              <a:rPr lang="en-US" sz="2000">
                <a:solidFill>
                  <a:srgbClr val="FFFFFF"/>
                </a:solidFill>
                <a:latin typeface="Avenir Next LT Pro" panose="020B0504020202020204" pitchFamily="34" charset="0"/>
                <a:ea typeface="Calibri"/>
                <a:cs typeface="Calibri"/>
              </a:rPr>
              <a:t>Timely candidate communication</a:t>
            </a:r>
          </a:p>
          <a:p>
            <a:pPr marL="342900" indent="-342900">
              <a:buFont typeface="Arial"/>
              <a:buChar char="•"/>
            </a:pPr>
            <a:r>
              <a:rPr lang="en-US" sz="2000">
                <a:solidFill>
                  <a:srgbClr val="FFFFFF"/>
                </a:solidFill>
                <a:latin typeface="Avenir Next LT Pro" panose="020B0504020202020204" pitchFamily="34" charset="0"/>
                <a:ea typeface="Calibri"/>
                <a:cs typeface="Calibri"/>
              </a:rPr>
              <a:t>Marketing and maintenance of job postings</a:t>
            </a:r>
          </a:p>
        </p:txBody>
      </p:sp>
      <p:sp>
        <p:nvSpPr>
          <p:cNvPr id="5" name="Content Placeholder 4">
            <a:extLst>
              <a:ext uri="{FF2B5EF4-FFF2-40B4-BE49-F238E27FC236}">
                <a16:creationId xmlns:a16="http://schemas.microsoft.com/office/drawing/2014/main" id="{34CC6DE2-177D-5C25-1BCB-55A470A752D0}"/>
              </a:ext>
            </a:extLst>
          </p:cNvPr>
          <p:cNvSpPr>
            <a:spLocks noGrp="1"/>
          </p:cNvSpPr>
          <p:nvPr/>
        </p:nvSpPr>
        <p:spPr>
          <a:xfrm rot="10800000">
            <a:off x="8295304" y="3080183"/>
            <a:ext cx="2484020" cy="1112488"/>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solidFill>
              <a:schemeClr val="accent1">
                <a:shade val="15000"/>
              </a:schemeClr>
            </a:solidFill>
          </a:ln>
        </p:spPr>
        <p:style>
          <a:lnRef idx="0">
            <a:schemeClr val="dk1"/>
          </a:lnRef>
          <a:fillRef idx="3">
            <a:schemeClr val="dk1"/>
          </a:fillRef>
          <a:effectRef idx="3">
            <a:schemeClr val="dk1"/>
          </a:effectRef>
          <a:fontRef idx="minor">
            <a:schemeClr val="lt1"/>
          </a:fontRef>
        </p:style>
        <p:txBody>
          <a:bodyPr vert="horz" lIns="182880" tIns="1280160" rIns="182880" bIns="274320" rtlCol="0" anchor="t">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1AA47184-BBF7-9E06-3A54-13E1FCEE98D0}"/>
              </a:ext>
            </a:extLst>
          </p:cNvPr>
          <p:cNvSpPr txBox="1"/>
          <p:nvPr/>
        </p:nvSpPr>
        <p:spPr>
          <a:xfrm>
            <a:off x="7208413" y="2095996"/>
            <a:ext cx="46852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cap="all">
                <a:solidFill>
                  <a:schemeClr val="bg1"/>
                </a:solidFill>
                <a:latin typeface="Avenir Next LT Pro" panose="020B0504020202020204" pitchFamily="34" charset="0"/>
              </a:rPr>
              <a:t>Average # days </a:t>
            </a:r>
          </a:p>
          <a:p>
            <a:pPr algn="ctr"/>
            <a:r>
              <a:rPr lang="en-US" sz="2400" b="1" cap="all">
                <a:solidFill>
                  <a:schemeClr val="bg1"/>
                </a:solidFill>
                <a:latin typeface="Avenir Next LT Pro" panose="020B0504020202020204" pitchFamily="34" charset="0"/>
              </a:rPr>
              <a:t>For Application Updates</a:t>
            </a:r>
            <a:endParaRPr lang="en-US" sz="2400">
              <a:solidFill>
                <a:schemeClr val="bg1"/>
              </a:solidFill>
              <a:latin typeface="Avenir Next LT Pro" panose="020B0504020202020204" pitchFamily="34" charset="0"/>
            </a:endParaRPr>
          </a:p>
        </p:txBody>
      </p:sp>
      <p:sp>
        <p:nvSpPr>
          <p:cNvPr id="7" name="TextBox 6">
            <a:extLst>
              <a:ext uri="{FF2B5EF4-FFF2-40B4-BE49-F238E27FC236}">
                <a16:creationId xmlns:a16="http://schemas.microsoft.com/office/drawing/2014/main" id="{E83B446D-EF44-9FA1-07C6-1136723C6D6F}"/>
              </a:ext>
            </a:extLst>
          </p:cNvPr>
          <p:cNvSpPr txBox="1"/>
          <p:nvPr/>
        </p:nvSpPr>
        <p:spPr>
          <a:xfrm>
            <a:off x="8309013" y="3174762"/>
            <a:ext cx="2484020" cy="923330"/>
          </a:xfrm>
          <a:prstGeom prst="rect">
            <a:avLst/>
          </a:prstGeom>
          <a:noFill/>
        </p:spPr>
        <p:txBody>
          <a:bodyPr wrap="square">
            <a:spAutoFit/>
          </a:bodyPr>
          <a:lstStyle/>
          <a:p>
            <a:pPr algn="ctr"/>
            <a:r>
              <a:rPr lang="en-US" sz="5400" b="1">
                <a:solidFill>
                  <a:srgbClr val="FFFFFF"/>
                </a:solidFill>
                <a:ea typeface="Calibri"/>
                <a:cs typeface="Calibri"/>
              </a:rPr>
              <a:t>454</a:t>
            </a:r>
            <a:endParaRPr lang="en-US"/>
          </a:p>
        </p:txBody>
      </p:sp>
      <p:sp>
        <p:nvSpPr>
          <p:cNvPr id="9" name="TextBox 8">
            <a:extLst>
              <a:ext uri="{FF2B5EF4-FFF2-40B4-BE49-F238E27FC236}">
                <a16:creationId xmlns:a16="http://schemas.microsoft.com/office/drawing/2014/main" id="{0DDAC409-97B4-F332-9996-EF73D04D2D31}"/>
              </a:ext>
            </a:extLst>
          </p:cNvPr>
          <p:cNvSpPr txBox="1"/>
          <p:nvPr/>
        </p:nvSpPr>
        <p:spPr>
          <a:xfrm>
            <a:off x="7271501" y="4525238"/>
            <a:ext cx="455904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venir Next LT Pro" panose="020B0504020202020204" pitchFamily="34" charset="0"/>
              </a:rPr>
              <a:t>Would </a:t>
            </a:r>
            <a:r>
              <a:rPr lang="en-US" sz="2000" b="1">
                <a:solidFill>
                  <a:schemeClr val="bg1"/>
                </a:solidFill>
                <a:latin typeface="Avenir Next LT Pro" panose="020B0504020202020204" pitchFamily="34" charset="0"/>
              </a:rPr>
              <a:t>you</a:t>
            </a:r>
            <a:r>
              <a:rPr lang="en-US" sz="2000">
                <a:solidFill>
                  <a:schemeClr val="bg1"/>
                </a:solidFill>
                <a:latin typeface="Avenir Next LT Pro" panose="020B0504020202020204" pitchFamily="34" charset="0"/>
              </a:rPr>
              <a:t> want to work for a company that treats their candidates this way?</a:t>
            </a:r>
          </a:p>
        </p:txBody>
      </p:sp>
    </p:spTree>
    <p:extLst>
      <p:ext uri="{BB962C8B-B14F-4D97-AF65-F5344CB8AC3E}">
        <p14:creationId xmlns:p14="http://schemas.microsoft.com/office/powerpoint/2010/main" val="474688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6B16C87C-5843-82D2-E212-30D2E7B8DBB5}"/>
            </a:ext>
          </a:extLst>
        </p:cNvPr>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F277D729-9BBB-083B-F0B4-4D19A5BBA2BA}"/>
              </a:ext>
            </a:extLst>
          </p:cNvPr>
          <p:cNvSpPr>
            <a:spLocks noGrp="1"/>
          </p:cNvSpPr>
          <p:nvPr/>
        </p:nvSpPr>
        <p:spPr>
          <a:xfrm rot="10800000">
            <a:off x="4353953" y="1543172"/>
            <a:ext cx="3418503" cy="714539"/>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2" name="Picture Placeholder 5">
            <a:extLst>
              <a:ext uri="{FF2B5EF4-FFF2-40B4-BE49-F238E27FC236}">
                <a16:creationId xmlns:a16="http://schemas.microsoft.com/office/drawing/2014/main" id="{4B35D255-8707-151E-51E7-572F89149B6F}"/>
              </a:ext>
            </a:extLst>
          </p:cNvPr>
          <p:cNvPicPr>
            <a:picLocks noChangeAspect="1"/>
          </p:cNvPicPr>
          <p:nvPr/>
        </p:nvPicPr>
        <p:blipFill>
          <a:blip r:embed="rId3"/>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14" name="Title 4">
            <a:extLst>
              <a:ext uri="{FF2B5EF4-FFF2-40B4-BE49-F238E27FC236}">
                <a16:creationId xmlns:a16="http://schemas.microsoft.com/office/drawing/2014/main" id="{1B7BB242-078B-1373-AC56-F0C09E011B65}"/>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effectLst>
                  <a:outerShdw blurRad="38100" dist="38100" dir="2700000" algn="tl">
                    <a:srgbClr val="000000">
                      <a:alpha val="43137"/>
                    </a:srgbClr>
                  </a:outerShdw>
                </a:effectLst>
                <a:latin typeface="Avenir Next LT Pro Demi"/>
                <a:cs typeface="Arial"/>
              </a:rPr>
              <a:t>The Student Candidate Experience</a:t>
            </a:r>
            <a:endParaRPr lang="en-US"/>
          </a:p>
          <a:p>
            <a:pPr>
              <a:lnSpc>
                <a:spcPct val="108000"/>
              </a:lnSpc>
            </a:pPr>
            <a:r>
              <a:rPr lang="en-US" sz="2400">
                <a:solidFill>
                  <a:schemeClr val="accent2"/>
                </a:solidFill>
                <a:effectLst>
                  <a:outerShdw blurRad="38100" dist="38100" dir="2700000" algn="tl">
                    <a:srgbClr val="000000">
                      <a:alpha val="43137"/>
                    </a:srgbClr>
                  </a:outerShdw>
                </a:effectLst>
                <a:latin typeface="Avenir Next LT Pro Demi"/>
                <a:cs typeface="Arial"/>
              </a:rPr>
              <a:t>Changing the narrative</a:t>
            </a:r>
          </a:p>
          <a:p>
            <a:endParaRPr lang="en-US">
              <a:effectLst>
                <a:outerShdw blurRad="38100" dist="38100" dir="2700000" algn="tl">
                  <a:srgbClr val="000000">
                    <a:alpha val="43137"/>
                  </a:srgbClr>
                </a:outerShdw>
              </a:effectLst>
            </a:endParaRPr>
          </a:p>
        </p:txBody>
      </p:sp>
      <p:sp>
        <p:nvSpPr>
          <p:cNvPr id="15" name="Text Placeholder 1">
            <a:extLst>
              <a:ext uri="{FF2B5EF4-FFF2-40B4-BE49-F238E27FC236}">
                <a16:creationId xmlns:a16="http://schemas.microsoft.com/office/drawing/2014/main" id="{85989FFE-2AE6-FE9F-C0F6-2A987C142E31}"/>
              </a:ext>
            </a:extLst>
          </p:cNvPr>
          <p:cNvSpPr>
            <a:spLocks noGrp="1"/>
          </p:cNvSpPr>
          <p:nvPr/>
        </p:nvSpPr>
        <p:spPr>
          <a:xfrm>
            <a:off x="208671" y="2257712"/>
            <a:ext cx="6701376" cy="412227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b="0" i="0" kern="1200">
                <a:solidFill>
                  <a:srgbClr val="63656A"/>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400"/>
              </a:spcAft>
              <a:buClr>
                <a:srgbClr val="0C2340"/>
              </a:buClr>
              <a:buFont typeface="System Font Regular"/>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400"/>
              </a:spcAft>
              <a:buClr>
                <a:srgbClr val="0C2340"/>
              </a:buClr>
              <a:buFont typeface="Arial" panose="020B0604020202020204" pitchFamily="34" charset="0"/>
              <a:buChar char="•"/>
              <a:defRPr sz="1200" b="0" i="0" kern="1200">
                <a:solidFill>
                  <a:schemeClr val="tx1">
                    <a:lumMod val="65000"/>
                    <a:lumOff val="35000"/>
                  </a:schemeClr>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0CCD6630-BF2F-36D1-1030-FCFA0094EE5B}"/>
              </a:ext>
            </a:extLst>
          </p:cNvPr>
          <p:cNvSpPr>
            <a:spLocks noGrp="1"/>
          </p:cNvSpPr>
          <p:nvPr/>
        </p:nvSpPr>
        <p:spPr>
          <a:xfrm rot="10800000">
            <a:off x="482938" y="2565231"/>
            <a:ext cx="3418500" cy="3490129"/>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80940CA7-831D-E8FC-2FDD-25D23A300BC3}"/>
              </a:ext>
            </a:extLst>
          </p:cNvPr>
          <p:cNvSpPr txBox="1"/>
          <p:nvPr/>
        </p:nvSpPr>
        <p:spPr>
          <a:xfrm>
            <a:off x="539780" y="2594069"/>
            <a:ext cx="336165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ea typeface="Calibri"/>
                <a:cs typeface="Calibri"/>
              </a:rPr>
              <a:t>When you are posting a student job consider….</a:t>
            </a:r>
          </a:p>
          <a:p>
            <a:endParaRPr lang="en-US" b="1">
              <a:solidFill>
                <a:srgbClr val="FFFFFF"/>
              </a:solidFill>
              <a:ea typeface="Calibri"/>
              <a:cs typeface="Calibri"/>
            </a:endParaRPr>
          </a:p>
          <a:p>
            <a:pPr marL="342900" indent="-342900">
              <a:buFont typeface="Arial" panose="020B0604020202020204" pitchFamily="34" charset="0"/>
              <a:buChar char="•"/>
            </a:pPr>
            <a:r>
              <a:rPr lang="en-US" sz="2000">
                <a:solidFill>
                  <a:srgbClr val="FFFFFF"/>
                </a:solidFill>
                <a:ea typeface="Calibri"/>
                <a:cs typeface="Calibri"/>
              </a:rPr>
              <a:t>How many students do I need to hire?</a:t>
            </a:r>
          </a:p>
          <a:p>
            <a:pPr marL="342900" indent="-342900">
              <a:buFont typeface="Arial" panose="020B0604020202020204" pitchFamily="34" charset="0"/>
              <a:buChar char="•"/>
            </a:pPr>
            <a:r>
              <a:rPr lang="en-US" sz="2000">
                <a:solidFill>
                  <a:srgbClr val="FFFFFF"/>
                </a:solidFill>
                <a:ea typeface="Calibri"/>
                <a:cs typeface="Calibri"/>
              </a:rPr>
              <a:t>What is the timeframe for these hires?</a:t>
            </a:r>
          </a:p>
          <a:p>
            <a:pPr marL="342900" indent="-342900">
              <a:buFont typeface="Arial" panose="020B0604020202020204" pitchFamily="34" charset="0"/>
              <a:buChar char="•"/>
            </a:pPr>
            <a:r>
              <a:rPr lang="en-US" sz="2000">
                <a:solidFill>
                  <a:srgbClr val="FFFFFF"/>
                </a:solidFill>
                <a:ea typeface="Calibri"/>
                <a:cs typeface="Calibri"/>
              </a:rPr>
              <a:t>Weigh your options and needs for long-term postings vs. short term.</a:t>
            </a:r>
          </a:p>
        </p:txBody>
      </p:sp>
      <p:sp>
        <p:nvSpPr>
          <p:cNvPr id="2" name="Content Placeholder 4">
            <a:extLst>
              <a:ext uri="{FF2B5EF4-FFF2-40B4-BE49-F238E27FC236}">
                <a16:creationId xmlns:a16="http://schemas.microsoft.com/office/drawing/2014/main" id="{0C192586-9649-7EE9-2465-70C47AD1F716}"/>
              </a:ext>
            </a:extLst>
          </p:cNvPr>
          <p:cNvSpPr>
            <a:spLocks noGrp="1"/>
          </p:cNvSpPr>
          <p:nvPr/>
        </p:nvSpPr>
        <p:spPr>
          <a:xfrm rot="10800000">
            <a:off x="482935" y="1549567"/>
            <a:ext cx="3418503" cy="660659"/>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DF9BFA31-E0A3-EC5C-2027-4E5842A05FD8}"/>
              </a:ext>
            </a:extLst>
          </p:cNvPr>
          <p:cNvSpPr txBox="1"/>
          <p:nvPr/>
        </p:nvSpPr>
        <p:spPr>
          <a:xfrm>
            <a:off x="208671" y="1647561"/>
            <a:ext cx="3753783" cy="471668"/>
          </a:xfrm>
          <a:prstGeom prst="rect">
            <a:avLst/>
          </a:prstGeom>
          <a:noFill/>
        </p:spPr>
        <p:txBody>
          <a:bodyPr wrap="square">
            <a:spAutoFit/>
          </a:bodyPr>
          <a:lstStyle/>
          <a:p>
            <a:pPr algn="ctr">
              <a:lnSpc>
                <a:spcPct val="108000"/>
              </a:lnSpc>
            </a:pPr>
            <a:r>
              <a:rPr lang="en-US" sz="2400">
                <a:solidFill>
                  <a:srgbClr val="FFFFFF"/>
                </a:solidFill>
                <a:effectLst>
                  <a:outerShdw blurRad="38100" dist="38100" dir="2700000" algn="tl">
                    <a:srgbClr val="000000">
                      <a:alpha val="43137"/>
                    </a:srgbClr>
                  </a:outerShdw>
                </a:effectLst>
                <a:latin typeface="Avenir Next LT Pro Demi"/>
                <a:cs typeface="Arial"/>
              </a:rPr>
              <a:t>Timing</a:t>
            </a:r>
            <a:endParaRPr lang="en-US">
              <a:solidFill>
                <a:srgbClr val="FFFFFF"/>
              </a:solidFill>
            </a:endParaRPr>
          </a:p>
        </p:txBody>
      </p:sp>
      <p:sp>
        <p:nvSpPr>
          <p:cNvPr id="9" name="Content Placeholder 4">
            <a:extLst>
              <a:ext uri="{FF2B5EF4-FFF2-40B4-BE49-F238E27FC236}">
                <a16:creationId xmlns:a16="http://schemas.microsoft.com/office/drawing/2014/main" id="{C2CB1684-CC4A-61D7-85F7-E752CD1AA7B9}"/>
              </a:ext>
            </a:extLst>
          </p:cNvPr>
          <p:cNvSpPr>
            <a:spLocks noGrp="1"/>
          </p:cNvSpPr>
          <p:nvPr/>
        </p:nvSpPr>
        <p:spPr>
          <a:xfrm rot="10800000">
            <a:off x="4386750" y="2565232"/>
            <a:ext cx="3418500" cy="3347888"/>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0" name="Content Placeholder 4">
            <a:extLst>
              <a:ext uri="{FF2B5EF4-FFF2-40B4-BE49-F238E27FC236}">
                <a16:creationId xmlns:a16="http://schemas.microsoft.com/office/drawing/2014/main" id="{084461AE-C859-AF71-4DCB-1302C170FD83}"/>
              </a:ext>
            </a:extLst>
          </p:cNvPr>
          <p:cNvSpPr>
            <a:spLocks noGrp="1"/>
          </p:cNvSpPr>
          <p:nvPr/>
        </p:nvSpPr>
        <p:spPr>
          <a:xfrm rot="10800000">
            <a:off x="8233720" y="2594067"/>
            <a:ext cx="3418500" cy="3319053"/>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07ADA69F-D978-70C9-A948-69DC1B5AC27D}"/>
              </a:ext>
            </a:extLst>
          </p:cNvPr>
          <p:cNvSpPr txBox="1"/>
          <p:nvPr/>
        </p:nvSpPr>
        <p:spPr>
          <a:xfrm>
            <a:off x="4443591" y="2631515"/>
            <a:ext cx="336165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ea typeface="Calibri"/>
                <a:cs typeface="Calibri"/>
              </a:rPr>
              <a:t>Monitor candidate pools frequently.</a:t>
            </a:r>
          </a:p>
          <a:p>
            <a:endParaRPr lang="en-US" sz="2000">
              <a:solidFill>
                <a:srgbClr val="FFFFFF"/>
              </a:solidFill>
              <a:ea typeface="Calibri"/>
              <a:cs typeface="Calibri"/>
            </a:endParaRPr>
          </a:p>
          <a:p>
            <a:r>
              <a:rPr lang="en-US" sz="2000">
                <a:solidFill>
                  <a:srgbClr val="FFFFFF"/>
                </a:solidFill>
                <a:ea typeface="Calibri"/>
                <a:cs typeface="Calibri"/>
              </a:rPr>
              <a:t>If a candidate has potential, reach out within a few days.</a:t>
            </a:r>
          </a:p>
          <a:p>
            <a:endParaRPr lang="en-US" sz="2000">
              <a:solidFill>
                <a:srgbClr val="FFFFFF"/>
              </a:solidFill>
              <a:ea typeface="Calibri"/>
              <a:cs typeface="Calibri"/>
            </a:endParaRPr>
          </a:p>
          <a:p>
            <a:r>
              <a:rPr lang="en-US" sz="2000">
                <a:solidFill>
                  <a:srgbClr val="FFFFFF"/>
                </a:solidFill>
                <a:ea typeface="Calibri"/>
                <a:cs typeface="Calibri"/>
              </a:rPr>
              <a:t>If the candidate does not fit your needs, disposition the application as soon as possible.</a:t>
            </a:r>
          </a:p>
        </p:txBody>
      </p:sp>
      <p:sp>
        <p:nvSpPr>
          <p:cNvPr id="17" name="Content Placeholder 4">
            <a:extLst>
              <a:ext uri="{FF2B5EF4-FFF2-40B4-BE49-F238E27FC236}">
                <a16:creationId xmlns:a16="http://schemas.microsoft.com/office/drawing/2014/main" id="{FB35DE77-5C15-5D78-F9AB-2BD97302BE7B}"/>
              </a:ext>
            </a:extLst>
          </p:cNvPr>
          <p:cNvSpPr>
            <a:spLocks noGrp="1"/>
          </p:cNvSpPr>
          <p:nvPr/>
        </p:nvSpPr>
        <p:spPr>
          <a:xfrm rot="10800000">
            <a:off x="8203749" y="1588561"/>
            <a:ext cx="3418503" cy="666735"/>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C5450882-E70C-32AD-E783-AF2C58EA249B}"/>
              </a:ext>
            </a:extLst>
          </p:cNvPr>
          <p:cNvSpPr txBox="1"/>
          <p:nvPr/>
        </p:nvSpPr>
        <p:spPr>
          <a:xfrm>
            <a:off x="4149804" y="1647658"/>
            <a:ext cx="3753783" cy="471668"/>
          </a:xfrm>
          <a:prstGeom prst="rect">
            <a:avLst/>
          </a:prstGeom>
          <a:noFill/>
        </p:spPr>
        <p:txBody>
          <a:bodyPr wrap="square">
            <a:spAutoFit/>
          </a:bodyPr>
          <a:lstStyle/>
          <a:p>
            <a:pPr algn="ctr">
              <a:lnSpc>
                <a:spcPct val="108000"/>
              </a:lnSpc>
            </a:pPr>
            <a:r>
              <a:rPr lang="en-US" sz="2400">
                <a:solidFill>
                  <a:srgbClr val="FFFFFF"/>
                </a:solidFill>
                <a:effectLst>
                  <a:outerShdw blurRad="38100" dist="38100" dir="2700000" algn="tl">
                    <a:srgbClr val="000000">
                      <a:alpha val="43137"/>
                    </a:srgbClr>
                  </a:outerShdw>
                </a:effectLst>
                <a:latin typeface="Avenir Next LT Pro Demi"/>
                <a:cs typeface="Arial"/>
              </a:rPr>
              <a:t>Communication</a:t>
            </a:r>
            <a:endParaRPr lang="en-US">
              <a:solidFill>
                <a:srgbClr val="FFFFFF"/>
              </a:solidFill>
            </a:endParaRPr>
          </a:p>
        </p:txBody>
      </p:sp>
      <p:sp>
        <p:nvSpPr>
          <p:cNvPr id="11" name="TextBox 10">
            <a:extLst>
              <a:ext uri="{FF2B5EF4-FFF2-40B4-BE49-F238E27FC236}">
                <a16:creationId xmlns:a16="http://schemas.microsoft.com/office/drawing/2014/main" id="{037588CE-A9F9-F8E6-B62C-E73CB5E5CB9F}"/>
              </a:ext>
            </a:extLst>
          </p:cNvPr>
          <p:cNvSpPr txBox="1"/>
          <p:nvPr/>
        </p:nvSpPr>
        <p:spPr>
          <a:xfrm>
            <a:off x="8036108" y="1664607"/>
            <a:ext cx="3753783" cy="471668"/>
          </a:xfrm>
          <a:prstGeom prst="rect">
            <a:avLst/>
          </a:prstGeom>
          <a:noFill/>
        </p:spPr>
        <p:txBody>
          <a:bodyPr wrap="square">
            <a:spAutoFit/>
          </a:bodyPr>
          <a:lstStyle/>
          <a:p>
            <a:pPr algn="ctr">
              <a:lnSpc>
                <a:spcPct val="108000"/>
              </a:lnSpc>
            </a:pPr>
            <a:r>
              <a:rPr lang="en-US" sz="2400">
                <a:solidFill>
                  <a:srgbClr val="FFFFFF"/>
                </a:solidFill>
                <a:effectLst>
                  <a:outerShdw blurRad="38100" dist="38100" dir="2700000" algn="tl">
                    <a:srgbClr val="000000">
                      <a:alpha val="43137"/>
                    </a:srgbClr>
                  </a:outerShdw>
                </a:effectLst>
                <a:latin typeface="Avenir Next LT Pro Demi"/>
                <a:cs typeface="Arial"/>
              </a:rPr>
              <a:t>Marketing the Job</a:t>
            </a:r>
            <a:endParaRPr lang="en-US">
              <a:solidFill>
                <a:srgbClr val="FFFFFF"/>
              </a:solidFill>
            </a:endParaRPr>
          </a:p>
        </p:txBody>
      </p:sp>
      <p:sp>
        <p:nvSpPr>
          <p:cNvPr id="19" name="TextBox 18">
            <a:extLst>
              <a:ext uri="{FF2B5EF4-FFF2-40B4-BE49-F238E27FC236}">
                <a16:creationId xmlns:a16="http://schemas.microsoft.com/office/drawing/2014/main" id="{60B1FA6D-9846-56FE-34CA-C15DCC29200C}"/>
              </a:ext>
            </a:extLst>
          </p:cNvPr>
          <p:cNvSpPr txBox="1"/>
          <p:nvPr/>
        </p:nvSpPr>
        <p:spPr>
          <a:xfrm>
            <a:off x="8347405" y="2631515"/>
            <a:ext cx="3184196" cy="3193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ea typeface="Calibri"/>
                <a:cs typeface="Calibri"/>
              </a:rPr>
              <a:t>Job Summaries should SELL the job to potential candidates.</a:t>
            </a:r>
          </a:p>
          <a:p>
            <a:endParaRPr lang="en-US" sz="1050">
              <a:solidFill>
                <a:srgbClr val="FFFFFF"/>
              </a:solidFill>
              <a:ea typeface="Calibri"/>
              <a:cs typeface="Calibri"/>
            </a:endParaRPr>
          </a:p>
          <a:p>
            <a:r>
              <a:rPr lang="en-US" sz="2000">
                <a:solidFill>
                  <a:srgbClr val="FFFFFF"/>
                </a:solidFill>
                <a:ea typeface="Calibri"/>
                <a:cs typeface="Calibri"/>
              </a:rPr>
              <a:t>Frequently, we see student job postings with minimal information.</a:t>
            </a:r>
          </a:p>
          <a:p>
            <a:endParaRPr lang="en-US" sz="1100">
              <a:solidFill>
                <a:srgbClr val="FFFFFF"/>
              </a:solidFill>
              <a:ea typeface="Calibri"/>
              <a:cs typeface="Calibri"/>
            </a:endParaRPr>
          </a:p>
          <a:p>
            <a:r>
              <a:rPr lang="en-US" sz="2000">
                <a:solidFill>
                  <a:srgbClr val="FFFFFF"/>
                </a:solidFill>
                <a:ea typeface="Calibri"/>
                <a:cs typeface="Calibri"/>
              </a:rPr>
              <a:t>Detailed postings increase interest and promote candidate alignment.</a:t>
            </a:r>
          </a:p>
        </p:txBody>
      </p:sp>
    </p:spTree>
    <p:extLst>
      <p:ext uri="{BB962C8B-B14F-4D97-AF65-F5344CB8AC3E}">
        <p14:creationId xmlns:p14="http://schemas.microsoft.com/office/powerpoint/2010/main" val="51896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4E304032-6976-6CCF-F312-49D4C7EB862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9278579-1308-3CFA-986D-1722AD5868AC}"/>
              </a:ext>
            </a:extLst>
          </p:cNvPr>
          <p:cNvSpPr/>
          <p:nvPr/>
        </p:nvSpPr>
        <p:spPr>
          <a:xfrm>
            <a:off x="0" y="1496430"/>
            <a:ext cx="12192000" cy="666736"/>
          </a:xfrm>
          <a:prstGeom prst="rect">
            <a:avLst/>
          </a:prstGeom>
          <a:solidFill>
            <a:srgbClr val="FFFFFF">
              <a:alpha val="4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5">
            <a:extLst>
              <a:ext uri="{FF2B5EF4-FFF2-40B4-BE49-F238E27FC236}">
                <a16:creationId xmlns:a16="http://schemas.microsoft.com/office/drawing/2014/main" id="{904D2343-CBF2-646F-A488-75A7088AC06C}"/>
              </a:ext>
            </a:extLst>
          </p:cNvPr>
          <p:cNvPicPr>
            <a:picLocks noChangeAspect="1"/>
          </p:cNvPicPr>
          <p:nvPr/>
        </p:nvPicPr>
        <p:blipFill>
          <a:blip r:embed="rId3"/>
          <a:srcRect l="7431" r="7431"/>
          <a:stretch/>
        </p:blipFill>
        <p:spPr>
          <a:xfrm>
            <a:off x="-39977" y="6858000"/>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14" name="Title 4">
            <a:extLst>
              <a:ext uri="{FF2B5EF4-FFF2-40B4-BE49-F238E27FC236}">
                <a16:creationId xmlns:a16="http://schemas.microsoft.com/office/drawing/2014/main" id="{C0095FA0-39F9-7009-F337-3FFD4805D108}"/>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effectLst>
                  <a:outerShdw blurRad="38100" dist="38100" dir="2700000" algn="tl">
                    <a:srgbClr val="000000">
                      <a:alpha val="43137"/>
                    </a:srgbClr>
                  </a:outerShdw>
                </a:effectLst>
                <a:latin typeface="Avenir Next LT Pro Demi"/>
                <a:cs typeface="Arial"/>
              </a:rPr>
              <a:t>The Student Candidate Experience</a:t>
            </a:r>
            <a:endParaRPr lang="en-US"/>
          </a:p>
          <a:p>
            <a:pPr>
              <a:lnSpc>
                <a:spcPct val="108000"/>
              </a:lnSpc>
            </a:pPr>
            <a:r>
              <a:rPr lang="en-US" sz="2400">
                <a:solidFill>
                  <a:schemeClr val="accent2"/>
                </a:solidFill>
                <a:effectLst>
                  <a:outerShdw blurRad="38100" dist="38100" dir="2700000" algn="tl">
                    <a:srgbClr val="000000">
                      <a:alpha val="43137"/>
                    </a:srgbClr>
                  </a:outerShdw>
                </a:effectLst>
                <a:latin typeface="Avenir Next LT Pro Demi"/>
                <a:cs typeface="Arial"/>
              </a:rPr>
              <a:t>Changing the narrative</a:t>
            </a:r>
          </a:p>
          <a:p>
            <a:endParaRPr lang="en-US">
              <a:effectLst>
                <a:outerShdw blurRad="38100" dist="38100" dir="2700000" algn="tl">
                  <a:srgbClr val="000000">
                    <a:alpha val="43137"/>
                  </a:srgbClr>
                </a:outerShdw>
              </a:effectLst>
            </a:endParaRPr>
          </a:p>
        </p:txBody>
      </p:sp>
      <p:sp>
        <p:nvSpPr>
          <p:cNvPr id="15" name="Text Placeholder 1">
            <a:extLst>
              <a:ext uri="{FF2B5EF4-FFF2-40B4-BE49-F238E27FC236}">
                <a16:creationId xmlns:a16="http://schemas.microsoft.com/office/drawing/2014/main" id="{3216B50B-9EAE-3616-5799-D1EAD0E69982}"/>
              </a:ext>
            </a:extLst>
          </p:cNvPr>
          <p:cNvSpPr>
            <a:spLocks noGrp="1"/>
          </p:cNvSpPr>
          <p:nvPr/>
        </p:nvSpPr>
        <p:spPr>
          <a:xfrm>
            <a:off x="208671" y="2257712"/>
            <a:ext cx="6701376" cy="4122275"/>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b="0" i="0" kern="1200">
                <a:solidFill>
                  <a:srgbClr val="63656A"/>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400"/>
              </a:spcAft>
              <a:buClr>
                <a:srgbClr val="0C2340"/>
              </a:buClr>
              <a:buFont typeface="System Font Regular"/>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400"/>
              </a:spcAft>
              <a:buClr>
                <a:srgbClr val="0C2340"/>
              </a:buClr>
              <a:buFont typeface="Arial" panose="020B0604020202020204" pitchFamily="34" charset="0"/>
              <a:buChar char="•"/>
              <a:defRPr sz="1200" b="0" i="0" kern="1200">
                <a:solidFill>
                  <a:schemeClr val="tx1">
                    <a:lumMod val="65000"/>
                    <a:lumOff val="35000"/>
                  </a:schemeClr>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18716A17-4BBA-C0A2-D9AE-E9E4C720343F}"/>
              </a:ext>
            </a:extLst>
          </p:cNvPr>
          <p:cNvSpPr>
            <a:spLocks noGrp="1"/>
          </p:cNvSpPr>
          <p:nvPr/>
        </p:nvSpPr>
        <p:spPr>
          <a:xfrm rot="10800000">
            <a:off x="410066" y="2348830"/>
            <a:ext cx="5272276" cy="3442367"/>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8DDAF297-ECC2-B150-0E0B-1E4B0A1FE111}"/>
              </a:ext>
            </a:extLst>
          </p:cNvPr>
          <p:cNvSpPr txBox="1"/>
          <p:nvPr/>
        </p:nvSpPr>
        <p:spPr>
          <a:xfrm>
            <a:off x="1799985" y="1542938"/>
            <a:ext cx="8965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Avenir Next LT Pro Demi" panose="020B0704020202020204" pitchFamily="34" charset="0"/>
              </a:rPr>
              <a:t>Connection to Auburn’s Strategic Plan 2035</a:t>
            </a:r>
            <a:endParaRPr lang="en-US" sz="2800">
              <a:solidFill>
                <a:schemeClr val="bg1"/>
              </a:solidFill>
              <a:latin typeface="Avenir Next LT Pro Demi" panose="020B0704020202020204" pitchFamily="34" charset="0"/>
            </a:endParaRPr>
          </a:p>
        </p:txBody>
      </p:sp>
      <p:sp>
        <p:nvSpPr>
          <p:cNvPr id="2" name="TextBox 1">
            <a:extLst>
              <a:ext uri="{FF2B5EF4-FFF2-40B4-BE49-F238E27FC236}">
                <a16:creationId xmlns:a16="http://schemas.microsoft.com/office/drawing/2014/main" id="{D755ECF9-751C-5D62-E632-B4DC37DEFC46}"/>
              </a:ext>
            </a:extLst>
          </p:cNvPr>
          <p:cNvSpPr txBox="1"/>
          <p:nvPr/>
        </p:nvSpPr>
        <p:spPr>
          <a:xfrm>
            <a:off x="508644" y="2523079"/>
            <a:ext cx="4328674" cy="3562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Avenir Next LT Pro Demi" panose="020B0704020202020204" pitchFamily="34" charset="0"/>
              </a:rPr>
              <a:t>Goal 1: Exceptional Student Experience</a:t>
            </a:r>
          </a:p>
          <a:p>
            <a:endParaRPr lang="en-US" sz="1100" b="1">
              <a:solidFill>
                <a:srgbClr val="FFFFFF"/>
              </a:solidFill>
              <a:latin typeface="Avenir Next LT Pro Demi" panose="020B0704020202020204" pitchFamily="34" charset="0"/>
            </a:endParaRPr>
          </a:p>
          <a:p>
            <a:r>
              <a:rPr lang="en-US" sz="1600" b="1">
                <a:solidFill>
                  <a:srgbClr val="FFFFFF"/>
                </a:solidFill>
                <a:latin typeface="Avenir Next LT Pro Demi" panose="020B0704020202020204" pitchFamily="34" charset="0"/>
              </a:rPr>
              <a:t>“Provide high-quality services and programs that are signature contributors to the Auburn Experience.”</a:t>
            </a:r>
          </a:p>
          <a:p>
            <a:pPr marL="511175"/>
            <a:endParaRPr lang="en-US" sz="1050" b="1">
              <a:solidFill>
                <a:srgbClr val="FFFFFF"/>
              </a:solidFill>
              <a:latin typeface="Avenir Next LT Pro Demi" panose="020B0704020202020204" pitchFamily="34" charset="0"/>
            </a:endParaRPr>
          </a:p>
          <a:p>
            <a:r>
              <a:rPr lang="en-US" sz="1600" b="1">
                <a:solidFill>
                  <a:srgbClr val="FFFFFF"/>
                </a:solidFill>
                <a:latin typeface="Avenir Next LT Pro Demi" panose="020B0704020202020204" pitchFamily="34" charset="0"/>
              </a:rPr>
              <a:t>“Offer a vibrant campus culture characterized by abundant and engaging student life programs…[and] on-campus experiences…”</a:t>
            </a:r>
          </a:p>
          <a:p>
            <a:pPr marL="685800" indent="-174625">
              <a:buFont typeface="Arial" panose="020B0604020202020204" pitchFamily="34" charset="0"/>
              <a:buChar char="•"/>
            </a:pPr>
            <a:endParaRPr lang="en-US" sz="2000" b="1">
              <a:solidFill>
                <a:srgbClr val="FFFFFF"/>
              </a:solidFill>
              <a:latin typeface="Avenir Next LT Pro Demi" panose="020B0704020202020204" pitchFamily="34" charset="0"/>
            </a:endParaRPr>
          </a:p>
          <a:p>
            <a:endParaRPr lang="en-US" sz="2400" b="1">
              <a:solidFill>
                <a:schemeClr val="accent2"/>
              </a:solidFill>
              <a:latin typeface="Avenir Next LT Pro Demi" panose="020B0704020202020204" pitchFamily="34" charset="0"/>
            </a:endParaRPr>
          </a:p>
        </p:txBody>
      </p:sp>
      <p:sp>
        <p:nvSpPr>
          <p:cNvPr id="7" name="Content Placeholder 4">
            <a:extLst>
              <a:ext uri="{FF2B5EF4-FFF2-40B4-BE49-F238E27FC236}">
                <a16:creationId xmlns:a16="http://schemas.microsoft.com/office/drawing/2014/main" id="{1978CD17-CB58-8CD7-6319-76A0C3F8A9F1}"/>
              </a:ext>
            </a:extLst>
          </p:cNvPr>
          <p:cNvSpPr>
            <a:spLocks noGrp="1"/>
          </p:cNvSpPr>
          <p:nvPr/>
        </p:nvSpPr>
        <p:spPr>
          <a:xfrm rot="10800000">
            <a:off x="6190380" y="2348830"/>
            <a:ext cx="5272276" cy="3442367"/>
          </a:xfrm>
          <a:prstGeom prst="rect">
            <a:avLst/>
          </a:prstGeom>
          <a:gradFill>
            <a:gsLst>
              <a:gs pos="0">
                <a:schemeClr val="dk1">
                  <a:satMod val="103000"/>
                  <a:lumMod val="102000"/>
                  <a:tint val="94000"/>
                  <a:alpha val="38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398565CE-5AB8-74A8-12A0-F2FD562E5B7F}"/>
              </a:ext>
            </a:extLst>
          </p:cNvPr>
          <p:cNvSpPr txBox="1"/>
          <p:nvPr/>
        </p:nvSpPr>
        <p:spPr>
          <a:xfrm>
            <a:off x="6282978" y="2467690"/>
            <a:ext cx="4328674" cy="2600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Avenir Next LT Pro Demi" panose="020B0704020202020204" pitchFamily="34" charset="0"/>
              </a:rPr>
              <a:t>Goal 3: Commitment to Excellence and Innovation</a:t>
            </a:r>
          </a:p>
          <a:p>
            <a:endParaRPr lang="en-US" sz="1100" b="1">
              <a:solidFill>
                <a:srgbClr val="FFFFFF"/>
              </a:solidFill>
              <a:latin typeface="Avenir Next LT Pro Demi" panose="020B0704020202020204" pitchFamily="34" charset="0"/>
            </a:endParaRPr>
          </a:p>
          <a:p>
            <a:r>
              <a:rPr lang="en-US" sz="1600" b="1">
                <a:solidFill>
                  <a:srgbClr val="FFFFFF"/>
                </a:solidFill>
                <a:latin typeface="Avenir Next LT Pro Demi" panose="020B0704020202020204" pitchFamily="34" charset="0"/>
              </a:rPr>
              <a:t>“Continuously improve institutional processes and systems that support the university enterprise and operate at the highest levels of effectiveness and efficiency.”</a:t>
            </a:r>
            <a:endParaRPr lang="en-US" sz="2000" b="1">
              <a:solidFill>
                <a:srgbClr val="FFFFFF"/>
              </a:solidFill>
              <a:latin typeface="Avenir Next LT Pro Demi" panose="020B0704020202020204" pitchFamily="34" charset="0"/>
            </a:endParaRPr>
          </a:p>
          <a:p>
            <a:endParaRPr lang="en-US" sz="2400" b="1">
              <a:solidFill>
                <a:schemeClr val="accent2"/>
              </a:solidFill>
              <a:latin typeface="Avenir Next LT Pro Demi" panose="020B0704020202020204" pitchFamily="34" charset="0"/>
            </a:endParaRPr>
          </a:p>
        </p:txBody>
      </p:sp>
    </p:spTree>
    <p:extLst>
      <p:ext uri="{BB962C8B-B14F-4D97-AF65-F5344CB8AC3E}">
        <p14:creationId xmlns:p14="http://schemas.microsoft.com/office/powerpoint/2010/main" val="363176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B9B0A6DD-0D65-DD38-E17F-7958890CD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95D51-8001-E7B1-3074-109775273D10}"/>
              </a:ext>
            </a:extLst>
          </p:cNvPr>
          <p:cNvSpPr>
            <a:spLocks noGrp="1"/>
          </p:cNvSpPr>
          <p:nvPr>
            <p:ph type="ctrTitle"/>
          </p:nvPr>
        </p:nvSpPr>
        <p:spPr>
          <a:xfrm>
            <a:off x="5858359" y="1196243"/>
            <a:ext cx="6013188" cy="2387600"/>
          </a:xfrm>
        </p:spPr>
        <p:txBody>
          <a:bodyPr/>
          <a:lstStyle/>
          <a:p>
            <a:r>
              <a:rPr lang="en-US" dirty="0">
                <a:effectLst>
                  <a:outerShdw blurRad="38100" dist="38100" dir="2700000" algn="tl">
                    <a:srgbClr val="000000">
                      <a:alpha val="43137"/>
                    </a:srgbClr>
                  </a:outerShdw>
                </a:effectLst>
              </a:rPr>
              <a:t>HIRE LEARNING</a:t>
            </a:r>
            <a:endParaRPr lang="en-US" dirty="0"/>
          </a:p>
        </p:txBody>
      </p:sp>
      <p:sp>
        <p:nvSpPr>
          <p:cNvPr id="3" name="Subtitle 2">
            <a:extLst>
              <a:ext uri="{FF2B5EF4-FFF2-40B4-BE49-F238E27FC236}">
                <a16:creationId xmlns:a16="http://schemas.microsoft.com/office/drawing/2014/main" id="{994191C1-4CE2-7FC2-AA4E-E17EA1598A59}"/>
              </a:ext>
            </a:extLst>
          </p:cNvPr>
          <p:cNvSpPr>
            <a:spLocks noGrp="1"/>
          </p:cNvSpPr>
          <p:nvPr>
            <p:ph type="subTitle" idx="1"/>
          </p:nvPr>
        </p:nvSpPr>
        <p:spPr>
          <a:xfrm>
            <a:off x="5858359" y="3741189"/>
            <a:ext cx="6013188" cy="827881"/>
          </a:xfrm>
        </p:spPr>
        <p:txBody>
          <a:bodyPr/>
          <a:lstStyle/>
          <a:p>
            <a:r>
              <a:rPr lang="en-US" dirty="0">
                <a:effectLst>
                  <a:outerShdw blurRad="38100" dist="38100" dir="2700000" algn="tl">
                    <a:srgbClr val="000000">
                      <a:alpha val="43137"/>
                    </a:srgbClr>
                  </a:outerShdw>
                </a:effectLst>
              </a:rPr>
              <a:t>Tips &amp; Tales from the Front Lines of </a:t>
            </a:r>
          </a:p>
          <a:p>
            <a:r>
              <a:rPr lang="en-US" dirty="0">
                <a:effectLst>
                  <a:outerShdw blurRad="38100" dist="38100" dir="2700000" algn="tl">
                    <a:srgbClr val="000000">
                      <a:alpha val="43137"/>
                    </a:srgbClr>
                  </a:outerShdw>
                </a:effectLst>
              </a:rPr>
              <a:t>Student Employment</a:t>
            </a:r>
          </a:p>
          <a:p>
            <a:endParaRPr lang="en-US" dirty="0"/>
          </a:p>
        </p:txBody>
      </p:sp>
      <p:pic>
        <p:nvPicPr>
          <p:cNvPr id="9" name="Picture Placeholder 5">
            <a:extLst>
              <a:ext uri="{FF2B5EF4-FFF2-40B4-BE49-F238E27FC236}">
                <a16:creationId xmlns:a16="http://schemas.microsoft.com/office/drawing/2014/main" id="{2D84E3F7-894D-9138-004A-FD969C6AA81D}"/>
              </a:ext>
            </a:extLst>
          </p:cNvPr>
          <p:cNvPicPr>
            <a:picLocks noChangeAspect="1"/>
          </p:cNvPicPr>
          <p:nvPr/>
        </p:nvPicPr>
        <p:blipFill>
          <a:blip r:embed="rId3"/>
          <a:srcRect l="7431" r="7431"/>
          <a:stretch/>
        </p:blipFill>
        <p:spPr>
          <a:xfrm>
            <a:off x="-183981" y="75415"/>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5" name="Subtitle 2">
            <a:extLst>
              <a:ext uri="{FF2B5EF4-FFF2-40B4-BE49-F238E27FC236}">
                <a16:creationId xmlns:a16="http://schemas.microsoft.com/office/drawing/2014/main" id="{514D145F-AF1D-BFE5-E3BF-D8D1C2A8DDF0}"/>
              </a:ext>
            </a:extLst>
          </p:cNvPr>
          <p:cNvSpPr txBox="1">
            <a:spLocks/>
          </p:cNvSpPr>
          <p:nvPr/>
        </p:nvSpPr>
        <p:spPr>
          <a:xfrm>
            <a:off x="5858359" y="4532315"/>
            <a:ext cx="6013188" cy="8278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Clr>
                <a:schemeClr val="accent2"/>
              </a:buClr>
              <a:buFont typeface="Wingdings" pitchFamily="2" charset="2"/>
              <a:buNone/>
              <a:tabLst/>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defTabSz="914400" rtl="0" eaLnBrk="1" latinLnBrk="0" hangingPunct="1">
              <a:lnSpc>
                <a:spcPct val="90000"/>
              </a:lnSpc>
              <a:spcBef>
                <a:spcPts val="0"/>
              </a:spcBef>
              <a:spcAft>
                <a:spcPts val="600"/>
              </a:spcAft>
              <a:buClr>
                <a:schemeClr val="bg1"/>
              </a:buClr>
              <a:buFont typeface=".AppleSystemUIFont"/>
              <a:buNone/>
              <a:defRPr sz="20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914400" indent="0" algn="ctr" defTabSz="914400" rtl="0" eaLnBrk="1" latinLnBrk="0" hangingPunct="1">
              <a:lnSpc>
                <a:spcPct val="90000"/>
              </a:lnSpc>
              <a:spcBef>
                <a:spcPts val="0"/>
              </a:spcBef>
              <a:spcAft>
                <a:spcPts val="600"/>
              </a:spcAft>
              <a:buClr>
                <a:schemeClr val="bg1"/>
              </a:buClr>
              <a:buFont typeface="Arial" panose="020B0604020202020204" pitchFamily="34" charset="0"/>
              <a:buNone/>
              <a:defRPr sz="18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3716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4pPr>
            <a:lvl5pPr marL="1828800" indent="0" algn="ctr" defTabSz="914400" rtl="0" eaLnBrk="1" latinLnBrk="0" hangingPunct="1">
              <a:lnSpc>
                <a:spcPct val="90000"/>
              </a:lnSpc>
              <a:spcBef>
                <a:spcPts val="0"/>
              </a:spcBef>
              <a:spcAft>
                <a:spcPts val="600"/>
              </a:spcAft>
              <a:buClr>
                <a:schemeClr val="tx2"/>
              </a:buClr>
              <a:buFont typeface="Arial" panose="020B0604020202020204" pitchFamily="34" charset="0"/>
              <a:buNone/>
              <a:defRPr sz="1600" kern="1200">
                <a:solidFill>
                  <a:srgbClr val="63656A"/>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rgbClr val="404040"/>
                </a:solidFill>
                <a:effectLst>
                  <a:outerShdw blurRad="38100" dist="38100" dir="2700000" algn="tl">
                    <a:srgbClr val="000000">
                      <a:alpha val="43137"/>
                    </a:srgbClr>
                  </a:outerShdw>
                </a:effectLst>
              </a:rPr>
              <a:t>Employment services</a:t>
            </a:r>
            <a:endParaRPr lang="en-US" dirty="0"/>
          </a:p>
        </p:txBody>
      </p:sp>
      <p:grpSp>
        <p:nvGrpSpPr>
          <p:cNvPr id="7" name="Group 6">
            <a:extLst>
              <a:ext uri="{FF2B5EF4-FFF2-40B4-BE49-F238E27FC236}">
                <a16:creationId xmlns:a16="http://schemas.microsoft.com/office/drawing/2014/main" id="{C3C89244-4B09-791F-2405-7F051D00DE78}"/>
              </a:ext>
            </a:extLst>
          </p:cNvPr>
          <p:cNvGrpSpPr/>
          <p:nvPr/>
        </p:nvGrpSpPr>
        <p:grpSpPr>
          <a:xfrm>
            <a:off x="457200" y="0"/>
            <a:ext cx="11262360" cy="6903788"/>
            <a:chOff x="457200" y="0"/>
            <a:chExt cx="11262360" cy="6903788"/>
          </a:xfrm>
        </p:grpSpPr>
        <p:sp>
          <p:nvSpPr>
            <p:cNvPr id="4" name="Rectangle 3">
              <a:extLst>
                <a:ext uri="{FF2B5EF4-FFF2-40B4-BE49-F238E27FC236}">
                  <a16:creationId xmlns:a16="http://schemas.microsoft.com/office/drawing/2014/main" id="{3897CFF1-A8FC-1C15-1A20-73A0AF8A435A}"/>
                </a:ext>
              </a:extLst>
            </p:cNvPr>
            <p:cNvSpPr/>
            <p:nvPr/>
          </p:nvSpPr>
          <p:spPr>
            <a:xfrm>
              <a:off x="457200" y="0"/>
              <a:ext cx="11262360" cy="6903788"/>
            </a:xfrm>
            <a:prstGeom prst="rect">
              <a:avLst/>
            </a:prstGeom>
            <a:gradFill>
              <a:gsLst>
                <a:gs pos="0">
                  <a:schemeClr val="dk1">
                    <a:satMod val="103000"/>
                    <a:lumMod val="102000"/>
                    <a:tint val="94000"/>
                    <a:alpha val="38000"/>
                  </a:schemeClr>
                </a:gs>
                <a:gs pos="10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D6EF06-BC54-BD01-67D2-4EB9469B1A5D}"/>
                </a:ext>
              </a:extLst>
            </p:cNvPr>
            <p:cNvSpPr txBox="1"/>
            <p:nvPr/>
          </p:nvSpPr>
          <p:spPr>
            <a:xfrm>
              <a:off x="925975" y="320040"/>
              <a:ext cx="10289893" cy="5545044"/>
            </a:xfrm>
            <a:prstGeom prst="rect">
              <a:avLst/>
            </a:prstGeom>
            <a:noFill/>
          </p:spPr>
          <p:txBody>
            <a:bodyPr wrap="square" rtlCol="0">
              <a:spAutoFit/>
            </a:bodyPr>
            <a:lstStyle/>
            <a:p>
              <a:pPr algn="l">
                <a:lnSpc>
                  <a:spcPts val="2100"/>
                </a:lnSpc>
                <a:spcBef>
                  <a:spcPts val="975"/>
                </a:spcBef>
                <a:spcAft>
                  <a:spcPts val="225"/>
                </a:spcAft>
                <a:buNone/>
              </a:pPr>
              <a:endParaRPr lang="en-US" sz="4000" b="1" i="0" dirty="0">
                <a:solidFill>
                  <a:srgbClr val="FFFFFF"/>
                </a:solidFill>
                <a:effectLst>
                  <a:outerShdw blurRad="38100" dist="38100" dir="2700000" algn="tl">
                    <a:srgbClr val="000000">
                      <a:alpha val="43137"/>
                    </a:srgbClr>
                  </a:outerShdw>
                </a:effectLst>
                <a:latin typeface="Avenir Next LT Pro Demi" panose="020B0704020202020204" pitchFamily="34" charset="0"/>
              </a:endParaRPr>
            </a:p>
            <a:p>
              <a:pPr algn="l">
                <a:lnSpc>
                  <a:spcPts val="2100"/>
                </a:lnSpc>
                <a:spcBef>
                  <a:spcPts val="975"/>
                </a:spcBef>
                <a:spcAft>
                  <a:spcPts val="225"/>
                </a:spcAft>
                <a:buNone/>
              </a:pPr>
              <a:r>
                <a:rPr lang="en-US" sz="4000" b="1" i="0" dirty="0">
                  <a:solidFill>
                    <a:srgbClr val="FFFFFF"/>
                  </a:solidFill>
                  <a:effectLst>
                    <a:outerShdw blurRad="38100" dist="38100" dir="2700000" algn="tl">
                      <a:srgbClr val="000000">
                        <a:alpha val="43137"/>
                      </a:srgbClr>
                    </a:outerShdw>
                  </a:effectLst>
                  <a:latin typeface="Avenir Next LT Pro Demi" panose="020B0704020202020204" pitchFamily="34" charset="0"/>
                </a:rPr>
                <a:t>SESSION OBJECTIVES</a:t>
              </a:r>
            </a:p>
            <a:p>
              <a:pPr algn="l">
                <a:spcBef>
                  <a:spcPts val="600"/>
                </a:spcBef>
                <a:spcAft>
                  <a:spcPts val="300"/>
                </a:spcAft>
                <a:buNone/>
              </a:pPr>
              <a:endParaRPr lang="en-US" sz="2400" b="0" i="0" dirty="0">
                <a:solidFill>
                  <a:srgbClr val="FFFFFF"/>
                </a:solidFill>
                <a:effectLst>
                  <a:outerShdw blurRad="38100" dist="38100" dir="2700000" algn="tl">
                    <a:srgbClr val="000000">
                      <a:alpha val="43137"/>
                    </a:srgbClr>
                  </a:outerShdw>
                </a:effectLst>
                <a:latin typeface="Segoe Sans"/>
              </a:endParaRPr>
            </a:p>
            <a:p>
              <a:pPr algn="l">
                <a:spcBef>
                  <a:spcPts val="600"/>
                </a:spcBef>
                <a:spcAft>
                  <a:spcPts val="300"/>
                </a:spcAft>
                <a:buNone/>
              </a:pPr>
              <a:endParaRPr lang="en-US" sz="2400" b="0" i="0" dirty="0">
                <a:solidFill>
                  <a:srgbClr val="FFFFFF"/>
                </a:solidFill>
                <a:effectLst>
                  <a:outerShdw blurRad="38100" dist="38100" dir="2700000" algn="tl">
                    <a:srgbClr val="000000">
                      <a:alpha val="43137"/>
                    </a:srgbClr>
                  </a:outerShdw>
                </a:effectLst>
                <a:latin typeface="Segoe Sans"/>
              </a:endParaRPr>
            </a:p>
            <a:p>
              <a:pPr algn="l">
                <a:lnSpc>
                  <a:spcPct val="108000"/>
                </a:lnSpc>
                <a:spcBef>
                  <a:spcPts val="300"/>
                </a:spcBef>
                <a:spcAft>
                  <a:spcPts val="600"/>
                </a:spcAft>
                <a:buFont typeface="+mj-lt"/>
                <a:buAutoNum type="arabicPeriod"/>
              </a:pPr>
              <a:r>
                <a:rPr lang="en-US" sz="2800" b="1" i="0" dirty="0">
                  <a:solidFill>
                    <a:srgbClr val="FFFFFF"/>
                  </a:solidFill>
                  <a:effectLst>
                    <a:outerShdw blurRad="38100" dist="38100" dir="2700000" algn="tl">
                      <a:srgbClr val="000000">
                        <a:alpha val="43137"/>
                      </a:srgbClr>
                    </a:outerShdw>
                  </a:effectLst>
                  <a:latin typeface="Avenir Next LT Pro Demi" panose="020B0704020202020204" pitchFamily="34" charset="0"/>
                </a:rPr>
                <a:t>   DISCOVER BEST PRACTICES &amp; CLARIFY          </a:t>
              </a:r>
            </a:p>
            <a:p>
              <a:pPr algn="l">
                <a:lnSpc>
                  <a:spcPct val="108000"/>
                </a:lnSpc>
                <a:spcBef>
                  <a:spcPts val="300"/>
                </a:spcBef>
                <a:spcAft>
                  <a:spcPts val="2400"/>
                </a:spcAft>
              </a:pPr>
              <a:r>
                <a:rPr lang="en-US" sz="2800" b="1" dirty="0">
                  <a:solidFill>
                    <a:srgbClr val="FFFFFF"/>
                  </a:solidFill>
                  <a:effectLst>
                    <a:outerShdw blurRad="38100" dist="38100" dir="2700000" algn="tl">
                      <a:srgbClr val="000000">
                        <a:alpha val="43137"/>
                      </a:srgbClr>
                    </a:outerShdw>
                  </a:effectLst>
                  <a:latin typeface="Avenir Next LT Pro Demi" panose="020B0704020202020204" pitchFamily="34" charset="0"/>
                </a:rPr>
                <a:t>       </a:t>
              </a:r>
              <a:r>
                <a:rPr lang="en-US" sz="2800" b="1" i="0" dirty="0">
                  <a:solidFill>
                    <a:srgbClr val="FFFFFF"/>
                  </a:solidFill>
                  <a:effectLst>
                    <a:outerShdw blurRad="38100" dist="38100" dir="2700000" algn="tl">
                      <a:srgbClr val="000000">
                        <a:alpha val="43137"/>
                      </a:srgbClr>
                    </a:outerShdw>
                  </a:effectLst>
                  <a:latin typeface="Avenir Next LT Pro Demi" panose="020B0704020202020204" pitchFamily="34" charset="0"/>
                </a:rPr>
                <a:t>MISCONCEPTIONS</a:t>
              </a:r>
              <a:endParaRPr lang="en-US" sz="2800" dirty="0">
                <a:solidFill>
                  <a:srgbClr val="FFFFFF"/>
                </a:solidFill>
                <a:effectLst>
                  <a:outerShdw blurRad="38100" dist="38100" dir="2700000" algn="tl">
                    <a:srgbClr val="000000">
                      <a:alpha val="43137"/>
                    </a:srgbClr>
                  </a:outerShdw>
                </a:effectLst>
                <a:latin typeface="Avenir Next LT Pro Demi" panose="020B0704020202020204" pitchFamily="34" charset="0"/>
              </a:endParaRPr>
            </a:p>
            <a:p>
              <a:pPr marL="514350" indent="-514350" algn="l">
                <a:lnSpc>
                  <a:spcPct val="108000"/>
                </a:lnSpc>
                <a:spcBef>
                  <a:spcPts val="300"/>
                </a:spcBef>
                <a:spcAft>
                  <a:spcPts val="2400"/>
                </a:spcAft>
                <a:buFont typeface="+mj-lt"/>
                <a:buAutoNum type="arabicPeriod" startAt="2"/>
              </a:pPr>
              <a:r>
                <a:rPr lang="en-US" sz="2800" b="1" i="0" dirty="0">
                  <a:solidFill>
                    <a:srgbClr val="FFFFFF"/>
                  </a:solidFill>
                  <a:effectLst>
                    <a:outerShdw blurRad="38100" dist="38100" dir="2700000" algn="tl">
                      <a:srgbClr val="000000">
                        <a:alpha val="43137"/>
                      </a:srgbClr>
                    </a:outerShdw>
                  </a:effectLst>
                  <a:latin typeface="Avenir Next LT Pro Demi" panose="020B0704020202020204" pitchFamily="34" charset="0"/>
                </a:rPr>
                <a:t> LEGAL &amp; POLICY COMPLIANCE</a:t>
              </a:r>
            </a:p>
            <a:p>
              <a:pPr algn="l">
                <a:lnSpc>
                  <a:spcPct val="108000"/>
                </a:lnSpc>
                <a:spcBef>
                  <a:spcPts val="300"/>
                </a:spcBef>
                <a:spcAft>
                  <a:spcPts val="600"/>
                </a:spcAft>
                <a:buFont typeface="+mj-lt"/>
                <a:buAutoNum type="arabicPeriod" startAt="2"/>
              </a:pPr>
              <a:r>
                <a:rPr lang="en-US" sz="2800" b="1" dirty="0">
                  <a:solidFill>
                    <a:srgbClr val="FFFFFF"/>
                  </a:solidFill>
                  <a:effectLst>
                    <a:outerShdw blurRad="38100" dist="38100" dir="2700000" algn="tl">
                      <a:srgbClr val="000000">
                        <a:alpha val="43137"/>
                      </a:srgbClr>
                    </a:outerShdw>
                  </a:effectLst>
                  <a:latin typeface="Avenir Next LT Pro Demi" panose="020B0704020202020204" pitchFamily="34" charset="0"/>
                </a:rPr>
                <a:t>   CHANGE THE NARRATIVE BY ENHANCING             </a:t>
              </a:r>
            </a:p>
            <a:p>
              <a:pPr algn="l">
                <a:lnSpc>
                  <a:spcPct val="108000"/>
                </a:lnSpc>
                <a:spcBef>
                  <a:spcPts val="300"/>
                </a:spcBef>
              </a:pPr>
              <a:r>
                <a:rPr lang="en-US" sz="2800" b="1" dirty="0">
                  <a:solidFill>
                    <a:srgbClr val="FFFFFF"/>
                  </a:solidFill>
                  <a:effectLst>
                    <a:outerShdw blurRad="38100" dist="38100" dir="2700000" algn="tl">
                      <a:srgbClr val="000000">
                        <a:alpha val="43137"/>
                      </a:srgbClr>
                    </a:outerShdw>
                  </a:effectLst>
                  <a:latin typeface="Avenir Next LT Pro Demi" panose="020B0704020202020204" pitchFamily="34" charset="0"/>
                </a:rPr>
                <a:t>       CANDIDATE EXPERIENCE</a:t>
              </a:r>
            </a:p>
            <a:p>
              <a:pPr algn="l">
                <a:lnSpc>
                  <a:spcPct val="108000"/>
                </a:lnSpc>
                <a:spcBef>
                  <a:spcPts val="300"/>
                </a:spcBef>
              </a:pPr>
              <a:endParaRPr lang="en-US" sz="2800" b="1" i="0" dirty="0">
                <a:solidFill>
                  <a:srgbClr val="FFFFFF"/>
                </a:solidFill>
                <a:effectLst>
                  <a:outerShdw blurRad="38100" dist="38100" dir="2700000" algn="tl">
                    <a:srgbClr val="000000">
                      <a:alpha val="43137"/>
                    </a:srgbClr>
                  </a:outerShdw>
                </a:effectLst>
                <a:latin typeface="Avenir Next LT Pro Demi" panose="020B0704020202020204" pitchFamily="34" charset="0"/>
              </a:endParaRPr>
            </a:p>
          </p:txBody>
        </p:sp>
      </p:grpSp>
      <p:pic>
        <p:nvPicPr>
          <p:cNvPr id="8" name="Picture 7" descr="A cell phone with a qr code and a person pointing&#10;&#10;Description automatically generated">
            <a:extLst>
              <a:ext uri="{FF2B5EF4-FFF2-40B4-BE49-F238E27FC236}">
                <a16:creationId xmlns:a16="http://schemas.microsoft.com/office/drawing/2014/main" id="{916F8737-BD44-7280-C3A8-131AE5E09110}"/>
              </a:ext>
            </a:extLst>
          </p:cNvPr>
          <p:cNvPicPr>
            <a:picLocks noChangeAspect="1"/>
          </p:cNvPicPr>
          <p:nvPr/>
        </p:nvPicPr>
        <p:blipFill>
          <a:blip r:embed="rId5"/>
          <a:stretch>
            <a:fillRect/>
          </a:stretch>
        </p:blipFill>
        <p:spPr>
          <a:xfrm>
            <a:off x="-12696571" y="0"/>
            <a:ext cx="12192000" cy="6858000"/>
          </a:xfrm>
          <a:prstGeom prst="rect">
            <a:avLst/>
          </a:prstGeom>
        </p:spPr>
      </p:pic>
      <p:grpSp>
        <p:nvGrpSpPr>
          <p:cNvPr id="10" name="Group 9">
            <a:extLst>
              <a:ext uri="{FF2B5EF4-FFF2-40B4-BE49-F238E27FC236}">
                <a16:creationId xmlns:a16="http://schemas.microsoft.com/office/drawing/2014/main" id="{07704B37-60AB-EC51-BB1E-F0B56AD705AD}"/>
              </a:ext>
            </a:extLst>
          </p:cNvPr>
          <p:cNvGrpSpPr/>
          <p:nvPr/>
        </p:nvGrpSpPr>
        <p:grpSpPr>
          <a:xfrm>
            <a:off x="-11677999" y="478035"/>
            <a:ext cx="6217920" cy="1188720"/>
            <a:chOff x="1018572" y="478035"/>
            <a:chExt cx="6217920" cy="1188720"/>
          </a:xfrm>
        </p:grpSpPr>
        <p:sp>
          <p:nvSpPr>
            <p:cNvPr id="11" name="Rectangle 10">
              <a:extLst>
                <a:ext uri="{FF2B5EF4-FFF2-40B4-BE49-F238E27FC236}">
                  <a16:creationId xmlns:a16="http://schemas.microsoft.com/office/drawing/2014/main" id="{3AA9320D-8782-57E2-0B0B-2FDEEC01C1AF}"/>
                </a:ext>
              </a:extLst>
            </p:cNvPr>
            <p:cNvSpPr/>
            <p:nvPr/>
          </p:nvSpPr>
          <p:spPr>
            <a:xfrm>
              <a:off x="1018572" y="478035"/>
              <a:ext cx="6217920" cy="1188720"/>
            </a:xfrm>
            <a:prstGeom prst="rect">
              <a:avLst/>
            </a:prstGeom>
            <a:solidFill>
              <a:srgbClr val="FFFFF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05A43C-8FE1-3A5C-34C3-94011734B3FD}"/>
                </a:ext>
              </a:extLst>
            </p:cNvPr>
            <p:cNvSpPr/>
            <p:nvPr/>
          </p:nvSpPr>
          <p:spPr>
            <a:xfrm>
              <a:off x="1018572" y="478035"/>
              <a:ext cx="6217920" cy="1188720"/>
            </a:xfrm>
            <a:prstGeom prst="rect">
              <a:avLst/>
            </a:prstGeom>
            <a:gradFill>
              <a:gsLst>
                <a:gs pos="0">
                  <a:schemeClr val="dk1">
                    <a:satMod val="103000"/>
                    <a:lumMod val="102000"/>
                    <a:tint val="94000"/>
                    <a:alpha val="15000"/>
                  </a:schemeClr>
                </a:gs>
                <a:gs pos="10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8B8AC76-6706-9197-1FA4-E94FE641983F}"/>
                </a:ext>
              </a:extLst>
            </p:cNvPr>
            <p:cNvSpPr txBox="1"/>
            <p:nvPr/>
          </p:nvSpPr>
          <p:spPr>
            <a:xfrm>
              <a:off x="1030147" y="685937"/>
              <a:ext cx="6206345" cy="769441"/>
            </a:xfrm>
            <a:prstGeom prst="rect">
              <a:avLst/>
            </a:prstGeom>
            <a:noFill/>
          </p:spPr>
          <p:txBody>
            <a:bodyPr wrap="square" rtlCol="0">
              <a:spAutoFit/>
            </a:bodyPr>
            <a:lstStyle/>
            <a:p>
              <a:pPr algn="ctr"/>
              <a:r>
                <a:rPr lang="en-US" sz="4400" b="1" dirty="0">
                  <a:solidFill>
                    <a:srgbClr val="DA5806"/>
                  </a:solidFill>
                  <a:effectLst>
                    <a:outerShdw blurRad="38100" dist="38100" dir="2700000" algn="tl">
                      <a:srgbClr val="000000">
                        <a:alpha val="43137"/>
                      </a:srgbClr>
                    </a:outerShdw>
                  </a:effectLst>
                  <a:latin typeface="Avenir Next LT Pro" panose="020B0504020202020204" pitchFamily="34" charset="0"/>
                </a:rPr>
                <a:t>PHONES UP!!</a:t>
              </a:r>
            </a:p>
          </p:txBody>
        </p:sp>
      </p:grpSp>
      <p:grpSp>
        <p:nvGrpSpPr>
          <p:cNvPr id="14" name="Group 13">
            <a:extLst>
              <a:ext uri="{FF2B5EF4-FFF2-40B4-BE49-F238E27FC236}">
                <a16:creationId xmlns:a16="http://schemas.microsoft.com/office/drawing/2014/main" id="{D91D34F4-416F-8518-2D55-023B69785915}"/>
              </a:ext>
            </a:extLst>
          </p:cNvPr>
          <p:cNvGrpSpPr/>
          <p:nvPr/>
        </p:nvGrpSpPr>
        <p:grpSpPr>
          <a:xfrm>
            <a:off x="-11677999" y="4832047"/>
            <a:ext cx="6217920" cy="1188720"/>
            <a:chOff x="1018572" y="478035"/>
            <a:chExt cx="6217920" cy="1188720"/>
          </a:xfrm>
        </p:grpSpPr>
        <p:sp>
          <p:nvSpPr>
            <p:cNvPr id="15" name="Rectangle 14">
              <a:extLst>
                <a:ext uri="{FF2B5EF4-FFF2-40B4-BE49-F238E27FC236}">
                  <a16:creationId xmlns:a16="http://schemas.microsoft.com/office/drawing/2014/main" id="{BCC549BD-7360-4E81-81EE-FCBC78AC6311}"/>
                </a:ext>
              </a:extLst>
            </p:cNvPr>
            <p:cNvSpPr/>
            <p:nvPr/>
          </p:nvSpPr>
          <p:spPr>
            <a:xfrm>
              <a:off x="1018572" y="478035"/>
              <a:ext cx="6217920" cy="1188720"/>
            </a:xfrm>
            <a:prstGeom prst="rect">
              <a:avLst/>
            </a:prstGeom>
            <a:solidFill>
              <a:srgbClr val="FFFFF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7D6888-16A0-D41C-CB32-CD764C3A9672}"/>
                </a:ext>
              </a:extLst>
            </p:cNvPr>
            <p:cNvSpPr/>
            <p:nvPr/>
          </p:nvSpPr>
          <p:spPr>
            <a:xfrm>
              <a:off x="1018572" y="478035"/>
              <a:ext cx="6217920" cy="1188720"/>
            </a:xfrm>
            <a:prstGeom prst="rect">
              <a:avLst/>
            </a:prstGeom>
            <a:gradFill>
              <a:gsLst>
                <a:gs pos="0">
                  <a:schemeClr val="dk1">
                    <a:satMod val="103000"/>
                    <a:lumMod val="102000"/>
                    <a:tint val="94000"/>
                    <a:alpha val="15000"/>
                  </a:schemeClr>
                </a:gs>
                <a:gs pos="10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FEF5AA-0B3E-FB7E-C26F-1A3B0C9126B5}"/>
                </a:ext>
              </a:extLst>
            </p:cNvPr>
            <p:cNvSpPr txBox="1"/>
            <p:nvPr/>
          </p:nvSpPr>
          <p:spPr>
            <a:xfrm>
              <a:off x="1030147" y="733974"/>
              <a:ext cx="6206345" cy="769441"/>
            </a:xfrm>
            <a:prstGeom prst="rect">
              <a:avLst/>
            </a:prstGeom>
            <a:noFill/>
          </p:spPr>
          <p:txBody>
            <a:bodyPr wrap="square" rtlCol="0">
              <a:spAutoFit/>
            </a:bodyPr>
            <a:lstStyle/>
            <a:p>
              <a:pPr algn="ctr"/>
              <a:r>
                <a:rPr lang="en-US" sz="4400" b="1" dirty="0">
                  <a:solidFill>
                    <a:srgbClr val="DA5806"/>
                  </a:solidFill>
                  <a:effectLst>
                    <a:outerShdw blurRad="38100" dist="38100" dir="2700000" algn="tl">
                      <a:srgbClr val="000000">
                        <a:alpha val="43137"/>
                      </a:srgbClr>
                    </a:outerShdw>
                  </a:effectLst>
                  <a:latin typeface="Avenir Next LT Pro" panose="020B0504020202020204" pitchFamily="34" charset="0"/>
                </a:rPr>
                <a:t>SCAN  THIS</a:t>
              </a:r>
            </a:p>
          </p:txBody>
        </p:sp>
      </p:grpSp>
    </p:spTree>
    <p:extLst>
      <p:ext uri="{BB962C8B-B14F-4D97-AF65-F5344CB8AC3E}">
        <p14:creationId xmlns:p14="http://schemas.microsoft.com/office/powerpoint/2010/main" val="195437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BC96D551-160C-B58D-F6F7-9B38A8A4F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ACB69-7ED2-9046-27DA-F7392E255206}"/>
              </a:ext>
            </a:extLst>
          </p:cNvPr>
          <p:cNvSpPr>
            <a:spLocks noGrp="1"/>
          </p:cNvSpPr>
          <p:nvPr>
            <p:ph type="ctrTitle"/>
          </p:nvPr>
        </p:nvSpPr>
        <p:spPr/>
        <p:txBody>
          <a:bodyPr/>
          <a:lstStyle/>
          <a:p>
            <a:r>
              <a:rPr lang="en-US">
                <a:effectLst>
                  <a:outerShdw blurRad="38100" dist="38100" dir="2700000" algn="tl">
                    <a:srgbClr val="000000">
                      <a:alpha val="43137"/>
                    </a:srgbClr>
                  </a:outerShdw>
                </a:effectLst>
              </a:rPr>
              <a:t>HIRE LEARNING</a:t>
            </a:r>
            <a:endParaRPr lang="en-US"/>
          </a:p>
        </p:txBody>
      </p:sp>
      <p:sp>
        <p:nvSpPr>
          <p:cNvPr id="3" name="Subtitle 2">
            <a:extLst>
              <a:ext uri="{FF2B5EF4-FFF2-40B4-BE49-F238E27FC236}">
                <a16:creationId xmlns:a16="http://schemas.microsoft.com/office/drawing/2014/main" id="{42AEF1C0-A891-556C-4853-8A2B01C7D6C7}"/>
              </a:ext>
            </a:extLst>
          </p:cNvPr>
          <p:cNvSpPr>
            <a:spLocks noGrp="1"/>
          </p:cNvSpPr>
          <p:nvPr>
            <p:ph type="subTitle" idx="1"/>
          </p:nvPr>
        </p:nvSpPr>
        <p:spPr/>
        <p:txBody>
          <a:bodyPr/>
          <a:lstStyle/>
          <a:p>
            <a:r>
              <a:rPr lang="en-US">
                <a:effectLst>
                  <a:outerShdw blurRad="38100" dist="38100" dir="2700000" algn="tl">
                    <a:srgbClr val="000000">
                      <a:alpha val="43137"/>
                    </a:srgbClr>
                  </a:outerShdw>
                </a:effectLst>
              </a:rPr>
              <a:t>Tips &amp; Tales from the Front Lines of </a:t>
            </a:r>
          </a:p>
          <a:p>
            <a:r>
              <a:rPr lang="en-US">
                <a:effectLst>
                  <a:outerShdw blurRad="38100" dist="38100" dir="2700000" algn="tl">
                    <a:srgbClr val="000000">
                      <a:alpha val="43137"/>
                    </a:srgbClr>
                  </a:outerShdw>
                </a:effectLst>
              </a:rPr>
              <a:t>Student Employment</a:t>
            </a:r>
          </a:p>
          <a:p>
            <a:endParaRPr lang="en-US"/>
          </a:p>
        </p:txBody>
      </p:sp>
      <p:pic>
        <p:nvPicPr>
          <p:cNvPr id="9" name="Picture Placeholder 5">
            <a:extLst>
              <a:ext uri="{FF2B5EF4-FFF2-40B4-BE49-F238E27FC236}">
                <a16:creationId xmlns:a16="http://schemas.microsoft.com/office/drawing/2014/main" id="{1C1892AC-A75B-2689-17E2-48297073DD71}"/>
              </a:ext>
            </a:extLst>
          </p:cNvPr>
          <p:cNvPicPr>
            <a:picLocks noChangeAspect="1"/>
          </p:cNvPicPr>
          <p:nvPr/>
        </p:nvPicPr>
        <p:blipFill>
          <a:blip r:embed="rId4"/>
          <a:srcRect l="7431" r="7431"/>
          <a:stretch/>
        </p:blipFill>
        <p:spPr>
          <a:xfrm>
            <a:off x="-183981" y="75415"/>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5"/>
            <a:stretch>
              <a:fillRect/>
            </a:stretch>
          </a:blipFill>
        </p:spPr>
      </p:pic>
      <p:sp>
        <p:nvSpPr>
          <p:cNvPr id="5" name="Rectangle 4">
            <a:extLst>
              <a:ext uri="{FF2B5EF4-FFF2-40B4-BE49-F238E27FC236}">
                <a16:creationId xmlns:a16="http://schemas.microsoft.com/office/drawing/2014/main" id="{BE119B7E-5958-DE8F-BBFE-484E5E757BD7}"/>
              </a:ext>
            </a:extLst>
          </p:cNvPr>
          <p:cNvSpPr/>
          <p:nvPr/>
        </p:nvSpPr>
        <p:spPr>
          <a:xfrm>
            <a:off x="457200" y="0"/>
            <a:ext cx="11262360" cy="6903788"/>
          </a:xfrm>
          <a:prstGeom prst="rect">
            <a:avLst/>
          </a:prstGeom>
          <a:gradFill>
            <a:gsLst>
              <a:gs pos="0">
                <a:schemeClr val="dk1">
                  <a:satMod val="103000"/>
                  <a:lumMod val="102000"/>
                  <a:tint val="94000"/>
                  <a:alpha val="30000"/>
                </a:schemeClr>
              </a:gs>
              <a:gs pos="5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335E8D31-5B99-F3A5-4928-46577854F464}"/>
              </a:ext>
            </a:extLst>
          </p:cNvPr>
          <p:cNvSpPr txBox="1">
            <a:spLocks/>
          </p:cNvSpPr>
          <p:nvPr/>
        </p:nvSpPr>
        <p:spPr>
          <a:xfrm>
            <a:off x="720467" y="5531095"/>
            <a:ext cx="4809177" cy="4989486"/>
          </a:xfrm>
          <a:prstGeom prst="rect">
            <a:avLst/>
          </a:prstGeom>
        </p:spPr>
        <p:txBody>
          <a:bodyPr>
            <a:normAutofit/>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FFFF"/>
                </a:solidFill>
                <a:effectLst>
                  <a:outerShdw blurRad="38100" dist="38100" dir="2700000" algn="tl">
                    <a:srgbClr val="000000">
                      <a:alpha val="43137"/>
                    </a:srgbClr>
                  </a:outerShdw>
                </a:effectLst>
              </a:rPr>
              <a:t>Resources</a:t>
            </a:r>
          </a:p>
          <a:p>
            <a:r>
              <a:rPr lang="en-US" sz="2400" dirty="0">
                <a:solidFill>
                  <a:srgbClr val="FFFFFF"/>
                </a:solidFill>
                <a:effectLst>
                  <a:outerShdw blurRad="38100" dist="38100" dir="2700000" algn="tl">
                    <a:srgbClr val="000000">
                      <a:alpha val="43137"/>
                    </a:srgbClr>
                  </a:outerShdw>
                </a:effectLst>
              </a:rPr>
              <a:t>Questions?</a:t>
            </a:r>
          </a:p>
          <a:p>
            <a:pPr marL="0" indent="0">
              <a:buNone/>
            </a:pPr>
            <a:endParaRPr lang="en-US" sz="1800" dirty="0">
              <a:solidFill>
                <a:srgbClr val="FFFFFF"/>
              </a:solidFill>
            </a:endParaRPr>
          </a:p>
        </p:txBody>
      </p:sp>
      <p:sp>
        <p:nvSpPr>
          <p:cNvPr id="8" name="Title 4">
            <a:extLst>
              <a:ext uri="{FF2B5EF4-FFF2-40B4-BE49-F238E27FC236}">
                <a16:creationId xmlns:a16="http://schemas.microsoft.com/office/drawing/2014/main" id="{F8BC475F-1BA4-EBC7-9AAC-771D6F2E6100}"/>
              </a:ext>
            </a:extLst>
          </p:cNvPr>
          <p:cNvSpPr>
            <a:spLocks noGrp="1"/>
          </p:cNvSpPr>
          <p:nvPr/>
        </p:nvSpPr>
        <p:spPr>
          <a:xfrm>
            <a:off x="539780" y="335548"/>
            <a:ext cx="8595076"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pPr>
            <a:r>
              <a:rPr lang="en-US">
                <a:solidFill>
                  <a:srgbClr val="FFFFFF"/>
                </a:solidFill>
                <a:effectLst>
                  <a:outerShdw blurRad="38100" dist="38100" dir="2700000" algn="tl">
                    <a:srgbClr val="000000">
                      <a:alpha val="43137"/>
                    </a:srgbClr>
                  </a:outerShdw>
                </a:effectLst>
              </a:rPr>
              <a:t>closing</a:t>
            </a:r>
          </a:p>
          <a:p>
            <a:endParaRPr lang="en-US">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32A5DA4E-37FE-5F29-7010-9959003DD537}"/>
              </a:ext>
            </a:extLst>
          </p:cNvPr>
          <p:cNvPicPr>
            <a:picLocks noChangeAspect="1"/>
          </p:cNvPicPr>
          <p:nvPr/>
        </p:nvPicPr>
        <p:blipFill>
          <a:blip r:embed="rId6"/>
          <a:srcRect l="1167" t="1162" r="7193" b="1"/>
          <a:stretch>
            <a:fillRect/>
          </a:stretch>
        </p:blipFill>
        <p:spPr>
          <a:xfrm>
            <a:off x="3936253" y="999910"/>
            <a:ext cx="4809177" cy="4858180"/>
          </a:xfrm>
          <a:prstGeom prst="rect">
            <a:avLst/>
          </a:prstGeom>
        </p:spPr>
      </p:pic>
    </p:spTree>
    <p:extLst>
      <p:ext uri="{BB962C8B-B14F-4D97-AF65-F5344CB8AC3E}">
        <p14:creationId xmlns:p14="http://schemas.microsoft.com/office/powerpoint/2010/main" val="26269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C0D766B5-0C66-5A54-937B-6C2ADA9D3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BB29F-7CCC-44CC-6423-80A6C9789FC7}"/>
              </a:ext>
            </a:extLst>
          </p:cNvPr>
          <p:cNvSpPr>
            <a:spLocks noGrp="1"/>
          </p:cNvSpPr>
          <p:nvPr>
            <p:ph type="ctrTitle"/>
          </p:nvPr>
        </p:nvSpPr>
        <p:spPr/>
        <p:txBody>
          <a:bodyPr/>
          <a:lstStyle/>
          <a:p>
            <a:r>
              <a:rPr lang="en-US">
                <a:effectLst>
                  <a:outerShdw blurRad="38100" dist="38100" dir="2700000" algn="tl">
                    <a:srgbClr val="000000">
                      <a:alpha val="43137"/>
                    </a:srgbClr>
                  </a:outerShdw>
                </a:effectLst>
              </a:rPr>
              <a:t>Thank you!</a:t>
            </a:r>
            <a:endParaRPr lang="en-US"/>
          </a:p>
        </p:txBody>
      </p:sp>
      <p:pic>
        <p:nvPicPr>
          <p:cNvPr id="9" name="Picture Placeholder 5">
            <a:extLst>
              <a:ext uri="{FF2B5EF4-FFF2-40B4-BE49-F238E27FC236}">
                <a16:creationId xmlns:a16="http://schemas.microsoft.com/office/drawing/2014/main" id="{06F8C882-5A4B-F73B-9649-7962F94BCC9E}"/>
              </a:ext>
            </a:extLst>
          </p:cNvPr>
          <p:cNvPicPr>
            <a:picLocks noChangeAspect="1"/>
          </p:cNvPicPr>
          <p:nvPr/>
        </p:nvPicPr>
        <p:blipFill>
          <a:blip r:embed="rId3"/>
          <a:srcRect l="7431" r="7431"/>
          <a:stretch/>
        </p:blipFill>
        <p:spPr>
          <a:xfrm>
            <a:off x="-183981" y="75415"/>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Tree>
    <p:extLst>
      <p:ext uri="{BB962C8B-B14F-4D97-AF65-F5344CB8AC3E}">
        <p14:creationId xmlns:p14="http://schemas.microsoft.com/office/powerpoint/2010/main" val="14028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4F033F24-95C8-3CE9-E990-D622289AE4DF}"/>
            </a:ext>
          </a:extLst>
        </p:cNvPr>
        <p:cNvGrpSpPr/>
        <p:nvPr/>
      </p:nvGrpSpPr>
      <p:grpSpPr>
        <a:xfrm>
          <a:off x="0" y="0"/>
          <a:ext cx="0" cy="0"/>
          <a:chOff x="0" y="0"/>
          <a:chExt cx="0" cy="0"/>
        </a:xfrm>
      </p:grpSpPr>
      <p:pic>
        <p:nvPicPr>
          <p:cNvPr id="8" name="Picture 7" descr="A cell phone with a qr code and a person pointing&#10;&#10;Description automatically generated">
            <a:extLst>
              <a:ext uri="{FF2B5EF4-FFF2-40B4-BE49-F238E27FC236}">
                <a16:creationId xmlns:a16="http://schemas.microsoft.com/office/drawing/2014/main" id="{8E96FC71-4D3E-54FF-C115-4D2B9C974ED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C0F265F-9C4C-A6B3-2B6C-E4E9B0ED73B5}"/>
              </a:ext>
            </a:extLst>
          </p:cNvPr>
          <p:cNvSpPr/>
          <p:nvPr/>
        </p:nvSpPr>
        <p:spPr>
          <a:xfrm>
            <a:off x="1030147" y="486137"/>
            <a:ext cx="6088283" cy="1169043"/>
          </a:xfrm>
          <a:prstGeom prst="rect">
            <a:avLst/>
          </a:prstGeom>
          <a:solidFill>
            <a:schemeClr val="dk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BEF47ED-01FB-318F-4B4E-B47A690B54EA}"/>
              </a:ext>
            </a:extLst>
          </p:cNvPr>
          <p:cNvGrpSpPr/>
          <p:nvPr/>
        </p:nvGrpSpPr>
        <p:grpSpPr>
          <a:xfrm>
            <a:off x="1018572" y="478035"/>
            <a:ext cx="6217920" cy="1188720"/>
            <a:chOff x="1018572" y="478035"/>
            <a:chExt cx="6217920" cy="1188720"/>
          </a:xfrm>
        </p:grpSpPr>
        <p:sp>
          <p:nvSpPr>
            <p:cNvPr id="5" name="Rectangle 4">
              <a:extLst>
                <a:ext uri="{FF2B5EF4-FFF2-40B4-BE49-F238E27FC236}">
                  <a16:creationId xmlns:a16="http://schemas.microsoft.com/office/drawing/2014/main" id="{5B99782B-0763-B258-8C64-1E0D7A015DD9}"/>
                </a:ext>
              </a:extLst>
            </p:cNvPr>
            <p:cNvSpPr/>
            <p:nvPr/>
          </p:nvSpPr>
          <p:spPr>
            <a:xfrm>
              <a:off x="1018572" y="478035"/>
              <a:ext cx="6217920" cy="1188720"/>
            </a:xfrm>
            <a:prstGeom prst="rect">
              <a:avLst/>
            </a:prstGeom>
            <a:solidFill>
              <a:srgbClr val="FFFFF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884AA5-828B-8CFE-AF74-2658DB2397B9}"/>
                </a:ext>
              </a:extLst>
            </p:cNvPr>
            <p:cNvSpPr/>
            <p:nvPr/>
          </p:nvSpPr>
          <p:spPr>
            <a:xfrm>
              <a:off x="1018572" y="478035"/>
              <a:ext cx="6217920" cy="1188720"/>
            </a:xfrm>
            <a:prstGeom prst="rect">
              <a:avLst/>
            </a:prstGeom>
            <a:gradFill>
              <a:gsLst>
                <a:gs pos="0">
                  <a:schemeClr val="dk1">
                    <a:satMod val="103000"/>
                    <a:lumMod val="102000"/>
                    <a:tint val="94000"/>
                    <a:alpha val="15000"/>
                  </a:schemeClr>
                </a:gs>
                <a:gs pos="10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A8AC68E-2056-BEE9-8192-0D29FB6CCB06}"/>
                </a:ext>
              </a:extLst>
            </p:cNvPr>
            <p:cNvSpPr txBox="1"/>
            <p:nvPr/>
          </p:nvSpPr>
          <p:spPr>
            <a:xfrm>
              <a:off x="1030147" y="685937"/>
              <a:ext cx="6206345" cy="769441"/>
            </a:xfrm>
            <a:prstGeom prst="rect">
              <a:avLst/>
            </a:prstGeom>
            <a:noFill/>
          </p:spPr>
          <p:txBody>
            <a:bodyPr wrap="square" rtlCol="0">
              <a:spAutoFit/>
            </a:bodyPr>
            <a:lstStyle/>
            <a:p>
              <a:pPr algn="ctr"/>
              <a:r>
                <a:rPr lang="en-US" sz="4400" b="1" dirty="0">
                  <a:solidFill>
                    <a:srgbClr val="DA5806"/>
                  </a:solidFill>
                  <a:effectLst>
                    <a:outerShdw blurRad="38100" dist="38100" dir="2700000" algn="tl">
                      <a:srgbClr val="000000">
                        <a:alpha val="43137"/>
                      </a:srgbClr>
                    </a:outerShdw>
                  </a:effectLst>
                  <a:latin typeface="Avenir Next LT Pro" panose="020B0504020202020204" pitchFamily="34" charset="0"/>
                </a:rPr>
                <a:t>PHONES UP!!</a:t>
              </a:r>
            </a:p>
          </p:txBody>
        </p:sp>
      </p:grpSp>
      <p:grpSp>
        <p:nvGrpSpPr>
          <p:cNvPr id="11" name="Group 10">
            <a:extLst>
              <a:ext uri="{FF2B5EF4-FFF2-40B4-BE49-F238E27FC236}">
                <a16:creationId xmlns:a16="http://schemas.microsoft.com/office/drawing/2014/main" id="{EB1C6FEF-0A65-BD60-02AC-3D1521F1EC9E}"/>
              </a:ext>
            </a:extLst>
          </p:cNvPr>
          <p:cNvGrpSpPr/>
          <p:nvPr/>
        </p:nvGrpSpPr>
        <p:grpSpPr>
          <a:xfrm>
            <a:off x="1018572" y="4832047"/>
            <a:ext cx="6217920" cy="1188720"/>
            <a:chOff x="1018572" y="478035"/>
            <a:chExt cx="6217920" cy="1188720"/>
          </a:xfrm>
        </p:grpSpPr>
        <p:sp>
          <p:nvSpPr>
            <p:cNvPr id="12" name="Rectangle 11">
              <a:extLst>
                <a:ext uri="{FF2B5EF4-FFF2-40B4-BE49-F238E27FC236}">
                  <a16:creationId xmlns:a16="http://schemas.microsoft.com/office/drawing/2014/main" id="{2835ED98-5781-8849-F0F9-9860A312F781}"/>
                </a:ext>
              </a:extLst>
            </p:cNvPr>
            <p:cNvSpPr/>
            <p:nvPr/>
          </p:nvSpPr>
          <p:spPr>
            <a:xfrm>
              <a:off x="1018572" y="478035"/>
              <a:ext cx="6217920" cy="1188720"/>
            </a:xfrm>
            <a:prstGeom prst="rect">
              <a:avLst/>
            </a:prstGeom>
            <a:solidFill>
              <a:srgbClr val="FFFFF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26C3EC-B43B-FB64-E90A-574999452F55}"/>
                </a:ext>
              </a:extLst>
            </p:cNvPr>
            <p:cNvSpPr/>
            <p:nvPr/>
          </p:nvSpPr>
          <p:spPr>
            <a:xfrm>
              <a:off x="1018572" y="478035"/>
              <a:ext cx="6217920" cy="1188720"/>
            </a:xfrm>
            <a:prstGeom prst="rect">
              <a:avLst/>
            </a:prstGeom>
            <a:gradFill>
              <a:gsLst>
                <a:gs pos="0">
                  <a:schemeClr val="dk1">
                    <a:satMod val="103000"/>
                    <a:lumMod val="102000"/>
                    <a:tint val="94000"/>
                    <a:alpha val="15000"/>
                  </a:schemeClr>
                </a:gs>
                <a:gs pos="100000">
                  <a:schemeClr val="dk1">
                    <a:satMod val="110000"/>
                    <a:lumMod val="100000"/>
                    <a:shade val="100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ED39D5D-1938-DE62-8B00-8A5D09F82D9B}"/>
                </a:ext>
              </a:extLst>
            </p:cNvPr>
            <p:cNvSpPr txBox="1"/>
            <p:nvPr/>
          </p:nvSpPr>
          <p:spPr>
            <a:xfrm>
              <a:off x="1030147" y="733974"/>
              <a:ext cx="6206345" cy="769441"/>
            </a:xfrm>
            <a:prstGeom prst="rect">
              <a:avLst/>
            </a:prstGeom>
            <a:noFill/>
          </p:spPr>
          <p:txBody>
            <a:bodyPr wrap="square" rtlCol="0">
              <a:spAutoFit/>
            </a:bodyPr>
            <a:lstStyle/>
            <a:p>
              <a:pPr algn="ctr"/>
              <a:r>
                <a:rPr lang="en-US" sz="4400" b="1" dirty="0">
                  <a:solidFill>
                    <a:srgbClr val="DA5806"/>
                  </a:solidFill>
                  <a:effectLst>
                    <a:outerShdw blurRad="38100" dist="38100" dir="2700000" algn="tl">
                      <a:srgbClr val="000000">
                        <a:alpha val="43137"/>
                      </a:srgbClr>
                    </a:outerShdw>
                  </a:effectLst>
                  <a:latin typeface="Avenir Next LT Pro" panose="020B0504020202020204" pitchFamily="34" charset="0"/>
                </a:rPr>
                <a:t>SCAN  THIS</a:t>
              </a:r>
            </a:p>
          </p:txBody>
        </p:sp>
      </p:grpSp>
      <p:sp>
        <p:nvSpPr>
          <p:cNvPr id="15" name="Rectangle 14">
            <a:extLst>
              <a:ext uri="{FF2B5EF4-FFF2-40B4-BE49-F238E27FC236}">
                <a16:creationId xmlns:a16="http://schemas.microsoft.com/office/drawing/2014/main" id="{EC38E4E4-7514-7514-B98D-7E6B54F6BDCA}"/>
              </a:ext>
            </a:extLst>
          </p:cNvPr>
          <p:cNvSpPr/>
          <p:nvPr/>
        </p:nvSpPr>
        <p:spPr>
          <a:xfrm>
            <a:off x="0" y="7964658"/>
            <a:ext cx="12192000" cy="2926080"/>
          </a:xfrm>
          <a:prstGeom prst="rect">
            <a:avLst/>
          </a:prstGeom>
          <a:gradFill>
            <a:gsLst>
              <a:gs pos="100000">
                <a:srgbClr val="4A5A70">
                  <a:alpha val="15000"/>
                </a:srgbClr>
              </a:gs>
              <a:gs pos="0">
                <a:schemeClr val="dk1">
                  <a:satMod val="103000"/>
                  <a:lumMod val="102000"/>
                  <a:tint val="94000"/>
                  <a:alpha val="15000"/>
                </a:schemeClr>
              </a:gs>
              <a:gs pos="100000">
                <a:schemeClr val="dk1">
                  <a:lumMod val="99000"/>
                  <a:satMod val="120000"/>
                  <a:shade val="78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3600" b="1">
                <a:solidFill>
                  <a:srgbClr val="404040"/>
                </a:solidFill>
                <a:effectLst>
                  <a:outerShdw blurRad="38100" dist="38100" dir="2700000" algn="tl">
                    <a:srgbClr val="000000">
                      <a:alpha val="43137"/>
                    </a:srgbClr>
                  </a:outerShdw>
                </a:effectLst>
                <a:latin typeface="Avenir Next LT Pro Demi" panose="020B0704020202020204" pitchFamily="34" charset="0"/>
              </a:rPr>
              <a:t>DISCOVER BEST PRACTICES FOR </a:t>
            </a:r>
          </a:p>
          <a:p>
            <a:pPr algn="ctr"/>
            <a:r>
              <a:rPr lang="en-US" sz="3600" b="1">
                <a:solidFill>
                  <a:srgbClr val="404040"/>
                </a:solidFill>
                <a:effectLst>
                  <a:outerShdw blurRad="38100" dist="38100" dir="2700000" algn="tl">
                    <a:srgbClr val="000000">
                      <a:alpha val="43137"/>
                    </a:srgbClr>
                  </a:outerShdw>
                </a:effectLst>
                <a:latin typeface="Avenir Next LT Pro Demi" panose="020B0704020202020204" pitchFamily="34" charset="0"/>
              </a:rPr>
              <a:t>STUDENT EMPLOYMENT</a:t>
            </a:r>
          </a:p>
        </p:txBody>
      </p:sp>
    </p:spTree>
    <p:extLst>
      <p:ext uri="{BB962C8B-B14F-4D97-AF65-F5344CB8AC3E}">
        <p14:creationId xmlns:p14="http://schemas.microsoft.com/office/powerpoint/2010/main" val="32444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a:extLst>
            <a:ext uri="{FF2B5EF4-FFF2-40B4-BE49-F238E27FC236}">
              <a16:creationId xmlns:a16="http://schemas.microsoft.com/office/drawing/2014/main" id="{20DD22C5-37CD-1DDE-3FD6-C102ED30602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1A111A-2698-EFF8-FA05-50944FF67621}"/>
              </a:ext>
            </a:extLst>
          </p:cNvPr>
          <p:cNvSpPr/>
          <p:nvPr/>
        </p:nvSpPr>
        <p:spPr>
          <a:xfrm>
            <a:off x="0" y="1798320"/>
            <a:ext cx="12192000" cy="2926080"/>
          </a:xfrm>
          <a:prstGeom prst="rect">
            <a:avLst/>
          </a:prstGeom>
          <a:gradFill>
            <a:gsLst>
              <a:gs pos="100000">
                <a:srgbClr val="4A5A70">
                  <a:alpha val="15000"/>
                </a:srgbClr>
              </a:gs>
              <a:gs pos="0">
                <a:schemeClr val="dk1">
                  <a:satMod val="103000"/>
                  <a:lumMod val="102000"/>
                  <a:tint val="94000"/>
                  <a:alpha val="15000"/>
                </a:schemeClr>
              </a:gs>
              <a:gs pos="100000">
                <a:schemeClr val="dk1">
                  <a:lumMod val="99000"/>
                  <a:satMod val="120000"/>
                  <a:shade val="78000"/>
                </a:schemeClr>
              </a:gs>
            </a:gsLst>
            <a:lin ang="5400000" scaled="0"/>
          </a:grad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3600" b="1">
                <a:solidFill>
                  <a:srgbClr val="404040"/>
                </a:solidFill>
                <a:effectLst>
                  <a:outerShdw blurRad="38100" dist="38100" dir="2700000" algn="tl">
                    <a:srgbClr val="000000">
                      <a:alpha val="43137"/>
                    </a:srgbClr>
                  </a:outerShdw>
                </a:effectLst>
                <a:latin typeface="Avenir Next LT Pro Demi" panose="020B0704020202020204" pitchFamily="34" charset="0"/>
              </a:rPr>
              <a:t>DISCOVER BEST PRACTICES FOR </a:t>
            </a:r>
          </a:p>
          <a:p>
            <a:pPr algn="ctr"/>
            <a:r>
              <a:rPr lang="en-US" sz="3600" b="1">
                <a:solidFill>
                  <a:srgbClr val="404040"/>
                </a:solidFill>
                <a:effectLst>
                  <a:outerShdw blurRad="38100" dist="38100" dir="2700000" algn="tl">
                    <a:srgbClr val="000000">
                      <a:alpha val="43137"/>
                    </a:srgbClr>
                  </a:outerShdw>
                </a:effectLst>
                <a:latin typeface="Avenir Next LT Pro Demi" panose="020B0704020202020204" pitchFamily="34" charset="0"/>
              </a:rPr>
              <a:t>STUDENT EMPLOYMENT</a:t>
            </a:r>
          </a:p>
        </p:txBody>
      </p:sp>
    </p:spTree>
    <p:extLst>
      <p:ext uri="{BB962C8B-B14F-4D97-AF65-F5344CB8AC3E}">
        <p14:creationId xmlns:p14="http://schemas.microsoft.com/office/powerpoint/2010/main" val="652585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18284903-3FB1-A100-6590-208EB73F3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2DE65-6E55-6C3E-4A4E-C34677652D88}"/>
              </a:ext>
            </a:extLst>
          </p:cNvPr>
          <p:cNvSpPr>
            <a:spLocks noGrp="1"/>
          </p:cNvSpPr>
          <p:nvPr>
            <p:ph type="ctrTitle"/>
          </p:nvPr>
        </p:nvSpPr>
        <p:spPr>
          <a:xfrm>
            <a:off x="13356439" y="2158268"/>
            <a:ext cx="6013188" cy="2387600"/>
          </a:xfrm>
        </p:spPr>
        <p:txBody>
          <a:bodyPr/>
          <a:lstStyle/>
          <a:p>
            <a:r>
              <a:rPr lang="en-US">
                <a:effectLst>
                  <a:outerShdw blurRad="38100" dist="38100" dir="2700000" algn="tl">
                    <a:srgbClr val="000000">
                      <a:alpha val="43137"/>
                    </a:srgbClr>
                  </a:outerShdw>
                </a:effectLst>
              </a:rPr>
              <a:t>HIRE LEARNING</a:t>
            </a:r>
            <a:endParaRPr lang="en-US"/>
          </a:p>
        </p:txBody>
      </p:sp>
      <p:sp>
        <p:nvSpPr>
          <p:cNvPr id="3" name="Subtitle 2">
            <a:extLst>
              <a:ext uri="{FF2B5EF4-FFF2-40B4-BE49-F238E27FC236}">
                <a16:creationId xmlns:a16="http://schemas.microsoft.com/office/drawing/2014/main" id="{F2852EDC-6635-49A1-B994-92390571389E}"/>
              </a:ext>
            </a:extLst>
          </p:cNvPr>
          <p:cNvSpPr>
            <a:spLocks noGrp="1"/>
          </p:cNvSpPr>
          <p:nvPr>
            <p:ph type="subTitle" idx="1"/>
          </p:nvPr>
        </p:nvSpPr>
        <p:spPr>
          <a:xfrm>
            <a:off x="13356439" y="4703214"/>
            <a:ext cx="6013188" cy="827881"/>
          </a:xfrm>
        </p:spPr>
        <p:txBody>
          <a:bodyPr/>
          <a:lstStyle/>
          <a:p>
            <a:r>
              <a:rPr lang="en-US">
                <a:effectLst>
                  <a:outerShdw blurRad="38100" dist="38100" dir="2700000" algn="tl">
                    <a:srgbClr val="000000">
                      <a:alpha val="43137"/>
                    </a:srgbClr>
                  </a:outerShdw>
                </a:effectLst>
              </a:rPr>
              <a:t>Tips &amp; Tales from the Front Lines of </a:t>
            </a:r>
          </a:p>
          <a:p>
            <a:r>
              <a:rPr lang="en-US">
                <a:effectLst>
                  <a:outerShdw blurRad="38100" dist="38100" dir="2700000" algn="tl">
                    <a:srgbClr val="000000">
                      <a:alpha val="43137"/>
                    </a:srgbClr>
                  </a:outerShdw>
                </a:effectLst>
              </a:rPr>
              <a:t>Student Employment</a:t>
            </a:r>
          </a:p>
          <a:p>
            <a:endParaRPr lang="en-US"/>
          </a:p>
        </p:txBody>
      </p:sp>
      <p:pic>
        <p:nvPicPr>
          <p:cNvPr id="9" name="Picture Placeholder 5">
            <a:extLst>
              <a:ext uri="{FF2B5EF4-FFF2-40B4-BE49-F238E27FC236}">
                <a16:creationId xmlns:a16="http://schemas.microsoft.com/office/drawing/2014/main" id="{2AAB1CEA-6A85-5901-C9FB-40D4491BAB4D}"/>
              </a:ext>
            </a:extLst>
          </p:cNvPr>
          <p:cNvPicPr>
            <a:picLocks noChangeAspect="1"/>
          </p:cNvPicPr>
          <p:nvPr/>
        </p:nvPicPr>
        <p:blipFill>
          <a:blip r:embed="rId3"/>
          <a:srcRect l="7431" r="7431"/>
          <a:stretch/>
        </p:blipFill>
        <p:spPr>
          <a:xfrm>
            <a:off x="-183981" y="7177255"/>
            <a:ext cx="6917590" cy="6903788"/>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blipFill>
            <a:blip r:embed="rId4"/>
            <a:stretch>
              <a:fillRect/>
            </a:stretch>
          </a:blipFill>
        </p:spPr>
      </p:pic>
      <p:sp>
        <p:nvSpPr>
          <p:cNvPr id="13" name="Title 3">
            <a:extLst>
              <a:ext uri="{FF2B5EF4-FFF2-40B4-BE49-F238E27FC236}">
                <a16:creationId xmlns:a16="http://schemas.microsoft.com/office/drawing/2014/main" id="{6F2955D3-ADF1-DE0A-3637-F80C20E16910}"/>
              </a:ext>
            </a:extLst>
          </p:cNvPr>
          <p:cNvSpPr txBox="1">
            <a:spLocks/>
          </p:cNvSpPr>
          <p:nvPr/>
        </p:nvSpPr>
        <p:spPr>
          <a:xfrm>
            <a:off x="417341" y="338458"/>
            <a:ext cx="11361867" cy="869909"/>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36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spcBef>
                <a:spcPts val="600"/>
              </a:spcBef>
              <a:spcAft>
                <a:spcPts val="600"/>
              </a:spcAft>
            </a:pPr>
            <a:r>
              <a:rPr lang="en-US" sz="2800">
                <a:effectLst>
                  <a:outerShdw blurRad="38100" dist="38100" dir="2700000" algn="tl">
                    <a:srgbClr val="000000">
                      <a:alpha val="43137"/>
                    </a:srgbClr>
                  </a:outerShdw>
                </a:effectLst>
              </a:rPr>
              <a:t>Understanding student position types &amp; structure</a:t>
            </a:r>
            <a:br>
              <a:rPr lang="en-US"/>
            </a:br>
            <a:r>
              <a:rPr lang="en-US" sz="2400">
                <a:solidFill>
                  <a:schemeClr val="accent2"/>
                </a:solidFill>
                <a:effectLst>
                  <a:outerShdw blurRad="38100" dist="38100" dir="2700000" algn="tl">
                    <a:srgbClr val="000000">
                      <a:alpha val="43137"/>
                    </a:srgbClr>
                  </a:outerShdw>
                </a:effectLst>
              </a:rPr>
              <a:t>discover best practices</a:t>
            </a:r>
          </a:p>
        </p:txBody>
      </p:sp>
      <p:pic>
        <p:nvPicPr>
          <p:cNvPr id="23" name="Picture 22">
            <a:extLst>
              <a:ext uri="{FF2B5EF4-FFF2-40B4-BE49-F238E27FC236}">
                <a16:creationId xmlns:a16="http://schemas.microsoft.com/office/drawing/2014/main" id="{8BC4F34E-1103-FC99-3568-997CA4B5B5DB}"/>
              </a:ext>
            </a:extLst>
          </p:cNvPr>
          <p:cNvPicPr>
            <a:picLocks noChangeAspect="1"/>
          </p:cNvPicPr>
          <p:nvPr/>
        </p:nvPicPr>
        <p:blipFill>
          <a:blip r:embed="rId5"/>
          <a:stretch>
            <a:fillRect/>
          </a:stretch>
        </p:blipFill>
        <p:spPr>
          <a:xfrm>
            <a:off x="417341" y="1391003"/>
            <a:ext cx="10182225" cy="2495550"/>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EDE7E8E5-99C0-A9FB-EDFF-27C105B1E834}"/>
              </a:ext>
            </a:extLst>
          </p:cNvPr>
          <p:cNvPicPr>
            <a:picLocks noChangeAspect="1"/>
          </p:cNvPicPr>
          <p:nvPr/>
        </p:nvPicPr>
        <p:blipFill>
          <a:blip r:embed="rId6"/>
          <a:stretch>
            <a:fillRect/>
          </a:stretch>
        </p:blipFill>
        <p:spPr>
          <a:xfrm>
            <a:off x="1795777" y="3678879"/>
            <a:ext cx="10182225" cy="287655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ADE2BF7-20A8-34CE-0880-ABCAA77D3A50}"/>
              </a:ext>
            </a:extLst>
          </p:cNvPr>
          <p:cNvPicPr>
            <a:picLocks noChangeAspect="1"/>
          </p:cNvPicPr>
          <p:nvPr/>
        </p:nvPicPr>
        <p:blipFill>
          <a:blip r:embed="rId7"/>
          <a:stretch>
            <a:fillRect/>
          </a:stretch>
        </p:blipFill>
        <p:spPr>
          <a:xfrm>
            <a:off x="173977" y="4069189"/>
            <a:ext cx="1865164" cy="1335370"/>
          </a:xfrm>
          <a:prstGeom prst="rect">
            <a:avLst/>
          </a:prstGeom>
        </p:spPr>
      </p:pic>
      <p:pic>
        <p:nvPicPr>
          <p:cNvPr id="4" name="Picture 3">
            <a:extLst>
              <a:ext uri="{FF2B5EF4-FFF2-40B4-BE49-F238E27FC236}">
                <a16:creationId xmlns:a16="http://schemas.microsoft.com/office/drawing/2014/main" id="{126DE0C1-FEBD-9184-6F40-788C96B7297F}"/>
              </a:ext>
            </a:extLst>
          </p:cNvPr>
          <p:cNvPicPr>
            <a:picLocks noChangeAspect="1"/>
          </p:cNvPicPr>
          <p:nvPr/>
        </p:nvPicPr>
        <p:blipFill>
          <a:blip r:embed="rId8"/>
          <a:stretch>
            <a:fillRect/>
          </a:stretch>
        </p:blipFill>
        <p:spPr>
          <a:xfrm>
            <a:off x="-9149862" y="7177255"/>
            <a:ext cx="10542759" cy="55955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4117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8DF4A123-94FE-69C2-8381-267683567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F9239-EA5A-2301-572C-869BCC763808}"/>
              </a:ext>
            </a:extLst>
          </p:cNvPr>
          <p:cNvSpPr>
            <a:spLocks noGrp="1"/>
          </p:cNvSpPr>
          <p:nvPr>
            <p:ph type="ctrTitle"/>
          </p:nvPr>
        </p:nvSpPr>
        <p:spPr>
          <a:xfrm>
            <a:off x="13356439" y="2158268"/>
            <a:ext cx="6013188" cy="2387600"/>
          </a:xfrm>
        </p:spPr>
        <p:txBody>
          <a:bodyPr/>
          <a:lstStyle/>
          <a:p>
            <a:r>
              <a:rPr lang="en-US">
                <a:effectLst>
                  <a:outerShdw blurRad="38100" dist="38100" dir="2700000" algn="tl">
                    <a:srgbClr val="000000">
                      <a:alpha val="43137"/>
                    </a:srgbClr>
                  </a:outerShdw>
                </a:effectLst>
              </a:rPr>
              <a:t>HIRE LEARNING</a:t>
            </a:r>
            <a:endParaRPr lang="en-US"/>
          </a:p>
        </p:txBody>
      </p:sp>
      <p:sp>
        <p:nvSpPr>
          <p:cNvPr id="3" name="Subtitle 2">
            <a:extLst>
              <a:ext uri="{FF2B5EF4-FFF2-40B4-BE49-F238E27FC236}">
                <a16:creationId xmlns:a16="http://schemas.microsoft.com/office/drawing/2014/main" id="{89D8E466-CA50-6752-C6B0-230D3887CD6A}"/>
              </a:ext>
            </a:extLst>
          </p:cNvPr>
          <p:cNvSpPr>
            <a:spLocks noGrp="1"/>
          </p:cNvSpPr>
          <p:nvPr>
            <p:ph type="subTitle" idx="1"/>
          </p:nvPr>
        </p:nvSpPr>
        <p:spPr>
          <a:xfrm>
            <a:off x="13356439" y="4703214"/>
            <a:ext cx="6013188" cy="827881"/>
          </a:xfrm>
        </p:spPr>
        <p:txBody>
          <a:bodyPr/>
          <a:lstStyle/>
          <a:p>
            <a:r>
              <a:rPr lang="en-US">
                <a:effectLst>
                  <a:outerShdw blurRad="38100" dist="38100" dir="2700000" algn="tl">
                    <a:srgbClr val="000000">
                      <a:alpha val="43137"/>
                    </a:srgbClr>
                  </a:outerShdw>
                </a:effectLst>
              </a:rPr>
              <a:t>Tips &amp; Tales from the Front Lines of </a:t>
            </a:r>
          </a:p>
          <a:p>
            <a:r>
              <a:rPr lang="en-US">
                <a:effectLst>
                  <a:outerShdw blurRad="38100" dist="38100" dir="2700000" algn="tl">
                    <a:srgbClr val="000000">
                      <a:alpha val="43137"/>
                    </a:srgbClr>
                  </a:outerShdw>
                </a:effectLst>
              </a:rPr>
              <a:t>Student Employment</a:t>
            </a:r>
          </a:p>
          <a:p>
            <a:endParaRPr lang="en-US"/>
          </a:p>
        </p:txBody>
      </p:sp>
      <p:sp>
        <p:nvSpPr>
          <p:cNvPr id="13" name="Title 3">
            <a:extLst>
              <a:ext uri="{FF2B5EF4-FFF2-40B4-BE49-F238E27FC236}">
                <a16:creationId xmlns:a16="http://schemas.microsoft.com/office/drawing/2014/main" id="{CF2D861A-6BB6-299D-4858-596AE69DBA74}"/>
              </a:ext>
            </a:extLst>
          </p:cNvPr>
          <p:cNvSpPr txBox="1">
            <a:spLocks/>
          </p:cNvSpPr>
          <p:nvPr/>
        </p:nvSpPr>
        <p:spPr>
          <a:xfrm>
            <a:off x="417341" y="338458"/>
            <a:ext cx="11361867" cy="869909"/>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36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nSpc>
                <a:spcPct val="108000"/>
              </a:lnSpc>
              <a:spcBef>
                <a:spcPts val="600"/>
              </a:spcBef>
              <a:spcAft>
                <a:spcPts val="600"/>
              </a:spcAft>
            </a:pPr>
            <a:r>
              <a:rPr lang="en-US" sz="2800">
                <a:effectLst>
                  <a:outerShdw blurRad="38100" dist="38100" dir="2700000" algn="tl">
                    <a:srgbClr val="000000">
                      <a:alpha val="43137"/>
                    </a:srgbClr>
                  </a:outerShdw>
                </a:effectLst>
              </a:rPr>
              <a:t>Understanding student position types &amp; structure</a:t>
            </a:r>
            <a:br>
              <a:rPr lang="en-US"/>
            </a:br>
            <a:r>
              <a:rPr lang="en-US" sz="2400">
                <a:solidFill>
                  <a:schemeClr val="accent2"/>
                </a:solidFill>
                <a:effectLst>
                  <a:outerShdw blurRad="38100" dist="38100" dir="2700000" algn="tl">
                    <a:srgbClr val="000000">
                      <a:alpha val="43137"/>
                    </a:srgbClr>
                  </a:outerShdw>
                </a:effectLst>
              </a:rPr>
              <a:t>discover best practices</a:t>
            </a:r>
          </a:p>
        </p:txBody>
      </p:sp>
      <p:pic>
        <p:nvPicPr>
          <p:cNvPr id="23" name="Picture 22">
            <a:extLst>
              <a:ext uri="{FF2B5EF4-FFF2-40B4-BE49-F238E27FC236}">
                <a16:creationId xmlns:a16="http://schemas.microsoft.com/office/drawing/2014/main" id="{2BF63140-0AF1-02A9-345C-6329D3407A23}"/>
              </a:ext>
            </a:extLst>
          </p:cNvPr>
          <p:cNvPicPr>
            <a:picLocks noChangeAspect="1"/>
          </p:cNvPicPr>
          <p:nvPr/>
        </p:nvPicPr>
        <p:blipFill>
          <a:blip r:embed="rId3"/>
          <a:stretch>
            <a:fillRect/>
          </a:stretch>
        </p:blipFill>
        <p:spPr>
          <a:xfrm>
            <a:off x="6339364" y="8049710"/>
            <a:ext cx="10182225" cy="2495550"/>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183D1A9A-DC2A-04B4-2393-43F0D7F3F3F1}"/>
              </a:ext>
            </a:extLst>
          </p:cNvPr>
          <p:cNvPicPr>
            <a:picLocks noChangeAspect="1"/>
          </p:cNvPicPr>
          <p:nvPr/>
        </p:nvPicPr>
        <p:blipFill>
          <a:blip r:embed="rId4"/>
          <a:stretch>
            <a:fillRect/>
          </a:stretch>
        </p:blipFill>
        <p:spPr>
          <a:xfrm>
            <a:off x="7717800" y="10337586"/>
            <a:ext cx="10182225" cy="287655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20CDE287-2049-94A3-3A3B-F7A7C6A55400}"/>
              </a:ext>
            </a:extLst>
          </p:cNvPr>
          <p:cNvPicPr>
            <a:picLocks noChangeAspect="1"/>
          </p:cNvPicPr>
          <p:nvPr/>
        </p:nvPicPr>
        <p:blipFill>
          <a:blip r:embed="rId5"/>
          <a:stretch>
            <a:fillRect/>
          </a:stretch>
        </p:blipFill>
        <p:spPr>
          <a:xfrm>
            <a:off x="6096000" y="10727896"/>
            <a:ext cx="1865164" cy="1335370"/>
          </a:xfrm>
          <a:prstGeom prst="rect">
            <a:avLst/>
          </a:prstGeom>
        </p:spPr>
      </p:pic>
      <p:pic>
        <p:nvPicPr>
          <p:cNvPr id="6" name="Picture 5">
            <a:extLst>
              <a:ext uri="{FF2B5EF4-FFF2-40B4-BE49-F238E27FC236}">
                <a16:creationId xmlns:a16="http://schemas.microsoft.com/office/drawing/2014/main" id="{D6DD5BAF-C442-DFBF-ECC0-FCC9DE7E2132}"/>
              </a:ext>
            </a:extLst>
          </p:cNvPr>
          <p:cNvPicPr>
            <a:picLocks noChangeAspect="1"/>
          </p:cNvPicPr>
          <p:nvPr/>
        </p:nvPicPr>
        <p:blipFill>
          <a:blip r:embed="rId6"/>
          <a:stretch>
            <a:fillRect/>
          </a:stretch>
        </p:blipFill>
        <p:spPr>
          <a:xfrm>
            <a:off x="1377461" y="1208367"/>
            <a:ext cx="10542759" cy="5595542"/>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264C98A2-1668-4AB8-18EE-73A1F0F73700}"/>
              </a:ext>
            </a:extLst>
          </p:cNvPr>
          <p:cNvSpPr txBox="1"/>
          <p:nvPr/>
        </p:nvSpPr>
        <p:spPr>
          <a:xfrm>
            <a:off x="1021717" y="7038755"/>
            <a:ext cx="10898503" cy="276999"/>
          </a:xfrm>
          <a:prstGeom prst="rect">
            <a:avLst/>
          </a:prstGeom>
          <a:noFill/>
        </p:spPr>
        <p:txBody>
          <a:bodyPr wrap="square" rtlCol="0">
            <a:spAutoFit/>
          </a:bodyPr>
          <a:lstStyle/>
          <a:p>
            <a:pPr algn="ctr"/>
            <a:r>
              <a:rPr lang="en-US" sz="1200" b="1" i="1" dirty="0">
                <a:solidFill>
                  <a:srgbClr val="404040"/>
                </a:solidFill>
                <a:effectLst>
                  <a:outerShdw blurRad="38100" dist="38100" dir="2700000" algn="tl">
                    <a:srgbClr val="000000">
                      <a:alpha val="43137"/>
                    </a:srgbClr>
                  </a:outerShdw>
                </a:effectLst>
                <a:latin typeface="Avenir Next LT Pro" panose="020B0504020202020204" pitchFamily="34" charset="0"/>
              </a:rPr>
              <a:t>BACKGROUND CHECKS ARE VALID FOR 12 MONTHS FROM COMPLETION BEFORE REQUIRING AN UPDDATE FOR A NEW POSITION</a:t>
            </a:r>
          </a:p>
        </p:txBody>
      </p:sp>
      <p:sp>
        <p:nvSpPr>
          <p:cNvPr id="25" name="Content Placeholder 4">
            <a:extLst>
              <a:ext uri="{FF2B5EF4-FFF2-40B4-BE49-F238E27FC236}">
                <a16:creationId xmlns:a16="http://schemas.microsoft.com/office/drawing/2014/main" id="{BF78CA17-E1D2-53D8-D6B7-A3FBD7CD41BC}"/>
              </a:ext>
            </a:extLst>
          </p:cNvPr>
          <p:cNvSpPr>
            <a:spLocks noGrp="1"/>
          </p:cNvSpPr>
          <p:nvPr/>
        </p:nvSpPr>
        <p:spPr>
          <a:xfrm>
            <a:off x="1690893" y="7749004"/>
            <a:ext cx="2528845" cy="17636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6" name="Content Placeholder 5">
            <a:extLst>
              <a:ext uri="{FF2B5EF4-FFF2-40B4-BE49-F238E27FC236}">
                <a16:creationId xmlns:a16="http://schemas.microsoft.com/office/drawing/2014/main" id="{5FDABA43-C666-0D97-496C-D6F8879048E3}"/>
              </a:ext>
            </a:extLst>
          </p:cNvPr>
          <p:cNvSpPr>
            <a:spLocks noGrp="1"/>
          </p:cNvSpPr>
          <p:nvPr/>
        </p:nvSpPr>
        <p:spPr>
          <a:xfrm>
            <a:off x="7176228" y="7749004"/>
            <a:ext cx="2528844" cy="17636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7" name="Text Placeholder 15">
            <a:extLst>
              <a:ext uri="{FF2B5EF4-FFF2-40B4-BE49-F238E27FC236}">
                <a16:creationId xmlns:a16="http://schemas.microsoft.com/office/drawing/2014/main" id="{4774E2BE-E2FC-B4AF-11C0-D54DAE96FBF8}"/>
              </a:ext>
            </a:extLst>
          </p:cNvPr>
          <p:cNvSpPr txBox="1">
            <a:spLocks/>
          </p:cNvSpPr>
          <p:nvPr/>
        </p:nvSpPr>
        <p:spPr>
          <a:xfrm>
            <a:off x="1684121" y="8296729"/>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Must be approved through Financial Aid to be assigned to WA position number. </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28" name="Text Placeholder 16">
            <a:extLst>
              <a:ext uri="{FF2B5EF4-FFF2-40B4-BE49-F238E27FC236}">
                <a16:creationId xmlns:a16="http://schemas.microsoft.com/office/drawing/2014/main" id="{D6259351-4FE6-0A90-D0E0-FF4391718994}"/>
              </a:ext>
            </a:extLst>
          </p:cNvPr>
          <p:cNvSpPr txBox="1">
            <a:spLocks/>
          </p:cNvSpPr>
          <p:nvPr/>
        </p:nvSpPr>
        <p:spPr>
          <a:xfrm>
            <a:off x="7230613" y="8260975"/>
            <a:ext cx="2481986" cy="125172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Graduate assistantships require minimum pay rate of $14.12/hour, all positions. </a:t>
            </a:r>
          </a:p>
          <a:p>
            <a:pPr marL="0" indent="0">
              <a:buNone/>
            </a:pPr>
            <a:endParaRPr lang="en-US" sz="1800" dirty="0">
              <a:solidFill>
                <a:srgbClr val="0B2341"/>
              </a:solidFill>
            </a:endParaRPr>
          </a:p>
        </p:txBody>
      </p:sp>
      <p:sp>
        <p:nvSpPr>
          <p:cNvPr id="29" name="Text Placeholder 12">
            <a:extLst>
              <a:ext uri="{FF2B5EF4-FFF2-40B4-BE49-F238E27FC236}">
                <a16:creationId xmlns:a16="http://schemas.microsoft.com/office/drawing/2014/main" id="{4B0D01A7-246D-50ED-EEFB-D43334B5CB4F}"/>
              </a:ext>
            </a:extLst>
          </p:cNvPr>
          <p:cNvSpPr txBox="1">
            <a:spLocks/>
          </p:cNvSpPr>
          <p:nvPr/>
        </p:nvSpPr>
        <p:spPr>
          <a:xfrm>
            <a:off x="1725952" y="7851471"/>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WORK STUDY</a:t>
            </a:r>
            <a:endParaRPr lang="en-US" sz="1400" b="1" dirty="0">
              <a:solidFill>
                <a:srgbClr val="FFFFFF"/>
              </a:solidFill>
              <a:effectLst>
                <a:outerShdw blurRad="38100" dist="38100" dir="2700000" algn="tl">
                  <a:srgbClr val="000000">
                    <a:alpha val="43137"/>
                  </a:srgbClr>
                </a:outerShdw>
              </a:effectLst>
            </a:endParaRPr>
          </a:p>
        </p:txBody>
      </p:sp>
      <p:sp>
        <p:nvSpPr>
          <p:cNvPr id="30" name="Text Placeholder 13">
            <a:extLst>
              <a:ext uri="{FF2B5EF4-FFF2-40B4-BE49-F238E27FC236}">
                <a16:creationId xmlns:a16="http://schemas.microsoft.com/office/drawing/2014/main" id="{20232D8B-5B58-EAC9-44E6-8FA4F6A53923}"/>
              </a:ext>
            </a:extLst>
          </p:cNvPr>
          <p:cNvSpPr txBox="1">
            <a:spLocks/>
          </p:cNvSpPr>
          <p:nvPr/>
        </p:nvSpPr>
        <p:spPr>
          <a:xfrm>
            <a:off x="7183755" y="7852148"/>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0B2341"/>
                </a:solidFill>
                <a:effectLst>
                  <a:outerShdw blurRad="38100" dist="38100" dir="2700000" algn="tl">
                    <a:srgbClr val="000000">
                      <a:alpha val="43137"/>
                    </a:srgbClr>
                  </a:outerShdw>
                </a:effectLst>
                <a:latin typeface="Avenir Next LT Pro Demi" panose="020B0704020202020204" pitchFamily="34" charset="0"/>
              </a:rPr>
              <a:t>MINIMUM PAY RATE</a:t>
            </a: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31" name="Content Placeholder 4">
            <a:extLst>
              <a:ext uri="{FF2B5EF4-FFF2-40B4-BE49-F238E27FC236}">
                <a16:creationId xmlns:a16="http://schemas.microsoft.com/office/drawing/2014/main" id="{2AA643FA-EBE2-CF08-FDD2-CF20D652A52F}"/>
              </a:ext>
            </a:extLst>
          </p:cNvPr>
          <p:cNvSpPr>
            <a:spLocks noGrp="1"/>
          </p:cNvSpPr>
          <p:nvPr/>
        </p:nvSpPr>
        <p:spPr>
          <a:xfrm>
            <a:off x="1690893" y="9713398"/>
            <a:ext cx="2528845" cy="1428441"/>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2" name="Text Placeholder 15">
            <a:extLst>
              <a:ext uri="{FF2B5EF4-FFF2-40B4-BE49-F238E27FC236}">
                <a16:creationId xmlns:a16="http://schemas.microsoft.com/office/drawing/2014/main" id="{FE1311D7-EF88-A67B-96F4-966BD55299A5}"/>
              </a:ext>
            </a:extLst>
          </p:cNvPr>
          <p:cNvSpPr txBox="1">
            <a:spLocks/>
          </p:cNvSpPr>
          <p:nvPr/>
        </p:nvSpPr>
        <p:spPr>
          <a:xfrm>
            <a:off x="1684121" y="10261123"/>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Must be enrolled in co-op course for semester</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33" name="Text Placeholder 12">
            <a:extLst>
              <a:ext uri="{FF2B5EF4-FFF2-40B4-BE49-F238E27FC236}">
                <a16:creationId xmlns:a16="http://schemas.microsoft.com/office/drawing/2014/main" id="{18894FF1-C458-1C89-BC77-A37F1DD92F46}"/>
              </a:ext>
            </a:extLst>
          </p:cNvPr>
          <p:cNvSpPr txBox="1">
            <a:spLocks/>
          </p:cNvSpPr>
          <p:nvPr/>
        </p:nvSpPr>
        <p:spPr>
          <a:xfrm>
            <a:off x="1725952" y="9815865"/>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CO-OP</a:t>
            </a:r>
            <a:endParaRPr lang="en-US" sz="1400" b="1" dirty="0">
              <a:solidFill>
                <a:srgbClr val="FFFFFF"/>
              </a:solidFill>
              <a:effectLst>
                <a:outerShdw blurRad="38100" dist="38100" dir="2700000" algn="tl">
                  <a:srgbClr val="000000">
                    <a:alpha val="43137"/>
                  </a:srgbClr>
                </a:outerShdw>
              </a:effectLst>
            </a:endParaRPr>
          </a:p>
        </p:txBody>
      </p:sp>
      <p:sp>
        <p:nvSpPr>
          <p:cNvPr id="34" name="Content Placeholder 4">
            <a:extLst>
              <a:ext uri="{FF2B5EF4-FFF2-40B4-BE49-F238E27FC236}">
                <a16:creationId xmlns:a16="http://schemas.microsoft.com/office/drawing/2014/main" id="{2BAAE7FD-C467-698F-D8E9-48B0F62C5945}"/>
              </a:ext>
            </a:extLst>
          </p:cNvPr>
          <p:cNvSpPr>
            <a:spLocks noGrp="1"/>
          </p:cNvSpPr>
          <p:nvPr/>
        </p:nvSpPr>
        <p:spPr>
          <a:xfrm>
            <a:off x="4437324" y="7749156"/>
            <a:ext cx="2528845" cy="2511967"/>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5" name="Text Placeholder 15">
            <a:extLst>
              <a:ext uri="{FF2B5EF4-FFF2-40B4-BE49-F238E27FC236}">
                <a16:creationId xmlns:a16="http://schemas.microsoft.com/office/drawing/2014/main" id="{E8897259-DFBA-2158-43C6-2803EB3FDA8B}"/>
              </a:ext>
            </a:extLst>
          </p:cNvPr>
          <p:cNvSpPr txBox="1">
            <a:spLocks/>
          </p:cNvSpPr>
          <p:nvPr/>
        </p:nvSpPr>
        <p:spPr>
          <a:xfrm>
            <a:off x="4430552" y="8296882"/>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Positions must contain specific functional knowledge, skills and abilities learned in the student’s educational program that will be applied in the work during assistantship.</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36" name="Text Placeholder 12">
            <a:extLst>
              <a:ext uri="{FF2B5EF4-FFF2-40B4-BE49-F238E27FC236}">
                <a16:creationId xmlns:a16="http://schemas.microsoft.com/office/drawing/2014/main" id="{3175D2F1-01C8-2E76-46F7-91DA633356E6}"/>
              </a:ext>
            </a:extLst>
          </p:cNvPr>
          <p:cNvSpPr txBox="1">
            <a:spLocks/>
          </p:cNvSpPr>
          <p:nvPr/>
        </p:nvSpPr>
        <p:spPr>
          <a:xfrm>
            <a:off x="4472383" y="7851624"/>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GRADUATE ASSISTANT (GA)</a:t>
            </a:r>
            <a:endParaRPr lang="en-US" sz="1400" b="1" dirty="0">
              <a:solidFill>
                <a:srgbClr val="FFFFFF"/>
              </a:solidFill>
              <a:effectLst>
                <a:outerShdw blurRad="38100" dist="38100" dir="2700000" algn="tl">
                  <a:srgbClr val="000000">
                    <a:alpha val="43137"/>
                  </a:srgbClr>
                </a:outerShdw>
              </a:effectLst>
            </a:endParaRPr>
          </a:p>
        </p:txBody>
      </p:sp>
      <p:sp>
        <p:nvSpPr>
          <p:cNvPr id="37" name="Content Placeholder 4">
            <a:extLst>
              <a:ext uri="{FF2B5EF4-FFF2-40B4-BE49-F238E27FC236}">
                <a16:creationId xmlns:a16="http://schemas.microsoft.com/office/drawing/2014/main" id="{7B084230-B95F-DB19-EC5F-6F18A686E0A7}"/>
              </a:ext>
            </a:extLst>
          </p:cNvPr>
          <p:cNvSpPr>
            <a:spLocks noGrp="1"/>
          </p:cNvSpPr>
          <p:nvPr/>
        </p:nvSpPr>
        <p:spPr>
          <a:xfrm>
            <a:off x="4444096" y="10455356"/>
            <a:ext cx="2528845" cy="1867499"/>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8" name="Text Placeholder 15">
            <a:extLst>
              <a:ext uri="{FF2B5EF4-FFF2-40B4-BE49-F238E27FC236}">
                <a16:creationId xmlns:a16="http://schemas.microsoft.com/office/drawing/2014/main" id="{A03956EC-B81C-A57C-DA5D-FD5451294175}"/>
              </a:ext>
            </a:extLst>
          </p:cNvPr>
          <p:cNvSpPr txBox="1">
            <a:spLocks/>
          </p:cNvSpPr>
          <p:nvPr/>
        </p:nvSpPr>
        <p:spPr>
          <a:xfrm>
            <a:off x="4472383" y="11307577"/>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Speak test scores required or Graduate School Dean approved alternative</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39" name="Text Placeholder 12">
            <a:extLst>
              <a:ext uri="{FF2B5EF4-FFF2-40B4-BE49-F238E27FC236}">
                <a16:creationId xmlns:a16="http://schemas.microsoft.com/office/drawing/2014/main" id="{1D5C80EE-447E-7F02-7C41-2FAEA6D9E2B8}"/>
              </a:ext>
            </a:extLst>
          </p:cNvPr>
          <p:cNvSpPr txBox="1">
            <a:spLocks/>
          </p:cNvSpPr>
          <p:nvPr/>
        </p:nvSpPr>
        <p:spPr>
          <a:xfrm>
            <a:off x="4479155" y="10557822"/>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GRADUATE TEACHING ASSISTANT (GT) – FOREIGN NATIONAL </a:t>
            </a:r>
            <a:endParaRPr lang="en-US" sz="1400" b="1" dirty="0">
              <a:solidFill>
                <a:srgbClr val="FFFFFF"/>
              </a:solidFill>
              <a:effectLst>
                <a:outerShdw blurRad="38100" dist="38100" dir="2700000" algn="tl">
                  <a:srgbClr val="000000">
                    <a:alpha val="43137"/>
                  </a:srgbClr>
                </a:outerShdw>
              </a:effectLst>
            </a:endParaRPr>
          </a:p>
        </p:txBody>
      </p:sp>
      <p:sp>
        <p:nvSpPr>
          <p:cNvPr id="40" name="Content Placeholder 5">
            <a:extLst>
              <a:ext uri="{FF2B5EF4-FFF2-40B4-BE49-F238E27FC236}">
                <a16:creationId xmlns:a16="http://schemas.microsoft.com/office/drawing/2014/main" id="{0395BC5E-1FD4-55AC-5D37-208D3EB73826}"/>
              </a:ext>
            </a:extLst>
          </p:cNvPr>
          <p:cNvSpPr>
            <a:spLocks noGrp="1"/>
          </p:cNvSpPr>
          <p:nvPr/>
        </p:nvSpPr>
        <p:spPr>
          <a:xfrm>
            <a:off x="7188488" y="9731802"/>
            <a:ext cx="2528844" cy="1512127"/>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1" name="Text Placeholder 16">
            <a:extLst>
              <a:ext uri="{FF2B5EF4-FFF2-40B4-BE49-F238E27FC236}">
                <a16:creationId xmlns:a16="http://schemas.microsoft.com/office/drawing/2014/main" id="{FB34361B-8E7A-3818-F668-2230C80C9F9A}"/>
              </a:ext>
            </a:extLst>
          </p:cNvPr>
          <p:cNvSpPr txBox="1">
            <a:spLocks/>
          </p:cNvSpPr>
          <p:nvPr/>
        </p:nvSpPr>
        <p:spPr>
          <a:xfrm>
            <a:off x="7242873" y="10243773"/>
            <a:ext cx="2481986" cy="59104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Required completion in applicant tracking system (ATS) for all new hires</a:t>
            </a:r>
          </a:p>
          <a:p>
            <a:pPr marL="0" indent="0">
              <a:buNone/>
            </a:pPr>
            <a:endParaRPr lang="en-US" sz="1800" dirty="0">
              <a:solidFill>
                <a:srgbClr val="0B2341"/>
              </a:solidFill>
            </a:endParaRPr>
          </a:p>
        </p:txBody>
      </p:sp>
      <p:sp>
        <p:nvSpPr>
          <p:cNvPr id="42" name="Text Placeholder 13">
            <a:extLst>
              <a:ext uri="{FF2B5EF4-FFF2-40B4-BE49-F238E27FC236}">
                <a16:creationId xmlns:a16="http://schemas.microsoft.com/office/drawing/2014/main" id="{F841ACB2-54A5-2BBD-79BE-239E9297F406}"/>
              </a:ext>
            </a:extLst>
          </p:cNvPr>
          <p:cNvSpPr txBox="1">
            <a:spLocks/>
          </p:cNvSpPr>
          <p:nvPr/>
        </p:nvSpPr>
        <p:spPr>
          <a:xfrm>
            <a:off x="7196015" y="9834946"/>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OFFER LETTERS</a:t>
            </a:r>
            <a:endPar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43" name="Content Placeholder 5">
            <a:extLst>
              <a:ext uri="{FF2B5EF4-FFF2-40B4-BE49-F238E27FC236}">
                <a16:creationId xmlns:a16="http://schemas.microsoft.com/office/drawing/2014/main" id="{A149920A-3406-7B0F-32FC-F35ACCCDE745}"/>
              </a:ext>
            </a:extLst>
          </p:cNvPr>
          <p:cNvSpPr>
            <a:spLocks noGrp="1"/>
          </p:cNvSpPr>
          <p:nvPr/>
        </p:nvSpPr>
        <p:spPr>
          <a:xfrm>
            <a:off x="9969516" y="7749004"/>
            <a:ext cx="2528844" cy="1727609"/>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4" name="Text Placeholder 16">
            <a:extLst>
              <a:ext uri="{FF2B5EF4-FFF2-40B4-BE49-F238E27FC236}">
                <a16:creationId xmlns:a16="http://schemas.microsoft.com/office/drawing/2014/main" id="{27CAA935-CD95-9327-D0A3-E940AE1671EB}"/>
              </a:ext>
            </a:extLst>
          </p:cNvPr>
          <p:cNvSpPr txBox="1">
            <a:spLocks/>
          </p:cNvSpPr>
          <p:nvPr/>
        </p:nvSpPr>
        <p:spPr>
          <a:xfrm>
            <a:off x="9995688" y="8240865"/>
            <a:ext cx="2481986" cy="1210393"/>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Requires approval from Dean of Graduate School and Manager of Employment Services</a:t>
            </a:r>
          </a:p>
          <a:p>
            <a:pPr marL="0" indent="0">
              <a:buNone/>
            </a:pPr>
            <a:endParaRPr lang="en-US" sz="1800" dirty="0">
              <a:solidFill>
                <a:srgbClr val="0B2341"/>
              </a:solidFill>
            </a:endParaRPr>
          </a:p>
        </p:txBody>
      </p:sp>
      <p:sp>
        <p:nvSpPr>
          <p:cNvPr id="45" name="Text Placeholder 13">
            <a:extLst>
              <a:ext uri="{FF2B5EF4-FFF2-40B4-BE49-F238E27FC236}">
                <a16:creationId xmlns:a16="http://schemas.microsoft.com/office/drawing/2014/main" id="{0B541627-0CB4-74CB-5C1D-3434D63D95E7}"/>
              </a:ext>
            </a:extLst>
          </p:cNvPr>
          <p:cNvSpPr txBox="1">
            <a:spLocks/>
          </p:cNvSpPr>
          <p:nvPr/>
        </p:nvSpPr>
        <p:spPr>
          <a:xfrm>
            <a:off x="9977043" y="7852148"/>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FTE OVERLOAD</a:t>
            </a:r>
            <a:endPar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46" name="Text Placeholder 13">
            <a:extLst>
              <a:ext uri="{FF2B5EF4-FFF2-40B4-BE49-F238E27FC236}">
                <a16:creationId xmlns:a16="http://schemas.microsoft.com/office/drawing/2014/main" id="{7B328B69-1D6E-B301-9CBA-AF24672EF0FA}"/>
              </a:ext>
            </a:extLst>
          </p:cNvPr>
          <p:cNvSpPr txBox="1">
            <a:spLocks/>
          </p:cNvSpPr>
          <p:nvPr/>
        </p:nvSpPr>
        <p:spPr>
          <a:xfrm>
            <a:off x="9939594" y="7852147"/>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193448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59D698-3126-8B88-5174-2F9FD5CD2B7C}"/>
              </a:ext>
            </a:extLst>
          </p:cNvPr>
          <p:cNvSpPr>
            <a:spLocks noGrp="1"/>
          </p:cNvSpPr>
          <p:nvPr>
            <p:ph type="title"/>
          </p:nvPr>
        </p:nvSpPr>
        <p:spPr/>
        <p:txBody>
          <a:bodyPr/>
          <a:lstStyle/>
          <a:p>
            <a:pPr>
              <a:lnSpc>
                <a:spcPct val="108000"/>
              </a:lnSpc>
              <a:spcBef>
                <a:spcPts val="600"/>
              </a:spcBef>
              <a:spcAft>
                <a:spcPts val="600"/>
              </a:spcAft>
            </a:pPr>
            <a:r>
              <a:rPr lang="en-US" dirty="0">
                <a:effectLst>
                  <a:outerShdw blurRad="38100" dist="38100" dir="2700000" algn="tl">
                    <a:srgbClr val="000000">
                      <a:alpha val="43137"/>
                    </a:srgbClr>
                  </a:outerShdw>
                </a:effectLst>
              </a:rPr>
              <a:t>Understanding Hiring requirements</a:t>
            </a:r>
            <a:br>
              <a:rPr lang="en-US" dirty="0"/>
            </a:br>
            <a:r>
              <a:rPr lang="en-US" sz="2400" dirty="0">
                <a:solidFill>
                  <a:schemeClr val="accent2"/>
                </a:solidFill>
                <a:effectLst>
                  <a:outerShdw blurRad="38100" dist="38100" dir="2700000" algn="tl">
                    <a:srgbClr val="000000">
                      <a:alpha val="43137"/>
                    </a:srgbClr>
                  </a:outerShdw>
                </a:effectLst>
              </a:rPr>
              <a:t>discover best practices</a:t>
            </a:r>
          </a:p>
        </p:txBody>
      </p:sp>
      <p:sp>
        <p:nvSpPr>
          <p:cNvPr id="2" name="Content Placeholder 4">
            <a:extLst>
              <a:ext uri="{FF2B5EF4-FFF2-40B4-BE49-F238E27FC236}">
                <a16:creationId xmlns:a16="http://schemas.microsoft.com/office/drawing/2014/main" id="{C49EBA67-AF71-0C7E-E072-719DA628929F}"/>
              </a:ext>
            </a:extLst>
          </p:cNvPr>
          <p:cNvSpPr>
            <a:spLocks noGrp="1"/>
          </p:cNvSpPr>
          <p:nvPr/>
        </p:nvSpPr>
        <p:spPr>
          <a:xfrm>
            <a:off x="714377" y="1665302"/>
            <a:ext cx="2528845" cy="17636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5">
            <a:extLst>
              <a:ext uri="{FF2B5EF4-FFF2-40B4-BE49-F238E27FC236}">
                <a16:creationId xmlns:a16="http://schemas.microsoft.com/office/drawing/2014/main" id="{CCF876F8-5029-8E5A-5EB7-726B4D3019E7}"/>
              </a:ext>
            </a:extLst>
          </p:cNvPr>
          <p:cNvSpPr>
            <a:spLocks noGrp="1"/>
          </p:cNvSpPr>
          <p:nvPr/>
        </p:nvSpPr>
        <p:spPr>
          <a:xfrm>
            <a:off x="6199712" y="1665302"/>
            <a:ext cx="2528844" cy="17636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5" name="Text Placeholder 15">
            <a:extLst>
              <a:ext uri="{FF2B5EF4-FFF2-40B4-BE49-F238E27FC236}">
                <a16:creationId xmlns:a16="http://schemas.microsoft.com/office/drawing/2014/main" id="{D4ED9682-AD3F-3805-6672-DD1FECCE5DBA}"/>
              </a:ext>
            </a:extLst>
          </p:cNvPr>
          <p:cNvSpPr txBox="1">
            <a:spLocks/>
          </p:cNvSpPr>
          <p:nvPr/>
        </p:nvSpPr>
        <p:spPr>
          <a:xfrm>
            <a:off x="707605" y="2213027"/>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Must be approved through Financial Aid to be assigned to WA position number. </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30" name="Text Placeholder 16">
            <a:extLst>
              <a:ext uri="{FF2B5EF4-FFF2-40B4-BE49-F238E27FC236}">
                <a16:creationId xmlns:a16="http://schemas.microsoft.com/office/drawing/2014/main" id="{0E3D30E5-EA57-E5F3-F15E-96B0461DC458}"/>
              </a:ext>
            </a:extLst>
          </p:cNvPr>
          <p:cNvSpPr txBox="1">
            <a:spLocks/>
          </p:cNvSpPr>
          <p:nvPr/>
        </p:nvSpPr>
        <p:spPr>
          <a:xfrm>
            <a:off x="6254097" y="2177273"/>
            <a:ext cx="2481986" cy="125172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Graduate assistantships require minimum pay rate of $14.12/hour, all positions. </a:t>
            </a:r>
          </a:p>
          <a:p>
            <a:pPr marL="0" indent="0">
              <a:buNone/>
            </a:pPr>
            <a:endParaRPr lang="en-US" sz="1800" dirty="0">
              <a:solidFill>
                <a:srgbClr val="0B2341"/>
              </a:solidFill>
            </a:endParaRPr>
          </a:p>
        </p:txBody>
      </p:sp>
      <p:sp>
        <p:nvSpPr>
          <p:cNvPr id="24" name="Text Placeholder 12">
            <a:extLst>
              <a:ext uri="{FF2B5EF4-FFF2-40B4-BE49-F238E27FC236}">
                <a16:creationId xmlns:a16="http://schemas.microsoft.com/office/drawing/2014/main" id="{49F1CB6B-BC3D-977B-8CB4-92ECEA89448B}"/>
              </a:ext>
            </a:extLst>
          </p:cNvPr>
          <p:cNvSpPr txBox="1">
            <a:spLocks/>
          </p:cNvSpPr>
          <p:nvPr/>
        </p:nvSpPr>
        <p:spPr>
          <a:xfrm>
            <a:off x="749436" y="1767769"/>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WORK STUDY</a:t>
            </a:r>
            <a:endParaRPr lang="en-US" sz="1400" b="1" dirty="0">
              <a:solidFill>
                <a:srgbClr val="FFFFFF"/>
              </a:solidFill>
              <a:effectLst>
                <a:outerShdw blurRad="38100" dist="38100" dir="2700000" algn="tl">
                  <a:srgbClr val="000000">
                    <a:alpha val="43137"/>
                  </a:srgbClr>
                </a:outerShdw>
              </a:effectLst>
            </a:endParaRPr>
          </a:p>
        </p:txBody>
      </p:sp>
      <p:sp>
        <p:nvSpPr>
          <p:cNvPr id="31" name="Text Placeholder 13">
            <a:extLst>
              <a:ext uri="{FF2B5EF4-FFF2-40B4-BE49-F238E27FC236}">
                <a16:creationId xmlns:a16="http://schemas.microsoft.com/office/drawing/2014/main" id="{3B0E7F91-5F1E-D275-8FE2-1C7DAC0D1FAE}"/>
              </a:ext>
            </a:extLst>
          </p:cNvPr>
          <p:cNvSpPr txBox="1">
            <a:spLocks/>
          </p:cNvSpPr>
          <p:nvPr/>
        </p:nvSpPr>
        <p:spPr>
          <a:xfrm>
            <a:off x="6207239" y="1768446"/>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0B2341"/>
                </a:solidFill>
                <a:effectLst>
                  <a:outerShdw blurRad="38100" dist="38100" dir="2700000" algn="tl">
                    <a:srgbClr val="000000">
                      <a:alpha val="43137"/>
                    </a:srgbClr>
                  </a:outerShdw>
                </a:effectLst>
                <a:latin typeface="Avenir Next LT Pro Demi" panose="020B0704020202020204" pitchFamily="34" charset="0"/>
              </a:rPr>
              <a:t>MINIMUM PAY RATE</a:t>
            </a: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37" name="TextBox 36">
            <a:extLst>
              <a:ext uri="{FF2B5EF4-FFF2-40B4-BE49-F238E27FC236}">
                <a16:creationId xmlns:a16="http://schemas.microsoft.com/office/drawing/2014/main" id="{BA89D2A2-298F-A3A8-CECB-9D453EBA3D1F}"/>
              </a:ext>
            </a:extLst>
          </p:cNvPr>
          <p:cNvSpPr txBox="1"/>
          <p:nvPr/>
        </p:nvSpPr>
        <p:spPr>
          <a:xfrm>
            <a:off x="646748" y="7180318"/>
            <a:ext cx="10898503" cy="276999"/>
          </a:xfrm>
          <a:prstGeom prst="rect">
            <a:avLst/>
          </a:prstGeom>
          <a:noFill/>
        </p:spPr>
        <p:txBody>
          <a:bodyPr wrap="square" rtlCol="0">
            <a:spAutoFit/>
          </a:bodyPr>
          <a:lstStyle/>
          <a:p>
            <a:pPr algn="ctr"/>
            <a:r>
              <a:rPr lang="en-US" sz="1200" b="1" i="1" dirty="0">
                <a:solidFill>
                  <a:srgbClr val="404040"/>
                </a:solidFill>
                <a:effectLst>
                  <a:outerShdw blurRad="38100" dist="38100" dir="2700000" algn="tl">
                    <a:srgbClr val="000000">
                      <a:alpha val="43137"/>
                    </a:srgbClr>
                  </a:outerShdw>
                </a:effectLst>
                <a:latin typeface="Avenir Next LT Pro" panose="020B0504020202020204" pitchFamily="34" charset="0"/>
              </a:rPr>
              <a:t>BACKGROUND CHECKS ARE VALID FOR 12 MONTHS FROM COMPLETION BEFORE REQUIRING AN UPDDATE FOR A NEW POSITION</a:t>
            </a:r>
          </a:p>
        </p:txBody>
      </p:sp>
      <p:sp>
        <p:nvSpPr>
          <p:cNvPr id="5" name="Content Placeholder 4">
            <a:extLst>
              <a:ext uri="{FF2B5EF4-FFF2-40B4-BE49-F238E27FC236}">
                <a16:creationId xmlns:a16="http://schemas.microsoft.com/office/drawing/2014/main" id="{D62601FA-0B82-45E7-6FD6-0A1CC5B4F75C}"/>
              </a:ext>
            </a:extLst>
          </p:cNvPr>
          <p:cNvSpPr>
            <a:spLocks noGrp="1"/>
          </p:cNvSpPr>
          <p:nvPr/>
        </p:nvSpPr>
        <p:spPr>
          <a:xfrm>
            <a:off x="714377" y="3629696"/>
            <a:ext cx="2528845" cy="1428441"/>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ext Placeholder 15">
            <a:extLst>
              <a:ext uri="{FF2B5EF4-FFF2-40B4-BE49-F238E27FC236}">
                <a16:creationId xmlns:a16="http://schemas.microsoft.com/office/drawing/2014/main" id="{833A52B6-B82C-257D-C849-960F01206501}"/>
              </a:ext>
            </a:extLst>
          </p:cNvPr>
          <p:cNvSpPr txBox="1">
            <a:spLocks/>
          </p:cNvSpPr>
          <p:nvPr/>
        </p:nvSpPr>
        <p:spPr>
          <a:xfrm>
            <a:off x="707605" y="4177421"/>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Must be enrolled in co-op course for semester</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7" name="Text Placeholder 12">
            <a:extLst>
              <a:ext uri="{FF2B5EF4-FFF2-40B4-BE49-F238E27FC236}">
                <a16:creationId xmlns:a16="http://schemas.microsoft.com/office/drawing/2014/main" id="{0286911B-F502-22BB-A34F-41C1C66CB68A}"/>
              </a:ext>
            </a:extLst>
          </p:cNvPr>
          <p:cNvSpPr txBox="1">
            <a:spLocks/>
          </p:cNvSpPr>
          <p:nvPr/>
        </p:nvSpPr>
        <p:spPr>
          <a:xfrm>
            <a:off x="749436" y="3732163"/>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CO-OP</a:t>
            </a:r>
            <a:endParaRPr lang="en-US" sz="1400" b="1" dirty="0">
              <a:solidFill>
                <a:srgbClr val="FFFFFF"/>
              </a:solidFill>
              <a:effectLst>
                <a:outerShdw blurRad="38100" dist="38100" dir="2700000" algn="tl">
                  <a:srgbClr val="000000">
                    <a:alpha val="43137"/>
                  </a:srgbClr>
                </a:outerShdw>
              </a:effectLst>
            </a:endParaRPr>
          </a:p>
        </p:txBody>
      </p:sp>
      <p:sp>
        <p:nvSpPr>
          <p:cNvPr id="8" name="Content Placeholder 4">
            <a:extLst>
              <a:ext uri="{FF2B5EF4-FFF2-40B4-BE49-F238E27FC236}">
                <a16:creationId xmlns:a16="http://schemas.microsoft.com/office/drawing/2014/main" id="{3C8CE444-D217-3D4F-0AF2-9F132BFE0DB7}"/>
              </a:ext>
            </a:extLst>
          </p:cNvPr>
          <p:cNvSpPr>
            <a:spLocks noGrp="1"/>
          </p:cNvSpPr>
          <p:nvPr/>
        </p:nvSpPr>
        <p:spPr>
          <a:xfrm>
            <a:off x="3460808" y="1665454"/>
            <a:ext cx="2528845" cy="2511967"/>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Text Placeholder 15">
            <a:extLst>
              <a:ext uri="{FF2B5EF4-FFF2-40B4-BE49-F238E27FC236}">
                <a16:creationId xmlns:a16="http://schemas.microsoft.com/office/drawing/2014/main" id="{42A82124-D7A0-2C42-EA3C-8FF6F1D40C2A}"/>
              </a:ext>
            </a:extLst>
          </p:cNvPr>
          <p:cNvSpPr txBox="1">
            <a:spLocks/>
          </p:cNvSpPr>
          <p:nvPr/>
        </p:nvSpPr>
        <p:spPr>
          <a:xfrm>
            <a:off x="3454036" y="2213180"/>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Positions must contain specific functional knowledge, skills and abilities learned in the student’s educational program that will be applied in the work during assistantship.</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10" name="Text Placeholder 12">
            <a:extLst>
              <a:ext uri="{FF2B5EF4-FFF2-40B4-BE49-F238E27FC236}">
                <a16:creationId xmlns:a16="http://schemas.microsoft.com/office/drawing/2014/main" id="{93DAC75D-DB2F-12D9-FAB5-BA123E534CC2}"/>
              </a:ext>
            </a:extLst>
          </p:cNvPr>
          <p:cNvSpPr txBox="1">
            <a:spLocks/>
          </p:cNvSpPr>
          <p:nvPr/>
        </p:nvSpPr>
        <p:spPr>
          <a:xfrm>
            <a:off x="3495867" y="1767922"/>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GRADUATE ASSISTANT (GA)</a:t>
            </a:r>
            <a:endParaRPr lang="en-US" sz="1400" b="1" dirty="0">
              <a:solidFill>
                <a:srgbClr val="FFFFFF"/>
              </a:solidFill>
              <a:effectLst>
                <a:outerShdw blurRad="38100" dist="38100" dir="2700000" algn="tl">
                  <a:srgbClr val="000000">
                    <a:alpha val="43137"/>
                  </a:srgbClr>
                </a:outerShdw>
              </a:effectLst>
            </a:endParaRPr>
          </a:p>
        </p:txBody>
      </p:sp>
      <p:sp>
        <p:nvSpPr>
          <p:cNvPr id="11" name="Content Placeholder 4">
            <a:extLst>
              <a:ext uri="{FF2B5EF4-FFF2-40B4-BE49-F238E27FC236}">
                <a16:creationId xmlns:a16="http://schemas.microsoft.com/office/drawing/2014/main" id="{9F71346E-7DBD-11FD-2CFF-73FFE0D75EA1}"/>
              </a:ext>
            </a:extLst>
          </p:cNvPr>
          <p:cNvSpPr>
            <a:spLocks noGrp="1"/>
          </p:cNvSpPr>
          <p:nvPr/>
        </p:nvSpPr>
        <p:spPr>
          <a:xfrm>
            <a:off x="3467580" y="4371654"/>
            <a:ext cx="2528845" cy="1867499"/>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Text Placeholder 15">
            <a:extLst>
              <a:ext uri="{FF2B5EF4-FFF2-40B4-BE49-F238E27FC236}">
                <a16:creationId xmlns:a16="http://schemas.microsoft.com/office/drawing/2014/main" id="{F3006E68-A3B2-9220-D14F-2C3B561C5BA1}"/>
              </a:ext>
            </a:extLst>
          </p:cNvPr>
          <p:cNvSpPr txBox="1">
            <a:spLocks/>
          </p:cNvSpPr>
          <p:nvPr/>
        </p:nvSpPr>
        <p:spPr>
          <a:xfrm>
            <a:off x="3495867" y="5223875"/>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Speak test scores required or Graduate School Dean approved alternative</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13" name="Text Placeholder 12">
            <a:extLst>
              <a:ext uri="{FF2B5EF4-FFF2-40B4-BE49-F238E27FC236}">
                <a16:creationId xmlns:a16="http://schemas.microsoft.com/office/drawing/2014/main" id="{B9F12882-3CB3-F73F-B68C-71C2A6347C01}"/>
              </a:ext>
            </a:extLst>
          </p:cNvPr>
          <p:cNvSpPr txBox="1">
            <a:spLocks/>
          </p:cNvSpPr>
          <p:nvPr/>
        </p:nvSpPr>
        <p:spPr>
          <a:xfrm>
            <a:off x="3502639" y="4474120"/>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GRADUATE TEACHING ASSISTANT (GT) – FOREIGN NATIONAL </a:t>
            </a:r>
            <a:endParaRPr lang="en-US" sz="1400" b="1" dirty="0">
              <a:solidFill>
                <a:srgbClr val="FFFFFF"/>
              </a:solidFill>
              <a:effectLst>
                <a:outerShdw blurRad="38100" dist="38100" dir="2700000" algn="tl">
                  <a:srgbClr val="000000">
                    <a:alpha val="43137"/>
                  </a:srgbClr>
                </a:outerShdw>
              </a:effectLst>
            </a:endParaRPr>
          </a:p>
        </p:txBody>
      </p:sp>
      <p:sp>
        <p:nvSpPr>
          <p:cNvPr id="14" name="Content Placeholder 5">
            <a:extLst>
              <a:ext uri="{FF2B5EF4-FFF2-40B4-BE49-F238E27FC236}">
                <a16:creationId xmlns:a16="http://schemas.microsoft.com/office/drawing/2014/main" id="{63C001C8-093B-FB61-1AAB-7F52D2510F3A}"/>
              </a:ext>
            </a:extLst>
          </p:cNvPr>
          <p:cNvSpPr>
            <a:spLocks noGrp="1"/>
          </p:cNvSpPr>
          <p:nvPr/>
        </p:nvSpPr>
        <p:spPr>
          <a:xfrm>
            <a:off x="6211972" y="3648100"/>
            <a:ext cx="2528844" cy="1512127"/>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7" name="Text Placeholder 16">
            <a:extLst>
              <a:ext uri="{FF2B5EF4-FFF2-40B4-BE49-F238E27FC236}">
                <a16:creationId xmlns:a16="http://schemas.microsoft.com/office/drawing/2014/main" id="{2053FC48-103F-2674-46F3-5F7B57BCC435}"/>
              </a:ext>
            </a:extLst>
          </p:cNvPr>
          <p:cNvSpPr txBox="1">
            <a:spLocks/>
          </p:cNvSpPr>
          <p:nvPr/>
        </p:nvSpPr>
        <p:spPr>
          <a:xfrm>
            <a:off x="6266357" y="4160071"/>
            <a:ext cx="2481986" cy="59104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Required completion in applicant tracking system (ATS) for all new hires</a:t>
            </a:r>
          </a:p>
          <a:p>
            <a:pPr marL="0" indent="0">
              <a:buNone/>
            </a:pPr>
            <a:endParaRPr lang="en-US" sz="1800" dirty="0">
              <a:solidFill>
                <a:srgbClr val="0B2341"/>
              </a:solidFill>
            </a:endParaRPr>
          </a:p>
        </p:txBody>
      </p:sp>
      <p:sp>
        <p:nvSpPr>
          <p:cNvPr id="18" name="Text Placeholder 13">
            <a:extLst>
              <a:ext uri="{FF2B5EF4-FFF2-40B4-BE49-F238E27FC236}">
                <a16:creationId xmlns:a16="http://schemas.microsoft.com/office/drawing/2014/main" id="{7F4A4441-4888-F836-D6CD-0956E6DD87DE}"/>
              </a:ext>
            </a:extLst>
          </p:cNvPr>
          <p:cNvSpPr txBox="1">
            <a:spLocks/>
          </p:cNvSpPr>
          <p:nvPr/>
        </p:nvSpPr>
        <p:spPr>
          <a:xfrm>
            <a:off x="6219499" y="3751244"/>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OFFER LETTERS</a:t>
            </a:r>
            <a:endPar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19" name="Content Placeholder 5">
            <a:extLst>
              <a:ext uri="{FF2B5EF4-FFF2-40B4-BE49-F238E27FC236}">
                <a16:creationId xmlns:a16="http://schemas.microsoft.com/office/drawing/2014/main" id="{6C68367D-1A6F-B5D3-8595-850E5AE6EEBD}"/>
              </a:ext>
            </a:extLst>
          </p:cNvPr>
          <p:cNvSpPr>
            <a:spLocks noGrp="1"/>
          </p:cNvSpPr>
          <p:nvPr/>
        </p:nvSpPr>
        <p:spPr>
          <a:xfrm>
            <a:off x="8993000" y="1665302"/>
            <a:ext cx="2528844" cy="1727609"/>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0" name="Text Placeholder 16">
            <a:extLst>
              <a:ext uri="{FF2B5EF4-FFF2-40B4-BE49-F238E27FC236}">
                <a16:creationId xmlns:a16="http://schemas.microsoft.com/office/drawing/2014/main" id="{71DDBC2A-C274-B918-4B1C-18F177066A3F}"/>
              </a:ext>
            </a:extLst>
          </p:cNvPr>
          <p:cNvSpPr txBox="1">
            <a:spLocks/>
          </p:cNvSpPr>
          <p:nvPr/>
        </p:nvSpPr>
        <p:spPr>
          <a:xfrm>
            <a:off x="9019172" y="2157163"/>
            <a:ext cx="2481986" cy="1210393"/>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Requires approval from Dean of Graduate School and Manager of Employment Services</a:t>
            </a:r>
          </a:p>
          <a:p>
            <a:pPr marL="0" indent="0">
              <a:buNone/>
            </a:pPr>
            <a:endParaRPr lang="en-US" sz="1800" dirty="0">
              <a:solidFill>
                <a:srgbClr val="0B2341"/>
              </a:solidFill>
            </a:endParaRPr>
          </a:p>
        </p:txBody>
      </p:sp>
      <p:sp>
        <p:nvSpPr>
          <p:cNvPr id="21" name="Text Placeholder 13">
            <a:extLst>
              <a:ext uri="{FF2B5EF4-FFF2-40B4-BE49-F238E27FC236}">
                <a16:creationId xmlns:a16="http://schemas.microsoft.com/office/drawing/2014/main" id="{F749C817-74A4-AF4D-56AC-187830F31BDC}"/>
              </a:ext>
            </a:extLst>
          </p:cNvPr>
          <p:cNvSpPr txBox="1">
            <a:spLocks/>
          </p:cNvSpPr>
          <p:nvPr/>
        </p:nvSpPr>
        <p:spPr>
          <a:xfrm>
            <a:off x="9000527" y="1768446"/>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FTE OVERLOAD</a:t>
            </a:r>
            <a:endPar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26" name="Text Placeholder 13">
            <a:extLst>
              <a:ext uri="{FF2B5EF4-FFF2-40B4-BE49-F238E27FC236}">
                <a16:creationId xmlns:a16="http://schemas.microsoft.com/office/drawing/2014/main" id="{FC88DB66-20E2-48CF-234E-1A3C849E5F48}"/>
              </a:ext>
            </a:extLst>
          </p:cNvPr>
          <p:cNvSpPr txBox="1">
            <a:spLocks/>
          </p:cNvSpPr>
          <p:nvPr/>
        </p:nvSpPr>
        <p:spPr>
          <a:xfrm>
            <a:off x="8963078" y="1768445"/>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27" name="Content Placeholder 4">
            <a:extLst>
              <a:ext uri="{FF2B5EF4-FFF2-40B4-BE49-F238E27FC236}">
                <a16:creationId xmlns:a16="http://schemas.microsoft.com/office/drawing/2014/main" id="{EB30A162-A61B-6C77-09DA-70A233C04729}"/>
              </a:ext>
            </a:extLst>
          </p:cNvPr>
          <p:cNvSpPr>
            <a:spLocks noGrp="1"/>
          </p:cNvSpPr>
          <p:nvPr/>
        </p:nvSpPr>
        <p:spPr>
          <a:xfrm>
            <a:off x="3468301" y="-5321745"/>
            <a:ext cx="2528845" cy="47354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2" name="Content Placeholder 5">
            <a:extLst>
              <a:ext uri="{FF2B5EF4-FFF2-40B4-BE49-F238E27FC236}">
                <a16:creationId xmlns:a16="http://schemas.microsoft.com/office/drawing/2014/main" id="{CFA0B7A1-1E2E-11E4-9ED5-033884E888C0}"/>
              </a:ext>
            </a:extLst>
          </p:cNvPr>
          <p:cNvSpPr>
            <a:spLocks noGrp="1"/>
          </p:cNvSpPr>
          <p:nvPr/>
        </p:nvSpPr>
        <p:spPr>
          <a:xfrm>
            <a:off x="6223212" y="-5321745"/>
            <a:ext cx="2528844" cy="47354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5" name="Content Placeholder 8">
            <a:extLst>
              <a:ext uri="{FF2B5EF4-FFF2-40B4-BE49-F238E27FC236}">
                <a16:creationId xmlns:a16="http://schemas.microsoft.com/office/drawing/2014/main" id="{4A3A1EDF-546D-B171-9243-120507A18899}"/>
              </a:ext>
            </a:extLst>
          </p:cNvPr>
          <p:cNvSpPr>
            <a:spLocks noGrp="1"/>
          </p:cNvSpPr>
          <p:nvPr/>
        </p:nvSpPr>
        <p:spPr>
          <a:xfrm>
            <a:off x="8972280" y="-5321745"/>
            <a:ext cx="2528843" cy="47354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6" name="Text Placeholder 15">
            <a:extLst>
              <a:ext uri="{FF2B5EF4-FFF2-40B4-BE49-F238E27FC236}">
                <a16:creationId xmlns:a16="http://schemas.microsoft.com/office/drawing/2014/main" id="{C2398EA5-8B5C-3656-937D-082BF360AB15}"/>
              </a:ext>
            </a:extLst>
          </p:cNvPr>
          <p:cNvSpPr txBox="1">
            <a:spLocks/>
          </p:cNvSpPr>
          <p:nvPr/>
        </p:nvSpPr>
        <p:spPr>
          <a:xfrm>
            <a:off x="3503361" y="-4124806"/>
            <a:ext cx="2487386" cy="3449227"/>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a:solidFill>
                  <a:srgbClr val="0B2341"/>
                </a:solidFill>
                <a:effectLst>
                  <a:outerShdw blurRad="38100" dist="38100" dir="2700000" algn="tl">
                    <a:srgbClr val="000000">
                      <a:alpha val="43137"/>
                    </a:srgbClr>
                  </a:outerShdw>
                </a:effectLst>
              </a:rPr>
              <a:t>Requires a full, standard background check</a:t>
            </a:r>
          </a:p>
          <a:p>
            <a:pPr>
              <a:spcAft>
                <a:spcPts val="1800"/>
              </a:spcAft>
            </a:pPr>
            <a:r>
              <a:rPr lang="en-US" sz="1600">
                <a:solidFill>
                  <a:srgbClr val="0B2341"/>
                </a:solidFill>
                <a:effectLst>
                  <a:outerShdw blurRad="38100" dist="38100" dir="2700000" algn="tl">
                    <a:srgbClr val="000000">
                      <a:alpha val="43137"/>
                    </a:srgbClr>
                  </a:outerShdw>
                </a:effectLst>
              </a:rPr>
              <a:t>If driving, utilize the expanded code </a:t>
            </a:r>
            <a:r>
              <a:rPr lang="en-US" sz="1600" u="sng">
                <a:solidFill>
                  <a:srgbClr val="0B2341"/>
                </a:solidFill>
                <a:effectLst>
                  <a:outerShdw blurRad="38100" dist="38100" dir="2700000" algn="tl">
                    <a:srgbClr val="000000">
                      <a:alpha val="43137"/>
                    </a:srgbClr>
                  </a:outerShdw>
                </a:effectLst>
              </a:rPr>
              <a:t>NOT</a:t>
            </a:r>
            <a:r>
              <a:rPr lang="en-US" sz="1600">
                <a:solidFill>
                  <a:srgbClr val="0B2341"/>
                </a:solidFill>
                <a:effectLst>
                  <a:outerShdw blurRad="38100" dist="38100" dir="2700000" algn="tl">
                    <a:srgbClr val="000000">
                      <a:alpha val="43137"/>
                    </a:srgbClr>
                  </a:outerShdw>
                </a:effectLst>
              </a:rPr>
              <a:t>  standard code</a:t>
            </a:r>
          </a:p>
          <a:p>
            <a:r>
              <a:rPr lang="en-US" sz="1600">
                <a:solidFill>
                  <a:srgbClr val="0B2341"/>
                </a:solidFill>
                <a:effectLst>
                  <a:outerShdw blurRad="38100" dist="38100" dir="2700000" algn="tl">
                    <a:srgbClr val="000000">
                      <a:alpha val="43137"/>
                    </a:srgbClr>
                  </a:outerShdw>
                </a:effectLst>
              </a:rPr>
              <a:t>If transferring from a different employment type, they should only require a partial background = partial code</a:t>
            </a:r>
          </a:p>
          <a:p>
            <a:pPr marL="0" indent="0">
              <a:buFont typeface="Wingdings" pitchFamily="2" charset="2"/>
              <a:buNone/>
            </a:pPr>
            <a:endParaRPr lang="en-US">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a:solidFill>
                <a:srgbClr val="0B2341"/>
              </a:solidFill>
              <a:effectLst>
                <a:outerShdw blurRad="38100" dist="38100" dir="2700000" algn="tl">
                  <a:srgbClr val="000000">
                    <a:alpha val="43137"/>
                  </a:srgbClr>
                </a:outerShdw>
              </a:effectLst>
            </a:endParaRPr>
          </a:p>
        </p:txBody>
      </p:sp>
      <p:sp>
        <p:nvSpPr>
          <p:cNvPr id="38" name="Text Placeholder 16">
            <a:extLst>
              <a:ext uri="{FF2B5EF4-FFF2-40B4-BE49-F238E27FC236}">
                <a16:creationId xmlns:a16="http://schemas.microsoft.com/office/drawing/2014/main" id="{28FA2220-67D7-84C0-6D2D-CA266A328EEF}"/>
              </a:ext>
            </a:extLst>
          </p:cNvPr>
          <p:cNvSpPr txBox="1">
            <a:spLocks/>
          </p:cNvSpPr>
          <p:nvPr/>
        </p:nvSpPr>
        <p:spPr>
          <a:xfrm>
            <a:off x="6285118" y="-1821177"/>
            <a:ext cx="2500388" cy="127921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If job has not been previously assigned</a:t>
            </a:r>
          </a:p>
          <a:p>
            <a:pPr>
              <a:spcAft>
                <a:spcPts val="1200"/>
              </a:spcAft>
            </a:pPr>
            <a:r>
              <a:rPr lang="en-US" sz="1600" dirty="0">
                <a:solidFill>
                  <a:srgbClr val="0B2341"/>
                </a:solidFill>
                <a:effectLst>
                  <a:outerShdw blurRad="38100" dist="38100" dir="2700000" algn="tl">
                    <a:srgbClr val="000000">
                      <a:alpha val="43137"/>
                    </a:srgbClr>
                  </a:outerShdw>
                </a:effectLst>
              </a:rPr>
              <a:t>Utilize partial background code </a:t>
            </a:r>
          </a:p>
        </p:txBody>
      </p:sp>
      <p:sp>
        <p:nvSpPr>
          <p:cNvPr id="39" name="Text Placeholder 16">
            <a:extLst>
              <a:ext uri="{FF2B5EF4-FFF2-40B4-BE49-F238E27FC236}">
                <a16:creationId xmlns:a16="http://schemas.microsoft.com/office/drawing/2014/main" id="{6974EAF8-E7CB-F2E6-FFCC-D1751F4BEA51}"/>
              </a:ext>
            </a:extLst>
          </p:cNvPr>
          <p:cNvSpPr txBox="1">
            <a:spLocks/>
          </p:cNvSpPr>
          <p:nvPr/>
        </p:nvSpPr>
        <p:spPr>
          <a:xfrm>
            <a:off x="6246641" y="-4509760"/>
            <a:ext cx="2481986" cy="2114874"/>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If returning to the same graduate position from a previous semester, background check is not required</a:t>
            </a:r>
          </a:p>
          <a:p>
            <a:pPr>
              <a:spcAft>
                <a:spcPts val="1200"/>
              </a:spcAft>
            </a:pPr>
            <a:r>
              <a:rPr lang="en-US" dirty="0">
                <a:solidFill>
                  <a:srgbClr val="0B2341"/>
                </a:solidFill>
                <a:effectLst>
                  <a:outerShdw blurRad="38100" dist="38100" dir="2700000" algn="tl">
                    <a:srgbClr val="000000">
                      <a:alpha val="43137"/>
                    </a:srgbClr>
                  </a:outerShdw>
                </a:effectLst>
              </a:rPr>
              <a:t>Must be notated on EPAF </a:t>
            </a:r>
          </a:p>
          <a:p>
            <a:pPr marL="0" indent="0">
              <a:buNone/>
            </a:pPr>
            <a:endParaRPr lang="en-US" sz="1800" dirty="0">
              <a:solidFill>
                <a:srgbClr val="0B2341"/>
              </a:solidFill>
            </a:endParaRPr>
          </a:p>
        </p:txBody>
      </p:sp>
      <p:sp>
        <p:nvSpPr>
          <p:cNvPr id="40" name="Text Placeholder 12">
            <a:extLst>
              <a:ext uri="{FF2B5EF4-FFF2-40B4-BE49-F238E27FC236}">
                <a16:creationId xmlns:a16="http://schemas.microsoft.com/office/drawing/2014/main" id="{A8CF946D-D81F-09FD-2A22-02E1E5251903}"/>
              </a:ext>
            </a:extLst>
          </p:cNvPr>
          <p:cNvSpPr txBox="1">
            <a:spLocks/>
          </p:cNvSpPr>
          <p:nvPr/>
        </p:nvSpPr>
        <p:spPr>
          <a:xfrm>
            <a:off x="3503360" y="-5219278"/>
            <a:ext cx="2556507" cy="874304"/>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0B2341"/>
                </a:solidFill>
                <a:effectLst>
                  <a:outerShdw blurRad="38100" dist="38100" dir="2700000" algn="tl">
                    <a:srgbClr val="000000">
                      <a:alpha val="43137"/>
                    </a:srgbClr>
                  </a:outerShdw>
                </a:effectLst>
                <a:latin typeface="Avenir Next LT Pro Demi" panose="020B0704020202020204" pitchFamily="34" charset="0"/>
              </a:rPr>
              <a:t>UNDERGRAD TRANSFERRING TO GRADUATE POSITION</a:t>
            </a:r>
          </a:p>
          <a:p>
            <a:pPr marL="0" indent="0">
              <a:buNone/>
            </a:pPr>
            <a:r>
              <a:rPr lang="en-US" sz="1400" b="1">
                <a:solidFill>
                  <a:srgbClr val="FFFFFF"/>
                </a:solidFill>
                <a:effectLst>
                  <a:outerShdw blurRad="38100" dist="38100" dir="2700000" algn="tl">
                    <a:srgbClr val="000000">
                      <a:alpha val="43137"/>
                    </a:srgbClr>
                  </a:outerShdw>
                </a:effectLst>
              </a:rPr>
              <a:t>ALL</a:t>
            </a:r>
          </a:p>
        </p:txBody>
      </p:sp>
      <p:sp>
        <p:nvSpPr>
          <p:cNvPr id="41" name="Text Placeholder 13">
            <a:extLst>
              <a:ext uri="{FF2B5EF4-FFF2-40B4-BE49-F238E27FC236}">
                <a16:creationId xmlns:a16="http://schemas.microsoft.com/office/drawing/2014/main" id="{E446A4DC-2D87-96F2-3E98-736127FFDA88}"/>
              </a:ext>
            </a:extLst>
          </p:cNvPr>
          <p:cNvSpPr txBox="1">
            <a:spLocks/>
          </p:cNvSpPr>
          <p:nvPr/>
        </p:nvSpPr>
        <p:spPr>
          <a:xfrm>
            <a:off x="6256662" y="-2177354"/>
            <a:ext cx="2529217" cy="288237"/>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rPr>
              <a:t>NEW POSITION</a:t>
            </a:r>
          </a:p>
        </p:txBody>
      </p:sp>
      <p:sp>
        <p:nvSpPr>
          <p:cNvPr id="42" name="Text Placeholder 13">
            <a:extLst>
              <a:ext uri="{FF2B5EF4-FFF2-40B4-BE49-F238E27FC236}">
                <a16:creationId xmlns:a16="http://schemas.microsoft.com/office/drawing/2014/main" id="{66AB1BD9-0B96-C250-3482-C537977F6C04}"/>
              </a:ext>
            </a:extLst>
          </p:cNvPr>
          <p:cNvSpPr txBox="1">
            <a:spLocks/>
          </p:cNvSpPr>
          <p:nvPr/>
        </p:nvSpPr>
        <p:spPr>
          <a:xfrm>
            <a:off x="6236386" y="-5169145"/>
            <a:ext cx="2481986" cy="714216"/>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0B2341"/>
                </a:solidFill>
                <a:effectLst>
                  <a:outerShdw blurRad="38100" dist="38100" dir="2700000" algn="tl">
                    <a:srgbClr val="000000">
                      <a:alpha val="43137"/>
                    </a:srgbClr>
                  </a:outerShdw>
                </a:effectLst>
                <a:latin typeface="Avenir Next LT Pro Demi" panose="020B0704020202020204" pitchFamily="34" charset="0"/>
              </a:rPr>
              <a:t>ACTIVE PEAEMPL</a:t>
            </a:r>
          </a:p>
          <a:p>
            <a:pPr marL="0" indent="0">
              <a:buNone/>
            </a:pPr>
            <a:r>
              <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rPr>
              <a:t>SAME POSITION</a:t>
            </a: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43" name="Text Placeholder 13">
            <a:extLst>
              <a:ext uri="{FF2B5EF4-FFF2-40B4-BE49-F238E27FC236}">
                <a16:creationId xmlns:a16="http://schemas.microsoft.com/office/drawing/2014/main" id="{73FF7DD6-AE94-9B18-A291-AB908C82EE04}"/>
              </a:ext>
            </a:extLst>
          </p:cNvPr>
          <p:cNvSpPr txBox="1">
            <a:spLocks/>
          </p:cNvSpPr>
          <p:nvPr/>
        </p:nvSpPr>
        <p:spPr>
          <a:xfrm>
            <a:off x="9005730" y="-5169145"/>
            <a:ext cx="2495393" cy="714216"/>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0B2341"/>
                </a:solidFill>
                <a:effectLst>
                  <a:outerShdw blurRad="38100" dist="38100" dir="2700000" algn="tl">
                    <a:srgbClr val="000000">
                      <a:alpha val="43137"/>
                    </a:srgbClr>
                  </a:outerShdw>
                </a:effectLst>
                <a:latin typeface="Avenir Next LT Pro Demi" panose="020B0704020202020204" pitchFamily="34" charset="0"/>
              </a:rPr>
              <a:t>ACTIVE PEAEMPL</a:t>
            </a:r>
          </a:p>
        </p:txBody>
      </p:sp>
      <p:sp>
        <p:nvSpPr>
          <p:cNvPr id="44" name="Text Placeholder 16">
            <a:extLst>
              <a:ext uri="{FF2B5EF4-FFF2-40B4-BE49-F238E27FC236}">
                <a16:creationId xmlns:a16="http://schemas.microsoft.com/office/drawing/2014/main" id="{B1043B0A-9539-DB82-7FBC-114AFD8077B0}"/>
              </a:ext>
            </a:extLst>
          </p:cNvPr>
          <p:cNvSpPr txBox="1">
            <a:spLocks/>
          </p:cNvSpPr>
          <p:nvPr/>
        </p:nvSpPr>
        <p:spPr>
          <a:xfrm>
            <a:off x="9005730" y="-4610208"/>
            <a:ext cx="2460333" cy="319084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B2341"/>
                </a:solidFill>
                <a:effectLst>
                  <a:outerShdw blurRad="38100" dist="38100" dir="2700000" algn="tl">
                    <a:srgbClr val="000000">
                      <a:alpha val="43137"/>
                    </a:srgbClr>
                  </a:outerShdw>
                </a:effectLst>
              </a:rPr>
              <a:t>GRA/GTA rotations do not require updated backgrounds if rotating was original intent of assistantship</a:t>
            </a:r>
          </a:p>
          <a:p>
            <a:pPr marL="0" indent="0">
              <a:spcAft>
                <a:spcPts val="1200"/>
              </a:spcAft>
              <a:buNone/>
            </a:pPr>
            <a:r>
              <a:rPr lang="en-US" sz="1200" b="1" i="1">
                <a:solidFill>
                  <a:srgbClr val="FFFFFF"/>
                </a:solidFill>
                <a:effectLst>
                  <a:outerShdw blurRad="38100" dist="38100" dir="2700000" algn="tl">
                    <a:srgbClr val="000000">
                      <a:alpha val="43137"/>
                    </a:srgbClr>
                  </a:outerShdw>
                </a:effectLst>
              </a:rPr>
              <a:t>Recommended to include as part of offer letter</a:t>
            </a:r>
          </a:p>
          <a:p>
            <a:r>
              <a:rPr lang="en-US">
                <a:solidFill>
                  <a:srgbClr val="0B2341"/>
                </a:solidFill>
                <a:effectLst>
                  <a:outerShdw blurRad="38100" dist="38100" dir="2700000" algn="tl">
                    <a:srgbClr val="000000">
                      <a:alpha val="43137"/>
                    </a:srgbClr>
                  </a:outerShdw>
                </a:effectLst>
              </a:rPr>
              <a:t>Summer: If transitioning to GB due to the student not being enrolled but will continue same job duties, no background is required </a:t>
            </a:r>
          </a:p>
          <a:p>
            <a:pPr marL="0" indent="0">
              <a:spcAft>
                <a:spcPts val="1800"/>
              </a:spcAft>
              <a:buNone/>
            </a:pPr>
            <a:r>
              <a:rPr lang="en-US" sz="1200" b="1" i="1">
                <a:solidFill>
                  <a:srgbClr val="FFFFFF"/>
                </a:solidFill>
                <a:effectLst>
                  <a:outerShdw blurRad="38100" dist="38100" dir="2700000" algn="tl">
                    <a:srgbClr val="000000">
                      <a:alpha val="43137"/>
                    </a:srgbClr>
                  </a:outerShdw>
                </a:effectLst>
              </a:rPr>
              <a:t>Must be noted on EPAF</a:t>
            </a:r>
          </a:p>
          <a:p>
            <a:pPr marL="0" indent="0">
              <a:buNone/>
            </a:pPr>
            <a:endParaRPr lang="en-US" sz="1800">
              <a:solidFill>
                <a:srgbClr val="0B2341"/>
              </a:solidFill>
            </a:endParaRPr>
          </a:p>
        </p:txBody>
      </p:sp>
      <p:sp>
        <p:nvSpPr>
          <p:cNvPr id="46" name="Content Placeholder 4">
            <a:extLst>
              <a:ext uri="{FF2B5EF4-FFF2-40B4-BE49-F238E27FC236}">
                <a16:creationId xmlns:a16="http://schemas.microsoft.com/office/drawing/2014/main" id="{40565CDE-8FE4-03C5-A11E-02740396AD2D}"/>
              </a:ext>
            </a:extLst>
          </p:cNvPr>
          <p:cNvSpPr>
            <a:spLocks noGrp="1"/>
          </p:cNvSpPr>
          <p:nvPr/>
        </p:nvSpPr>
        <p:spPr>
          <a:xfrm>
            <a:off x="714377" y="-5321745"/>
            <a:ext cx="2528845" cy="47354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7" name="Text Placeholder 15">
            <a:extLst>
              <a:ext uri="{FF2B5EF4-FFF2-40B4-BE49-F238E27FC236}">
                <a16:creationId xmlns:a16="http://schemas.microsoft.com/office/drawing/2014/main" id="{F36AB8BE-4F5A-2606-DCD2-A07E5E68DC61}"/>
              </a:ext>
            </a:extLst>
          </p:cNvPr>
          <p:cNvSpPr txBox="1">
            <a:spLocks/>
          </p:cNvSpPr>
          <p:nvPr/>
        </p:nvSpPr>
        <p:spPr>
          <a:xfrm>
            <a:off x="735216" y="-4749840"/>
            <a:ext cx="2487386" cy="255471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Based on position</a:t>
            </a:r>
          </a:p>
          <a:p>
            <a:pPr>
              <a:spcAft>
                <a:spcPts val="1800"/>
              </a:spcAft>
            </a:pPr>
            <a:r>
              <a:rPr lang="en-US" sz="1600" dirty="0">
                <a:solidFill>
                  <a:srgbClr val="0B2341"/>
                </a:solidFill>
                <a:effectLst>
                  <a:outerShdw blurRad="38100" dist="38100" dir="2700000" algn="tl">
                    <a:srgbClr val="000000">
                      <a:alpha val="43137"/>
                    </a:srgbClr>
                  </a:outerShdw>
                </a:effectLst>
              </a:rPr>
              <a:t>Required if working with minors</a:t>
            </a:r>
          </a:p>
          <a:p>
            <a:r>
              <a:rPr lang="en-US" sz="1600" dirty="0">
                <a:solidFill>
                  <a:srgbClr val="0B2341"/>
                </a:solidFill>
                <a:effectLst>
                  <a:outerShdw blurRad="38100" dist="38100" dir="2700000" algn="tl">
                    <a:srgbClr val="000000">
                      <a:alpha val="43137"/>
                    </a:srgbClr>
                  </a:outerShdw>
                </a:effectLst>
              </a:rPr>
              <a:t>MVR is also considered part of the background. If student will be driving at any point, they must have an MVR.</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48" name="Text Placeholder 12">
            <a:extLst>
              <a:ext uri="{FF2B5EF4-FFF2-40B4-BE49-F238E27FC236}">
                <a16:creationId xmlns:a16="http://schemas.microsoft.com/office/drawing/2014/main" id="{E0F86C5B-61A6-D650-9750-8E050C999473}"/>
              </a:ext>
            </a:extLst>
          </p:cNvPr>
          <p:cNvSpPr txBox="1">
            <a:spLocks/>
          </p:cNvSpPr>
          <p:nvPr/>
        </p:nvSpPr>
        <p:spPr>
          <a:xfrm>
            <a:off x="749436" y="-5219278"/>
            <a:ext cx="2556507" cy="46614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UNDERGRAD </a:t>
            </a:r>
          </a:p>
        </p:txBody>
      </p:sp>
    </p:spTree>
    <p:extLst>
      <p:ext uri="{BB962C8B-B14F-4D97-AF65-F5344CB8AC3E}">
        <p14:creationId xmlns:p14="http://schemas.microsoft.com/office/powerpoint/2010/main" val="126955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A5653784-5F27-ECA4-179B-1525C89357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58FD41-5E79-4271-CBFA-48F4B7AFB743}"/>
              </a:ext>
            </a:extLst>
          </p:cNvPr>
          <p:cNvSpPr>
            <a:spLocks noGrp="1"/>
          </p:cNvSpPr>
          <p:nvPr>
            <p:ph type="title"/>
          </p:nvPr>
        </p:nvSpPr>
        <p:spPr/>
        <p:txBody>
          <a:bodyPr/>
          <a:lstStyle/>
          <a:p>
            <a:pPr>
              <a:lnSpc>
                <a:spcPct val="108000"/>
              </a:lnSpc>
              <a:spcBef>
                <a:spcPts val="600"/>
              </a:spcBef>
              <a:spcAft>
                <a:spcPts val="600"/>
              </a:spcAft>
            </a:pPr>
            <a:r>
              <a:rPr lang="en-US" dirty="0">
                <a:effectLst>
                  <a:outerShdw blurRad="38100" dist="38100" dir="2700000" algn="tl">
                    <a:srgbClr val="000000">
                      <a:alpha val="43137"/>
                    </a:srgbClr>
                  </a:outerShdw>
                </a:effectLst>
              </a:rPr>
              <a:t>BACKGROUND CHECKS</a:t>
            </a:r>
            <a:br>
              <a:rPr lang="en-US" dirty="0"/>
            </a:br>
            <a:r>
              <a:rPr lang="en-US" sz="2400" dirty="0">
                <a:solidFill>
                  <a:schemeClr val="accent2"/>
                </a:solidFill>
                <a:effectLst>
                  <a:outerShdw blurRad="38100" dist="38100" dir="2700000" algn="tl">
                    <a:srgbClr val="000000">
                      <a:alpha val="43137"/>
                    </a:srgbClr>
                  </a:outerShdw>
                </a:effectLst>
              </a:rPr>
              <a:t>discover best practices</a:t>
            </a:r>
          </a:p>
        </p:txBody>
      </p:sp>
      <p:sp>
        <p:nvSpPr>
          <p:cNvPr id="2" name="Content Placeholder 4">
            <a:extLst>
              <a:ext uri="{FF2B5EF4-FFF2-40B4-BE49-F238E27FC236}">
                <a16:creationId xmlns:a16="http://schemas.microsoft.com/office/drawing/2014/main" id="{C5371939-9E78-04BA-75F9-69B97FDD43A1}"/>
              </a:ext>
            </a:extLst>
          </p:cNvPr>
          <p:cNvSpPr>
            <a:spLocks noGrp="1"/>
          </p:cNvSpPr>
          <p:nvPr/>
        </p:nvSpPr>
        <p:spPr>
          <a:xfrm>
            <a:off x="3444801" y="1665302"/>
            <a:ext cx="2528845" cy="47354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5">
            <a:extLst>
              <a:ext uri="{FF2B5EF4-FFF2-40B4-BE49-F238E27FC236}">
                <a16:creationId xmlns:a16="http://schemas.microsoft.com/office/drawing/2014/main" id="{8B3E8C1B-6AE0-5415-54AA-8EF50BE2F9C0}"/>
              </a:ext>
            </a:extLst>
          </p:cNvPr>
          <p:cNvSpPr>
            <a:spLocks noGrp="1"/>
          </p:cNvSpPr>
          <p:nvPr/>
        </p:nvSpPr>
        <p:spPr>
          <a:xfrm>
            <a:off x="6199712" y="1665302"/>
            <a:ext cx="2528844" cy="47354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Content Placeholder 8">
            <a:extLst>
              <a:ext uri="{FF2B5EF4-FFF2-40B4-BE49-F238E27FC236}">
                <a16:creationId xmlns:a16="http://schemas.microsoft.com/office/drawing/2014/main" id="{7BC5EA02-02C3-F265-5111-7CA0BA4CD3E7}"/>
              </a:ext>
            </a:extLst>
          </p:cNvPr>
          <p:cNvSpPr>
            <a:spLocks noGrp="1"/>
          </p:cNvSpPr>
          <p:nvPr/>
        </p:nvSpPr>
        <p:spPr>
          <a:xfrm>
            <a:off x="8948780" y="1665302"/>
            <a:ext cx="2528843" cy="47354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5" name="Text Placeholder 15">
            <a:extLst>
              <a:ext uri="{FF2B5EF4-FFF2-40B4-BE49-F238E27FC236}">
                <a16:creationId xmlns:a16="http://schemas.microsoft.com/office/drawing/2014/main" id="{65619D61-4FFA-4CFC-32BF-763063C3BECB}"/>
              </a:ext>
            </a:extLst>
          </p:cNvPr>
          <p:cNvSpPr txBox="1">
            <a:spLocks/>
          </p:cNvSpPr>
          <p:nvPr/>
        </p:nvSpPr>
        <p:spPr>
          <a:xfrm>
            <a:off x="3479861" y="2862241"/>
            <a:ext cx="2487386" cy="3449227"/>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a:solidFill>
                  <a:srgbClr val="0B2341"/>
                </a:solidFill>
                <a:effectLst>
                  <a:outerShdw blurRad="38100" dist="38100" dir="2700000" algn="tl">
                    <a:srgbClr val="000000">
                      <a:alpha val="43137"/>
                    </a:srgbClr>
                  </a:outerShdw>
                </a:effectLst>
              </a:rPr>
              <a:t>Requires a full, standard background check</a:t>
            </a:r>
          </a:p>
          <a:p>
            <a:pPr>
              <a:spcAft>
                <a:spcPts val="1800"/>
              </a:spcAft>
            </a:pPr>
            <a:r>
              <a:rPr lang="en-US" sz="1600">
                <a:solidFill>
                  <a:srgbClr val="0B2341"/>
                </a:solidFill>
                <a:effectLst>
                  <a:outerShdw blurRad="38100" dist="38100" dir="2700000" algn="tl">
                    <a:srgbClr val="000000">
                      <a:alpha val="43137"/>
                    </a:srgbClr>
                  </a:outerShdw>
                </a:effectLst>
              </a:rPr>
              <a:t>If driving, utilize the expanded code </a:t>
            </a:r>
            <a:r>
              <a:rPr lang="en-US" sz="1600" u="sng">
                <a:solidFill>
                  <a:srgbClr val="0B2341"/>
                </a:solidFill>
                <a:effectLst>
                  <a:outerShdw blurRad="38100" dist="38100" dir="2700000" algn="tl">
                    <a:srgbClr val="000000">
                      <a:alpha val="43137"/>
                    </a:srgbClr>
                  </a:outerShdw>
                </a:effectLst>
              </a:rPr>
              <a:t>NOT</a:t>
            </a:r>
            <a:r>
              <a:rPr lang="en-US" sz="1600">
                <a:solidFill>
                  <a:srgbClr val="0B2341"/>
                </a:solidFill>
                <a:effectLst>
                  <a:outerShdw blurRad="38100" dist="38100" dir="2700000" algn="tl">
                    <a:srgbClr val="000000">
                      <a:alpha val="43137"/>
                    </a:srgbClr>
                  </a:outerShdw>
                </a:effectLst>
              </a:rPr>
              <a:t>  standard code</a:t>
            </a:r>
          </a:p>
          <a:p>
            <a:r>
              <a:rPr lang="en-US" sz="1600">
                <a:solidFill>
                  <a:srgbClr val="0B2341"/>
                </a:solidFill>
                <a:effectLst>
                  <a:outerShdw blurRad="38100" dist="38100" dir="2700000" algn="tl">
                    <a:srgbClr val="000000">
                      <a:alpha val="43137"/>
                    </a:srgbClr>
                  </a:outerShdw>
                </a:effectLst>
              </a:rPr>
              <a:t>If transferring from a different employment type, they should only require a partial background = partial code</a:t>
            </a:r>
          </a:p>
          <a:p>
            <a:pPr marL="0" indent="0">
              <a:buFont typeface="Wingdings" pitchFamily="2" charset="2"/>
              <a:buNone/>
            </a:pPr>
            <a:endParaRPr lang="en-US">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a:solidFill>
                <a:srgbClr val="0B2341"/>
              </a:solidFill>
              <a:effectLst>
                <a:outerShdw blurRad="38100" dist="38100" dir="2700000" algn="tl">
                  <a:srgbClr val="000000">
                    <a:alpha val="43137"/>
                  </a:srgbClr>
                </a:outerShdw>
              </a:effectLst>
            </a:endParaRPr>
          </a:p>
        </p:txBody>
      </p:sp>
      <p:sp>
        <p:nvSpPr>
          <p:cNvPr id="29" name="Text Placeholder 16">
            <a:extLst>
              <a:ext uri="{FF2B5EF4-FFF2-40B4-BE49-F238E27FC236}">
                <a16:creationId xmlns:a16="http://schemas.microsoft.com/office/drawing/2014/main" id="{8B8D4FDB-E26B-0BFD-06A9-C1A777FFED89}"/>
              </a:ext>
            </a:extLst>
          </p:cNvPr>
          <p:cNvSpPr txBox="1">
            <a:spLocks/>
          </p:cNvSpPr>
          <p:nvPr/>
        </p:nvSpPr>
        <p:spPr>
          <a:xfrm>
            <a:off x="6261618" y="5165870"/>
            <a:ext cx="2500388" cy="127921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If job has not been previously assigned</a:t>
            </a:r>
          </a:p>
          <a:p>
            <a:pPr>
              <a:spcAft>
                <a:spcPts val="1200"/>
              </a:spcAft>
            </a:pPr>
            <a:r>
              <a:rPr lang="en-US" sz="1600" dirty="0">
                <a:solidFill>
                  <a:srgbClr val="0B2341"/>
                </a:solidFill>
                <a:effectLst>
                  <a:outerShdw blurRad="38100" dist="38100" dir="2700000" algn="tl">
                    <a:srgbClr val="000000">
                      <a:alpha val="43137"/>
                    </a:srgbClr>
                  </a:outerShdw>
                </a:effectLst>
              </a:rPr>
              <a:t>Utilize partial background code </a:t>
            </a:r>
          </a:p>
        </p:txBody>
      </p:sp>
      <p:sp>
        <p:nvSpPr>
          <p:cNvPr id="30" name="Text Placeholder 16">
            <a:extLst>
              <a:ext uri="{FF2B5EF4-FFF2-40B4-BE49-F238E27FC236}">
                <a16:creationId xmlns:a16="http://schemas.microsoft.com/office/drawing/2014/main" id="{951C7546-0297-045B-6C73-3F521FF2AB1D}"/>
              </a:ext>
            </a:extLst>
          </p:cNvPr>
          <p:cNvSpPr txBox="1">
            <a:spLocks/>
          </p:cNvSpPr>
          <p:nvPr/>
        </p:nvSpPr>
        <p:spPr>
          <a:xfrm>
            <a:off x="6223141" y="2477287"/>
            <a:ext cx="2481986" cy="2114874"/>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If returning to the same graduate position from a previous semester, background check is not required</a:t>
            </a:r>
          </a:p>
          <a:p>
            <a:pPr>
              <a:spcAft>
                <a:spcPts val="1200"/>
              </a:spcAft>
            </a:pPr>
            <a:r>
              <a:rPr lang="en-US" dirty="0">
                <a:solidFill>
                  <a:srgbClr val="0B2341"/>
                </a:solidFill>
                <a:effectLst>
                  <a:outerShdw blurRad="38100" dist="38100" dir="2700000" algn="tl">
                    <a:srgbClr val="000000">
                      <a:alpha val="43137"/>
                    </a:srgbClr>
                  </a:outerShdw>
                </a:effectLst>
              </a:rPr>
              <a:t>Must be notated on EPAF </a:t>
            </a:r>
          </a:p>
          <a:p>
            <a:pPr marL="0" indent="0">
              <a:buNone/>
            </a:pPr>
            <a:endParaRPr lang="en-US" sz="1800" dirty="0">
              <a:solidFill>
                <a:srgbClr val="0B2341"/>
              </a:solidFill>
            </a:endParaRPr>
          </a:p>
        </p:txBody>
      </p:sp>
      <p:sp>
        <p:nvSpPr>
          <p:cNvPr id="24" name="Text Placeholder 12">
            <a:extLst>
              <a:ext uri="{FF2B5EF4-FFF2-40B4-BE49-F238E27FC236}">
                <a16:creationId xmlns:a16="http://schemas.microsoft.com/office/drawing/2014/main" id="{39E12536-D23A-1CB9-8D4D-8DADA5F00AE8}"/>
              </a:ext>
            </a:extLst>
          </p:cNvPr>
          <p:cNvSpPr txBox="1">
            <a:spLocks/>
          </p:cNvSpPr>
          <p:nvPr/>
        </p:nvSpPr>
        <p:spPr>
          <a:xfrm>
            <a:off x="3479860" y="1767769"/>
            <a:ext cx="2556507" cy="874304"/>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0B2341"/>
                </a:solidFill>
                <a:effectLst>
                  <a:outerShdw blurRad="38100" dist="38100" dir="2700000" algn="tl">
                    <a:srgbClr val="000000">
                      <a:alpha val="43137"/>
                    </a:srgbClr>
                  </a:outerShdw>
                </a:effectLst>
                <a:latin typeface="Avenir Next LT Pro Demi" panose="020B0704020202020204" pitchFamily="34" charset="0"/>
              </a:rPr>
              <a:t>UNDERGRAD TRANSFERRING TO GRADUATE POSITION</a:t>
            </a:r>
          </a:p>
          <a:p>
            <a:pPr marL="0" indent="0">
              <a:buNone/>
            </a:pPr>
            <a:r>
              <a:rPr lang="en-US" sz="1400" b="1">
                <a:solidFill>
                  <a:srgbClr val="FFFFFF"/>
                </a:solidFill>
                <a:effectLst>
                  <a:outerShdw blurRad="38100" dist="38100" dir="2700000" algn="tl">
                    <a:srgbClr val="000000">
                      <a:alpha val="43137"/>
                    </a:srgbClr>
                  </a:outerShdw>
                </a:effectLst>
              </a:rPr>
              <a:t>ALL</a:t>
            </a:r>
          </a:p>
        </p:txBody>
      </p:sp>
      <p:sp>
        <p:nvSpPr>
          <p:cNvPr id="28" name="Text Placeholder 13">
            <a:extLst>
              <a:ext uri="{FF2B5EF4-FFF2-40B4-BE49-F238E27FC236}">
                <a16:creationId xmlns:a16="http://schemas.microsoft.com/office/drawing/2014/main" id="{B516E10C-9882-9153-50C0-0B7AEF31D538}"/>
              </a:ext>
            </a:extLst>
          </p:cNvPr>
          <p:cNvSpPr txBox="1">
            <a:spLocks/>
          </p:cNvSpPr>
          <p:nvPr/>
        </p:nvSpPr>
        <p:spPr>
          <a:xfrm>
            <a:off x="6233162" y="4809693"/>
            <a:ext cx="2529217" cy="288237"/>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rPr>
              <a:t>NEW POSITION</a:t>
            </a:r>
          </a:p>
        </p:txBody>
      </p:sp>
      <p:sp>
        <p:nvSpPr>
          <p:cNvPr id="31" name="Text Placeholder 13">
            <a:extLst>
              <a:ext uri="{FF2B5EF4-FFF2-40B4-BE49-F238E27FC236}">
                <a16:creationId xmlns:a16="http://schemas.microsoft.com/office/drawing/2014/main" id="{A1400C71-A0DD-DB67-47F6-67D8744BF25C}"/>
              </a:ext>
            </a:extLst>
          </p:cNvPr>
          <p:cNvSpPr txBox="1">
            <a:spLocks/>
          </p:cNvSpPr>
          <p:nvPr/>
        </p:nvSpPr>
        <p:spPr>
          <a:xfrm>
            <a:off x="6212886" y="1817902"/>
            <a:ext cx="2481986" cy="714216"/>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0B2341"/>
                </a:solidFill>
                <a:effectLst>
                  <a:outerShdw blurRad="38100" dist="38100" dir="2700000" algn="tl">
                    <a:srgbClr val="000000">
                      <a:alpha val="43137"/>
                    </a:srgbClr>
                  </a:outerShdw>
                </a:effectLst>
                <a:latin typeface="Avenir Next LT Pro Demi" panose="020B0704020202020204" pitchFamily="34" charset="0"/>
              </a:rPr>
              <a:t>ACTIVE PEAEMPL</a:t>
            </a:r>
          </a:p>
          <a:p>
            <a:pPr marL="0" indent="0">
              <a:buNone/>
            </a:pPr>
            <a:r>
              <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rPr>
              <a:t>SAME POSITION</a:t>
            </a: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33" name="Text Placeholder 13">
            <a:extLst>
              <a:ext uri="{FF2B5EF4-FFF2-40B4-BE49-F238E27FC236}">
                <a16:creationId xmlns:a16="http://schemas.microsoft.com/office/drawing/2014/main" id="{BE569655-1F82-3FF2-6CAE-E45F36389EBF}"/>
              </a:ext>
            </a:extLst>
          </p:cNvPr>
          <p:cNvSpPr txBox="1">
            <a:spLocks/>
          </p:cNvSpPr>
          <p:nvPr/>
        </p:nvSpPr>
        <p:spPr>
          <a:xfrm>
            <a:off x="8982230" y="1817902"/>
            <a:ext cx="2495393" cy="714216"/>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0B2341"/>
                </a:solidFill>
                <a:effectLst>
                  <a:outerShdw blurRad="38100" dist="38100" dir="2700000" algn="tl">
                    <a:srgbClr val="000000">
                      <a:alpha val="43137"/>
                    </a:srgbClr>
                  </a:outerShdw>
                </a:effectLst>
                <a:latin typeface="Avenir Next LT Pro Demi" panose="020B0704020202020204" pitchFamily="34" charset="0"/>
              </a:rPr>
              <a:t>ACTIVE PEAEMPL</a:t>
            </a:r>
          </a:p>
        </p:txBody>
      </p:sp>
      <p:sp>
        <p:nvSpPr>
          <p:cNvPr id="34" name="Text Placeholder 16">
            <a:extLst>
              <a:ext uri="{FF2B5EF4-FFF2-40B4-BE49-F238E27FC236}">
                <a16:creationId xmlns:a16="http://schemas.microsoft.com/office/drawing/2014/main" id="{BEAEDD86-3EBB-ED3D-C192-0FFE103BBAA3}"/>
              </a:ext>
            </a:extLst>
          </p:cNvPr>
          <p:cNvSpPr txBox="1">
            <a:spLocks/>
          </p:cNvSpPr>
          <p:nvPr/>
        </p:nvSpPr>
        <p:spPr>
          <a:xfrm>
            <a:off x="8982230" y="2376839"/>
            <a:ext cx="2460333" cy="319084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B2341"/>
                </a:solidFill>
                <a:effectLst>
                  <a:outerShdw blurRad="38100" dist="38100" dir="2700000" algn="tl">
                    <a:srgbClr val="000000">
                      <a:alpha val="43137"/>
                    </a:srgbClr>
                  </a:outerShdw>
                </a:effectLst>
              </a:rPr>
              <a:t>GRA/GTA rotations do not require updated backgrounds if rotating was original intent of assistantship</a:t>
            </a:r>
          </a:p>
          <a:p>
            <a:pPr marL="0" indent="0">
              <a:spcAft>
                <a:spcPts val="1200"/>
              </a:spcAft>
              <a:buNone/>
            </a:pPr>
            <a:r>
              <a:rPr lang="en-US" sz="1200" b="1" i="1">
                <a:solidFill>
                  <a:srgbClr val="FFFFFF"/>
                </a:solidFill>
                <a:effectLst>
                  <a:outerShdw blurRad="38100" dist="38100" dir="2700000" algn="tl">
                    <a:srgbClr val="000000">
                      <a:alpha val="43137"/>
                    </a:srgbClr>
                  </a:outerShdw>
                </a:effectLst>
              </a:rPr>
              <a:t>Recommended to include as part of offer letter</a:t>
            </a:r>
          </a:p>
          <a:p>
            <a:r>
              <a:rPr lang="en-US">
                <a:solidFill>
                  <a:srgbClr val="0B2341"/>
                </a:solidFill>
                <a:effectLst>
                  <a:outerShdw blurRad="38100" dist="38100" dir="2700000" algn="tl">
                    <a:srgbClr val="000000">
                      <a:alpha val="43137"/>
                    </a:srgbClr>
                  </a:outerShdw>
                </a:effectLst>
              </a:rPr>
              <a:t>Summer: If transitioning to GB due to the student not being enrolled but will continue same job duties, no background is required </a:t>
            </a:r>
          </a:p>
          <a:p>
            <a:pPr marL="0" indent="0">
              <a:spcAft>
                <a:spcPts val="1800"/>
              </a:spcAft>
              <a:buNone/>
            </a:pPr>
            <a:r>
              <a:rPr lang="en-US" sz="1200" b="1" i="1">
                <a:solidFill>
                  <a:srgbClr val="FFFFFF"/>
                </a:solidFill>
                <a:effectLst>
                  <a:outerShdw blurRad="38100" dist="38100" dir="2700000" algn="tl">
                    <a:srgbClr val="000000">
                      <a:alpha val="43137"/>
                    </a:srgbClr>
                  </a:outerShdw>
                </a:effectLst>
              </a:rPr>
              <a:t>Must be noted on EPAF</a:t>
            </a:r>
          </a:p>
          <a:p>
            <a:pPr marL="0" indent="0">
              <a:buNone/>
            </a:pPr>
            <a:endParaRPr lang="en-US" sz="1800">
              <a:solidFill>
                <a:srgbClr val="0B2341"/>
              </a:solidFill>
            </a:endParaRPr>
          </a:p>
        </p:txBody>
      </p:sp>
      <p:sp>
        <p:nvSpPr>
          <p:cNvPr id="37" name="TextBox 36">
            <a:extLst>
              <a:ext uri="{FF2B5EF4-FFF2-40B4-BE49-F238E27FC236}">
                <a16:creationId xmlns:a16="http://schemas.microsoft.com/office/drawing/2014/main" id="{78BC8760-D6BB-CAA6-6E5D-B52C8738CC3A}"/>
              </a:ext>
            </a:extLst>
          </p:cNvPr>
          <p:cNvSpPr txBox="1"/>
          <p:nvPr/>
        </p:nvSpPr>
        <p:spPr>
          <a:xfrm>
            <a:off x="714377" y="6531636"/>
            <a:ext cx="10898503" cy="276999"/>
          </a:xfrm>
          <a:prstGeom prst="rect">
            <a:avLst/>
          </a:prstGeom>
          <a:noFill/>
        </p:spPr>
        <p:txBody>
          <a:bodyPr wrap="square" rtlCol="0">
            <a:spAutoFit/>
          </a:bodyPr>
          <a:lstStyle/>
          <a:p>
            <a:pPr algn="ctr"/>
            <a:r>
              <a:rPr lang="en-US" sz="1200" b="1" i="1">
                <a:solidFill>
                  <a:srgbClr val="404040"/>
                </a:solidFill>
                <a:effectLst>
                  <a:outerShdw blurRad="38100" dist="38100" dir="2700000" algn="tl">
                    <a:srgbClr val="000000">
                      <a:alpha val="43137"/>
                    </a:srgbClr>
                  </a:outerShdw>
                </a:effectLst>
                <a:latin typeface="Avenir Next LT Pro" panose="020B0504020202020204" pitchFamily="34" charset="0"/>
              </a:rPr>
              <a:t>BACKGROUND CHECKS ARE VALID FOR 12 MONTHS FROM COMPLETION BEFORE REQUIRING AN UPDDATE FOR A NEW POSITION</a:t>
            </a:r>
          </a:p>
        </p:txBody>
      </p:sp>
      <p:sp>
        <p:nvSpPr>
          <p:cNvPr id="5" name="Content Placeholder 4">
            <a:extLst>
              <a:ext uri="{FF2B5EF4-FFF2-40B4-BE49-F238E27FC236}">
                <a16:creationId xmlns:a16="http://schemas.microsoft.com/office/drawing/2014/main" id="{232E9EF6-D465-0720-0283-6B5A65B974C3}"/>
              </a:ext>
            </a:extLst>
          </p:cNvPr>
          <p:cNvSpPr>
            <a:spLocks noGrp="1"/>
          </p:cNvSpPr>
          <p:nvPr/>
        </p:nvSpPr>
        <p:spPr>
          <a:xfrm>
            <a:off x="690877" y="1665302"/>
            <a:ext cx="2528845" cy="47354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5">
            <a:extLst>
              <a:ext uri="{FF2B5EF4-FFF2-40B4-BE49-F238E27FC236}">
                <a16:creationId xmlns:a16="http://schemas.microsoft.com/office/drawing/2014/main" id="{D28F2F60-F041-D772-B3EC-19F2D6E5595A}"/>
              </a:ext>
            </a:extLst>
          </p:cNvPr>
          <p:cNvSpPr txBox="1">
            <a:spLocks/>
          </p:cNvSpPr>
          <p:nvPr/>
        </p:nvSpPr>
        <p:spPr>
          <a:xfrm>
            <a:off x="711716" y="2237207"/>
            <a:ext cx="2487386" cy="255471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Based on position</a:t>
            </a:r>
          </a:p>
          <a:p>
            <a:pPr>
              <a:spcAft>
                <a:spcPts val="1800"/>
              </a:spcAft>
            </a:pPr>
            <a:r>
              <a:rPr lang="en-US" sz="1600" dirty="0">
                <a:solidFill>
                  <a:srgbClr val="0B2341"/>
                </a:solidFill>
                <a:effectLst>
                  <a:outerShdw blurRad="38100" dist="38100" dir="2700000" algn="tl">
                    <a:srgbClr val="000000">
                      <a:alpha val="43137"/>
                    </a:srgbClr>
                  </a:outerShdw>
                </a:effectLst>
              </a:rPr>
              <a:t>Required if working with minors</a:t>
            </a:r>
          </a:p>
          <a:p>
            <a:r>
              <a:rPr lang="en-US" sz="1600" dirty="0">
                <a:solidFill>
                  <a:srgbClr val="0B2341"/>
                </a:solidFill>
                <a:effectLst>
                  <a:outerShdw blurRad="38100" dist="38100" dir="2700000" algn="tl">
                    <a:srgbClr val="000000">
                      <a:alpha val="43137"/>
                    </a:srgbClr>
                  </a:outerShdw>
                </a:effectLst>
              </a:rPr>
              <a:t>MVR is also considered part of the background. If student will be driving at any point, they must have an MVR.</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7" name="Text Placeholder 12">
            <a:extLst>
              <a:ext uri="{FF2B5EF4-FFF2-40B4-BE49-F238E27FC236}">
                <a16:creationId xmlns:a16="http://schemas.microsoft.com/office/drawing/2014/main" id="{AAC99004-507B-6ACA-9A90-25F001085AE6}"/>
              </a:ext>
            </a:extLst>
          </p:cNvPr>
          <p:cNvSpPr txBox="1">
            <a:spLocks/>
          </p:cNvSpPr>
          <p:nvPr/>
        </p:nvSpPr>
        <p:spPr>
          <a:xfrm>
            <a:off x="725936" y="1767769"/>
            <a:ext cx="2556507" cy="46614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UNDERGRAD </a:t>
            </a:r>
          </a:p>
        </p:txBody>
      </p:sp>
      <p:sp>
        <p:nvSpPr>
          <p:cNvPr id="14" name="Content Placeholder 4">
            <a:extLst>
              <a:ext uri="{FF2B5EF4-FFF2-40B4-BE49-F238E27FC236}">
                <a16:creationId xmlns:a16="http://schemas.microsoft.com/office/drawing/2014/main" id="{836E1579-CA4E-0B20-D945-EDAF956F2B02}"/>
              </a:ext>
            </a:extLst>
          </p:cNvPr>
          <p:cNvSpPr>
            <a:spLocks noGrp="1"/>
          </p:cNvSpPr>
          <p:nvPr/>
        </p:nvSpPr>
        <p:spPr>
          <a:xfrm>
            <a:off x="-6087632" y="1526209"/>
            <a:ext cx="2528845" cy="46614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7" name="Text Placeholder 15">
            <a:extLst>
              <a:ext uri="{FF2B5EF4-FFF2-40B4-BE49-F238E27FC236}">
                <a16:creationId xmlns:a16="http://schemas.microsoft.com/office/drawing/2014/main" id="{28001CB6-5A5C-9B91-FB0B-475BAC94FF7C}"/>
              </a:ext>
            </a:extLst>
          </p:cNvPr>
          <p:cNvSpPr txBox="1">
            <a:spLocks/>
          </p:cNvSpPr>
          <p:nvPr/>
        </p:nvSpPr>
        <p:spPr>
          <a:xfrm>
            <a:off x="-6066793" y="2098114"/>
            <a:ext cx="2487386" cy="255471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endParaRPr lang="en-US" sz="1600"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18" name="Text Placeholder 12">
            <a:extLst>
              <a:ext uri="{FF2B5EF4-FFF2-40B4-BE49-F238E27FC236}">
                <a16:creationId xmlns:a16="http://schemas.microsoft.com/office/drawing/2014/main" id="{FCFF5FF3-5672-4AF8-FA16-EC514F3A5B83}"/>
              </a:ext>
            </a:extLst>
          </p:cNvPr>
          <p:cNvSpPr txBox="1">
            <a:spLocks/>
          </p:cNvSpPr>
          <p:nvPr/>
        </p:nvSpPr>
        <p:spPr>
          <a:xfrm>
            <a:off x="-6052573" y="1628676"/>
            <a:ext cx="2556507" cy="46614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START DATE VS HIRE DATE</a:t>
            </a:r>
          </a:p>
        </p:txBody>
      </p:sp>
      <p:sp>
        <p:nvSpPr>
          <p:cNvPr id="19" name="Content Placeholder 4">
            <a:extLst>
              <a:ext uri="{FF2B5EF4-FFF2-40B4-BE49-F238E27FC236}">
                <a16:creationId xmlns:a16="http://schemas.microsoft.com/office/drawing/2014/main" id="{9BFBC7EC-B78C-541A-15F9-C8ACEC83D3EE}"/>
              </a:ext>
            </a:extLst>
          </p:cNvPr>
          <p:cNvSpPr>
            <a:spLocks noGrp="1"/>
          </p:cNvSpPr>
          <p:nvPr/>
        </p:nvSpPr>
        <p:spPr>
          <a:xfrm>
            <a:off x="-6070592" y="2131447"/>
            <a:ext cx="2528845" cy="2205236"/>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0" name="Text Placeholder 15">
            <a:extLst>
              <a:ext uri="{FF2B5EF4-FFF2-40B4-BE49-F238E27FC236}">
                <a16:creationId xmlns:a16="http://schemas.microsoft.com/office/drawing/2014/main" id="{6525A4CE-67CB-5895-7F1A-16F4131EC037}"/>
              </a:ext>
            </a:extLst>
          </p:cNvPr>
          <p:cNvSpPr txBox="1">
            <a:spLocks/>
          </p:cNvSpPr>
          <p:nvPr/>
        </p:nvSpPr>
        <p:spPr>
          <a:xfrm>
            <a:off x="-6077364" y="2679172"/>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It marks the point at which the individual is officially recognized as an employee by the university, even if they haven’t begun working yet.</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21" name="Text Placeholder 12">
            <a:extLst>
              <a:ext uri="{FF2B5EF4-FFF2-40B4-BE49-F238E27FC236}">
                <a16:creationId xmlns:a16="http://schemas.microsoft.com/office/drawing/2014/main" id="{51E4DBD1-3F49-F8A0-B0E6-78EE2A04C0AE}"/>
              </a:ext>
            </a:extLst>
          </p:cNvPr>
          <p:cNvSpPr txBox="1">
            <a:spLocks/>
          </p:cNvSpPr>
          <p:nvPr/>
        </p:nvSpPr>
        <p:spPr>
          <a:xfrm>
            <a:off x="-6035533" y="2233914"/>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HIRE DATE</a:t>
            </a:r>
            <a:endParaRPr lang="en-US" sz="1400" b="1" dirty="0">
              <a:solidFill>
                <a:srgbClr val="FFFFFF"/>
              </a:solidFill>
              <a:effectLst>
                <a:outerShdw blurRad="38100" dist="38100" dir="2700000" algn="tl">
                  <a:srgbClr val="000000">
                    <a:alpha val="43137"/>
                  </a:srgbClr>
                </a:outerShdw>
              </a:effectLst>
            </a:endParaRPr>
          </a:p>
        </p:txBody>
      </p:sp>
      <p:sp>
        <p:nvSpPr>
          <p:cNvPr id="22" name="Content Placeholder 4">
            <a:extLst>
              <a:ext uri="{FF2B5EF4-FFF2-40B4-BE49-F238E27FC236}">
                <a16:creationId xmlns:a16="http://schemas.microsoft.com/office/drawing/2014/main" id="{70B86EAB-372F-AA87-298E-186A7414FC04}"/>
              </a:ext>
            </a:extLst>
          </p:cNvPr>
          <p:cNvSpPr>
            <a:spLocks noGrp="1"/>
          </p:cNvSpPr>
          <p:nvPr/>
        </p:nvSpPr>
        <p:spPr>
          <a:xfrm>
            <a:off x="-6077364" y="4487350"/>
            <a:ext cx="2528845" cy="207413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3" name="Text Placeholder 15">
            <a:extLst>
              <a:ext uri="{FF2B5EF4-FFF2-40B4-BE49-F238E27FC236}">
                <a16:creationId xmlns:a16="http://schemas.microsoft.com/office/drawing/2014/main" id="{DDEE2081-456A-5692-8B1E-0592F0675DA5}"/>
              </a:ext>
            </a:extLst>
          </p:cNvPr>
          <p:cNvSpPr txBox="1">
            <a:spLocks/>
          </p:cNvSpPr>
          <p:nvPr/>
        </p:nvSpPr>
        <p:spPr>
          <a:xfrm>
            <a:off x="-6084136" y="5035076"/>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The date the employee begins performing job duties. It’s the first day they are eligible to receive compensation</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26" name="Text Placeholder 12">
            <a:extLst>
              <a:ext uri="{FF2B5EF4-FFF2-40B4-BE49-F238E27FC236}">
                <a16:creationId xmlns:a16="http://schemas.microsoft.com/office/drawing/2014/main" id="{1A276917-6AD9-6DF1-44BD-5EBCB0A7180F}"/>
              </a:ext>
            </a:extLst>
          </p:cNvPr>
          <p:cNvSpPr txBox="1">
            <a:spLocks/>
          </p:cNvSpPr>
          <p:nvPr/>
        </p:nvSpPr>
        <p:spPr>
          <a:xfrm>
            <a:off x="-6042305" y="4589818"/>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START DATE</a:t>
            </a:r>
            <a:endParaRPr lang="en-US" sz="1400" b="1" dirty="0">
              <a:solidFill>
                <a:srgbClr val="FFFFFF"/>
              </a:solidFill>
              <a:effectLst>
                <a:outerShdw blurRad="38100" dist="38100" dir="2700000" algn="tl">
                  <a:srgbClr val="000000">
                    <a:alpha val="43137"/>
                  </a:srgbClr>
                </a:outerShdw>
              </a:effectLst>
            </a:endParaRPr>
          </a:p>
        </p:txBody>
      </p:sp>
      <p:sp>
        <p:nvSpPr>
          <p:cNvPr id="27" name="Content Placeholder 4">
            <a:extLst>
              <a:ext uri="{FF2B5EF4-FFF2-40B4-BE49-F238E27FC236}">
                <a16:creationId xmlns:a16="http://schemas.microsoft.com/office/drawing/2014/main" id="{0CFBE02B-CC28-78A8-C437-D6F298AD6E92}"/>
              </a:ext>
            </a:extLst>
          </p:cNvPr>
          <p:cNvSpPr>
            <a:spLocks noGrp="1"/>
          </p:cNvSpPr>
          <p:nvPr/>
        </p:nvSpPr>
        <p:spPr>
          <a:xfrm>
            <a:off x="-3333419" y="1554380"/>
            <a:ext cx="2528845" cy="1964394"/>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2" name="Text Placeholder 15">
            <a:extLst>
              <a:ext uri="{FF2B5EF4-FFF2-40B4-BE49-F238E27FC236}">
                <a16:creationId xmlns:a16="http://schemas.microsoft.com/office/drawing/2014/main" id="{3B1489A2-4E12-D819-11CE-F35CB5324DDC}"/>
              </a:ext>
            </a:extLst>
          </p:cNvPr>
          <p:cNvSpPr txBox="1">
            <a:spLocks/>
          </p:cNvSpPr>
          <p:nvPr/>
        </p:nvSpPr>
        <p:spPr>
          <a:xfrm>
            <a:off x="-3340191" y="2102105"/>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Under the Policy on Employment Start Dates, applies to all student positions with exception of graduate assistantships. </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35" name="Text Placeholder 12">
            <a:extLst>
              <a:ext uri="{FF2B5EF4-FFF2-40B4-BE49-F238E27FC236}">
                <a16:creationId xmlns:a16="http://schemas.microsoft.com/office/drawing/2014/main" id="{FEBA5912-7B75-0BBA-66B1-A88FA6F2613D}"/>
              </a:ext>
            </a:extLst>
          </p:cNvPr>
          <p:cNvSpPr txBox="1">
            <a:spLocks/>
          </p:cNvSpPr>
          <p:nvPr/>
        </p:nvSpPr>
        <p:spPr>
          <a:xfrm>
            <a:off x="-3298360" y="1656847"/>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STANDARD START DATES</a:t>
            </a:r>
            <a:endParaRPr lang="en-US" sz="1400" b="1" dirty="0">
              <a:solidFill>
                <a:srgbClr val="FFFFFF"/>
              </a:solidFill>
              <a:effectLst>
                <a:outerShdw blurRad="38100" dist="38100" dir="2700000" algn="tl">
                  <a:srgbClr val="000000">
                    <a:alpha val="43137"/>
                  </a:srgbClr>
                </a:outerShdw>
              </a:effectLst>
            </a:endParaRPr>
          </a:p>
        </p:txBody>
      </p:sp>
      <p:sp>
        <p:nvSpPr>
          <p:cNvPr id="36" name="Content Placeholder 4">
            <a:extLst>
              <a:ext uri="{FF2B5EF4-FFF2-40B4-BE49-F238E27FC236}">
                <a16:creationId xmlns:a16="http://schemas.microsoft.com/office/drawing/2014/main" id="{CAD3F770-FF35-903E-A091-406B32E7AD14}"/>
              </a:ext>
            </a:extLst>
          </p:cNvPr>
          <p:cNvSpPr>
            <a:spLocks noGrp="1"/>
          </p:cNvSpPr>
          <p:nvPr/>
        </p:nvSpPr>
        <p:spPr>
          <a:xfrm>
            <a:off x="-3311169" y="3720526"/>
            <a:ext cx="2528845" cy="2840959"/>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8" name="Text Placeholder 15">
            <a:extLst>
              <a:ext uri="{FF2B5EF4-FFF2-40B4-BE49-F238E27FC236}">
                <a16:creationId xmlns:a16="http://schemas.microsoft.com/office/drawing/2014/main" id="{87C525E3-09BC-E98D-CC96-59D2A33E3A4B}"/>
              </a:ext>
            </a:extLst>
          </p:cNvPr>
          <p:cNvSpPr txBox="1">
            <a:spLocks/>
          </p:cNvSpPr>
          <p:nvPr/>
        </p:nvSpPr>
        <p:spPr>
          <a:xfrm>
            <a:off x="-3317941" y="4268252"/>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Ineligible for student employment until one week prior to the first class date. </a:t>
            </a:r>
          </a:p>
          <a:p>
            <a:pPr>
              <a:spcAft>
                <a:spcPts val="1800"/>
              </a:spcAft>
            </a:pPr>
            <a:r>
              <a:rPr lang="en-US" sz="1600" dirty="0">
                <a:solidFill>
                  <a:srgbClr val="0B2341"/>
                </a:solidFill>
                <a:effectLst>
                  <a:outerShdw blurRad="38100" dist="38100" dir="2700000" algn="tl">
                    <a:srgbClr val="000000">
                      <a:alpha val="43137"/>
                    </a:srgbClr>
                  </a:outerShdw>
                </a:effectLst>
              </a:rPr>
              <a:t>Application of ‘first time student’</a:t>
            </a:r>
          </a:p>
          <a:p>
            <a:pPr>
              <a:spcAft>
                <a:spcPts val="1800"/>
              </a:spcAft>
            </a:pPr>
            <a:r>
              <a:rPr lang="en-US" sz="1600" dirty="0">
                <a:solidFill>
                  <a:srgbClr val="0B2341"/>
                </a:solidFill>
                <a:effectLst>
                  <a:outerShdw blurRad="38100" dist="38100" dir="2700000" algn="tl">
                    <a:srgbClr val="000000">
                      <a:alpha val="43137"/>
                    </a:srgbClr>
                  </a:outerShdw>
                </a:effectLst>
              </a:rPr>
              <a:t>Foreign National students</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39" name="Text Placeholder 12">
            <a:extLst>
              <a:ext uri="{FF2B5EF4-FFF2-40B4-BE49-F238E27FC236}">
                <a16:creationId xmlns:a16="http://schemas.microsoft.com/office/drawing/2014/main" id="{F9BDDA28-13B9-0060-DF7A-9B1275266088}"/>
              </a:ext>
            </a:extLst>
          </p:cNvPr>
          <p:cNvSpPr txBox="1">
            <a:spLocks/>
          </p:cNvSpPr>
          <p:nvPr/>
        </p:nvSpPr>
        <p:spPr>
          <a:xfrm>
            <a:off x="-3276110" y="3822994"/>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FIRST TIME STUDENTS</a:t>
            </a:r>
            <a:endParaRPr lang="en-US" sz="1400" b="1" dirty="0">
              <a:solidFill>
                <a:srgbClr val="FFFFFF"/>
              </a:solidFill>
              <a:effectLst>
                <a:outerShdw blurRad="38100" dist="38100" dir="2700000" algn="tl">
                  <a:srgbClr val="000000">
                    <a:alpha val="43137"/>
                  </a:srgbClr>
                </a:outerShdw>
              </a:effectLst>
            </a:endParaRPr>
          </a:p>
        </p:txBody>
      </p:sp>
      <p:sp>
        <p:nvSpPr>
          <p:cNvPr id="40" name="Content Placeholder 4">
            <a:extLst>
              <a:ext uri="{FF2B5EF4-FFF2-40B4-BE49-F238E27FC236}">
                <a16:creationId xmlns:a16="http://schemas.microsoft.com/office/drawing/2014/main" id="{C9E05E99-EADA-7EB7-A234-93066ADF592E}"/>
              </a:ext>
            </a:extLst>
          </p:cNvPr>
          <p:cNvSpPr>
            <a:spLocks noGrp="1"/>
          </p:cNvSpPr>
          <p:nvPr/>
        </p:nvSpPr>
        <p:spPr>
          <a:xfrm>
            <a:off x="690877" y="7729934"/>
            <a:ext cx="2528845" cy="1763698"/>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1" name="Content Placeholder 5">
            <a:extLst>
              <a:ext uri="{FF2B5EF4-FFF2-40B4-BE49-F238E27FC236}">
                <a16:creationId xmlns:a16="http://schemas.microsoft.com/office/drawing/2014/main" id="{942A5AB7-4965-FBB8-E244-CB8F8D39AA2D}"/>
              </a:ext>
            </a:extLst>
          </p:cNvPr>
          <p:cNvSpPr>
            <a:spLocks noGrp="1"/>
          </p:cNvSpPr>
          <p:nvPr/>
        </p:nvSpPr>
        <p:spPr>
          <a:xfrm>
            <a:off x="6176212" y="7729934"/>
            <a:ext cx="2528844" cy="1763698"/>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2" name="Text Placeholder 15">
            <a:extLst>
              <a:ext uri="{FF2B5EF4-FFF2-40B4-BE49-F238E27FC236}">
                <a16:creationId xmlns:a16="http://schemas.microsoft.com/office/drawing/2014/main" id="{C5E2DBA9-8E9B-29BF-9F63-3600C94E12C0}"/>
              </a:ext>
            </a:extLst>
          </p:cNvPr>
          <p:cNvSpPr txBox="1">
            <a:spLocks/>
          </p:cNvSpPr>
          <p:nvPr/>
        </p:nvSpPr>
        <p:spPr>
          <a:xfrm>
            <a:off x="684105" y="8277659"/>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Must be approved through Financial Aid to be assigned to WA position number. </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43" name="Text Placeholder 16">
            <a:extLst>
              <a:ext uri="{FF2B5EF4-FFF2-40B4-BE49-F238E27FC236}">
                <a16:creationId xmlns:a16="http://schemas.microsoft.com/office/drawing/2014/main" id="{ED48FD69-A2D2-67D3-6FC6-930DFD722C74}"/>
              </a:ext>
            </a:extLst>
          </p:cNvPr>
          <p:cNvSpPr txBox="1">
            <a:spLocks/>
          </p:cNvSpPr>
          <p:nvPr/>
        </p:nvSpPr>
        <p:spPr>
          <a:xfrm>
            <a:off x="6230597" y="8241905"/>
            <a:ext cx="2481986" cy="125172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Graduate assistantships require minimum pay rate of $14.12/hour, all positions. </a:t>
            </a:r>
          </a:p>
          <a:p>
            <a:pPr marL="0" indent="0">
              <a:buNone/>
            </a:pPr>
            <a:endParaRPr lang="en-US" sz="1800" dirty="0">
              <a:solidFill>
                <a:srgbClr val="0B2341"/>
              </a:solidFill>
            </a:endParaRPr>
          </a:p>
        </p:txBody>
      </p:sp>
      <p:sp>
        <p:nvSpPr>
          <p:cNvPr id="44" name="Text Placeholder 12">
            <a:extLst>
              <a:ext uri="{FF2B5EF4-FFF2-40B4-BE49-F238E27FC236}">
                <a16:creationId xmlns:a16="http://schemas.microsoft.com/office/drawing/2014/main" id="{AE3A66F4-2C5B-9B73-1ACB-55C7146CAFD9}"/>
              </a:ext>
            </a:extLst>
          </p:cNvPr>
          <p:cNvSpPr txBox="1">
            <a:spLocks/>
          </p:cNvSpPr>
          <p:nvPr/>
        </p:nvSpPr>
        <p:spPr>
          <a:xfrm>
            <a:off x="725936" y="7832401"/>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WORK STUDY</a:t>
            </a:r>
            <a:endParaRPr lang="en-US" sz="1400" b="1" dirty="0">
              <a:solidFill>
                <a:srgbClr val="FFFFFF"/>
              </a:solidFill>
              <a:effectLst>
                <a:outerShdw blurRad="38100" dist="38100" dir="2700000" algn="tl">
                  <a:srgbClr val="000000">
                    <a:alpha val="43137"/>
                  </a:srgbClr>
                </a:outerShdw>
              </a:effectLst>
            </a:endParaRPr>
          </a:p>
        </p:txBody>
      </p:sp>
      <p:sp>
        <p:nvSpPr>
          <p:cNvPr id="45" name="Text Placeholder 13">
            <a:extLst>
              <a:ext uri="{FF2B5EF4-FFF2-40B4-BE49-F238E27FC236}">
                <a16:creationId xmlns:a16="http://schemas.microsoft.com/office/drawing/2014/main" id="{F0DC4D63-C82D-02A7-22E0-AE07521E83A4}"/>
              </a:ext>
            </a:extLst>
          </p:cNvPr>
          <p:cNvSpPr txBox="1">
            <a:spLocks/>
          </p:cNvSpPr>
          <p:nvPr/>
        </p:nvSpPr>
        <p:spPr>
          <a:xfrm>
            <a:off x="6183739" y="7833078"/>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0B2341"/>
                </a:solidFill>
                <a:effectLst>
                  <a:outerShdw blurRad="38100" dist="38100" dir="2700000" algn="tl">
                    <a:srgbClr val="000000">
                      <a:alpha val="43137"/>
                    </a:srgbClr>
                  </a:outerShdw>
                </a:effectLst>
                <a:latin typeface="Avenir Next LT Pro Demi" panose="020B0704020202020204" pitchFamily="34" charset="0"/>
              </a:rPr>
              <a:t>MINIMUM PAY RATE</a:t>
            </a: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46" name="Content Placeholder 4">
            <a:extLst>
              <a:ext uri="{FF2B5EF4-FFF2-40B4-BE49-F238E27FC236}">
                <a16:creationId xmlns:a16="http://schemas.microsoft.com/office/drawing/2014/main" id="{0BCD98E7-39C0-0334-AB0F-0335B0D8982D}"/>
              </a:ext>
            </a:extLst>
          </p:cNvPr>
          <p:cNvSpPr>
            <a:spLocks noGrp="1"/>
          </p:cNvSpPr>
          <p:nvPr/>
        </p:nvSpPr>
        <p:spPr>
          <a:xfrm>
            <a:off x="690877" y="9694328"/>
            <a:ext cx="2528845" cy="1428441"/>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7" name="Text Placeholder 15">
            <a:extLst>
              <a:ext uri="{FF2B5EF4-FFF2-40B4-BE49-F238E27FC236}">
                <a16:creationId xmlns:a16="http://schemas.microsoft.com/office/drawing/2014/main" id="{01CC9A95-254A-BBE9-89B3-8839407B0958}"/>
              </a:ext>
            </a:extLst>
          </p:cNvPr>
          <p:cNvSpPr txBox="1">
            <a:spLocks/>
          </p:cNvSpPr>
          <p:nvPr/>
        </p:nvSpPr>
        <p:spPr>
          <a:xfrm>
            <a:off x="684105" y="10242053"/>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Must be enrolled in co-op course for semester</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48" name="Text Placeholder 12">
            <a:extLst>
              <a:ext uri="{FF2B5EF4-FFF2-40B4-BE49-F238E27FC236}">
                <a16:creationId xmlns:a16="http://schemas.microsoft.com/office/drawing/2014/main" id="{9F726E9B-B11F-5F4F-A937-BC4DB5F749E2}"/>
              </a:ext>
            </a:extLst>
          </p:cNvPr>
          <p:cNvSpPr txBox="1">
            <a:spLocks/>
          </p:cNvSpPr>
          <p:nvPr/>
        </p:nvSpPr>
        <p:spPr>
          <a:xfrm>
            <a:off x="725936" y="9796795"/>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CO-OP</a:t>
            </a:r>
            <a:endParaRPr lang="en-US" sz="1400" b="1" dirty="0">
              <a:solidFill>
                <a:srgbClr val="FFFFFF"/>
              </a:solidFill>
              <a:effectLst>
                <a:outerShdw blurRad="38100" dist="38100" dir="2700000" algn="tl">
                  <a:srgbClr val="000000">
                    <a:alpha val="43137"/>
                  </a:srgbClr>
                </a:outerShdw>
              </a:effectLst>
            </a:endParaRPr>
          </a:p>
        </p:txBody>
      </p:sp>
      <p:sp>
        <p:nvSpPr>
          <p:cNvPr id="49" name="Content Placeholder 4">
            <a:extLst>
              <a:ext uri="{FF2B5EF4-FFF2-40B4-BE49-F238E27FC236}">
                <a16:creationId xmlns:a16="http://schemas.microsoft.com/office/drawing/2014/main" id="{A8F02B9A-1BAD-5E62-B55A-14444F68F464}"/>
              </a:ext>
            </a:extLst>
          </p:cNvPr>
          <p:cNvSpPr>
            <a:spLocks noGrp="1"/>
          </p:cNvSpPr>
          <p:nvPr/>
        </p:nvSpPr>
        <p:spPr>
          <a:xfrm>
            <a:off x="3437308" y="7730086"/>
            <a:ext cx="2528845" cy="2511967"/>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0" name="Text Placeholder 15">
            <a:extLst>
              <a:ext uri="{FF2B5EF4-FFF2-40B4-BE49-F238E27FC236}">
                <a16:creationId xmlns:a16="http://schemas.microsoft.com/office/drawing/2014/main" id="{9585AD75-1333-B455-F7F8-5BAB3F57A3D0}"/>
              </a:ext>
            </a:extLst>
          </p:cNvPr>
          <p:cNvSpPr txBox="1">
            <a:spLocks/>
          </p:cNvSpPr>
          <p:nvPr/>
        </p:nvSpPr>
        <p:spPr>
          <a:xfrm>
            <a:off x="3430536" y="8277812"/>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Positions must contain specific functional knowledge, skills and abilities learned in the student’s educational program that will be applied in the work during assistantship.</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51" name="Text Placeholder 12">
            <a:extLst>
              <a:ext uri="{FF2B5EF4-FFF2-40B4-BE49-F238E27FC236}">
                <a16:creationId xmlns:a16="http://schemas.microsoft.com/office/drawing/2014/main" id="{0442FF2F-65C7-1EBF-213C-D4F935986C70}"/>
              </a:ext>
            </a:extLst>
          </p:cNvPr>
          <p:cNvSpPr txBox="1">
            <a:spLocks/>
          </p:cNvSpPr>
          <p:nvPr/>
        </p:nvSpPr>
        <p:spPr>
          <a:xfrm>
            <a:off x="3472367" y="7832554"/>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GRADUATE ASSISTANT (GA)</a:t>
            </a:r>
            <a:endParaRPr lang="en-US" sz="1400" b="1" dirty="0">
              <a:solidFill>
                <a:srgbClr val="FFFFFF"/>
              </a:solidFill>
              <a:effectLst>
                <a:outerShdw blurRad="38100" dist="38100" dir="2700000" algn="tl">
                  <a:srgbClr val="000000">
                    <a:alpha val="43137"/>
                  </a:srgbClr>
                </a:outerShdw>
              </a:effectLst>
            </a:endParaRPr>
          </a:p>
        </p:txBody>
      </p:sp>
      <p:sp>
        <p:nvSpPr>
          <p:cNvPr id="52" name="Content Placeholder 4">
            <a:extLst>
              <a:ext uri="{FF2B5EF4-FFF2-40B4-BE49-F238E27FC236}">
                <a16:creationId xmlns:a16="http://schemas.microsoft.com/office/drawing/2014/main" id="{E13DE482-BBE9-C6A6-FD72-1C64B428C927}"/>
              </a:ext>
            </a:extLst>
          </p:cNvPr>
          <p:cNvSpPr>
            <a:spLocks noGrp="1"/>
          </p:cNvSpPr>
          <p:nvPr/>
        </p:nvSpPr>
        <p:spPr>
          <a:xfrm>
            <a:off x="3444080" y="10436286"/>
            <a:ext cx="2528845" cy="1867499"/>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3" name="Text Placeholder 15">
            <a:extLst>
              <a:ext uri="{FF2B5EF4-FFF2-40B4-BE49-F238E27FC236}">
                <a16:creationId xmlns:a16="http://schemas.microsoft.com/office/drawing/2014/main" id="{347CE082-F6B1-C450-6ED5-C397EFDE15B6}"/>
              </a:ext>
            </a:extLst>
          </p:cNvPr>
          <p:cNvSpPr txBox="1">
            <a:spLocks/>
          </p:cNvSpPr>
          <p:nvPr/>
        </p:nvSpPr>
        <p:spPr>
          <a:xfrm>
            <a:off x="3472367" y="11288507"/>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Speak test scores required or Graduate School Dean approved alternative</a:t>
            </a: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54" name="Text Placeholder 12">
            <a:extLst>
              <a:ext uri="{FF2B5EF4-FFF2-40B4-BE49-F238E27FC236}">
                <a16:creationId xmlns:a16="http://schemas.microsoft.com/office/drawing/2014/main" id="{FA39F77A-28D9-F413-0760-CFA011307A07}"/>
              </a:ext>
            </a:extLst>
          </p:cNvPr>
          <p:cNvSpPr txBox="1">
            <a:spLocks/>
          </p:cNvSpPr>
          <p:nvPr/>
        </p:nvSpPr>
        <p:spPr>
          <a:xfrm>
            <a:off x="3479139" y="10538752"/>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GRADUATE TEACHING ASSISTANT (GT) – FOREIGN NATIONAL </a:t>
            </a:r>
            <a:endParaRPr lang="en-US" sz="1400" b="1" dirty="0">
              <a:solidFill>
                <a:srgbClr val="FFFFFF"/>
              </a:solidFill>
              <a:effectLst>
                <a:outerShdw blurRad="38100" dist="38100" dir="2700000" algn="tl">
                  <a:srgbClr val="000000">
                    <a:alpha val="43137"/>
                  </a:srgbClr>
                </a:outerShdw>
              </a:effectLst>
            </a:endParaRPr>
          </a:p>
        </p:txBody>
      </p:sp>
      <p:sp>
        <p:nvSpPr>
          <p:cNvPr id="55" name="Content Placeholder 5">
            <a:extLst>
              <a:ext uri="{FF2B5EF4-FFF2-40B4-BE49-F238E27FC236}">
                <a16:creationId xmlns:a16="http://schemas.microsoft.com/office/drawing/2014/main" id="{B8D3AA76-BFBC-BF00-EE12-7305EF29EC58}"/>
              </a:ext>
            </a:extLst>
          </p:cNvPr>
          <p:cNvSpPr>
            <a:spLocks noGrp="1"/>
          </p:cNvSpPr>
          <p:nvPr/>
        </p:nvSpPr>
        <p:spPr>
          <a:xfrm>
            <a:off x="6188472" y="9712732"/>
            <a:ext cx="2528844" cy="1512127"/>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6" name="Text Placeholder 16">
            <a:extLst>
              <a:ext uri="{FF2B5EF4-FFF2-40B4-BE49-F238E27FC236}">
                <a16:creationId xmlns:a16="http://schemas.microsoft.com/office/drawing/2014/main" id="{ECEFF270-9352-0292-012B-ABCA14FBB412}"/>
              </a:ext>
            </a:extLst>
          </p:cNvPr>
          <p:cNvSpPr txBox="1">
            <a:spLocks/>
          </p:cNvSpPr>
          <p:nvPr/>
        </p:nvSpPr>
        <p:spPr>
          <a:xfrm>
            <a:off x="6242857" y="10224703"/>
            <a:ext cx="2481986" cy="591048"/>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Required completion in applicant tracking system (ATS) for all new hires</a:t>
            </a:r>
          </a:p>
          <a:p>
            <a:pPr marL="0" indent="0">
              <a:buNone/>
            </a:pPr>
            <a:endParaRPr lang="en-US" sz="1800" dirty="0">
              <a:solidFill>
                <a:srgbClr val="0B2341"/>
              </a:solidFill>
            </a:endParaRPr>
          </a:p>
        </p:txBody>
      </p:sp>
      <p:sp>
        <p:nvSpPr>
          <p:cNvPr id="57" name="Text Placeholder 13">
            <a:extLst>
              <a:ext uri="{FF2B5EF4-FFF2-40B4-BE49-F238E27FC236}">
                <a16:creationId xmlns:a16="http://schemas.microsoft.com/office/drawing/2014/main" id="{4A0774CE-E868-1EDB-ACB8-22B0798550CE}"/>
              </a:ext>
            </a:extLst>
          </p:cNvPr>
          <p:cNvSpPr txBox="1">
            <a:spLocks/>
          </p:cNvSpPr>
          <p:nvPr/>
        </p:nvSpPr>
        <p:spPr>
          <a:xfrm>
            <a:off x="6195999" y="9815876"/>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OFFER LETTERS</a:t>
            </a:r>
            <a:endPar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58" name="Content Placeholder 5">
            <a:extLst>
              <a:ext uri="{FF2B5EF4-FFF2-40B4-BE49-F238E27FC236}">
                <a16:creationId xmlns:a16="http://schemas.microsoft.com/office/drawing/2014/main" id="{0AECC7E4-3498-094A-A4A1-739EB64403A6}"/>
              </a:ext>
            </a:extLst>
          </p:cNvPr>
          <p:cNvSpPr>
            <a:spLocks noGrp="1"/>
          </p:cNvSpPr>
          <p:nvPr/>
        </p:nvSpPr>
        <p:spPr>
          <a:xfrm>
            <a:off x="8969500" y="7729934"/>
            <a:ext cx="2528844" cy="1727609"/>
          </a:xfrm>
          <a:prstGeom prst="rect">
            <a:avLst/>
          </a:prstGeom>
          <a:gradFill>
            <a:gsLst>
              <a:gs pos="0">
                <a:schemeClr val="dk1">
                  <a:satMod val="103000"/>
                  <a:lumMod val="102000"/>
                  <a:tint val="94000"/>
                  <a:alpha val="38000"/>
                </a:schemeClr>
              </a:gs>
              <a:gs pos="100000">
                <a:schemeClr val="dk1">
                  <a:satMod val="110000"/>
                  <a:lumMod val="100000"/>
                  <a:shade val="100000"/>
                  <a:alpha val="15000"/>
                </a:schemeClr>
              </a:gs>
              <a:gs pos="100000">
                <a:schemeClr val="dk1">
                  <a:lumMod val="99000"/>
                  <a:satMod val="120000"/>
                  <a:shade val="78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9" name="Text Placeholder 16">
            <a:extLst>
              <a:ext uri="{FF2B5EF4-FFF2-40B4-BE49-F238E27FC236}">
                <a16:creationId xmlns:a16="http://schemas.microsoft.com/office/drawing/2014/main" id="{365B627F-55ED-A6A4-CD07-1E6544C6068A}"/>
              </a:ext>
            </a:extLst>
          </p:cNvPr>
          <p:cNvSpPr txBox="1">
            <a:spLocks/>
          </p:cNvSpPr>
          <p:nvPr/>
        </p:nvSpPr>
        <p:spPr>
          <a:xfrm>
            <a:off x="8995672" y="8221795"/>
            <a:ext cx="2481986" cy="1210393"/>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rgbClr val="0C2340"/>
              </a:buClr>
              <a:buFont typeface=".AppleSystemUIFont"/>
              <a:buChar char="–"/>
              <a:defRPr sz="1400" b="0" i="0" kern="1200">
                <a:solidFill>
                  <a:srgbClr val="63656A"/>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rgbClr val="0C2340"/>
              </a:buClr>
              <a:buFont typeface="Arial" panose="020B0604020202020204" pitchFamily="34" charset="0"/>
              <a:buChar char="•"/>
              <a:defRPr sz="1200" b="0" i="0" kern="1200">
                <a:solidFill>
                  <a:srgbClr val="63656A"/>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B2341"/>
                </a:solidFill>
                <a:effectLst>
                  <a:outerShdw blurRad="38100" dist="38100" dir="2700000" algn="tl">
                    <a:srgbClr val="000000">
                      <a:alpha val="43137"/>
                    </a:srgbClr>
                  </a:outerShdw>
                </a:effectLst>
              </a:rPr>
              <a:t>Requires approval from Dean of Graduate School and Manager of Employment Services</a:t>
            </a:r>
          </a:p>
          <a:p>
            <a:pPr marL="0" indent="0">
              <a:buNone/>
            </a:pPr>
            <a:endParaRPr lang="en-US" sz="1800" dirty="0">
              <a:solidFill>
                <a:srgbClr val="0B2341"/>
              </a:solidFill>
            </a:endParaRPr>
          </a:p>
        </p:txBody>
      </p:sp>
      <p:sp>
        <p:nvSpPr>
          <p:cNvPr id="60" name="Text Placeholder 13">
            <a:extLst>
              <a:ext uri="{FF2B5EF4-FFF2-40B4-BE49-F238E27FC236}">
                <a16:creationId xmlns:a16="http://schemas.microsoft.com/office/drawing/2014/main" id="{105CA490-C6D7-E878-2D68-25CE8E8EA485}"/>
              </a:ext>
            </a:extLst>
          </p:cNvPr>
          <p:cNvSpPr txBox="1">
            <a:spLocks/>
          </p:cNvSpPr>
          <p:nvPr/>
        </p:nvSpPr>
        <p:spPr>
          <a:xfrm>
            <a:off x="8977027" y="7833078"/>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FTE OVERLOAD</a:t>
            </a:r>
            <a:endParaRPr lang="en-US" sz="1400" b="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
        <p:nvSpPr>
          <p:cNvPr id="61" name="Text Placeholder 13">
            <a:extLst>
              <a:ext uri="{FF2B5EF4-FFF2-40B4-BE49-F238E27FC236}">
                <a16:creationId xmlns:a16="http://schemas.microsoft.com/office/drawing/2014/main" id="{430E1B9E-9B23-985B-49DE-71EAAEDAE6F5}"/>
              </a:ext>
            </a:extLst>
          </p:cNvPr>
          <p:cNvSpPr txBox="1">
            <a:spLocks/>
          </p:cNvSpPr>
          <p:nvPr/>
        </p:nvSpPr>
        <p:spPr>
          <a:xfrm>
            <a:off x="8939578" y="7833077"/>
            <a:ext cx="2481986" cy="39512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b="1" i="1" dirty="0">
              <a:solidFill>
                <a:srgbClr val="FFFFFF"/>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185209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8876-EEE3-BDF5-2B7D-9CE012AA48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AF98F8-8444-79E3-820D-90265A7FBACC}"/>
              </a:ext>
            </a:extLst>
          </p:cNvPr>
          <p:cNvSpPr>
            <a:spLocks noGrp="1"/>
          </p:cNvSpPr>
          <p:nvPr>
            <p:ph type="title"/>
          </p:nvPr>
        </p:nvSpPr>
        <p:spPr/>
        <p:txBody>
          <a:bodyPr/>
          <a:lstStyle/>
          <a:p>
            <a:pPr>
              <a:lnSpc>
                <a:spcPct val="108000"/>
              </a:lnSpc>
              <a:spcBef>
                <a:spcPts val="600"/>
              </a:spcBef>
              <a:spcAft>
                <a:spcPts val="600"/>
              </a:spcAft>
            </a:pPr>
            <a:r>
              <a:rPr lang="en-US" dirty="0">
                <a:effectLst>
                  <a:outerShdw blurRad="38100" dist="38100" dir="2700000" algn="tl">
                    <a:srgbClr val="000000">
                      <a:alpha val="43137"/>
                    </a:srgbClr>
                  </a:outerShdw>
                </a:effectLst>
              </a:rPr>
              <a:t>HIRE DATES</a:t>
            </a:r>
            <a:br>
              <a:rPr lang="en-US" dirty="0"/>
            </a:br>
            <a:r>
              <a:rPr lang="en-US" sz="2400" dirty="0">
                <a:solidFill>
                  <a:schemeClr val="accent2"/>
                </a:solidFill>
                <a:effectLst>
                  <a:outerShdw blurRad="38100" dist="38100" dir="2700000" algn="tl">
                    <a:srgbClr val="000000">
                      <a:alpha val="43137"/>
                    </a:srgbClr>
                  </a:outerShdw>
                </a:effectLst>
              </a:rPr>
              <a:t>discover best practices</a:t>
            </a:r>
          </a:p>
        </p:txBody>
      </p:sp>
      <p:sp>
        <p:nvSpPr>
          <p:cNvPr id="37" name="TextBox 36">
            <a:extLst>
              <a:ext uri="{FF2B5EF4-FFF2-40B4-BE49-F238E27FC236}">
                <a16:creationId xmlns:a16="http://schemas.microsoft.com/office/drawing/2014/main" id="{AB729DA9-9B0A-8B5F-6463-7E5121CD810C}"/>
              </a:ext>
            </a:extLst>
          </p:cNvPr>
          <p:cNvSpPr txBox="1"/>
          <p:nvPr/>
        </p:nvSpPr>
        <p:spPr>
          <a:xfrm>
            <a:off x="646748" y="7074285"/>
            <a:ext cx="10898503" cy="276999"/>
          </a:xfrm>
          <a:prstGeom prst="rect">
            <a:avLst/>
          </a:prstGeom>
          <a:noFill/>
        </p:spPr>
        <p:txBody>
          <a:bodyPr wrap="square" rtlCol="0">
            <a:spAutoFit/>
          </a:bodyPr>
          <a:lstStyle/>
          <a:p>
            <a:pPr algn="ctr"/>
            <a:r>
              <a:rPr lang="en-US" sz="1200" b="1" i="1">
                <a:solidFill>
                  <a:srgbClr val="404040"/>
                </a:solidFill>
                <a:effectLst>
                  <a:outerShdw blurRad="38100" dist="38100" dir="2700000" algn="tl">
                    <a:srgbClr val="000000">
                      <a:alpha val="43137"/>
                    </a:srgbClr>
                  </a:outerShdw>
                </a:effectLst>
                <a:latin typeface="Avenir Next LT Pro" panose="020B0504020202020204" pitchFamily="34" charset="0"/>
              </a:rPr>
              <a:t>BACKGROUND CHECKS ARE VALID FOR 12 MONTHS FROM COMPLETION BEFORE REQUIRING AN UPDDATE FOR A NEW POSITION</a:t>
            </a:r>
          </a:p>
        </p:txBody>
      </p:sp>
      <p:sp>
        <p:nvSpPr>
          <p:cNvPr id="5" name="Content Placeholder 4">
            <a:extLst>
              <a:ext uri="{FF2B5EF4-FFF2-40B4-BE49-F238E27FC236}">
                <a16:creationId xmlns:a16="http://schemas.microsoft.com/office/drawing/2014/main" id="{083A48DB-2110-B2ED-DFB7-D69C2DD51926}"/>
              </a:ext>
            </a:extLst>
          </p:cNvPr>
          <p:cNvSpPr>
            <a:spLocks noGrp="1"/>
          </p:cNvSpPr>
          <p:nvPr/>
        </p:nvSpPr>
        <p:spPr>
          <a:xfrm>
            <a:off x="646748" y="1520449"/>
            <a:ext cx="2528845" cy="46614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5">
            <a:extLst>
              <a:ext uri="{FF2B5EF4-FFF2-40B4-BE49-F238E27FC236}">
                <a16:creationId xmlns:a16="http://schemas.microsoft.com/office/drawing/2014/main" id="{D4536B63-FBF1-0C87-9F03-A52479D10F85}"/>
              </a:ext>
            </a:extLst>
          </p:cNvPr>
          <p:cNvSpPr txBox="1">
            <a:spLocks/>
          </p:cNvSpPr>
          <p:nvPr/>
        </p:nvSpPr>
        <p:spPr>
          <a:xfrm>
            <a:off x="667587" y="2092354"/>
            <a:ext cx="2487386" cy="2554711"/>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endParaRPr lang="en-US" sz="1600"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7" name="Text Placeholder 12">
            <a:extLst>
              <a:ext uri="{FF2B5EF4-FFF2-40B4-BE49-F238E27FC236}">
                <a16:creationId xmlns:a16="http://schemas.microsoft.com/office/drawing/2014/main" id="{F21DD59A-B722-393D-F898-039EE8D5428E}"/>
              </a:ext>
            </a:extLst>
          </p:cNvPr>
          <p:cNvSpPr txBox="1">
            <a:spLocks/>
          </p:cNvSpPr>
          <p:nvPr/>
        </p:nvSpPr>
        <p:spPr>
          <a:xfrm>
            <a:off x="681807" y="1622916"/>
            <a:ext cx="2556507" cy="46614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START DATE VS HIRE DATE</a:t>
            </a:r>
          </a:p>
        </p:txBody>
      </p:sp>
      <p:sp>
        <p:nvSpPr>
          <p:cNvPr id="8" name="Content Placeholder 4">
            <a:extLst>
              <a:ext uri="{FF2B5EF4-FFF2-40B4-BE49-F238E27FC236}">
                <a16:creationId xmlns:a16="http://schemas.microsoft.com/office/drawing/2014/main" id="{0C11D5D0-0B70-9FFB-6235-BF3453CD8B36}"/>
              </a:ext>
            </a:extLst>
          </p:cNvPr>
          <p:cNvSpPr>
            <a:spLocks noGrp="1"/>
          </p:cNvSpPr>
          <p:nvPr/>
        </p:nvSpPr>
        <p:spPr>
          <a:xfrm>
            <a:off x="663788" y="2125687"/>
            <a:ext cx="2528845" cy="2205236"/>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Text Placeholder 15">
            <a:extLst>
              <a:ext uri="{FF2B5EF4-FFF2-40B4-BE49-F238E27FC236}">
                <a16:creationId xmlns:a16="http://schemas.microsoft.com/office/drawing/2014/main" id="{E8E84756-1A72-C05B-C94A-6DA0CEEC3DE0}"/>
              </a:ext>
            </a:extLst>
          </p:cNvPr>
          <p:cNvSpPr txBox="1">
            <a:spLocks/>
          </p:cNvSpPr>
          <p:nvPr/>
        </p:nvSpPr>
        <p:spPr>
          <a:xfrm>
            <a:off x="657016" y="2673412"/>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It marks the point at which the individual is officially recognized as an employee by the university, even if they haven’t begun working yet.</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10" name="Text Placeholder 12">
            <a:extLst>
              <a:ext uri="{FF2B5EF4-FFF2-40B4-BE49-F238E27FC236}">
                <a16:creationId xmlns:a16="http://schemas.microsoft.com/office/drawing/2014/main" id="{1A9B5C43-B37D-DBD5-86F9-008D6D6E74D2}"/>
              </a:ext>
            </a:extLst>
          </p:cNvPr>
          <p:cNvSpPr txBox="1">
            <a:spLocks/>
          </p:cNvSpPr>
          <p:nvPr/>
        </p:nvSpPr>
        <p:spPr>
          <a:xfrm>
            <a:off x="698847" y="2228154"/>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HIRE DATE</a:t>
            </a:r>
            <a:endParaRPr lang="en-US" sz="1400" b="1" dirty="0">
              <a:solidFill>
                <a:srgbClr val="FFFFFF"/>
              </a:solidFill>
              <a:effectLst>
                <a:outerShdw blurRad="38100" dist="38100" dir="2700000" algn="tl">
                  <a:srgbClr val="000000">
                    <a:alpha val="43137"/>
                  </a:srgbClr>
                </a:outerShdw>
              </a:effectLst>
            </a:endParaRPr>
          </a:p>
        </p:txBody>
      </p:sp>
      <p:sp>
        <p:nvSpPr>
          <p:cNvPr id="11" name="Content Placeholder 4">
            <a:extLst>
              <a:ext uri="{FF2B5EF4-FFF2-40B4-BE49-F238E27FC236}">
                <a16:creationId xmlns:a16="http://schemas.microsoft.com/office/drawing/2014/main" id="{AD9F62BB-E123-A409-E268-FC5C4B4D4E96}"/>
              </a:ext>
            </a:extLst>
          </p:cNvPr>
          <p:cNvSpPr>
            <a:spLocks noGrp="1"/>
          </p:cNvSpPr>
          <p:nvPr/>
        </p:nvSpPr>
        <p:spPr>
          <a:xfrm>
            <a:off x="657016" y="4481590"/>
            <a:ext cx="2528845" cy="2074135"/>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Text Placeholder 15">
            <a:extLst>
              <a:ext uri="{FF2B5EF4-FFF2-40B4-BE49-F238E27FC236}">
                <a16:creationId xmlns:a16="http://schemas.microsoft.com/office/drawing/2014/main" id="{CE9A5387-C860-7428-D07E-1A2F3E3D9DD4}"/>
              </a:ext>
            </a:extLst>
          </p:cNvPr>
          <p:cNvSpPr txBox="1">
            <a:spLocks/>
          </p:cNvSpPr>
          <p:nvPr/>
        </p:nvSpPr>
        <p:spPr>
          <a:xfrm>
            <a:off x="650244" y="5029316"/>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The date the employee begins performing job duties. It’s the first day they are eligible to receive compensation</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13" name="Text Placeholder 12">
            <a:extLst>
              <a:ext uri="{FF2B5EF4-FFF2-40B4-BE49-F238E27FC236}">
                <a16:creationId xmlns:a16="http://schemas.microsoft.com/office/drawing/2014/main" id="{B278B635-41EE-9228-3726-2357E5EAB94F}"/>
              </a:ext>
            </a:extLst>
          </p:cNvPr>
          <p:cNvSpPr txBox="1">
            <a:spLocks/>
          </p:cNvSpPr>
          <p:nvPr/>
        </p:nvSpPr>
        <p:spPr>
          <a:xfrm>
            <a:off x="692075" y="4584058"/>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START DATE</a:t>
            </a:r>
            <a:endParaRPr lang="en-US" sz="1400" b="1" dirty="0">
              <a:solidFill>
                <a:srgbClr val="FFFFFF"/>
              </a:solidFill>
              <a:effectLst>
                <a:outerShdw blurRad="38100" dist="38100" dir="2700000" algn="tl">
                  <a:srgbClr val="000000">
                    <a:alpha val="43137"/>
                  </a:srgbClr>
                </a:outerShdw>
              </a:effectLst>
            </a:endParaRPr>
          </a:p>
        </p:txBody>
      </p:sp>
      <p:sp>
        <p:nvSpPr>
          <p:cNvPr id="17" name="Content Placeholder 4">
            <a:extLst>
              <a:ext uri="{FF2B5EF4-FFF2-40B4-BE49-F238E27FC236}">
                <a16:creationId xmlns:a16="http://schemas.microsoft.com/office/drawing/2014/main" id="{33418676-361B-F52F-9C3F-21BF19F0DEF3}"/>
              </a:ext>
            </a:extLst>
          </p:cNvPr>
          <p:cNvSpPr>
            <a:spLocks noGrp="1"/>
          </p:cNvSpPr>
          <p:nvPr/>
        </p:nvSpPr>
        <p:spPr>
          <a:xfrm>
            <a:off x="3400961" y="1548620"/>
            <a:ext cx="2528845" cy="1964394"/>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8" name="Text Placeholder 15">
            <a:extLst>
              <a:ext uri="{FF2B5EF4-FFF2-40B4-BE49-F238E27FC236}">
                <a16:creationId xmlns:a16="http://schemas.microsoft.com/office/drawing/2014/main" id="{8B6D4944-CE15-2D7F-9C8A-55A231EB017E}"/>
              </a:ext>
            </a:extLst>
          </p:cNvPr>
          <p:cNvSpPr txBox="1">
            <a:spLocks/>
          </p:cNvSpPr>
          <p:nvPr/>
        </p:nvSpPr>
        <p:spPr>
          <a:xfrm>
            <a:off x="3394189" y="2096345"/>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Under the Policy on Employment Start Dates, applies to all student positions with exception of graduate assistantships. </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19" name="Text Placeholder 12">
            <a:extLst>
              <a:ext uri="{FF2B5EF4-FFF2-40B4-BE49-F238E27FC236}">
                <a16:creationId xmlns:a16="http://schemas.microsoft.com/office/drawing/2014/main" id="{29A68552-B3BC-6FE2-7D59-8A8A73730905}"/>
              </a:ext>
            </a:extLst>
          </p:cNvPr>
          <p:cNvSpPr txBox="1">
            <a:spLocks/>
          </p:cNvSpPr>
          <p:nvPr/>
        </p:nvSpPr>
        <p:spPr>
          <a:xfrm>
            <a:off x="3436020" y="1651087"/>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STANDARD START DATES</a:t>
            </a:r>
            <a:endParaRPr lang="en-US" sz="1400" b="1" dirty="0">
              <a:solidFill>
                <a:srgbClr val="FFFFFF"/>
              </a:solidFill>
              <a:effectLst>
                <a:outerShdw blurRad="38100" dist="38100" dir="2700000" algn="tl">
                  <a:srgbClr val="000000">
                    <a:alpha val="43137"/>
                  </a:srgbClr>
                </a:outerShdw>
              </a:effectLst>
            </a:endParaRPr>
          </a:p>
        </p:txBody>
      </p:sp>
      <p:sp>
        <p:nvSpPr>
          <p:cNvPr id="20" name="Content Placeholder 4">
            <a:extLst>
              <a:ext uri="{FF2B5EF4-FFF2-40B4-BE49-F238E27FC236}">
                <a16:creationId xmlns:a16="http://schemas.microsoft.com/office/drawing/2014/main" id="{3457D8E9-23CA-2DF1-7A39-D1048F5D0970}"/>
              </a:ext>
            </a:extLst>
          </p:cNvPr>
          <p:cNvSpPr>
            <a:spLocks noGrp="1"/>
          </p:cNvSpPr>
          <p:nvPr/>
        </p:nvSpPr>
        <p:spPr>
          <a:xfrm>
            <a:off x="3423211" y="3714766"/>
            <a:ext cx="2528845" cy="2840959"/>
          </a:xfrm>
          <a:prstGeom prst="rect">
            <a:avLst/>
          </a:prstGeom>
          <a:gradFill>
            <a:gsLst>
              <a:gs pos="0">
                <a:schemeClr val="dk1">
                  <a:satMod val="103000"/>
                  <a:lumMod val="102000"/>
                  <a:tint val="94000"/>
                  <a:alpha val="15000"/>
                </a:schemeClr>
              </a:gs>
              <a:gs pos="100000">
                <a:schemeClr val="dk1">
                  <a:satMod val="110000"/>
                  <a:lumMod val="100000"/>
                  <a:shade val="100000"/>
                  <a:alpha val="50000"/>
                </a:schemeClr>
              </a:gs>
            </a:gsLst>
          </a:gradFill>
          <a:ln>
            <a:noFill/>
          </a:ln>
        </p:spPr>
        <p:style>
          <a:lnRef idx="0">
            <a:schemeClr val="dk1"/>
          </a:lnRef>
          <a:fillRef idx="3">
            <a:schemeClr val="dk1"/>
          </a:fillRef>
          <a:effectRef idx="3">
            <a:schemeClr val="dk1"/>
          </a:effectRef>
          <a:fontRef idx="minor">
            <a:schemeClr val="lt1"/>
          </a:fontRef>
        </p:style>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1" name="Text Placeholder 15">
            <a:extLst>
              <a:ext uri="{FF2B5EF4-FFF2-40B4-BE49-F238E27FC236}">
                <a16:creationId xmlns:a16="http://schemas.microsoft.com/office/drawing/2014/main" id="{3F30596C-7FB5-FDC8-4B63-11B4A8204104}"/>
              </a:ext>
            </a:extLst>
          </p:cNvPr>
          <p:cNvSpPr txBox="1">
            <a:spLocks/>
          </p:cNvSpPr>
          <p:nvPr/>
        </p:nvSpPr>
        <p:spPr>
          <a:xfrm>
            <a:off x="3416439" y="4262492"/>
            <a:ext cx="2487386" cy="1015278"/>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1600" dirty="0">
                <a:solidFill>
                  <a:srgbClr val="0B2341"/>
                </a:solidFill>
                <a:effectLst>
                  <a:outerShdw blurRad="38100" dist="38100" dir="2700000" algn="tl">
                    <a:srgbClr val="000000">
                      <a:alpha val="43137"/>
                    </a:srgbClr>
                  </a:outerShdw>
                </a:effectLst>
              </a:rPr>
              <a:t>Ineligible for student employment until one week prior to the first class date. </a:t>
            </a:r>
          </a:p>
          <a:p>
            <a:pPr>
              <a:spcAft>
                <a:spcPts val="1800"/>
              </a:spcAft>
            </a:pPr>
            <a:r>
              <a:rPr lang="en-US" sz="1600" dirty="0">
                <a:solidFill>
                  <a:srgbClr val="0B2341"/>
                </a:solidFill>
                <a:effectLst>
                  <a:outerShdw blurRad="38100" dist="38100" dir="2700000" algn="tl">
                    <a:srgbClr val="000000">
                      <a:alpha val="43137"/>
                    </a:srgbClr>
                  </a:outerShdw>
                </a:effectLst>
              </a:rPr>
              <a:t>Application of ‘first time student’</a:t>
            </a:r>
          </a:p>
          <a:p>
            <a:pPr>
              <a:spcAft>
                <a:spcPts val="1800"/>
              </a:spcAft>
            </a:pPr>
            <a:r>
              <a:rPr lang="en-US" sz="1600" dirty="0">
                <a:solidFill>
                  <a:srgbClr val="0B2341"/>
                </a:solidFill>
                <a:effectLst>
                  <a:outerShdw blurRad="38100" dist="38100" dir="2700000" algn="tl">
                    <a:srgbClr val="000000">
                      <a:alpha val="43137"/>
                    </a:srgbClr>
                  </a:outerShdw>
                </a:effectLst>
              </a:rPr>
              <a:t>Foreign National students</a:t>
            </a:r>
            <a:endParaRPr lang="en-US" dirty="0">
              <a:solidFill>
                <a:srgbClr val="0B2341"/>
              </a:solidFill>
              <a:effectLst>
                <a:outerShdw blurRad="38100" dist="38100" dir="2700000" algn="tl">
                  <a:srgbClr val="000000">
                    <a:alpha val="43137"/>
                  </a:srgbClr>
                </a:outerShdw>
              </a:effectLst>
            </a:endParaRPr>
          </a:p>
          <a:p>
            <a:pPr marL="0" indent="0">
              <a:buFont typeface="Wingdings" pitchFamily="2" charset="2"/>
              <a:buNone/>
            </a:pPr>
            <a:endParaRPr lang="en-US" dirty="0">
              <a:solidFill>
                <a:srgbClr val="0B2341"/>
              </a:solidFill>
              <a:effectLst>
                <a:outerShdw blurRad="38100" dist="38100" dir="2700000" algn="tl">
                  <a:srgbClr val="000000">
                    <a:alpha val="43137"/>
                  </a:srgbClr>
                </a:outerShdw>
              </a:effectLst>
            </a:endParaRPr>
          </a:p>
        </p:txBody>
      </p:sp>
      <p:sp>
        <p:nvSpPr>
          <p:cNvPr id="22" name="Text Placeholder 12">
            <a:extLst>
              <a:ext uri="{FF2B5EF4-FFF2-40B4-BE49-F238E27FC236}">
                <a16:creationId xmlns:a16="http://schemas.microsoft.com/office/drawing/2014/main" id="{03BBC0B6-3FDA-F659-31B7-68430084FCD4}"/>
              </a:ext>
            </a:extLst>
          </p:cNvPr>
          <p:cNvSpPr txBox="1">
            <a:spLocks/>
          </p:cNvSpPr>
          <p:nvPr/>
        </p:nvSpPr>
        <p:spPr>
          <a:xfrm>
            <a:off x="3458270" y="3817234"/>
            <a:ext cx="2556507" cy="276999"/>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0B2341"/>
                </a:solidFill>
                <a:effectLst>
                  <a:outerShdw blurRad="38100" dist="38100" dir="2700000" algn="tl">
                    <a:srgbClr val="000000">
                      <a:alpha val="43137"/>
                    </a:srgbClr>
                  </a:outerShdw>
                </a:effectLst>
                <a:latin typeface="Avenir Next LT Pro Demi" panose="020B0704020202020204" pitchFamily="34" charset="0"/>
              </a:rPr>
              <a:t>FIRST TIME STUDENTS</a:t>
            </a:r>
            <a:endParaRPr lang="en-US" sz="14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6705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B7EA70-07D6-4FCA-96A1-C2E40441644D}">
  <ds:schemaRefs>
    <ds:schemaRef ds:uri="47faa2a4-73f8-432c-a094-497480f69319"/>
    <ds:schemaRef ds:uri="71aba463-9bd0-4bde-b004-aca769530f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3.xml><?xml version="1.0" encoding="utf-8"?>
<ds:datastoreItem xmlns:ds="http://schemas.openxmlformats.org/officeDocument/2006/customXml" ds:itemID="{B5A385D6-1B48-432F-B09D-13C6DAFB4878}">
  <ds:schemaRefs>
    <ds:schemaRef ds:uri="47faa2a4-73f8-432c-a094-497480f69319"/>
    <ds:schemaRef ds:uri="71aba463-9bd0-4bde-b004-aca769530f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auburn-ppt-template-202307 (1)</Template>
  <TotalTime>0</TotalTime>
  <Words>2368</Words>
  <Application>Microsoft Office PowerPoint</Application>
  <PresentationFormat>Widescreen</PresentationFormat>
  <Paragraphs>340</Paragraphs>
  <Slides>21</Slides>
  <Notes>11</Notes>
  <HiddenSlides>0</HiddenSlides>
  <MMClips>0</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1_AU_2023</vt:lpstr>
      <vt:lpstr>2_AU_2023</vt:lpstr>
      <vt:lpstr>3_AU_2023</vt:lpstr>
      <vt:lpstr>4_AU_2023</vt:lpstr>
      <vt:lpstr>5_AU_2023</vt:lpstr>
      <vt:lpstr>HIRE LEARNING</vt:lpstr>
      <vt:lpstr>HIRE LEARNING</vt:lpstr>
      <vt:lpstr>PowerPoint Presentation</vt:lpstr>
      <vt:lpstr>PowerPoint Presentation</vt:lpstr>
      <vt:lpstr>HIRE LEARNING</vt:lpstr>
      <vt:lpstr>HIRE LEARNING</vt:lpstr>
      <vt:lpstr>Understanding Hiring requirements discover best practices</vt:lpstr>
      <vt:lpstr>BACKGROUND CHECKS discover best practices</vt:lpstr>
      <vt:lpstr>HIRE DATES discover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HIRE LEARNING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Bruce</dc:creator>
  <cp:lastModifiedBy>Amy Bruce</cp:lastModifiedBy>
  <cp:revision>4</cp:revision>
  <cp:lastPrinted>2019-08-14T19:32:51Z</cp:lastPrinted>
  <dcterms:created xsi:type="dcterms:W3CDTF">2024-07-10T03:08:51Z</dcterms:created>
  <dcterms:modified xsi:type="dcterms:W3CDTF">2025-07-23T02:39:40Z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ies>
</file>