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63" r:id="rId2"/>
    <p:sldId id="271" r:id="rId3"/>
    <p:sldId id="272" r:id="rId4"/>
  </p:sldIdLst>
  <p:sldSz cx="10058400" cy="7772400"/>
  <p:notesSz cx="9144000" cy="6858000"/>
  <p:custDataLst>
    <p:tags r:id="rId6"/>
  </p:custDataLst>
  <p:defaultTextStyle>
    <a:defPPr>
      <a:defRPr lang="en-US"/>
    </a:defPPr>
    <a:lvl1pPr algn="ctr" rtl="0" fontAlgn="base">
      <a:spcBef>
        <a:spcPct val="0"/>
      </a:spcBef>
      <a:spcAft>
        <a:spcPct val="0"/>
      </a:spcAft>
      <a:defRPr sz="2000" kern="1200">
        <a:solidFill>
          <a:schemeClr val="tx1"/>
        </a:solidFill>
        <a:latin typeface="Arial"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950">
          <p15:clr>
            <a:srgbClr val="A4A3A4"/>
          </p15:clr>
        </p15:guide>
        <p15:guide id="2" pos="31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anK" initials="J" lastIdx="9" clrIdx="0"/>
  <p:cmAuthor id="1" name="Tryon, Justin" initials="TJ" lastIdx="6" clrIdx="1">
    <p:extLst>
      <p:ext uri="{19B8F6BF-5375-455C-9EA6-DF929625EA0E}">
        <p15:presenceInfo xmlns:p15="http://schemas.microsoft.com/office/powerpoint/2012/main" userId="S-1-5-21-422978413-10713740-1850952788-1397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93E6B"/>
    <a:srgbClr val="F15D22"/>
    <a:srgbClr val="7FB539"/>
    <a:srgbClr val="FFFFFF"/>
    <a:srgbClr val="7FB5CD"/>
    <a:srgbClr val="003468"/>
    <a:srgbClr val="D4D8E3"/>
    <a:srgbClr val="808000"/>
    <a:srgbClr val="759E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022" autoAdjust="0"/>
    <p:restoredTop sz="98148" autoAdjust="0"/>
  </p:normalViewPr>
  <p:slideViewPr>
    <p:cSldViewPr snapToGrid="0">
      <p:cViewPr varScale="1">
        <p:scale>
          <a:sx n="87" d="100"/>
          <a:sy n="87" d="100"/>
        </p:scale>
        <p:origin x="869" y="67"/>
      </p:cViewPr>
      <p:guideLst>
        <p:guide orient="horz" pos="950"/>
        <p:guide pos="31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gs" Target="tags/tag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13315"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3316" name="Rectangle 4"/>
          <p:cNvSpPr>
            <a:spLocks noGrp="1" noRot="1" noChangeAspect="1" noChangeArrowheads="1" noTextEdit="1"/>
          </p:cNvSpPr>
          <p:nvPr>
            <p:ph type="sldImg" idx="2"/>
          </p:nvPr>
        </p:nvSpPr>
        <p:spPr bwMode="auto">
          <a:xfrm>
            <a:off x="2908300" y="514350"/>
            <a:ext cx="3327400" cy="257175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8"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13319"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874B30D-E322-4993-B174-8B8841128FAD}" type="slidenum">
              <a:rPr lang="en-US"/>
              <a:pPr/>
              <a:t>‹#›</a:t>
            </a:fld>
            <a:endParaRPr lang="en-US"/>
          </a:p>
        </p:txBody>
      </p:sp>
    </p:spTree>
    <p:extLst>
      <p:ext uri="{BB962C8B-B14F-4D97-AF65-F5344CB8AC3E}">
        <p14:creationId xmlns:p14="http://schemas.microsoft.com/office/powerpoint/2010/main" val="97842661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74B30D-E322-4993-B174-8B8841128FAD}"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74B30D-E322-4993-B174-8B8841128FA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74B30D-E322-4993-B174-8B8841128FAD}"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a:t>Click to edit Master title style</a:t>
            </a:r>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2150" y="193675"/>
            <a:ext cx="2265363" cy="5286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46063" y="193675"/>
            <a:ext cx="6643687" cy="5286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5588" y="509588"/>
            <a:ext cx="4449762" cy="21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7750" y="509588"/>
            <a:ext cx="4449763" cy="21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46063" y="117475"/>
            <a:ext cx="9051925"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dirty="0"/>
              <a:t>Workforce Timekeeper</a:t>
            </a:r>
          </a:p>
        </p:txBody>
      </p:sp>
      <p:sp>
        <p:nvSpPr>
          <p:cNvPr id="1027" name="Rectangle 3"/>
          <p:cNvSpPr>
            <a:spLocks noGrp="1" noChangeArrowheads="1"/>
          </p:cNvSpPr>
          <p:nvPr>
            <p:ph type="body" idx="1"/>
          </p:nvPr>
        </p:nvSpPr>
        <p:spPr bwMode="auto">
          <a:xfrm>
            <a:off x="255588" y="433388"/>
            <a:ext cx="9051925" cy="21544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a:t>Pay Rule Anatomy</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019175" rtl="0" fontAlgn="base">
        <a:spcBef>
          <a:spcPct val="0"/>
        </a:spcBef>
        <a:spcAft>
          <a:spcPct val="0"/>
        </a:spcAft>
        <a:defRPr sz="2000" b="1">
          <a:solidFill>
            <a:srgbClr val="FFFFFF"/>
          </a:solidFill>
          <a:latin typeface="+mj-lt"/>
          <a:ea typeface="+mj-ea"/>
          <a:cs typeface="+mj-cs"/>
        </a:defRPr>
      </a:lvl1pPr>
      <a:lvl2pPr algn="l" defTabSz="1019175" rtl="0" fontAlgn="base">
        <a:spcBef>
          <a:spcPct val="0"/>
        </a:spcBef>
        <a:spcAft>
          <a:spcPct val="0"/>
        </a:spcAft>
        <a:defRPr sz="2000" b="1">
          <a:solidFill>
            <a:srgbClr val="003468"/>
          </a:solidFill>
          <a:latin typeface="Arial" charset="0"/>
        </a:defRPr>
      </a:lvl2pPr>
      <a:lvl3pPr algn="l" defTabSz="1019175" rtl="0" fontAlgn="base">
        <a:spcBef>
          <a:spcPct val="0"/>
        </a:spcBef>
        <a:spcAft>
          <a:spcPct val="0"/>
        </a:spcAft>
        <a:defRPr sz="2000" b="1">
          <a:solidFill>
            <a:srgbClr val="003468"/>
          </a:solidFill>
          <a:latin typeface="Arial" charset="0"/>
        </a:defRPr>
      </a:lvl3pPr>
      <a:lvl4pPr algn="l" defTabSz="1019175" rtl="0" fontAlgn="base">
        <a:spcBef>
          <a:spcPct val="0"/>
        </a:spcBef>
        <a:spcAft>
          <a:spcPct val="0"/>
        </a:spcAft>
        <a:defRPr sz="2000" b="1">
          <a:solidFill>
            <a:srgbClr val="003468"/>
          </a:solidFill>
          <a:latin typeface="Arial" charset="0"/>
        </a:defRPr>
      </a:lvl4pPr>
      <a:lvl5pPr algn="l" defTabSz="1019175" rtl="0" fontAlgn="base">
        <a:spcBef>
          <a:spcPct val="0"/>
        </a:spcBef>
        <a:spcAft>
          <a:spcPct val="0"/>
        </a:spcAft>
        <a:defRPr sz="2000" b="1">
          <a:solidFill>
            <a:srgbClr val="003468"/>
          </a:solidFill>
          <a:latin typeface="Arial" charset="0"/>
        </a:defRPr>
      </a:lvl5pPr>
      <a:lvl6pPr marL="457200" algn="l" defTabSz="1019175" rtl="0" fontAlgn="base">
        <a:spcBef>
          <a:spcPct val="0"/>
        </a:spcBef>
        <a:spcAft>
          <a:spcPct val="0"/>
        </a:spcAft>
        <a:defRPr sz="2000" b="1">
          <a:solidFill>
            <a:srgbClr val="003468"/>
          </a:solidFill>
          <a:latin typeface="Arial" charset="0"/>
        </a:defRPr>
      </a:lvl6pPr>
      <a:lvl7pPr marL="914400" algn="l" defTabSz="1019175" rtl="0" fontAlgn="base">
        <a:spcBef>
          <a:spcPct val="0"/>
        </a:spcBef>
        <a:spcAft>
          <a:spcPct val="0"/>
        </a:spcAft>
        <a:defRPr sz="2000" b="1">
          <a:solidFill>
            <a:srgbClr val="003468"/>
          </a:solidFill>
          <a:latin typeface="Arial" charset="0"/>
        </a:defRPr>
      </a:lvl7pPr>
      <a:lvl8pPr marL="1371600" algn="l" defTabSz="1019175" rtl="0" fontAlgn="base">
        <a:spcBef>
          <a:spcPct val="0"/>
        </a:spcBef>
        <a:spcAft>
          <a:spcPct val="0"/>
        </a:spcAft>
        <a:defRPr sz="2000" b="1">
          <a:solidFill>
            <a:srgbClr val="003468"/>
          </a:solidFill>
          <a:latin typeface="Arial" charset="0"/>
        </a:defRPr>
      </a:lvl8pPr>
      <a:lvl9pPr marL="1828800" algn="l" defTabSz="1019175" rtl="0" fontAlgn="base">
        <a:spcBef>
          <a:spcPct val="0"/>
        </a:spcBef>
        <a:spcAft>
          <a:spcPct val="0"/>
        </a:spcAft>
        <a:defRPr sz="2000" b="1">
          <a:solidFill>
            <a:srgbClr val="003468"/>
          </a:solidFill>
          <a:latin typeface="Arial" charset="0"/>
        </a:defRPr>
      </a:lvl9pPr>
    </p:titleStyle>
    <p:bodyStyle>
      <a:lvl1pPr marL="382588" indent="-382588" algn="l" defTabSz="1019175" rtl="0" fontAlgn="base">
        <a:spcBef>
          <a:spcPct val="20000"/>
        </a:spcBef>
        <a:spcAft>
          <a:spcPct val="0"/>
        </a:spcAft>
        <a:defRPr sz="1400" b="1">
          <a:solidFill>
            <a:srgbClr val="FFFFFF"/>
          </a:solidFill>
          <a:latin typeface="+mn-lt"/>
          <a:ea typeface="+mn-ea"/>
          <a:cs typeface="+mn-cs"/>
        </a:defRPr>
      </a:lvl1pPr>
      <a:lvl2pPr marL="827088" indent="-317500" algn="l" defTabSz="1019175" rtl="0" fontAlgn="base">
        <a:spcBef>
          <a:spcPct val="20000"/>
        </a:spcBef>
        <a:spcAft>
          <a:spcPct val="0"/>
        </a:spcAft>
        <a:buChar char="–"/>
        <a:defRPr sz="3100">
          <a:solidFill>
            <a:schemeClr val="tx1"/>
          </a:solidFill>
          <a:latin typeface="+mn-lt"/>
        </a:defRPr>
      </a:lvl2pPr>
      <a:lvl3pPr marL="1273175" indent="-254000" algn="l" defTabSz="1019175" rtl="0" fontAlgn="base">
        <a:spcBef>
          <a:spcPct val="20000"/>
        </a:spcBef>
        <a:spcAft>
          <a:spcPct val="0"/>
        </a:spcAft>
        <a:buChar char="•"/>
        <a:defRPr sz="2700">
          <a:solidFill>
            <a:schemeClr val="tx1"/>
          </a:solidFill>
          <a:latin typeface="+mn-lt"/>
        </a:defRPr>
      </a:lvl3pPr>
      <a:lvl4pPr marL="1782763" indent="-254000" algn="l" defTabSz="1019175" rtl="0" fontAlgn="base">
        <a:spcBef>
          <a:spcPct val="20000"/>
        </a:spcBef>
        <a:spcAft>
          <a:spcPct val="0"/>
        </a:spcAft>
        <a:buChar char="–"/>
        <a:defRPr sz="2200">
          <a:solidFill>
            <a:schemeClr val="tx1"/>
          </a:solidFill>
          <a:latin typeface="+mn-lt"/>
        </a:defRPr>
      </a:lvl4pPr>
      <a:lvl5pPr marL="2292350" indent="-254000" algn="l" defTabSz="1019175" rtl="0" fontAlgn="base">
        <a:spcBef>
          <a:spcPct val="20000"/>
        </a:spcBef>
        <a:spcAft>
          <a:spcPct val="0"/>
        </a:spcAft>
        <a:buChar char="»"/>
        <a:defRPr sz="2200">
          <a:solidFill>
            <a:schemeClr val="tx1"/>
          </a:solidFill>
          <a:latin typeface="+mn-lt"/>
        </a:defRPr>
      </a:lvl5pPr>
      <a:lvl6pPr marL="2749550" indent="-254000" algn="l" defTabSz="1019175" rtl="0" fontAlgn="base">
        <a:spcBef>
          <a:spcPct val="20000"/>
        </a:spcBef>
        <a:spcAft>
          <a:spcPct val="0"/>
        </a:spcAft>
        <a:buChar char="»"/>
        <a:defRPr sz="2200">
          <a:solidFill>
            <a:schemeClr val="tx1"/>
          </a:solidFill>
          <a:latin typeface="+mn-lt"/>
        </a:defRPr>
      </a:lvl6pPr>
      <a:lvl7pPr marL="3206750" indent="-254000" algn="l" defTabSz="1019175" rtl="0" fontAlgn="base">
        <a:spcBef>
          <a:spcPct val="20000"/>
        </a:spcBef>
        <a:spcAft>
          <a:spcPct val="0"/>
        </a:spcAft>
        <a:buChar char="»"/>
        <a:defRPr sz="2200">
          <a:solidFill>
            <a:schemeClr val="tx1"/>
          </a:solidFill>
          <a:latin typeface="+mn-lt"/>
        </a:defRPr>
      </a:lvl7pPr>
      <a:lvl8pPr marL="3663950" indent="-254000" algn="l" defTabSz="1019175" rtl="0" fontAlgn="base">
        <a:spcBef>
          <a:spcPct val="20000"/>
        </a:spcBef>
        <a:spcAft>
          <a:spcPct val="0"/>
        </a:spcAft>
        <a:buChar char="»"/>
        <a:defRPr sz="2200">
          <a:solidFill>
            <a:schemeClr val="tx1"/>
          </a:solidFill>
          <a:latin typeface="+mn-lt"/>
        </a:defRPr>
      </a:lvl8pPr>
      <a:lvl9pPr marL="4121150" indent="-254000" algn="l" defTabSz="1019175" rtl="0" fontAlgn="base">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2.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3.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hidden="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708" y="1940276"/>
            <a:ext cx="6798315" cy="4059188"/>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FAC3C0AE-7471-45F0-B9A4-C0A9954824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708" y="1940619"/>
            <a:ext cx="6793195" cy="4145092"/>
          </a:xfrm>
          <a:prstGeom prst="rect">
            <a:avLst/>
          </a:prstGeom>
        </p:spPr>
      </p:pic>
      <p:sp>
        <p:nvSpPr>
          <p:cNvPr id="2" name="Title 1"/>
          <p:cNvSpPr>
            <a:spLocks noGrp="1"/>
          </p:cNvSpPr>
          <p:nvPr>
            <p:ph type="title"/>
          </p:nvPr>
        </p:nvSpPr>
        <p:spPr/>
        <p:txBody>
          <a:bodyPr/>
          <a:lstStyle/>
          <a:p>
            <a:r>
              <a:rPr lang="en-US" dirty="0"/>
              <a:t>Project Employee Navigator Job Aid</a:t>
            </a:r>
          </a:p>
        </p:txBody>
      </p:sp>
      <p:sp>
        <p:nvSpPr>
          <p:cNvPr id="3" name="Content Placeholder 2"/>
          <p:cNvSpPr>
            <a:spLocks noGrp="1"/>
          </p:cNvSpPr>
          <p:nvPr>
            <p:ph idx="1"/>
          </p:nvPr>
        </p:nvSpPr>
        <p:spPr/>
        <p:txBody>
          <a:bodyPr/>
          <a:lstStyle/>
          <a:p>
            <a:r>
              <a:rPr lang="en-US"/>
              <a:t>Parts of a Navigator</a:t>
            </a:r>
          </a:p>
        </p:txBody>
      </p:sp>
      <p:cxnSp>
        <p:nvCxnSpPr>
          <p:cNvPr id="49" name="Straight Arrow Connector 48"/>
          <p:cNvCxnSpPr/>
          <p:nvPr/>
        </p:nvCxnSpPr>
        <p:spPr bwMode="auto">
          <a:xfrm flipV="1">
            <a:off x="3239108" y="5687615"/>
            <a:ext cx="0" cy="605031"/>
          </a:xfrm>
          <a:prstGeom prst="straightConnector1">
            <a:avLst/>
          </a:prstGeom>
          <a:solidFill>
            <a:schemeClr val="accent1"/>
          </a:solidFill>
          <a:ln w="19050" cap="flat" cmpd="sng" algn="ctr">
            <a:solidFill>
              <a:srgbClr val="F02E00"/>
            </a:solidFill>
            <a:prstDash val="solid"/>
            <a:round/>
            <a:headEnd type="oval" w="med" len="med"/>
            <a:tailEnd type="none"/>
          </a:ln>
          <a:effectLst>
            <a:outerShdw dist="12700" dir="2700000" algn="tl" rotWithShape="0">
              <a:srgbClr val="FFFFFF">
                <a:alpha val="50000"/>
              </a:srgbClr>
            </a:outerShdw>
          </a:effectLst>
        </p:spPr>
      </p:cxnSp>
      <p:cxnSp>
        <p:nvCxnSpPr>
          <p:cNvPr id="52" name="Straight Arrow Connector 51"/>
          <p:cNvCxnSpPr/>
          <p:nvPr/>
        </p:nvCxnSpPr>
        <p:spPr bwMode="auto">
          <a:xfrm flipH="1" flipV="1">
            <a:off x="2969777" y="5069758"/>
            <a:ext cx="1" cy="617858"/>
          </a:xfrm>
          <a:prstGeom prst="straightConnector1">
            <a:avLst/>
          </a:prstGeom>
          <a:solidFill>
            <a:schemeClr val="accent1"/>
          </a:solidFill>
          <a:ln w="19050" cap="flat" cmpd="sng" algn="ctr">
            <a:solidFill>
              <a:srgbClr val="F02E00"/>
            </a:solidFill>
            <a:prstDash val="solid"/>
            <a:round/>
            <a:headEnd type="none" w="sm" len="sm"/>
            <a:tailEnd type="triangle"/>
          </a:ln>
          <a:effectLst/>
        </p:spPr>
      </p:cxnSp>
      <p:cxnSp>
        <p:nvCxnSpPr>
          <p:cNvPr id="54" name="Straight Arrow Connector 53"/>
          <p:cNvCxnSpPr/>
          <p:nvPr/>
        </p:nvCxnSpPr>
        <p:spPr bwMode="auto">
          <a:xfrm flipV="1">
            <a:off x="4908113" y="5324370"/>
            <a:ext cx="0" cy="366819"/>
          </a:xfrm>
          <a:prstGeom prst="straightConnector1">
            <a:avLst/>
          </a:prstGeom>
          <a:solidFill>
            <a:schemeClr val="accent1"/>
          </a:solidFill>
          <a:ln w="19050" cap="flat" cmpd="sng" algn="ctr">
            <a:solidFill>
              <a:srgbClr val="F02E00"/>
            </a:solidFill>
            <a:prstDash val="solid"/>
            <a:round/>
            <a:headEnd type="none" w="sm" len="sm"/>
            <a:tailEnd type="triangle"/>
          </a:ln>
          <a:effectLst/>
        </p:spPr>
      </p:cxnSp>
      <p:cxnSp>
        <p:nvCxnSpPr>
          <p:cNvPr id="55" name="Straight Arrow Connector 54"/>
          <p:cNvCxnSpPr/>
          <p:nvPr/>
        </p:nvCxnSpPr>
        <p:spPr bwMode="auto">
          <a:xfrm>
            <a:off x="2967042" y="5684640"/>
            <a:ext cx="1942449" cy="0"/>
          </a:xfrm>
          <a:prstGeom prst="straightConnector1">
            <a:avLst/>
          </a:prstGeom>
          <a:solidFill>
            <a:schemeClr val="accent1"/>
          </a:solidFill>
          <a:ln w="19050" cap="flat" cmpd="sng" algn="ctr">
            <a:solidFill>
              <a:srgbClr val="F02E00"/>
            </a:solidFill>
            <a:prstDash val="solid"/>
            <a:round/>
            <a:headEnd type="none" w="sm" len="sm"/>
            <a:tailEnd type="none"/>
          </a:ln>
          <a:effectLst/>
        </p:spPr>
      </p:cxnSp>
      <p:cxnSp>
        <p:nvCxnSpPr>
          <p:cNvPr id="58" name="Straight Arrow Connector 57"/>
          <p:cNvCxnSpPr>
            <a:cxnSpLocks/>
          </p:cNvCxnSpPr>
          <p:nvPr/>
        </p:nvCxnSpPr>
        <p:spPr bwMode="auto">
          <a:xfrm rot="16200000" flipH="1">
            <a:off x="5341910" y="1815242"/>
            <a:ext cx="871786" cy="806327"/>
          </a:xfrm>
          <a:prstGeom prst="bentConnector3">
            <a:avLst>
              <a:gd name="adj1" fmla="val 50000"/>
            </a:avLst>
          </a:prstGeom>
          <a:solidFill>
            <a:schemeClr val="accent1"/>
          </a:solidFill>
          <a:ln w="19050" cap="flat" cmpd="sng" algn="ctr">
            <a:solidFill>
              <a:srgbClr val="F02E00"/>
            </a:solidFill>
            <a:prstDash val="solid"/>
            <a:round/>
            <a:headEnd type="oval" w="med" len="med"/>
            <a:tailEnd type="triangle"/>
          </a:ln>
          <a:effectLst/>
        </p:spPr>
      </p:cxnSp>
      <p:sp>
        <p:nvSpPr>
          <p:cNvPr id="12" name="Text Box 6"/>
          <p:cNvSpPr txBox="1">
            <a:spLocks noChangeArrowheads="1"/>
          </p:cNvSpPr>
          <p:nvPr/>
        </p:nvSpPr>
        <p:spPr bwMode="auto">
          <a:xfrm>
            <a:off x="4347744" y="1042501"/>
            <a:ext cx="1636608" cy="718430"/>
          </a:xfrm>
          <a:prstGeom prst="rect">
            <a:avLst/>
          </a:prstGeom>
          <a:solidFill>
            <a:srgbClr val="5191CD"/>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a:solidFill>
                  <a:srgbClr val="FFFFFF"/>
                </a:solidFill>
                <a:latin typeface="Arial Narrow" pitchFamily="34" charset="0"/>
              </a:rPr>
              <a:t>Related Items Pane</a:t>
            </a:r>
            <a:br>
              <a:rPr lang="en-US" sz="800" b="1" dirty="0">
                <a:solidFill>
                  <a:srgbClr val="FFFFFF"/>
                </a:solidFill>
                <a:latin typeface="Arial Narrow" pitchFamily="34" charset="0"/>
              </a:rPr>
            </a:br>
            <a:r>
              <a:rPr lang="en-US" sz="800" dirty="0">
                <a:solidFill>
                  <a:srgbClr val="FFFFFF"/>
                </a:solidFill>
                <a:latin typeface="Arial Narrow" pitchFamily="34" charset="0"/>
              </a:rPr>
              <a:t>The </a:t>
            </a:r>
            <a:r>
              <a:rPr lang="en-US" sz="800" b="1" dirty="0">
                <a:solidFill>
                  <a:srgbClr val="FFFFFF"/>
                </a:solidFill>
                <a:latin typeface="Arial Narrow" pitchFamily="34" charset="0"/>
              </a:rPr>
              <a:t>Related Items</a:t>
            </a:r>
            <a:r>
              <a:rPr lang="en-US" sz="800" dirty="0">
                <a:solidFill>
                  <a:srgbClr val="FFFFFF"/>
                </a:solidFill>
                <a:latin typeface="Arial Narrow" pitchFamily="34" charset="0"/>
              </a:rPr>
              <a:t> pane contains additional, less commonly used widgets. Click the arrow in the upper right corner to open or close the pane.</a:t>
            </a:r>
          </a:p>
        </p:txBody>
      </p:sp>
      <p:sp>
        <p:nvSpPr>
          <p:cNvPr id="29" name="Text Box 6"/>
          <p:cNvSpPr txBox="1">
            <a:spLocks noChangeArrowheads="1"/>
          </p:cNvSpPr>
          <p:nvPr/>
        </p:nvSpPr>
        <p:spPr bwMode="auto">
          <a:xfrm>
            <a:off x="7619749" y="2520764"/>
            <a:ext cx="1825252" cy="1087762"/>
          </a:xfrm>
          <a:prstGeom prst="rect">
            <a:avLst/>
          </a:prstGeom>
          <a:solidFill>
            <a:srgbClr val="5191CD"/>
          </a:solidFill>
          <a:ln w="28575">
            <a:noFill/>
            <a:miter lim="800000"/>
            <a:headEnd/>
            <a:tailEnd/>
          </a:ln>
          <a:effectLst/>
        </p:spPr>
        <p:txBody>
          <a:bodyPr wrap="square" lIns="101882" tIns="50941" rIns="101882" bIns="50941">
            <a:spAutoFit/>
          </a:bodyPr>
          <a:lstStyle>
            <a:defPPr>
              <a:defRPr lang="en-US"/>
            </a:defPPr>
            <a:lvl1pPr algn="ctr" rtl="0" fontAlgn="base">
              <a:spcBef>
                <a:spcPct val="0"/>
              </a:spcBef>
              <a:spcAft>
                <a:spcPct val="0"/>
              </a:spcAft>
              <a:defRPr sz="2000" kern="1200">
                <a:solidFill>
                  <a:schemeClr val="tx1"/>
                </a:solidFill>
                <a:latin typeface="Arial"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lvl="0" algn="l"/>
            <a:r>
              <a:rPr lang="en-US" sz="800" b="1" dirty="0">
                <a:solidFill>
                  <a:srgbClr val="FFFFFF"/>
                </a:solidFill>
                <a:latin typeface="Arial Narrow" pitchFamily="34" charset="0"/>
              </a:rPr>
              <a:t>Repositioning Widgets</a:t>
            </a:r>
            <a:br>
              <a:rPr lang="en-US" sz="800" b="1" dirty="0">
                <a:solidFill>
                  <a:srgbClr val="FFFFFF"/>
                </a:solidFill>
                <a:latin typeface="Arial Narrow" pitchFamily="34" charset="0"/>
              </a:rPr>
            </a:br>
            <a:r>
              <a:rPr lang="en-US" sz="800" dirty="0">
                <a:solidFill>
                  <a:srgbClr val="FFFFFF"/>
                </a:solidFill>
                <a:latin typeface="Arial Narrow" pitchFamily="34" charset="0"/>
              </a:rPr>
              <a:t>Move a widget from a secondary view to a primary view by clicking the title bar, dragging it over a primary view, and releasing. Most edits must be applied in a primary view.</a:t>
            </a:r>
            <a:endParaRPr lang="en-US" sz="800" b="0" dirty="0">
              <a:solidFill>
                <a:srgbClr val="FFFFFF"/>
              </a:solidFill>
              <a:latin typeface="Arial Narrow" pitchFamily="34" charset="0"/>
            </a:endParaRPr>
          </a:p>
          <a:p>
            <a:pPr lvl="0" algn="l"/>
            <a:endParaRPr lang="en-US" sz="800" dirty="0">
              <a:solidFill>
                <a:srgbClr val="FFFFFF"/>
              </a:solidFill>
              <a:latin typeface="Arial Narrow" pitchFamily="34" charset="0"/>
            </a:endParaRPr>
          </a:p>
          <a:p>
            <a:pPr lvl="0" algn="l"/>
            <a:endParaRPr lang="en-US" sz="800" b="0" dirty="0">
              <a:solidFill>
                <a:srgbClr val="FFFFFF"/>
              </a:solidFill>
              <a:latin typeface="Arial Narrow" pitchFamily="34" charset="0"/>
            </a:endParaRPr>
          </a:p>
        </p:txBody>
      </p:sp>
      <p:cxnSp>
        <p:nvCxnSpPr>
          <p:cNvPr id="36" name="Straight Arrow Connector 35"/>
          <p:cNvCxnSpPr/>
          <p:nvPr/>
        </p:nvCxnSpPr>
        <p:spPr bwMode="auto">
          <a:xfrm>
            <a:off x="6653842" y="1760170"/>
            <a:ext cx="0" cy="84624"/>
          </a:xfrm>
          <a:prstGeom prst="straightConnector1">
            <a:avLst/>
          </a:prstGeom>
          <a:solidFill>
            <a:schemeClr val="accent1"/>
          </a:solidFill>
          <a:ln w="19050" cap="flat" cmpd="sng" algn="ctr">
            <a:solidFill>
              <a:srgbClr val="F02E00"/>
            </a:solidFill>
            <a:prstDash val="solid"/>
            <a:round/>
            <a:headEnd type="oval" w="med" len="med"/>
            <a:tailEnd type="none"/>
          </a:ln>
          <a:effectLst/>
        </p:spPr>
      </p:cxnSp>
      <p:sp>
        <p:nvSpPr>
          <p:cNvPr id="11" name="Text Box 6"/>
          <p:cNvSpPr txBox="1">
            <a:spLocks noChangeArrowheads="1"/>
          </p:cNvSpPr>
          <p:nvPr/>
        </p:nvSpPr>
        <p:spPr bwMode="auto">
          <a:xfrm>
            <a:off x="1539809" y="6292644"/>
            <a:ext cx="1988697" cy="1210873"/>
          </a:xfrm>
          <a:prstGeom prst="rect">
            <a:avLst/>
          </a:prstGeom>
          <a:solidFill>
            <a:srgbClr val="5191CD"/>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a:solidFill>
                  <a:srgbClr val="FFFFFF"/>
                </a:solidFill>
                <a:latin typeface="Arial Narrow" pitchFamily="34" charset="0"/>
              </a:rPr>
              <a:t>Views and Widgets</a:t>
            </a:r>
            <a:br>
              <a:rPr lang="en-US" sz="800" b="1" dirty="0">
                <a:solidFill>
                  <a:srgbClr val="FFFFFF"/>
                </a:solidFill>
                <a:latin typeface="Arial Narrow" pitchFamily="34" charset="0"/>
              </a:rPr>
            </a:br>
            <a:r>
              <a:rPr lang="en-US" sz="800" dirty="0">
                <a:solidFill>
                  <a:srgbClr val="FFFFFF"/>
                </a:solidFill>
                <a:latin typeface="Arial Narrow" pitchFamily="34" charset="0"/>
              </a:rPr>
              <a:t>A workspace can have one or more pre-sized views. Views are holding areas for widget, which are the task-oriented tools you use to review data and perform actions. In this example, there are three views, and each one currently holds a widget. When you need to work with a different widget, you can swap it into either view, replacing the current occupant.</a:t>
            </a:r>
          </a:p>
        </p:txBody>
      </p:sp>
      <p:cxnSp>
        <p:nvCxnSpPr>
          <p:cNvPr id="32" name="Straight Arrow Connector 31"/>
          <p:cNvCxnSpPr/>
          <p:nvPr/>
        </p:nvCxnSpPr>
        <p:spPr bwMode="auto">
          <a:xfrm>
            <a:off x="6653401" y="1840031"/>
            <a:ext cx="0" cy="124908"/>
          </a:xfrm>
          <a:prstGeom prst="straightConnector1">
            <a:avLst/>
          </a:prstGeom>
          <a:solidFill>
            <a:schemeClr val="accent1"/>
          </a:solidFill>
          <a:ln w="19050" cap="flat" cmpd="sng" algn="ctr">
            <a:solidFill>
              <a:srgbClr val="F02E00"/>
            </a:solidFill>
            <a:prstDash val="solid"/>
            <a:round/>
            <a:headEnd type="none" w="sm" len="sm"/>
            <a:tailEnd type="triangle"/>
          </a:ln>
          <a:effectLst/>
        </p:spPr>
      </p:cxnSp>
      <p:cxnSp>
        <p:nvCxnSpPr>
          <p:cNvPr id="37" name="Straight Arrow Connector 36"/>
          <p:cNvCxnSpPr/>
          <p:nvPr/>
        </p:nvCxnSpPr>
        <p:spPr bwMode="auto">
          <a:xfrm>
            <a:off x="1021792" y="1761709"/>
            <a:ext cx="0" cy="521053"/>
          </a:xfrm>
          <a:prstGeom prst="straightConnector1">
            <a:avLst/>
          </a:prstGeom>
          <a:solidFill>
            <a:schemeClr val="accent1"/>
          </a:solidFill>
          <a:ln w="19050" cap="flat" cmpd="sng" algn="ctr">
            <a:solidFill>
              <a:srgbClr val="F02E00"/>
            </a:solidFill>
            <a:prstDash val="solid"/>
            <a:round/>
            <a:headEnd type="oval" w="med" len="med"/>
            <a:tailEnd type="triangle"/>
          </a:ln>
          <a:effectLst>
            <a:outerShdw dist="12700" dir="2700000" algn="tl" rotWithShape="0">
              <a:srgbClr val="FFFFFF">
                <a:alpha val="50000"/>
              </a:srgbClr>
            </a:outerShdw>
          </a:effectLst>
        </p:spPr>
      </p:cxnSp>
      <p:sp>
        <p:nvSpPr>
          <p:cNvPr id="9" name="Text Box 6"/>
          <p:cNvSpPr txBox="1">
            <a:spLocks noChangeArrowheads="1"/>
          </p:cNvSpPr>
          <p:nvPr/>
        </p:nvSpPr>
        <p:spPr bwMode="auto">
          <a:xfrm>
            <a:off x="6171824" y="1032173"/>
            <a:ext cx="1051341" cy="718430"/>
          </a:xfrm>
          <a:prstGeom prst="rect">
            <a:avLst/>
          </a:prstGeom>
          <a:solidFill>
            <a:srgbClr val="5191CD"/>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a:solidFill>
                  <a:srgbClr val="FFFFFF"/>
                </a:solidFill>
                <a:latin typeface="Arial Narrow" pitchFamily="34" charset="0"/>
              </a:rPr>
              <a:t>Name / Sign Out</a:t>
            </a:r>
            <a:br>
              <a:rPr lang="en-US" sz="800" b="1" dirty="0">
                <a:solidFill>
                  <a:srgbClr val="FFFFFF"/>
                </a:solidFill>
                <a:latin typeface="Arial Narrow" pitchFamily="34" charset="0"/>
              </a:rPr>
            </a:br>
            <a:r>
              <a:rPr lang="en-US" sz="800" dirty="0">
                <a:solidFill>
                  <a:srgbClr val="FFFFFF"/>
                </a:solidFill>
                <a:latin typeface="Arial Narrow" pitchFamily="34" charset="0"/>
              </a:rPr>
              <a:t>Identifies user and a link to log out of navigator. Your photo may also appear here.</a:t>
            </a:r>
          </a:p>
        </p:txBody>
      </p:sp>
      <p:sp>
        <p:nvSpPr>
          <p:cNvPr id="10" name="Text Box 6"/>
          <p:cNvSpPr txBox="1">
            <a:spLocks noChangeArrowheads="1"/>
          </p:cNvSpPr>
          <p:nvPr/>
        </p:nvSpPr>
        <p:spPr bwMode="auto">
          <a:xfrm>
            <a:off x="414708" y="1042501"/>
            <a:ext cx="1347788" cy="718430"/>
          </a:xfrm>
          <a:prstGeom prst="rect">
            <a:avLst/>
          </a:prstGeom>
          <a:solidFill>
            <a:srgbClr val="5191CD"/>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a:solidFill>
                  <a:srgbClr val="FFFFFF"/>
                </a:solidFill>
                <a:latin typeface="Arial Narrow" pitchFamily="34" charset="0"/>
              </a:rPr>
              <a:t>Active Bar</a:t>
            </a:r>
            <a:br>
              <a:rPr lang="en-US" sz="800" b="1" dirty="0">
                <a:solidFill>
                  <a:srgbClr val="FFFFFF"/>
                </a:solidFill>
                <a:latin typeface="Arial Narrow" pitchFamily="34" charset="0"/>
              </a:rPr>
            </a:br>
            <a:r>
              <a:rPr lang="en-US" sz="800" dirty="0">
                <a:solidFill>
                  <a:srgbClr val="FFFFFF"/>
                </a:solidFill>
                <a:latin typeface="Arial Narrow" pitchFamily="34" charset="0"/>
              </a:rPr>
              <a:t>Displays active workspaces; click title to bring a workspace into focus. (</a:t>
            </a:r>
            <a:r>
              <a:rPr lang="en-US" sz="800" b="1" dirty="0">
                <a:solidFill>
                  <a:srgbClr val="FFFFFF"/>
                </a:solidFill>
                <a:latin typeface="Arial Narrow" pitchFamily="34" charset="0"/>
              </a:rPr>
              <a:t>My Information </a:t>
            </a:r>
            <a:r>
              <a:rPr lang="en-US" sz="800" dirty="0">
                <a:solidFill>
                  <a:srgbClr val="FFFFFF"/>
                </a:solidFill>
                <a:latin typeface="Arial Narrow" pitchFamily="34" charset="0"/>
              </a:rPr>
              <a:t>is the only one in this example.)</a:t>
            </a:r>
          </a:p>
        </p:txBody>
      </p:sp>
      <p:sp>
        <p:nvSpPr>
          <p:cNvPr id="45" name="Text Box 6"/>
          <p:cNvSpPr txBox="1">
            <a:spLocks noChangeArrowheads="1"/>
          </p:cNvSpPr>
          <p:nvPr/>
        </p:nvSpPr>
        <p:spPr bwMode="auto">
          <a:xfrm>
            <a:off x="7457824" y="1333500"/>
            <a:ext cx="2100149" cy="949262"/>
          </a:xfrm>
          <a:prstGeom prst="rect">
            <a:avLst/>
          </a:prstGeom>
          <a:solidFill>
            <a:srgbClr val="F2D490"/>
          </a:solidFill>
          <a:ln w="28575">
            <a:noFill/>
            <a:miter lim="800000"/>
            <a:headEnd/>
            <a:tailEnd/>
          </a:ln>
          <a:effectLst/>
        </p:spPr>
        <p:txBody>
          <a:bodyPr wrap="square" lIns="101882" tIns="50941" rIns="101882" bIns="50941">
            <a:spAutoFit/>
          </a:bodyPr>
          <a:lstStyle>
            <a:defPPr>
              <a:defRPr lang="en-US"/>
            </a:defPPr>
            <a:lvl1pPr algn="ctr" rtl="0" fontAlgn="base">
              <a:spcBef>
                <a:spcPct val="0"/>
              </a:spcBef>
              <a:spcAft>
                <a:spcPct val="0"/>
              </a:spcAft>
              <a:defRPr sz="2000" kern="1200">
                <a:solidFill>
                  <a:schemeClr val="tx1"/>
                </a:solidFill>
                <a:latin typeface="Arial"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l"/>
            <a:r>
              <a:rPr lang="en-US" sz="1100" dirty="0">
                <a:solidFill>
                  <a:schemeClr val="bg2">
                    <a:lumMod val="25000"/>
                  </a:schemeClr>
                </a:solidFill>
                <a:latin typeface="Arial Narrow" pitchFamily="34" charset="0"/>
              </a:rPr>
              <a:t>If you are already familiar with the Navigator interface, this icon identifies the features that are most likely new to you:</a:t>
            </a:r>
          </a:p>
          <a:p>
            <a:pPr algn="l"/>
            <a:endParaRPr lang="en-US" sz="1100" dirty="0">
              <a:solidFill>
                <a:schemeClr val="bg2">
                  <a:lumMod val="25000"/>
                </a:schemeClr>
              </a:solidFill>
              <a:latin typeface="Arial Narrow" pitchFamily="34" charset="0"/>
            </a:endParaRPr>
          </a:p>
        </p:txBody>
      </p:sp>
      <p:sp>
        <p:nvSpPr>
          <p:cNvPr id="46" name="Text Box 6"/>
          <p:cNvSpPr txBox="1">
            <a:spLocks noChangeArrowheads="1"/>
          </p:cNvSpPr>
          <p:nvPr/>
        </p:nvSpPr>
        <p:spPr bwMode="auto">
          <a:xfrm>
            <a:off x="7457824" y="1047750"/>
            <a:ext cx="2100149" cy="287543"/>
          </a:xfrm>
          <a:prstGeom prst="rect">
            <a:avLst/>
          </a:prstGeom>
          <a:solidFill>
            <a:srgbClr val="F2A51E"/>
          </a:solidFill>
          <a:ln w="28575">
            <a:noFill/>
            <a:miter lim="800000"/>
            <a:headEnd/>
            <a:tailEnd/>
          </a:ln>
          <a:effectLst/>
        </p:spPr>
        <p:txBody>
          <a:bodyPr wrap="square" lIns="101882" tIns="50941" rIns="101882" bIns="50941">
            <a:spAutoFit/>
          </a:bodyPr>
          <a:lstStyle>
            <a:defPPr>
              <a:defRPr lang="en-US"/>
            </a:defPPr>
            <a:lvl1pPr algn="ctr" rtl="0" fontAlgn="base">
              <a:spcBef>
                <a:spcPct val="0"/>
              </a:spcBef>
              <a:spcAft>
                <a:spcPct val="0"/>
              </a:spcAft>
              <a:defRPr sz="2000" kern="1200">
                <a:solidFill>
                  <a:schemeClr val="tx1"/>
                </a:solidFill>
                <a:latin typeface="Arial"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l" defTabSz="1019175">
              <a:spcBef>
                <a:spcPct val="50000"/>
              </a:spcBef>
            </a:pPr>
            <a:r>
              <a:rPr lang="en-US" sz="1200" b="1" dirty="0">
                <a:solidFill>
                  <a:srgbClr val="FFFFFF"/>
                </a:solidFill>
                <a:latin typeface="Arial Narrow" pitchFamily="34" charset="0"/>
              </a:rPr>
              <a:t>Upgrading from a Navigator?</a:t>
            </a:r>
          </a:p>
        </p:txBody>
      </p:sp>
      <p:cxnSp>
        <p:nvCxnSpPr>
          <p:cNvPr id="47" name="Straight Connector 46"/>
          <p:cNvCxnSpPr/>
          <p:nvPr/>
        </p:nvCxnSpPr>
        <p:spPr bwMode="auto">
          <a:xfrm>
            <a:off x="7457824" y="2271743"/>
            <a:ext cx="2100149" cy="12"/>
          </a:xfrm>
          <a:prstGeom prst="line">
            <a:avLst/>
          </a:prstGeom>
          <a:solidFill>
            <a:schemeClr val="accent1"/>
          </a:solidFill>
          <a:ln w="9525" cap="flat" cmpd="sng" algn="ctr">
            <a:solidFill>
              <a:srgbClr val="68696C"/>
            </a:solidFill>
            <a:prstDash val="solid"/>
            <a:round/>
            <a:headEnd type="none" w="sm" len="sm"/>
            <a:tailEnd type="none" w="med" len="med"/>
          </a:ln>
          <a:effectLst/>
        </p:spPr>
      </p:cxnSp>
      <p:cxnSp>
        <p:nvCxnSpPr>
          <p:cNvPr id="48" name="Straight Connector 47"/>
          <p:cNvCxnSpPr/>
          <p:nvPr/>
        </p:nvCxnSpPr>
        <p:spPr bwMode="auto">
          <a:xfrm>
            <a:off x="7457824" y="1047742"/>
            <a:ext cx="2100149" cy="12"/>
          </a:xfrm>
          <a:prstGeom prst="line">
            <a:avLst/>
          </a:prstGeom>
          <a:solidFill>
            <a:schemeClr val="accent1"/>
          </a:solidFill>
          <a:ln w="9525" cap="flat" cmpd="sng" algn="ctr">
            <a:solidFill>
              <a:srgbClr val="68696C"/>
            </a:solidFill>
            <a:prstDash val="solid"/>
            <a:round/>
            <a:headEnd type="none" w="sm" len="sm"/>
            <a:tailEnd type="none" w="med" len="med"/>
          </a:ln>
          <a:effectLst/>
        </p:spPr>
      </p:cxnSp>
      <p:grpSp>
        <p:nvGrpSpPr>
          <p:cNvPr id="50" name="Group 49"/>
          <p:cNvGrpSpPr/>
          <p:nvPr/>
        </p:nvGrpSpPr>
        <p:grpSpPr>
          <a:xfrm>
            <a:off x="8463467" y="1891341"/>
            <a:ext cx="398594" cy="320040"/>
            <a:chOff x="8625392" y="1958016"/>
            <a:chExt cx="398594" cy="320040"/>
          </a:xfrm>
        </p:grpSpPr>
        <p:sp>
          <p:nvSpPr>
            <p:cNvPr id="51" name="Explosion 2 50"/>
            <p:cNvSpPr/>
            <p:nvPr/>
          </p:nvSpPr>
          <p:spPr bwMode="auto">
            <a:xfrm>
              <a:off x="8627747" y="1958016"/>
              <a:ext cx="396239" cy="320040"/>
            </a:xfrm>
            <a:prstGeom prst="irregularSeal2">
              <a:avLst/>
            </a:prstGeom>
            <a:solidFill>
              <a:srgbClr val="FFFFFF"/>
            </a:solidFill>
            <a:ln w="25400" cap="flat" cmpd="sng" algn="ctr">
              <a:solidFill>
                <a:srgbClr val="F04E29"/>
              </a:solid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
          <p:nvSpPr>
            <p:cNvPr id="53" name="TextBox 52"/>
            <p:cNvSpPr txBox="1"/>
            <p:nvPr/>
          </p:nvSpPr>
          <p:spPr>
            <a:xfrm rot="19500000">
              <a:off x="8625392" y="2032390"/>
              <a:ext cx="369012" cy="200055"/>
            </a:xfrm>
            <a:prstGeom prst="rect">
              <a:avLst/>
            </a:prstGeom>
            <a:noFill/>
          </p:spPr>
          <p:txBody>
            <a:bodyPr wrap="none" rtlCol="0">
              <a:spAutoFit/>
            </a:bodyPr>
            <a:lstStyle/>
            <a:p>
              <a:r>
                <a:rPr lang="en-US" sz="700" b="1" dirty="0">
                  <a:solidFill>
                    <a:srgbClr val="F15D22"/>
                  </a:solidFill>
                </a:rPr>
                <a:t>New</a:t>
              </a:r>
            </a:p>
          </p:txBody>
        </p:sp>
      </p:grpSp>
      <p:sp>
        <p:nvSpPr>
          <p:cNvPr id="59" name="Text Box 6"/>
          <p:cNvSpPr txBox="1">
            <a:spLocks noChangeArrowheads="1"/>
          </p:cNvSpPr>
          <p:nvPr/>
        </p:nvSpPr>
        <p:spPr bwMode="auto">
          <a:xfrm>
            <a:off x="7619749" y="5307759"/>
            <a:ext cx="1825252" cy="1949536"/>
          </a:xfrm>
          <a:prstGeom prst="rect">
            <a:avLst/>
          </a:prstGeom>
          <a:solidFill>
            <a:schemeClr val="accent3"/>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a:solidFill>
                  <a:srgbClr val="FFFFFF"/>
                </a:solidFill>
                <a:latin typeface="Arial Narrow" pitchFamily="34" charset="0"/>
              </a:rPr>
              <a:t>Activating a Widget</a:t>
            </a:r>
            <a:br>
              <a:rPr lang="en-US" sz="800" b="1" dirty="0">
                <a:solidFill>
                  <a:srgbClr val="FFFFFF"/>
                </a:solidFill>
                <a:latin typeface="Arial Narrow" pitchFamily="34" charset="0"/>
              </a:rPr>
            </a:br>
            <a:r>
              <a:rPr lang="en-US" sz="800" dirty="0">
                <a:solidFill>
                  <a:srgbClr val="FFFFFF"/>
                </a:solidFill>
                <a:latin typeface="Arial Narrow" pitchFamily="34" charset="0"/>
              </a:rPr>
              <a:t>There are two ways to activate a widget in the </a:t>
            </a:r>
            <a:r>
              <a:rPr lang="en-US" sz="800" b="1" dirty="0">
                <a:solidFill>
                  <a:srgbClr val="FFFFFF"/>
                </a:solidFill>
                <a:latin typeface="Arial Narrow" pitchFamily="34" charset="0"/>
              </a:rPr>
              <a:t>Related Items </a:t>
            </a:r>
            <a:r>
              <a:rPr lang="en-US" sz="800" dirty="0">
                <a:solidFill>
                  <a:srgbClr val="FFFFFF"/>
                </a:solidFill>
                <a:latin typeface="Arial Narrow" pitchFamily="34" charset="0"/>
              </a:rPr>
              <a:t>pane.</a:t>
            </a:r>
            <a:br>
              <a:rPr lang="en-US" sz="800" dirty="0">
                <a:solidFill>
                  <a:srgbClr val="FFFFFF"/>
                </a:solidFill>
                <a:latin typeface="Arial Narrow" pitchFamily="34" charset="0"/>
              </a:rPr>
            </a:br>
            <a:br>
              <a:rPr lang="en-US" sz="800" dirty="0">
                <a:solidFill>
                  <a:srgbClr val="FFFFFF"/>
                </a:solidFill>
                <a:latin typeface="Arial Narrow" pitchFamily="34" charset="0"/>
              </a:rPr>
            </a:br>
            <a:r>
              <a:rPr lang="en-US" sz="800" dirty="0">
                <a:solidFill>
                  <a:srgbClr val="FFFFFF"/>
                </a:solidFill>
                <a:latin typeface="Arial Narrow" pitchFamily="34" charset="0"/>
              </a:rPr>
              <a:t>To add it to the current workspace, drag it out of the pane and release it over a widget in the workspace.</a:t>
            </a:r>
            <a:br>
              <a:rPr lang="en-US" sz="800" dirty="0">
                <a:solidFill>
                  <a:srgbClr val="FFFFFF"/>
                </a:solidFill>
                <a:latin typeface="Arial Narrow" pitchFamily="34" charset="0"/>
              </a:rPr>
            </a:br>
            <a:br>
              <a:rPr lang="en-US" sz="800" dirty="0">
                <a:solidFill>
                  <a:srgbClr val="FFFFFF"/>
                </a:solidFill>
                <a:latin typeface="Arial Narrow" pitchFamily="34" charset="0"/>
              </a:rPr>
            </a:br>
            <a:r>
              <a:rPr lang="en-US" sz="800" dirty="0">
                <a:solidFill>
                  <a:srgbClr val="FFFFFF"/>
                </a:solidFill>
                <a:latin typeface="Arial Narrow" pitchFamily="34" charset="0"/>
              </a:rPr>
              <a:t>To work with the widget in a temporary workspace, click the widget while it is still in the pane. To close that workspace later, hover over its tab and click the Close (</a:t>
            </a:r>
            <a:r>
              <a:rPr lang="en-US" sz="800" b="1" dirty="0">
                <a:solidFill>
                  <a:srgbClr val="FFFFFF"/>
                </a:solidFill>
                <a:latin typeface="Arial Narrow" pitchFamily="34" charset="0"/>
              </a:rPr>
              <a:t>X</a:t>
            </a:r>
            <a:r>
              <a:rPr lang="en-US" sz="800" dirty="0">
                <a:solidFill>
                  <a:srgbClr val="FFFFFF"/>
                </a:solidFill>
                <a:latin typeface="Arial Narrow" pitchFamily="34" charset="0"/>
              </a:rPr>
              <a:t>) button.</a:t>
            </a:r>
            <a:br>
              <a:rPr lang="en-US" sz="800" dirty="0">
                <a:solidFill>
                  <a:srgbClr val="FFFFFF"/>
                </a:solidFill>
                <a:latin typeface="Arial Narrow" pitchFamily="34" charset="0"/>
              </a:rPr>
            </a:br>
            <a:br>
              <a:rPr lang="en-US" sz="800" dirty="0">
                <a:solidFill>
                  <a:srgbClr val="FFFFFF"/>
                </a:solidFill>
                <a:latin typeface="Arial Narrow" pitchFamily="34" charset="0"/>
              </a:rPr>
            </a:br>
            <a:endParaRPr lang="en-US" sz="800" dirty="0">
              <a:solidFill>
                <a:srgbClr val="FFFFFF"/>
              </a:solidFill>
              <a:latin typeface="Arial Narrow" pitchFamily="34" charset="0"/>
            </a:endParaRPr>
          </a:p>
        </p:txBody>
      </p:sp>
      <p:grpSp>
        <p:nvGrpSpPr>
          <p:cNvPr id="8" name="Group 7"/>
          <p:cNvGrpSpPr/>
          <p:nvPr/>
        </p:nvGrpSpPr>
        <p:grpSpPr>
          <a:xfrm>
            <a:off x="5099806" y="6136951"/>
            <a:ext cx="2351734" cy="1235020"/>
            <a:chOff x="5099806" y="6108376"/>
            <a:chExt cx="2351734" cy="1235020"/>
          </a:xfrm>
        </p:grpSpPr>
        <p:sp>
          <p:nvSpPr>
            <p:cNvPr id="63" name="Text Box 6"/>
            <p:cNvSpPr txBox="1">
              <a:spLocks noChangeArrowheads="1"/>
            </p:cNvSpPr>
            <p:nvPr/>
          </p:nvSpPr>
          <p:spPr bwMode="auto">
            <a:xfrm>
              <a:off x="5099806" y="6394134"/>
              <a:ext cx="2351733" cy="949262"/>
            </a:xfrm>
            <a:prstGeom prst="rect">
              <a:avLst/>
            </a:prstGeom>
            <a:solidFill>
              <a:srgbClr val="F2D490"/>
            </a:solidFill>
            <a:ln w="28575">
              <a:noFill/>
              <a:miter lim="800000"/>
              <a:headEnd/>
              <a:tailEnd/>
            </a:ln>
            <a:effectLst/>
          </p:spPr>
          <p:txBody>
            <a:bodyPr wrap="square" lIns="101882" tIns="50941" rIns="101882" bIns="50941">
              <a:spAutoFit/>
            </a:bodyPr>
            <a:lstStyle>
              <a:defPPr>
                <a:defRPr lang="en-US"/>
              </a:defPPr>
              <a:lvl1pPr algn="ctr" rtl="0" fontAlgn="base">
                <a:spcBef>
                  <a:spcPct val="0"/>
                </a:spcBef>
                <a:spcAft>
                  <a:spcPct val="0"/>
                </a:spcAft>
                <a:defRPr sz="2000" kern="1200">
                  <a:solidFill>
                    <a:schemeClr val="tx1"/>
                  </a:solidFill>
                  <a:latin typeface="Arial"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l"/>
              <a:r>
                <a:rPr lang="en-US" sz="1100" dirty="0">
                  <a:solidFill>
                    <a:schemeClr val="bg2">
                      <a:lumMod val="25000"/>
                    </a:schemeClr>
                  </a:solidFill>
                  <a:latin typeface="Arial Narrow" pitchFamily="34" charset="0"/>
                </a:rPr>
                <a:t>Navigators are customized and reflect those items needed for a job role. Specific widgets that are available in your navigator are determined by your access and which applications are in use.</a:t>
              </a:r>
            </a:p>
          </p:txBody>
        </p:sp>
        <p:sp>
          <p:nvSpPr>
            <p:cNvPr id="64" name="Text Box 6"/>
            <p:cNvSpPr txBox="1">
              <a:spLocks noChangeArrowheads="1"/>
            </p:cNvSpPr>
            <p:nvPr/>
          </p:nvSpPr>
          <p:spPr bwMode="auto">
            <a:xfrm>
              <a:off x="5099806" y="6108384"/>
              <a:ext cx="2351733" cy="287543"/>
            </a:xfrm>
            <a:prstGeom prst="rect">
              <a:avLst/>
            </a:prstGeom>
            <a:solidFill>
              <a:srgbClr val="F2A51E"/>
            </a:solidFill>
            <a:ln w="28575">
              <a:noFill/>
              <a:miter lim="800000"/>
              <a:headEnd/>
              <a:tailEnd/>
            </a:ln>
            <a:effectLst/>
          </p:spPr>
          <p:txBody>
            <a:bodyPr wrap="square" lIns="101882" tIns="50941" rIns="101882" bIns="50941">
              <a:spAutoFit/>
            </a:bodyPr>
            <a:lstStyle>
              <a:defPPr>
                <a:defRPr lang="en-US"/>
              </a:defPPr>
              <a:lvl1pPr algn="ctr" rtl="0" fontAlgn="base">
                <a:spcBef>
                  <a:spcPct val="0"/>
                </a:spcBef>
                <a:spcAft>
                  <a:spcPct val="0"/>
                </a:spcAft>
                <a:defRPr sz="2000" kern="1200">
                  <a:solidFill>
                    <a:schemeClr val="tx1"/>
                  </a:solidFill>
                  <a:latin typeface="Arial"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l" defTabSz="1019175">
                <a:spcBef>
                  <a:spcPct val="50000"/>
                </a:spcBef>
              </a:pPr>
              <a:r>
                <a:rPr lang="en-US" sz="1200" b="1" dirty="0">
                  <a:solidFill>
                    <a:srgbClr val="FFFFFF"/>
                  </a:solidFill>
                  <a:latin typeface="Arial Narrow" pitchFamily="34" charset="0"/>
                </a:rPr>
                <a:t>Navigator layouts vary</a:t>
              </a:r>
            </a:p>
          </p:txBody>
        </p:sp>
        <p:cxnSp>
          <p:nvCxnSpPr>
            <p:cNvPr id="65" name="Straight Connector 64"/>
            <p:cNvCxnSpPr/>
            <p:nvPr/>
          </p:nvCxnSpPr>
          <p:spPr bwMode="auto">
            <a:xfrm>
              <a:off x="5099807" y="7343357"/>
              <a:ext cx="2351733" cy="39"/>
            </a:xfrm>
            <a:prstGeom prst="line">
              <a:avLst/>
            </a:prstGeom>
            <a:solidFill>
              <a:schemeClr val="accent1"/>
            </a:solidFill>
            <a:ln w="9525" cap="flat" cmpd="sng" algn="ctr">
              <a:solidFill>
                <a:srgbClr val="68696C"/>
              </a:solidFill>
              <a:prstDash val="solid"/>
              <a:round/>
              <a:headEnd type="none" w="sm" len="sm"/>
              <a:tailEnd type="none" w="med" len="med"/>
            </a:ln>
            <a:effectLst/>
          </p:spPr>
        </p:cxnSp>
        <p:cxnSp>
          <p:nvCxnSpPr>
            <p:cNvPr id="66" name="Straight Connector 65"/>
            <p:cNvCxnSpPr/>
            <p:nvPr/>
          </p:nvCxnSpPr>
          <p:spPr bwMode="auto">
            <a:xfrm>
              <a:off x="5099807" y="6108376"/>
              <a:ext cx="2351733" cy="39"/>
            </a:xfrm>
            <a:prstGeom prst="line">
              <a:avLst/>
            </a:prstGeom>
            <a:solidFill>
              <a:schemeClr val="accent1"/>
            </a:solidFill>
            <a:ln w="9525" cap="flat" cmpd="sng" algn="ctr">
              <a:solidFill>
                <a:srgbClr val="68696C"/>
              </a:solidFill>
              <a:prstDash val="solid"/>
              <a:round/>
              <a:headEnd type="none" w="sm" len="sm"/>
              <a:tailEnd type="none" w="med" len="med"/>
            </a:ln>
            <a:effectLst/>
          </p:spPr>
        </p:cxnSp>
      </p:grpSp>
      <p:cxnSp>
        <p:nvCxnSpPr>
          <p:cNvPr id="69" name="Straight Arrow Connector 68"/>
          <p:cNvCxnSpPr/>
          <p:nvPr/>
        </p:nvCxnSpPr>
        <p:spPr bwMode="auto">
          <a:xfrm>
            <a:off x="3909352" y="1757437"/>
            <a:ext cx="0" cy="942901"/>
          </a:xfrm>
          <a:prstGeom prst="straightConnector1">
            <a:avLst/>
          </a:prstGeom>
          <a:solidFill>
            <a:schemeClr val="accent1"/>
          </a:solidFill>
          <a:ln w="19050" cap="flat" cmpd="sng" algn="ctr">
            <a:solidFill>
              <a:srgbClr val="F02E00"/>
            </a:solidFill>
            <a:prstDash val="solid"/>
            <a:round/>
            <a:headEnd type="oval" w="med" len="med"/>
            <a:tailEnd type="triangle"/>
          </a:ln>
          <a:effectLst>
            <a:outerShdw dist="12700" dir="2700000" algn="tl" rotWithShape="0">
              <a:srgbClr val="FFFFFF">
                <a:alpha val="50000"/>
              </a:srgbClr>
            </a:outerShdw>
          </a:effectLst>
        </p:spPr>
      </p:cxnSp>
      <p:cxnSp>
        <p:nvCxnSpPr>
          <p:cNvPr id="71" name="Straight Arrow Connector 70" hidden="1"/>
          <p:cNvCxnSpPr/>
          <p:nvPr/>
        </p:nvCxnSpPr>
        <p:spPr bwMode="auto">
          <a:xfrm flipH="1">
            <a:off x="5961388" y="1844794"/>
            <a:ext cx="692454" cy="0"/>
          </a:xfrm>
          <a:prstGeom prst="straightConnector1">
            <a:avLst/>
          </a:prstGeom>
          <a:solidFill>
            <a:schemeClr val="accent1"/>
          </a:solidFill>
          <a:ln w="19050" cap="flat" cmpd="sng" algn="ctr">
            <a:solidFill>
              <a:srgbClr val="F02E00"/>
            </a:solidFill>
            <a:prstDash val="solid"/>
            <a:round/>
            <a:headEnd type="none" w="med" len="med"/>
            <a:tailEnd type="none"/>
          </a:ln>
          <a:effectLst/>
        </p:spPr>
      </p:cxnSp>
      <p:cxnSp>
        <p:nvCxnSpPr>
          <p:cNvPr id="75" name="AutoShape 7"/>
          <p:cNvCxnSpPr>
            <a:cxnSpLocks noChangeShapeType="1"/>
            <a:stCxn id="57" idx="1"/>
          </p:cNvCxnSpPr>
          <p:nvPr/>
        </p:nvCxnSpPr>
        <p:spPr bwMode="auto">
          <a:xfrm rot="10800000">
            <a:off x="7358064" y="3079242"/>
            <a:ext cx="261685" cy="1754412"/>
          </a:xfrm>
          <a:prstGeom prst="bentConnector2">
            <a:avLst/>
          </a:prstGeom>
          <a:noFill/>
          <a:ln w="19050">
            <a:solidFill>
              <a:srgbClr val="F02E00"/>
            </a:solidFill>
            <a:miter lim="800000"/>
            <a:headEnd type="oval" w="med" len="med"/>
            <a:tailEnd type="none" w="med" len="med"/>
          </a:ln>
          <a:effectLst/>
        </p:spPr>
      </p:cxnSp>
      <p:cxnSp>
        <p:nvCxnSpPr>
          <p:cNvPr id="79" name="Straight Arrow Connector 78"/>
          <p:cNvCxnSpPr>
            <a:cxnSpLocks/>
          </p:cNvCxnSpPr>
          <p:nvPr/>
        </p:nvCxnSpPr>
        <p:spPr bwMode="auto">
          <a:xfrm flipH="1">
            <a:off x="6697494" y="3086525"/>
            <a:ext cx="665332" cy="0"/>
          </a:xfrm>
          <a:prstGeom prst="straightConnector1">
            <a:avLst/>
          </a:prstGeom>
          <a:solidFill>
            <a:schemeClr val="accent1"/>
          </a:solidFill>
          <a:ln w="19050" cap="flat" cmpd="sng" algn="ctr">
            <a:solidFill>
              <a:srgbClr val="F02E00"/>
            </a:solidFill>
            <a:prstDash val="solid"/>
            <a:round/>
            <a:headEnd type="none" w="med" len="med"/>
            <a:tailEnd type="triangle"/>
          </a:ln>
          <a:effectLst/>
        </p:spPr>
      </p:cxnSp>
      <p:sp>
        <p:nvSpPr>
          <p:cNvPr id="6" name="Text Box 6"/>
          <p:cNvSpPr txBox="1">
            <a:spLocks noChangeArrowheads="1"/>
          </p:cNvSpPr>
          <p:nvPr/>
        </p:nvSpPr>
        <p:spPr bwMode="auto">
          <a:xfrm>
            <a:off x="2580703" y="1042501"/>
            <a:ext cx="1583888" cy="718430"/>
          </a:xfrm>
          <a:prstGeom prst="rect">
            <a:avLst/>
          </a:prstGeom>
          <a:solidFill>
            <a:srgbClr val="5191CD"/>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a:solidFill>
                  <a:srgbClr val="FFFFFF"/>
                </a:solidFill>
                <a:latin typeface="Arial Narrow" pitchFamily="34" charset="0"/>
              </a:rPr>
              <a:t>Time Period</a:t>
            </a:r>
            <a:br>
              <a:rPr lang="en-US" sz="800" b="1" dirty="0">
                <a:solidFill>
                  <a:srgbClr val="FFFFFF"/>
                </a:solidFill>
                <a:latin typeface="Arial Narrow" pitchFamily="34" charset="0"/>
              </a:rPr>
            </a:br>
            <a:r>
              <a:rPr lang="en-US" sz="800" dirty="0">
                <a:solidFill>
                  <a:srgbClr val="FFFFFF"/>
                </a:solidFill>
                <a:latin typeface="Arial Narrow" pitchFamily="34" charset="0"/>
              </a:rPr>
              <a:t>Some widgets allow you to choose a Time Period to work with. To change the time period, click the current one, select a new one, and click Apply.</a:t>
            </a:r>
          </a:p>
        </p:txBody>
      </p:sp>
      <p:sp>
        <p:nvSpPr>
          <p:cNvPr id="57" name="Text Box 6"/>
          <p:cNvSpPr txBox="1">
            <a:spLocks noChangeArrowheads="1"/>
          </p:cNvSpPr>
          <p:nvPr/>
        </p:nvSpPr>
        <p:spPr bwMode="auto">
          <a:xfrm>
            <a:off x="7619748" y="4597549"/>
            <a:ext cx="1825253" cy="472209"/>
          </a:xfrm>
          <a:prstGeom prst="rect">
            <a:avLst/>
          </a:prstGeom>
          <a:solidFill>
            <a:schemeClr val="accent3"/>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a:solidFill>
                  <a:srgbClr val="FFFFFF"/>
                </a:solidFill>
                <a:latin typeface="Arial Narrow" pitchFamily="34" charset="0"/>
              </a:rPr>
              <a:t>Active Widgets</a:t>
            </a:r>
            <a:br>
              <a:rPr lang="en-US" sz="800" b="1" dirty="0">
                <a:solidFill>
                  <a:srgbClr val="FFFFFF"/>
                </a:solidFill>
                <a:latin typeface="Arial Narrow" pitchFamily="34" charset="0"/>
              </a:rPr>
            </a:br>
            <a:r>
              <a:rPr lang="en-US" sz="800" b="1" dirty="0" err="1">
                <a:solidFill>
                  <a:srgbClr val="FFFFFF"/>
                </a:solidFill>
                <a:latin typeface="Arial Narrow" pitchFamily="34" charset="0"/>
              </a:rPr>
              <a:t>W</a:t>
            </a:r>
            <a:r>
              <a:rPr lang="en-US" sz="800" dirty="0" err="1">
                <a:solidFill>
                  <a:srgbClr val="FFFFFF"/>
                </a:solidFill>
                <a:latin typeface="Arial Narrow" pitchFamily="34" charset="0"/>
              </a:rPr>
              <a:t>idgets</a:t>
            </a:r>
            <a:r>
              <a:rPr lang="en-US" sz="800" dirty="0">
                <a:solidFill>
                  <a:srgbClr val="FFFFFF"/>
                </a:solidFill>
                <a:latin typeface="Arial Narrow" pitchFamily="34" charset="0"/>
              </a:rPr>
              <a:t> already in an open workspace appear grayed out in the widget list.</a:t>
            </a:r>
          </a:p>
        </p:txBody>
      </p:sp>
      <p:cxnSp>
        <p:nvCxnSpPr>
          <p:cNvPr id="92" name="Straight Arrow Connector 91"/>
          <p:cNvCxnSpPr/>
          <p:nvPr/>
        </p:nvCxnSpPr>
        <p:spPr bwMode="auto">
          <a:xfrm flipV="1">
            <a:off x="978365" y="6108376"/>
            <a:ext cx="0" cy="184271"/>
          </a:xfrm>
          <a:prstGeom prst="straightConnector1">
            <a:avLst/>
          </a:prstGeom>
          <a:solidFill>
            <a:schemeClr val="accent1"/>
          </a:solidFill>
          <a:ln w="19050" cap="flat" cmpd="sng" algn="ctr">
            <a:solidFill>
              <a:srgbClr val="F02E00"/>
            </a:solidFill>
            <a:prstDash val="solid"/>
            <a:round/>
            <a:headEnd type="oval" w="med" len="med"/>
            <a:tailEnd type="none"/>
          </a:ln>
          <a:effectLst>
            <a:outerShdw dist="12700" dir="2700000" algn="tl" rotWithShape="0">
              <a:srgbClr val="FFFFFF">
                <a:alpha val="50000"/>
              </a:srgbClr>
            </a:outerShdw>
          </a:effectLst>
        </p:spPr>
      </p:cxnSp>
      <p:sp>
        <p:nvSpPr>
          <p:cNvPr id="84" name="Text Box 6"/>
          <p:cNvSpPr txBox="1">
            <a:spLocks noChangeArrowheads="1"/>
          </p:cNvSpPr>
          <p:nvPr/>
        </p:nvSpPr>
        <p:spPr bwMode="auto">
          <a:xfrm>
            <a:off x="414709" y="6292646"/>
            <a:ext cx="956892" cy="841541"/>
          </a:xfrm>
          <a:prstGeom prst="rect">
            <a:avLst/>
          </a:prstGeom>
          <a:solidFill>
            <a:srgbClr val="5191CD"/>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a:solidFill>
                  <a:srgbClr val="FFFFFF"/>
                </a:solidFill>
                <a:latin typeface="Arial Narrow" pitchFamily="34" charset="0"/>
              </a:rPr>
              <a:t>Workspace</a:t>
            </a:r>
            <a:br>
              <a:rPr lang="en-US" sz="800" b="1" dirty="0">
                <a:solidFill>
                  <a:srgbClr val="FFFFFF"/>
                </a:solidFill>
                <a:latin typeface="Arial Narrow" pitchFamily="34" charset="0"/>
              </a:rPr>
            </a:br>
            <a:r>
              <a:rPr lang="en-US" sz="800" dirty="0">
                <a:solidFill>
                  <a:srgbClr val="FFFFFF"/>
                </a:solidFill>
                <a:latin typeface="Arial Narrow" pitchFamily="34" charset="0"/>
              </a:rPr>
              <a:t>A work area made up of one or more views and the </a:t>
            </a:r>
            <a:r>
              <a:rPr lang="en-US" sz="800" b="1" dirty="0">
                <a:solidFill>
                  <a:srgbClr val="FFFFFF"/>
                </a:solidFill>
                <a:latin typeface="Arial Narrow" pitchFamily="34" charset="0"/>
              </a:rPr>
              <a:t>Related Items </a:t>
            </a:r>
            <a:r>
              <a:rPr lang="en-US" sz="800" dirty="0">
                <a:solidFill>
                  <a:srgbClr val="FFFFFF"/>
                </a:solidFill>
                <a:latin typeface="Arial Narrow" pitchFamily="34" charset="0"/>
              </a:rPr>
              <a:t>pane.</a:t>
            </a:r>
          </a:p>
        </p:txBody>
      </p:sp>
      <p:cxnSp>
        <p:nvCxnSpPr>
          <p:cNvPr id="96" name="Straight Arrow Connector 95"/>
          <p:cNvCxnSpPr/>
          <p:nvPr/>
        </p:nvCxnSpPr>
        <p:spPr bwMode="auto">
          <a:xfrm>
            <a:off x="385521" y="6108376"/>
            <a:ext cx="1942449" cy="0"/>
          </a:xfrm>
          <a:prstGeom prst="straightConnector1">
            <a:avLst/>
          </a:prstGeom>
          <a:solidFill>
            <a:schemeClr val="accent1"/>
          </a:solidFill>
          <a:ln w="19050" cap="flat" cmpd="sng" algn="ctr">
            <a:solidFill>
              <a:srgbClr val="F02E00"/>
            </a:solidFill>
            <a:prstDash val="solid"/>
            <a:round/>
            <a:headEnd type="none" w="sm" len="sm"/>
            <a:tailEnd type="none"/>
          </a:ln>
          <a:effectLst/>
        </p:spPr>
      </p:cxnSp>
      <p:cxnSp>
        <p:nvCxnSpPr>
          <p:cNvPr id="97" name="Straight Arrow Connector 96"/>
          <p:cNvCxnSpPr/>
          <p:nvPr/>
        </p:nvCxnSpPr>
        <p:spPr bwMode="auto">
          <a:xfrm rot="5400000">
            <a:off x="-576913" y="5143540"/>
            <a:ext cx="1942449" cy="0"/>
          </a:xfrm>
          <a:prstGeom prst="straightConnector1">
            <a:avLst/>
          </a:prstGeom>
          <a:solidFill>
            <a:schemeClr val="accent1"/>
          </a:solidFill>
          <a:ln w="19050" cap="flat" cmpd="sng" algn="ctr">
            <a:solidFill>
              <a:srgbClr val="F02E00"/>
            </a:solidFill>
            <a:prstDash val="solid"/>
            <a:round/>
            <a:headEnd type="none" w="sm" len="sm"/>
            <a:tailEnd type="none"/>
          </a:ln>
          <a:effectLst/>
        </p:spPr>
      </p:cxnSp>
      <p:sp>
        <p:nvSpPr>
          <p:cNvPr id="44" name="Text Box 6"/>
          <p:cNvSpPr txBox="1">
            <a:spLocks noChangeArrowheads="1"/>
          </p:cNvSpPr>
          <p:nvPr/>
        </p:nvSpPr>
        <p:spPr bwMode="auto">
          <a:xfrm>
            <a:off x="3696714" y="6296479"/>
            <a:ext cx="1234884" cy="1087762"/>
          </a:xfrm>
          <a:prstGeom prst="rect">
            <a:avLst/>
          </a:prstGeom>
          <a:solidFill>
            <a:srgbClr val="5091CD"/>
          </a:solidFill>
          <a:ln w="28575">
            <a:noFill/>
            <a:miter lim="800000"/>
            <a:headEnd/>
            <a:tailEnd/>
          </a:ln>
          <a:effectLst/>
        </p:spPr>
        <p:txBody>
          <a:bodyPr wrap="square" lIns="101882" tIns="50941" rIns="101882" bIns="50941">
            <a:spAutoFit/>
          </a:bodyPr>
          <a:lstStyle>
            <a:defPPr>
              <a:defRPr lang="en-US"/>
            </a:defPPr>
            <a:lvl1pPr algn="ctr" rtl="0" fontAlgn="base">
              <a:spcBef>
                <a:spcPct val="0"/>
              </a:spcBef>
              <a:spcAft>
                <a:spcPct val="0"/>
              </a:spcAft>
              <a:defRPr sz="2000" kern="1200">
                <a:solidFill>
                  <a:schemeClr val="tx1"/>
                </a:solidFill>
                <a:latin typeface="Arial"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l" defTabSz="1019175">
              <a:spcBef>
                <a:spcPct val="50000"/>
              </a:spcBef>
            </a:pPr>
            <a:r>
              <a:rPr lang="en-US" sz="800" b="1" dirty="0">
                <a:solidFill>
                  <a:srgbClr val="FFFFFF"/>
                </a:solidFill>
                <a:latin typeface="Arial Narrow" pitchFamily="34" charset="0"/>
              </a:rPr>
              <a:t>Contextual Callouts</a:t>
            </a:r>
            <a:br>
              <a:rPr lang="en-US" sz="800" b="1" dirty="0">
                <a:solidFill>
                  <a:srgbClr val="FFFFFF"/>
                </a:solidFill>
                <a:latin typeface="Arial Narrow" pitchFamily="34" charset="0"/>
              </a:rPr>
            </a:br>
            <a:r>
              <a:rPr lang="en-US" sz="800" dirty="0">
                <a:solidFill>
                  <a:srgbClr val="FFFFFF"/>
                </a:solidFill>
                <a:latin typeface="Arial Narrow" pitchFamily="34" charset="0"/>
              </a:rPr>
              <a:t>Try right-clicking over a cell in a widget. In many cases this will open a callout with detailed information and icons for any actions you might want to perform on that cell.</a:t>
            </a:r>
          </a:p>
        </p:txBody>
      </p:sp>
      <p:grpSp>
        <p:nvGrpSpPr>
          <p:cNvPr id="56" name="Group 55"/>
          <p:cNvGrpSpPr/>
          <p:nvPr/>
        </p:nvGrpSpPr>
        <p:grpSpPr>
          <a:xfrm>
            <a:off x="3574268" y="6080579"/>
            <a:ext cx="398594" cy="320040"/>
            <a:chOff x="8625392" y="1958016"/>
            <a:chExt cx="398594" cy="320040"/>
          </a:xfrm>
        </p:grpSpPr>
        <p:sp>
          <p:nvSpPr>
            <p:cNvPr id="61" name="Explosion 2 60"/>
            <p:cNvSpPr/>
            <p:nvPr/>
          </p:nvSpPr>
          <p:spPr bwMode="auto">
            <a:xfrm>
              <a:off x="8627747" y="1958016"/>
              <a:ext cx="396239" cy="320040"/>
            </a:xfrm>
            <a:prstGeom prst="irregularSeal2">
              <a:avLst/>
            </a:prstGeom>
            <a:solidFill>
              <a:srgbClr val="FFFFFF"/>
            </a:solidFill>
            <a:ln w="25400" cap="flat" cmpd="sng" algn="ctr">
              <a:solidFill>
                <a:srgbClr val="F04E29"/>
              </a:solid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
          <p:nvSpPr>
            <p:cNvPr id="62" name="TextBox 61"/>
            <p:cNvSpPr txBox="1"/>
            <p:nvPr/>
          </p:nvSpPr>
          <p:spPr>
            <a:xfrm rot="19500000">
              <a:off x="8625392" y="2032390"/>
              <a:ext cx="369012" cy="200055"/>
            </a:xfrm>
            <a:prstGeom prst="rect">
              <a:avLst/>
            </a:prstGeom>
            <a:noFill/>
          </p:spPr>
          <p:txBody>
            <a:bodyPr wrap="none" rtlCol="0">
              <a:spAutoFit/>
            </a:bodyPr>
            <a:lstStyle/>
            <a:p>
              <a:r>
                <a:rPr lang="en-US" sz="700" b="1" dirty="0">
                  <a:solidFill>
                    <a:srgbClr val="F15D22"/>
                  </a:solidFill>
                </a:rPr>
                <a:t>New</a:t>
              </a:r>
            </a:p>
          </p:txBody>
        </p:sp>
      </p:grpSp>
      <p:pic>
        <p:nvPicPr>
          <p:cNvPr id="1026" name="Picture 2" descr="C:\Projects_Current\8.0_Navigators\drag_projec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00000">
            <a:off x="7960272" y="3473355"/>
            <a:ext cx="1558821" cy="722381"/>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7" name="Picture 6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600000">
            <a:off x="8246964" y="7018672"/>
            <a:ext cx="1280000" cy="280000"/>
          </a:xfrm>
          <a:prstGeom prst="rect">
            <a:avLst/>
          </a:prstGeom>
          <a:effectLst>
            <a:outerShdw blurRad="50800" dist="38100" dir="2700000" algn="tl" rotWithShape="0">
              <a:prstClr val="black">
                <a:alpha val="40000"/>
              </a:prstClr>
            </a:outerShdw>
          </a:effectLst>
        </p:spPr>
      </p:pic>
      <p:sp>
        <p:nvSpPr>
          <p:cNvPr id="60" name="Text Box 4"/>
          <p:cNvSpPr txBox="1">
            <a:spLocks noChangeArrowheads="1"/>
          </p:cNvSpPr>
          <p:nvPr/>
        </p:nvSpPr>
        <p:spPr bwMode="ltGray">
          <a:xfrm>
            <a:off x="160021" y="7426325"/>
            <a:ext cx="9684068" cy="215444"/>
          </a:xfrm>
          <a:prstGeom prst="rect">
            <a:avLst/>
          </a:prstGeom>
          <a:noFill/>
          <a:ln w="9525">
            <a:noFill/>
            <a:miter lim="800000"/>
            <a:headEnd type="none" w="sm" len="sm"/>
            <a:tailEnd/>
          </a:ln>
          <a:effectLst/>
        </p:spPr>
        <p:txBody>
          <a:bodyPr wrap="square">
            <a:spAutoFit/>
          </a:bodyPr>
          <a:lstStyle/>
          <a:p>
            <a:pPr algn="r">
              <a:spcBef>
                <a:spcPct val="50000"/>
              </a:spcBef>
              <a:tabLst>
                <a:tab pos="1600200" algn="l"/>
                <a:tab pos="4171950" algn="l"/>
                <a:tab pos="4286250" algn="l"/>
                <a:tab pos="9372600" algn="l"/>
              </a:tabLst>
            </a:pPr>
            <a:r>
              <a:rPr lang="en-US" sz="800" dirty="0"/>
              <a:t>	Revision B © 2019, Kronos Incorporated or a related company. All rights reserved.</a:t>
            </a:r>
          </a:p>
        </p:txBody>
      </p:sp>
      <p:grpSp>
        <p:nvGrpSpPr>
          <p:cNvPr id="68" name="Group 67">
            <a:extLst>
              <a:ext uri="{FF2B5EF4-FFF2-40B4-BE49-F238E27FC236}">
                <a16:creationId xmlns:a16="http://schemas.microsoft.com/office/drawing/2014/main" id="{6956D3D6-1D3D-4904-B2A6-CC6D6A7BE23B}"/>
              </a:ext>
            </a:extLst>
          </p:cNvPr>
          <p:cNvGrpSpPr/>
          <p:nvPr/>
        </p:nvGrpSpPr>
        <p:grpSpPr>
          <a:xfrm>
            <a:off x="6019714" y="803383"/>
            <a:ext cx="398594" cy="320040"/>
            <a:chOff x="8625392" y="1958016"/>
            <a:chExt cx="398594" cy="320040"/>
          </a:xfrm>
        </p:grpSpPr>
        <p:sp>
          <p:nvSpPr>
            <p:cNvPr id="70" name="Explosion 2 50">
              <a:extLst>
                <a:ext uri="{FF2B5EF4-FFF2-40B4-BE49-F238E27FC236}">
                  <a16:creationId xmlns:a16="http://schemas.microsoft.com/office/drawing/2014/main" id="{644340FA-7979-42B7-BD3E-E11C14BEAC6E}"/>
                </a:ext>
              </a:extLst>
            </p:cNvPr>
            <p:cNvSpPr/>
            <p:nvPr/>
          </p:nvSpPr>
          <p:spPr bwMode="auto">
            <a:xfrm>
              <a:off x="8627747" y="1958016"/>
              <a:ext cx="396239" cy="320040"/>
            </a:xfrm>
            <a:prstGeom prst="irregularSeal2">
              <a:avLst/>
            </a:prstGeom>
            <a:solidFill>
              <a:srgbClr val="FFFFFF"/>
            </a:solidFill>
            <a:ln w="25400" cap="flat" cmpd="sng" algn="ctr">
              <a:solidFill>
                <a:srgbClr val="F04E29"/>
              </a:solid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
          <p:nvSpPr>
            <p:cNvPr id="72" name="TextBox 71">
              <a:extLst>
                <a:ext uri="{FF2B5EF4-FFF2-40B4-BE49-F238E27FC236}">
                  <a16:creationId xmlns:a16="http://schemas.microsoft.com/office/drawing/2014/main" id="{78D41573-542C-47F5-98C0-87DDCBB04C56}"/>
                </a:ext>
              </a:extLst>
            </p:cNvPr>
            <p:cNvSpPr txBox="1"/>
            <p:nvPr/>
          </p:nvSpPr>
          <p:spPr>
            <a:xfrm rot="19500000">
              <a:off x="8625392" y="2032390"/>
              <a:ext cx="369012" cy="200055"/>
            </a:xfrm>
            <a:prstGeom prst="rect">
              <a:avLst/>
            </a:prstGeom>
            <a:noFill/>
          </p:spPr>
          <p:txBody>
            <a:bodyPr wrap="none" rtlCol="0">
              <a:spAutoFit/>
            </a:bodyPr>
            <a:lstStyle/>
            <a:p>
              <a:r>
                <a:rPr lang="en-US" sz="700" b="1" dirty="0">
                  <a:solidFill>
                    <a:srgbClr val="F15D22"/>
                  </a:solidFill>
                </a:rPr>
                <a:t>New</a:t>
              </a:r>
            </a:p>
          </p:txBody>
        </p:sp>
      </p:gr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hidden="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3252" y="3852010"/>
            <a:ext cx="1722702" cy="3550607"/>
          </a:xfrm>
          <a:prstGeom prst="rect">
            <a:avLst/>
          </a:prstGeom>
        </p:spPr>
      </p:pic>
      <p:pic>
        <p:nvPicPr>
          <p:cNvPr id="18" name="Picture 17">
            <a:extLst>
              <a:ext uri="{FF2B5EF4-FFF2-40B4-BE49-F238E27FC236}">
                <a16:creationId xmlns:a16="http://schemas.microsoft.com/office/drawing/2014/main" id="{40E7614C-52FC-45DD-AC40-5004CFA48C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1125" y="3424318"/>
            <a:ext cx="1491975" cy="3988274"/>
          </a:xfrm>
          <a:prstGeom prst="rect">
            <a:avLst/>
          </a:prstGeom>
        </p:spPr>
      </p:pic>
      <p:pic>
        <p:nvPicPr>
          <p:cNvPr id="54" name="Picture 53" hidden="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3668" y="3123576"/>
            <a:ext cx="4461481" cy="1060154"/>
          </a:xfrm>
          <a:prstGeom prst="rect">
            <a:avLst/>
          </a:prstGeom>
        </p:spPr>
      </p:pic>
      <p:pic>
        <p:nvPicPr>
          <p:cNvPr id="6" name="Picture 5">
            <a:extLst>
              <a:ext uri="{FF2B5EF4-FFF2-40B4-BE49-F238E27FC236}">
                <a16:creationId xmlns:a16="http://schemas.microsoft.com/office/drawing/2014/main" id="{EB5C0B64-659C-4DF0-B654-7BF750C335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9887" y="2777875"/>
            <a:ext cx="4745650" cy="1451927"/>
          </a:xfrm>
          <a:prstGeom prst="rect">
            <a:avLst/>
          </a:prstGeom>
          <a:effectLst>
            <a:softEdge rad="63500"/>
          </a:effectLst>
        </p:spPr>
      </p:pic>
      <p:pic>
        <p:nvPicPr>
          <p:cNvPr id="10" name="Picture 9" hidden="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5383" y="4877096"/>
            <a:ext cx="4068327" cy="2440996"/>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84B0279C-86F3-468C-86CD-5369D316199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0260" y="4658421"/>
            <a:ext cx="4485722" cy="2741473"/>
          </a:xfrm>
          <a:prstGeom prst="rect">
            <a:avLst/>
          </a:prstGeom>
        </p:spPr>
      </p:pic>
      <p:grpSp>
        <p:nvGrpSpPr>
          <p:cNvPr id="53" name="Group 52"/>
          <p:cNvGrpSpPr/>
          <p:nvPr/>
        </p:nvGrpSpPr>
        <p:grpSpPr>
          <a:xfrm>
            <a:off x="670300" y="883865"/>
            <a:ext cx="2447550" cy="1573567"/>
            <a:chOff x="670300" y="1007690"/>
            <a:chExt cx="2447550" cy="1573567"/>
          </a:xfrm>
        </p:grpSpPr>
        <p:sp>
          <p:nvSpPr>
            <p:cNvPr id="64" name="Text Box 6"/>
            <p:cNvSpPr txBox="1">
              <a:spLocks noChangeArrowheads="1"/>
            </p:cNvSpPr>
            <p:nvPr/>
          </p:nvSpPr>
          <p:spPr bwMode="auto">
            <a:xfrm>
              <a:off x="670300" y="1293440"/>
              <a:ext cx="2447549" cy="1287817"/>
            </a:xfrm>
            <a:prstGeom prst="rect">
              <a:avLst/>
            </a:prstGeom>
            <a:solidFill>
              <a:srgbClr val="F2D490"/>
            </a:solidFill>
            <a:ln w="28575">
              <a:noFill/>
              <a:miter lim="800000"/>
              <a:headEnd/>
              <a:tailEnd/>
            </a:ln>
            <a:effectLst/>
          </p:spPr>
          <p:txBody>
            <a:bodyPr wrap="square" lIns="101882" tIns="50941" rIns="101882" bIns="50941">
              <a:spAutoFit/>
            </a:bodyPr>
            <a:lstStyle>
              <a:defPPr>
                <a:defRPr lang="en-US"/>
              </a:defPPr>
              <a:lvl1pPr algn="ctr" rtl="0" fontAlgn="base">
                <a:spcBef>
                  <a:spcPct val="0"/>
                </a:spcBef>
                <a:spcAft>
                  <a:spcPct val="0"/>
                </a:spcAft>
                <a:defRPr sz="2000" kern="1200">
                  <a:solidFill>
                    <a:schemeClr val="tx1"/>
                  </a:solidFill>
                  <a:latin typeface="Arial"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l"/>
              <a:r>
                <a:rPr lang="en-US" sz="1100" dirty="0">
                  <a:solidFill>
                    <a:schemeClr val="bg2">
                      <a:lumMod val="25000"/>
                    </a:schemeClr>
                  </a:solidFill>
                  <a:latin typeface="Arial Narrow" pitchFamily="34" charset="0"/>
                </a:rPr>
                <a:t>All workspaces have at least one primary view, and some also have one or more secondary views. Normally, to work in a widget you must move it into a primary view. Widgets occupying secondary views often provide useful information, but are not fully functional until moved into a primary view.</a:t>
              </a:r>
            </a:p>
          </p:txBody>
        </p:sp>
        <p:sp>
          <p:nvSpPr>
            <p:cNvPr id="65" name="Text Box 6"/>
            <p:cNvSpPr txBox="1">
              <a:spLocks noChangeArrowheads="1"/>
            </p:cNvSpPr>
            <p:nvPr/>
          </p:nvSpPr>
          <p:spPr bwMode="auto">
            <a:xfrm>
              <a:off x="670300" y="1007690"/>
              <a:ext cx="2447549" cy="287543"/>
            </a:xfrm>
            <a:prstGeom prst="rect">
              <a:avLst/>
            </a:prstGeom>
            <a:solidFill>
              <a:srgbClr val="F2A51E"/>
            </a:solidFill>
            <a:ln w="28575">
              <a:noFill/>
              <a:miter lim="800000"/>
              <a:headEnd/>
              <a:tailEnd/>
            </a:ln>
            <a:effectLst/>
          </p:spPr>
          <p:txBody>
            <a:bodyPr wrap="square" lIns="101882" tIns="50941" rIns="101882" bIns="50941">
              <a:spAutoFit/>
            </a:bodyPr>
            <a:lstStyle>
              <a:defPPr>
                <a:defRPr lang="en-US"/>
              </a:defPPr>
              <a:lvl1pPr algn="ctr" rtl="0" fontAlgn="base">
                <a:spcBef>
                  <a:spcPct val="0"/>
                </a:spcBef>
                <a:spcAft>
                  <a:spcPct val="0"/>
                </a:spcAft>
                <a:defRPr sz="2000" kern="1200">
                  <a:solidFill>
                    <a:schemeClr val="tx1"/>
                  </a:solidFill>
                  <a:latin typeface="Arial"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l" defTabSz="1019175">
                <a:spcBef>
                  <a:spcPct val="50000"/>
                </a:spcBef>
              </a:pPr>
              <a:r>
                <a:rPr lang="en-US" sz="1200" b="1" dirty="0">
                  <a:solidFill>
                    <a:srgbClr val="FFFFFF"/>
                  </a:solidFill>
                  <a:latin typeface="Arial Narrow" pitchFamily="34" charset="0"/>
                </a:rPr>
                <a:t>Primary and Secondary Views</a:t>
              </a:r>
            </a:p>
          </p:txBody>
        </p:sp>
        <p:cxnSp>
          <p:nvCxnSpPr>
            <p:cNvPr id="67" name="Straight Connector 66"/>
            <p:cNvCxnSpPr/>
            <p:nvPr/>
          </p:nvCxnSpPr>
          <p:spPr bwMode="auto">
            <a:xfrm flipV="1">
              <a:off x="670301" y="2574594"/>
              <a:ext cx="2447549" cy="3"/>
            </a:xfrm>
            <a:prstGeom prst="line">
              <a:avLst/>
            </a:prstGeom>
            <a:solidFill>
              <a:schemeClr val="accent1"/>
            </a:solidFill>
            <a:ln w="9525" cap="flat" cmpd="sng" algn="ctr">
              <a:solidFill>
                <a:srgbClr val="68696C"/>
              </a:solidFill>
              <a:prstDash val="solid"/>
              <a:round/>
              <a:headEnd type="none" w="sm" len="sm"/>
              <a:tailEnd type="none" w="med" len="med"/>
            </a:ln>
            <a:effectLst/>
          </p:spPr>
        </p:cxnSp>
        <p:cxnSp>
          <p:nvCxnSpPr>
            <p:cNvPr id="68" name="Straight Connector 67"/>
            <p:cNvCxnSpPr/>
            <p:nvPr/>
          </p:nvCxnSpPr>
          <p:spPr bwMode="auto">
            <a:xfrm flipV="1">
              <a:off x="670301" y="1007693"/>
              <a:ext cx="2447549" cy="3"/>
            </a:xfrm>
            <a:prstGeom prst="line">
              <a:avLst/>
            </a:prstGeom>
            <a:solidFill>
              <a:schemeClr val="accent1"/>
            </a:solidFill>
            <a:ln w="9525" cap="flat" cmpd="sng" algn="ctr">
              <a:solidFill>
                <a:srgbClr val="68696C"/>
              </a:solidFill>
              <a:prstDash val="solid"/>
              <a:round/>
              <a:headEnd type="none" w="sm" len="sm"/>
              <a:tailEnd type="none" w="med" len="med"/>
            </a:ln>
            <a:effectLst/>
          </p:spPr>
        </p:cxnSp>
      </p:grpSp>
      <p:sp>
        <p:nvSpPr>
          <p:cNvPr id="2" name="Title 1"/>
          <p:cNvSpPr>
            <a:spLocks noGrp="1"/>
          </p:cNvSpPr>
          <p:nvPr>
            <p:ph type="title"/>
          </p:nvPr>
        </p:nvSpPr>
        <p:spPr/>
        <p:txBody>
          <a:bodyPr/>
          <a:lstStyle/>
          <a:p>
            <a:r>
              <a:rPr lang="en-US" dirty="0"/>
              <a:t>Project Employee Navigator Job Aid</a:t>
            </a:r>
          </a:p>
        </p:txBody>
      </p:sp>
      <p:sp>
        <p:nvSpPr>
          <p:cNvPr id="3" name="Content Placeholder 2"/>
          <p:cNvSpPr>
            <a:spLocks noGrp="1"/>
          </p:cNvSpPr>
          <p:nvPr>
            <p:ph idx="1"/>
          </p:nvPr>
        </p:nvSpPr>
        <p:spPr/>
        <p:txBody>
          <a:bodyPr/>
          <a:lstStyle/>
          <a:p>
            <a:r>
              <a:rPr lang="en-US" dirty="0"/>
              <a:t>Managing the Workspace</a:t>
            </a:r>
          </a:p>
        </p:txBody>
      </p:sp>
      <p:cxnSp>
        <p:nvCxnSpPr>
          <p:cNvPr id="43" name="Straight Arrow Connector 42"/>
          <p:cNvCxnSpPr>
            <a:cxnSpLocks/>
          </p:cNvCxnSpPr>
          <p:nvPr/>
        </p:nvCxnSpPr>
        <p:spPr bwMode="auto">
          <a:xfrm flipH="1">
            <a:off x="4840369" y="2813209"/>
            <a:ext cx="456185" cy="0"/>
          </a:xfrm>
          <a:prstGeom prst="straightConnector1">
            <a:avLst/>
          </a:prstGeom>
          <a:solidFill>
            <a:schemeClr val="accent1"/>
          </a:solidFill>
          <a:ln w="19050" cap="flat" cmpd="sng" algn="ctr">
            <a:solidFill>
              <a:schemeClr val="accent2"/>
            </a:solidFill>
            <a:prstDash val="solid"/>
            <a:round/>
            <a:headEnd type="oval" w="med" len="med"/>
            <a:tailEnd type="none"/>
          </a:ln>
          <a:effectLst/>
        </p:spPr>
      </p:cxnSp>
      <p:cxnSp>
        <p:nvCxnSpPr>
          <p:cNvPr id="46" name="Straight Arrow Connector 45"/>
          <p:cNvCxnSpPr/>
          <p:nvPr/>
        </p:nvCxnSpPr>
        <p:spPr bwMode="auto">
          <a:xfrm>
            <a:off x="7036883" y="2173195"/>
            <a:ext cx="0" cy="1468321"/>
          </a:xfrm>
          <a:prstGeom prst="straightConnector1">
            <a:avLst/>
          </a:prstGeom>
          <a:solidFill>
            <a:schemeClr val="accent1"/>
          </a:solidFill>
          <a:ln w="19050" cap="flat" cmpd="sng" algn="ctr">
            <a:solidFill>
              <a:schemeClr val="accent4"/>
            </a:solidFill>
            <a:prstDash val="solid"/>
            <a:round/>
            <a:headEnd type="oval" w="med" len="med"/>
            <a:tailEnd type="triangle"/>
          </a:ln>
          <a:effectLst/>
        </p:spPr>
      </p:cxnSp>
      <p:cxnSp>
        <p:nvCxnSpPr>
          <p:cNvPr id="47" name="Straight Arrow Connector 46"/>
          <p:cNvCxnSpPr>
            <a:cxnSpLocks/>
          </p:cNvCxnSpPr>
          <p:nvPr/>
        </p:nvCxnSpPr>
        <p:spPr bwMode="auto">
          <a:xfrm>
            <a:off x="1155509" y="4500919"/>
            <a:ext cx="0" cy="489506"/>
          </a:xfrm>
          <a:prstGeom prst="straightConnector1">
            <a:avLst/>
          </a:prstGeom>
          <a:solidFill>
            <a:schemeClr val="accent1"/>
          </a:solidFill>
          <a:ln w="25400" cap="flat" cmpd="sng" algn="ctr">
            <a:solidFill>
              <a:schemeClr val="accent2"/>
            </a:solidFill>
            <a:prstDash val="solid"/>
            <a:round/>
            <a:headEnd type="none" w="med" len="med"/>
            <a:tailEnd type="none"/>
          </a:ln>
          <a:effectLst>
            <a:outerShdw dist="12700" dir="2700000" algn="tl" rotWithShape="0">
              <a:srgbClr val="FFFFFF">
                <a:alpha val="50000"/>
              </a:srgbClr>
            </a:outerShdw>
          </a:effectLst>
        </p:spPr>
      </p:cxnSp>
      <p:cxnSp>
        <p:nvCxnSpPr>
          <p:cNvPr id="57" name="Straight Arrow Connector 56"/>
          <p:cNvCxnSpPr>
            <a:cxnSpLocks/>
          </p:cNvCxnSpPr>
          <p:nvPr/>
        </p:nvCxnSpPr>
        <p:spPr bwMode="auto">
          <a:xfrm flipH="1">
            <a:off x="4825189" y="6672510"/>
            <a:ext cx="579951" cy="0"/>
          </a:xfrm>
          <a:prstGeom prst="straightConnector1">
            <a:avLst/>
          </a:prstGeom>
          <a:solidFill>
            <a:schemeClr val="accent1"/>
          </a:solidFill>
          <a:ln w="25400" cap="flat" cmpd="sng" algn="ctr">
            <a:solidFill>
              <a:schemeClr val="accent4"/>
            </a:solidFill>
            <a:prstDash val="solid"/>
            <a:round/>
            <a:headEnd type="none" w="med" len="med"/>
            <a:tailEnd type="none"/>
          </a:ln>
          <a:effectLst>
            <a:outerShdw dist="12700" dir="2700000" algn="tl" rotWithShape="0">
              <a:srgbClr val="FFFFFF">
                <a:alpha val="50000"/>
              </a:srgbClr>
            </a:outerShdw>
          </a:effectLst>
        </p:spPr>
      </p:cxnSp>
      <p:sp>
        <p:nvSpPr>
          <p:cNvPr id="69" name="Oval 68"/>
          <p:cNvSpPr>
            <a:spLocks noChangeAspect="1"/>
          </p:cNvSpPr>
          <p:nvPr/>
        </p:nvSpPr>
        <p:spPr bwMode="auto">
          <a:xfrm>
            <a:off x="4986885" y="6292604"/>
            <a:ext cx="737372" cy="737372"/>
          </a:xfrm>
          <a:prstGeom prst="ellipse">
            <a:avLst/>
          </a:prstGeom>
          <a:solidFill>
            <a:schemeClr val="accent4"/>
          </a:solidFill>
          <a:ln w="28575" cap="flat" cmpd="sng" algn="ctr">
            <a:solidFill>
              <a:schemeClr val="accent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accent4"/>
              </a:solidFill>
              <a:effectLst/>
              <a:latin typeface="Arial" charset="0"/>
            </a:endParaRPr>
          </a:p>
        </p:txBody>
      </p:sp>
      <p:sp>
        <p:nvSpPr>
          <p:cNvPr id="70" name="TextBox 69"/>
          <p:cNvSpPr txBox="1"/>
          <p:nvPr/>
        </p:nvSpPr>
        <p:spPr>
          <a:xfrm>
            <a:off x="4917977" y="6461235"/>
            <a:ext cx="837089" cy="400110"/>
          </a:xfrm>
          <a:prstGeom prst="rect">
            <a:avLst/>
          </a:prstGeom>
          <a:noFill/>
          <a:ln>
            <a:noFill/>
          </a:ln>
        </p:spPr>
        <p:txBody>
          <a:bodyPr wrap="none" rtlCol="0">
            <a:spAutoFit/>
          </a:bodyPr>
          <a:lstStyle/>
          <a:p>
            <a:r>
              <a:rPr lang="en-US" sz="1000" b="1" dirty="0">
                <a:solidFill>
                  <a:srgbClr val="FFFFFF"/>
                </a:solidFill>
              </a:rPr>
              <a:t>Secondary</a:t>
            </a:r>
          </a:p>
          <a:p>
            <a:r>
              <a:rPr lang="en-US" sz="1000" b="1" dirty="0">
                <a:solidFill>
                  <a:srgbClr val="FFFFFF"/>
                </a:solidFill>
              </a:rPr>
              <a:t>Views</a:t>
            </a:r>
          </a:p>
        </p:txBody>
      </p:sp>
      <p:sp>
        <p:nvSpPr>
          <p:cNvPr id="52" name="Oval 51"/>
          <p:cNvSpPr>
            <a:spLocks noChangeAspect="1"/>
          </p:cNvSpPr>
          <p:nvPr/>
        </p:nvSpPr>
        <p:spPr bwMode="auto">
          <a:xfrm>
            <a:off x="786823" y="3961667"/>
            <a:ext cx="737372" cy="737372"/>
          </a:xfrm>
          <a:prstGeom prst="ellipse">
            <a:avLst/>
          </a:prstGeom>
          <a:solidFill>
            <a:schemeClr val="accent2"/>
          </a:solidFill>
          <a:ln w="28575"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accent4"/>
              </a:solidFill>
              <a:effectLst/>
              <a:latin typeface="Arial" charset="0"/>
            </a:endParaRPr>
          </a:p>
        </p:txBody>
      </p:sp>
      <p:sp>
        <p:nvSpPr>
          <p:cNvPr id="76" name="TextBox 75"/>
          <p:cNvSpPr txBox="1"/>
          <p:nvPr/>
        </p:nvSpPr>
        <p:spPr>
          <a:xfrm>
            <a:off x="825933" y="4130298"/>
            <a:ext cx="659155" cy="400110"/>
          </a:xfrm>
          <a:prstGeom prst="rect">
            <a:avLst/>
          </a:prstGeom>
          <a:noFill/>
          <a:ln>
            <a:noFill/>
          </a:ln>
        </p:spPr>
        <p:txBody>
          <a:bodyPr wrap="none" rtlCol="0">
            <a:spAutoFit/>
          </a:bodyPr>
          <a:lstStyle/>
          <a:p>
            <a:r>
              <a:rPr lang="en-US" sz="1000" b="1" dirty="0">
                <a:solidFill>
                  <a:srgbClr val="FFFFFF"/>
                </a:solidFill>
              </a:rPr>
              <a:t>Primary</a:t>
            </a:r>
          </a:p>
          <a:p>
            <a:r>
              <a:rPr lang="en-US" sz="1000" b="1" dirty="0">
                <a:solidFill>
                  <a:srgbClr val="FFFFFF"/>
                </a:solidFill>
              </a:rPr>
              <a:t>View</a:t>
            </a:r>
          </a:p>
        </p:txBody>
      </p:sp>
      <p:cxnSp>
        <p:nvCxnSpPr>
          <p:cNvPr id="63" name="Straight Arrow Connector 62"/>
          <p:cNvCxnSpPr/>
          <p:nvPr/>
        </p:nvCxnSpPr>
        <p:spPr bwMode="auto">
          <a:xfrm flipH="1">
            <a:off x="6960658" y="3859057"/>
            <a:ext cx="865157" cy="0"/>
          </a:xfrm>
          <a:prstGeom prst="straightConnector1">
            <a:avLst/>
          </a:prstGeom>
          <a:solidFill>
            <a:schemeClr val="accent1"/>
          </a:solidFill>
          <a:ln w="19050" cap="flat" cmpd="sng" algn="ctr">
            <a:solidFill>
              <a:schemeClr val="accent4"/>
            </a:solidFill>
            <a:prstDash val="solid"/>
            <a:round/>
            <a:headEnd type="oval" w="med" len="med"/>
            <a:tailEnd type="triangle"/>
          </a:ln>
          <a:effectLst/>
        </p:spPr>
      </p:cxnSp>
      <p:cxnSp>
        <p:nvCxnSpPr>
          <p:cNvPr id="92" name="Straight Arrow Connector 91"/>
          <p:cNvCxnSpPr/>
          <p:nvPr/>
        </p:nvCxnSpPr>
        <p:spPr bwMode="auto">
          <a:xfrm flipH="1">
            <a:off x="6425858" y="6041163"/>
            <a:ext cx="1405265" cy="0"/>
          </a:xfrm>
          <a:prstGeom prst="straightConnector1">
            <a:avLst/>
          </a:prstGeom>
          <a:solidFill>
            <a:schemeClr val="accent1"/>
          </a:solidFill>
          <a:ln w="19050" cap="flat" cmpd="sng" algn="ctr">
            <a:solidFill>
              <a:schemeClr val="accent4"/>
            </a:solidFill>
            <a:prstDash val="solid"/>
            <a:round/>
            <a:headEnd type="oval" w="med" len="med"/>
            <a:tailEnd type="none"/>
          </a:ln>
          <a:effectLst/>
        </p:spPr>
      </p:cxnSp>
      <p:cxnSp>
        <p:nvCxnSpPr>
          <p:cNvPr id="93" name="Straight Arrow Connector 92"/>
          <p:cNvCxnSpPr>
            <a:cxnSpLocks/>
          </p:cNvCxnSpPr>
          <p:nvPr/>
        </p:nvCxnSpPr>
        <p:spPr bwMode="auto">
          <a:xfrm flipV="1">
            <a:off x="6425858" y="5663092"/>
            <a:ext cx="0" cy="387794"/>
          </a:xfrm>
          <a:prstGeom prst="straightConnector1">
            <a:avLst/>
          </a:prstGeom>
          <a:solidFill>
            <a:schemeClr val="accent1"/>
          </a:solidFill>
          <a:ln w="19050" cap="flat" cmpd="sng" algn="ctr">
            <a:solidFill>
              <a:schemeClr val="accent4"/>
            </a:solidFill>
            <a:prstDash val="solid"/>
            <a:round/>
            <a:headEnd type="none" w="med" len="med"/>
            <a:tailEnd type="triangle"/>
          </a:ln>
          <a:effectLst/>
        </p:spPr>
      </p:cxnSp>
      <p:cxnSp>
        <p:nvCxnSpPr>
          <p:cNvPr id="111" name="Straight Arrow Connector 110"/>
          <p:cNvCxnSpPr/>
          <p:nvPr/>
        </p:nvCxnSpPr>
        <p:spPr bwMode="auto">
          <a:xfrm>
            <a:off x="3862244" y="2196428"/>
            <a:ext cx="0" cy="425584"/>
          </a:xfrm>
          <a:prstGeom prst="straightConnector1">
            <a:avLst/>
          </a:prstGeom>
          <a:solidFill>
            <a:schemeClr val="accent1"/>
          </a:solidFill>
          <a:ln w="19050" cap="flat" cmpd="sng" algn="ctr">
            <a:solidFill>
              <a:schemeClr val="accent2"/>
            </a:solidFill>
            <a:prstDash val="solid"/>
            <a:round/>
            <a:headEnd type="oval" w="med" len="med"/>
            <a:tailEnd type="none"/>
          </a:ln>
          <a:effectLst/>
        </p:spPr>
      </p:cxnSp>
      <p:cxnSp>
        <p:nvCxnSpPr>
          <p:cNvPr id="44" name="Straight Arrow Connector 43"/>
          <p:cNvCxnSpPr/>
          <p:nvPr/>
        </p:nvCxnSpPr>
        <p:spPr bwMode="auto">
          <a:xfrm flipH="1">
            <a:off x="1512147" y="2622012"/>
            <a:ext cx="2348773" cy="0"/>
          </a:xfrm>
          <a:prstGeom prst="straightConnector1">
            <a:avLst/>
          </a:prstGeom>
          <a:solidFill>
            <a:schemeClr val="accent1"/>
          </a:solidFill>
          <a:ln w="19050" cap="flat" cmpd="sng" algn="ctr">
            <a:solidFill>
              <a:schemeClr val="accent2"/>
            </a:solidFill>
            <a:prstDash val="solid"/>
            <a:round/>
            <a:headEnd type="none" w="med" len="med"/>
            <a:tailEnd type="none"/>
          </a:ln>
          <a:effectLst/>
        </p:spPr>
      </p:cxnSp>
      <p:sp>
        <p:nvSpPr>
          <p:cNvPr id="38" name="Text Box 6"/>
          <p:cNvSpPr txBox="1">
            <a:spLocks noChangeArrowheads="1"/>
          </p:cNvSpPr>
          <p:nvPr/>
        </p:nvSpPr>
        <p:spPr bwMode="auto">
          <a:xfrm>
            <a:off x="7835558" y="6427307"/>
            <a:ext cx="1716921" cy="841541"/>
          </a:xfrm>
          <a:prstGeom prst="rect">
            <a:avLst/>
          </a:prstGeom>
          <a:solidFill>
            <a:schemeClr val="accent4"/>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a:solidFill>
                  <a:srgbClr val="FFFFFF"/>
                </a:solidFill>
                <a:latin typeface="Arial Narrow" pitchFamily="34" charset="0"/>
              </a:rPr>
              <a:t>Usable Widgets in a Secondary View</a:t>
            </a:r>
            <a:br>
              <a:rPr lang="en-US" sz="800" b="1" dirty="0">
                <a:solidFill>
                  <a:srgbClr val="FFFFFF"/>
                </a:solidFill>
                <a:latin typeface="Arial Narrow" pitchFamily="34" charset="0"/>
              </a:rPr>
            </a:br>
            <a:r>
              <a:rPr lang="en-US" sz="800" dirty="0">
                <a:solidFill>
                  <a:srgbClr val="FFFFFF"/>
                </a:solidFill>
                <a:latin typeface="Arial Narrow" pitchFamily="34" charset="0"/>
              </a:rPr>
              <a:t>In most cases widgets in a secondary view are informational only until promoted to a primary view. However, some widgets have functioning parts even when in a secondary view.</a:t>
            </a:r>
          </a:p>
        </p:txBody>
      </p:sp>
      <p:cxnSp>
        <p:nvCxnSpPr>
          <p:cNvPr id="49" name="AutoShape 7"/>
          <p:cNvCxnSpPr>
            <a:cxnSpLocks noChangeShapeType="1"/>
          </p:cNvCxnSpPr>
          <p:nvPr/>
        </p:nvCxnSpPr>
        <p:spPr bwMode="auto">
          <a:xfrm rot="10800000">
            <a:off x="6884446" y="3989917"/>
            <a:ext cx="943381" cy="318957"/>
          </a:xfrm>
          <a:prstGeom prst="bentConnector3">
            <a:avLst>
              <a:gd name="adj1" fmla="val 50000"/>
            </a:avLst>
          </a:prstGeom>
          <a:noFill/>
          <a:ln w="19050">
            <a:solidFill>
              <a:schemeClr val="accent4"/>
            </a:solidFill>
            <a:miter lim="800000"/>
            <a:headEnd type="oval" w="med" len="med"/>
            <a:tailEnd type="triangle" w="med" len="med"/>
          </a:ln>
          <a:effectLst/>
        </p:spPr>
      </p:cxnSp>
      <p:cxnSp>
        <p:nvCxnSpPr>
          <p:cNvPr id="61" name="Straight Arrow Connector 60"/>
          <p:cNvCxnSpPr/>
          <p:nvPr/>
        </p:nvCxnSpPr>
        <p:spPr bwMode="auto">
          <a:xfrm flipH="1">
            <a:off x="7139696" y="5482724"/>
            <a:ext cx="694032" cy="0"/>
          </a:xfrm>
          <a:prstGeom prst="straightConnector1">
            <a:avLst/>
          </a:prstGeom>
          <a:solidFill>
            <a:schemeClr val="accent1"/>
          </a:solidFill>
          <a:ln w="19050" cap="flat" cmpd="sng" algn="ctr">
            <a:solidFill>
              <a:schemeClr val="accent4"/>
            </a:solidFill>
            <a:prstDash val="solid"/>
            <a:round/>
            <a:headEnd type="oval" w="med" len="med"/>
            <a:tailEnd type="triangle"/>
          </a:ln>
          <a:effectLst/>
        </p:spPr>
      </p:cxnSp>
      <p:sp>
        <p:nvSpPr>
          <p:cNvPr id="39" name="Rectangle 38"/>
          <p:cNvSpPr/>
          <p:nvPr/>
        </p:nvSpPr>
        <p:spPr bwMode="auto">
          <a:xfrm>
            <a:off x="643896" y="5000210"/>
            <a:ext cx="3268287" cy="2392057"/>
          </a:xfrm>
          <a:prstGeom prst="rect">
            <a:avLst/>
          </a:prstGeom>
          <a:solidFill>
            <a:srgbClr val="F15D22">
              <a:alpha val="50196"/>
            </a:srgbClr>
          </a:solidFill>
          <a:ln w="254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accent2"/>
              </a:solidFill>
              <a:effectLst/>
              <a:latin typeface="Arial" charset="0"/>
            </a:endParaRPr>
          </a:p>
        </p:txBody>
      </p:sp>
      <p:sp>
        <p:nvSpPr>
          <p:cNvPr id="30" name="Rectangle 29"/>
          <p:cNvSpPr/>
          <p:nvPr/>
        </p:nvSpPr>
        <p:spPr bwMode="auto">
          <a:xfrm>
            <a:off x="3939184" y="5000210"/>
            <a:ext cx="872844" cy="2392057"/>
          </a:xfrm>
          <a:prstGeom prst="rect">
            <a:avLst/>
          </a:prstGeom>
          <a:solidFill>
            <a:srgbClr val="7FB539">
              <a:alpha val="50196"/>
            </a:srgbClr>
          </a:solidFill>
          <a:ln w="254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FFFFFF"/>
              </a:solidFill>
              <a:effectLst/>
              <a:latin typeface="Arial" charset="0"/>
            </a:endParaRPr>
          </a:p>
        </p:txBody>
      </p:sp>
      <p:sp>
        <p:nvSpPr>
          <p:cNvPr id="103" name="Text Box 6"/>
          <p:cNvSpPr txBox="1">
            <a:spLocks noChangeArrowheads="1"/>
          </p:cNvSpPr>
          <p:nvPr/>
        </p:nvSpPr>
        <p:spPr bwMode="auto">
          <a:xfrm>
            <a:off x="7836291" y="5194893"/>
            <a:ext cx="1716921" cy="472209"/>
          </a:xfrm>
          <a:prstGeom prst="rect">
            <a:avLst/>
          </a:prstGeom>
          <a:solidFill>
            <a:schemeClr val="accent4"/>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a:solidFill>
                  <a:srgbClr val="FFFFFF"/>
                </a:solidFill>
                <a:latin typeface="Arial Narrow" pitchFamily="34" charset="0"/>
              </a:rPr>
              <a:t>Resize Bar</a:t>
            </a:r>
            <a:br>
              <a:rPr lang="en-US" sz="800" b="1" dirty="0">
                <a:solidFill>
                  <a:srgbClr val="FFFFFF"/>
                </a:solidFill>
                <a:latin typeface="Arial Narrow" pitchFamily="34" charset="0"/>
              </a:rPr>
            </a:br>
            <a:r>
              <a:rPr lang="en-US" sz="800" dirty="0">
                <a:solidFill>
                  <a:srgbClr val="FFFFFF"/>
                </a:solidFill>
                <a:latin typeface="Arial Narrow" pitchFamily="34" charset="0"/>
              </a:rPr>
              <a:t>Click and drag the resize bar to reveal more of a particular secondary view.</a:t>
            </a:r>
          </a:p>
        </p:txBody>
      </p:sp>
      <p:sp>
        <p:nvSpPr>
          <p:cNvPr id="62" name="Text Box 6"/>
          <p:cNvSpPr txBox="1">
            <a:spLocks noChangeArrowheads="1"/>
          </p:cNvSpPr>
          <p:nvPr/>
        </p:nvSpPr>
        <p:spPr bwMode="auto">
          <a:xfrm>
            <a:off x="7827824" y="4093086"/>
            <a:ext cx="1716921" cy="472209"/>
          </a:xfrm>
          <a:prstGeom prst="rect">
            <a:avLst/>
          </a:prstGeom>
          <a:solidFill>
            <a:schemeClr val="accent4"/>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a:solidFill>
                  <a:srgbClr val="FFFFFF"/>
                </a:solidFill>
                <a:latin typeface="Arial Narrow" pitchFamily="34" charset="0"/>
              </a:rPr>
              <a:t>Close Option</a:t>
            </a:r>
            <a:br>
              <a:rPr lang="en-US" sz="800" b="1" dirty="0">
                <a:solidFill>
                  <a:srgbClr val="FFFFFF"/>
                </a:solidFill>
                <a:latin typeface="Arial Narrow" pitchFamily="34" charset="0"/>
              </a:rPr>
            </a:br>
            <a:r>
              <a:rPr lang="en-US" sz="800" dirty="0">
                <a:solidFill>
                  <a:srgbClr val="FFFFFF"/>
                </a:solidFill>
                <a:latin typeface="Arial Narrow" pitchFamily="34" charset="0"/>
              </a:rPr>
              <a:t>Select </a:t>
            </a:r>
            <a:r>
              <a:rPr lang="en-US" sz="800" b="1" dirty="0">
                <a:solidFill>
                  <a:srgbClr val="FFFFFF"/>
                </a:solidFill>
                <a:latin typeface="Arial Narrow" pitchFamily="34" charset="0"/>
              </a:rPr>
              <a:t>Close</a:t>
            </a:r>
            <a:r>
              <a:rPr lang="en-US" sz="800" dirty="0">
                <a:solidFill>
                  <a:srgbClr val="FFFFFF"/>
                </a:solidFill>
                <a:latin typeface="Arial Narrow" pitchFamily="34" charset="0"/>
              </a:rPr>
              <a:t> to send a widget in a secondary view back to </a:t>
            </a:r>
            <a:r>
              <a:rPr lang="en-US" sz="800" b="1" dirty="0">
                <a:solidFill>
                  <a:srgbClr val="FFFFFF"/>
                </a:solidFill>
                <a:latin typeface="Arial Narrow" pitchFamily="34" charset="0"/>
              </a:rPr>
              <a:t>Related Items</a:t>
            </a:r>
            <a:r>
              <a:rPr lang="en-US" sz="800" dirty="0">
                <a:solidFill>
                  <a:srgbClr val="FFFFFF"/>
                </a:solidFill>
                <a:latin typeface="Arial Narrow" pitchFamily="34" charset="0"/>
              </a:rPr>
              <a:t>.</a:t>
            </a:r>
          </a:p>
        </p:txBody>
      </p:sp>
      <p:sp>
        <p:nvSpPr>
          <p:cNvPr id="90" name="Text Box 6"/>
          <p:cNvSpPr txBox="1">
            <a:spLocks noChangeArrowheads="1"/>
          </p:cNvSpPr>
          <p:nvPr/>
        </p:nvSpPr>
        <p:spPr bwMode="auto">
          <a:xfrm>
            <a:off x="7835558" y="5732611"/>
            <a:ext cx="1714449" cy="595319"/>
          </a:xfrm>
          <a:prstGeom prst="rect">
            <a:avLst/>
          </a:prstGeom>
          <a:solidFill>
            <a:schemeClr val="accent4"/>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a:solidFill>
                  <a:srgbClr val="FFFFFF"/>
                </a:solidFill>
                <a:latin typeface="Arial Narrow" pitchFamily="34" charset="0"/>
              </a:rPr>
              <a:t>Title Bar</a:t>
            </a:r>
            <a:br>
              <a:rPr lang="en-US" sz="800" b="1" dirty="0">
                <a:solidFill>
                  <a:srgbClr val="FFFFFF"/>
                </a:solidFill>
                <a:latin typeface="Arial Narrow" pitchFamily="34" charset="0"/>
              </a:rPr>
            </a:br>
            <a:r>
              <a:rPr lang="en-US" sz="800" dirty="0">
                <a:solidFill>
                  <a:srgbClr val="FFFFFF"/>
                </a:solidFill>
                <a:latin typeface="Arial Narrow" pitchFamily="34" charset="0"/>
              </a:rPr>
              <a:t>Click and drag a widget’s title bar to swap it with another widget or return it to the </a:t>
            </a:r>
            <a:r>
              <a:rPr lang="en-US" sz="800" b="1" dirty="0">
                <a:solidFill>
                  <a:srgbClr val="FFFFFF"/>
                </a:solidFill>
                <a:latin typeface="Arial Narrow" pitchFamily="34" charset="0"/>
              </a:rPr>
              <a:t>Related Items </a:t>
            </a:r>
            <a:r>
              <a:rPr lang="en-US" sz="800" dirty="0">
                <a:solidFill>
                  <a:srgbClr val="FFFFFF"/>
                </a:solidFill>
                <a:latin typeface="Arial Narrow" pitchFamily="34" charset="0"/>
              </a:rPr>
              <a:t>pane.</a:t>
            </a:r>
          </a:p>
        </p:txBody>
      </p:sp>
      <p:sp>
        <p:nvSpPr>
          <p:cNvPr id="41" name="Text Box 6"/>
          <p:cNvSpPr txBox="1">
            <a:spLocks noChangeArrowheads="1"/>
          </p:cNvSpPr>
          <p:nvPr/>
        </p:nvSpPr>
        <p:spPr bwMode="auto">
          <a:xfrm>
            <a:off x="7827824" y="3560661"/>
            <a:ext cx="1714449" cy="472209"/>
          </a:xfrm>
          <a:prstGeom prst="rect">
            <a:avLst/>
          </a:prstGeom>
          <a:solidFill>
            <a:schemeClr val="accent4"/>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a:solidFill>
                  <a:srgbClr val="FFFFFF"/>
                </a:solidFill>
                <a:latin typeface="Arial Narrow" pitchFamily="34" charset="0"/>
              </a:rPr>
              <a:t>Pop-out Option</a:t>
            </a:r>
            <a:br>
              <a:rPr lang="en-US" sz="800" b="1" dirty="0">
                <a:solidFill>
                  <a:srgbClr val="FFFFFF"/>
                </a:solidFill>
                <a:latin typeface="Arial Narrow" pitchFamily="34" charset="0"/>
              </a:rPr>
            </a:br>
            <a:r>
              <a:rPr lang="en-US" sz="800" dirty="0">
                <a:solidFill>
                  <a:srgbClr val="FFFFFF"/>
                </a:solidFill>
                <a:latin typeface="Arial Narrow" pitchFamily="34" charset="0"/>
              </a:rPr>
              <a:t>Select </a:t>
            </a:r>
            <a:r>
              <a:rPr lang="en-US" sz="800" b="1" dirty="0">
                <a:solidFill>
                  <a:srgbClr val="FFFFFF"/>
                </a:solidFill>
                <a:latin typeface="Arial Narrow" pitchFamily="34" charset="0"/>
              </a:rPr>
              <a:t>Pop-out</a:t>
            </a:r>
            <a:r>
              <a:rPr lang="en-US" sz="800" dirty="0">
                <a:solidFill>
                  <a:srgbClr val="FFFFFF"/>
                </a:solidFill>
                <a:latin typeface="Arial Narrow" pitchFamily="34" charset="0"/>
              </a:rPr>
              <a:t> to promote a secondary widget to a primary position.</a:t>
            </a:r>
          </a:p>
        </p:txBody>
      </p:sp>
      <p:sp>
        <p:nvSpPr>
          <p:cNvPr id="12" name="Text Box 6"/>
          <p:cNvSpPr txBox="1">
            <a:spLocks noChangeArrowheads="1"/>
          </p:cNvSpPr>
          <p:nvPr/>
        </p:nvSpPr>
        <p:spPr bwMode="auto">
          <a:xfrm>
            <a:off x="5726064" y="1454765"/>
            <a:ext cx="1759819" cy="718430"/>
          </a:xfrm>
          <a:prstGeom prst="rect">
            <a:avLst/>
          </a:prstGeom>
          <a:solidFill>
            <a:schemeClr val="accent4"/>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a:solidFill>
                  <a:srgbClr val="FFFFFF"/>
                </a:solidFill>
                <a:latin typeface="Arial Narrow" pitchFamily="34" charset="0"/>
              </a:rPr>
              <a:t>Gear Icon</a:t>
            </a:r>
            <a:br>
              <a:rPr lang="en-US" sz="800" b="1" dirty="0">
                <a:solidFill>
                  <a:srgbClr val="FFFFFF"/>
                </a:solidFill>
                <a:latin typeface="Arial Narrow" pitchFamily="34" charset="0"/>
              </a:rPr>
            </a:br>
            <a:r>
              <a:rPr lang="en-US" sz="800" dirty="0">
                <a:solidFill>
                  <a:srgbClr val="FFFFFF"/>
                </a:solidFill>
                <a:latin typeface="Arial Narrow" pitchFamily="34" charset="0"/>
              </a:rPr>
              <a:t>Click to view options for moving the widget. Unavailable options will be grayed out. (For example, widgets in the primary view cannot use </a:t>
            </a:r>
            <a:r>
              <a:rPr lang="en-US" sz="800" b="1" dirty="0">
                <a:solidFill>
                  <a:srgbClr val="FFFFFF"/>
                </a:solidFill>
                <a:latin typeface="Arial Narrow" pitchFamily="34" charset="0"/>
              </a:rPr>
              <a:t>Close</a:t>
            </a:r>
            <a:r>
              <a:rPr lang="en-US" sz="800" dirty="0">
                <a:solidFill>
                  <a:srgbClr val="FFFFFF"/>
                </a:solidFill>
                <a:latin typeface="Arial Narrow" pitchFamily="34" charset="0"/>
              </a:rPr>
              <a:t> or </a:t>
            </a:r>
            <a:r>
              <a:rPr lang="en-US" sz="800" b="1" dirty="0">
                <a:solidFill>
                  <a:srgbClr val="FFFFFF"/>
                </a:solidFill>
                <a:latin typeface="Arial Narrow" pitchFamily="34" charset="0"/>
              </a:rPr>
              <a:t>Pop-out</a:t>
            </a:r>
            <a:r>
              <a:rPr lang="en-US" sz="800" dirty="0">
                <a:solidFill>
                  <a:srgbClr val="FFFFFF"/>
                </a:solidFill>
                <a:latin typeface="Arial Narrow" pitchFamily="34" charset="0"/>
              </a:rPr>
              <a:t>.)</a:t>
            </a:r>
          </a:p>
        </p:txBody>
      </p:sp>
      <p:sp>
        <p:nvSpPr>
          <p:cNvPr id="5" name="Text Box 6"/>
          <p:cNvSpPr txBox="1">
            <a:spLocks noChangeArrowheads="1"/>
          </p:cNvSpPr>
          <p:nvPr/>
        </p:nvSpPr>
        <p:spPr bwMode="auto">
          <a:xfrm>
            <a:off x="3401271" y="866937"/>
            <a:ext cx="2024435" cy="1333983"/>
          </a:xfrm>
          <a:prstGeom prst="rect">
            <a:avLst/>
          </a:prstGeom>
          <a:solidFill>
            <a:schemeClr val="accent2"/>
          </a:solidFill>
          <a:ln w="28575">
            <a:noFill/>
            <a:miter lim="800000"/>
            <a:headEnd/>
            <a:tailEnd/>
          </a:ln>
          <a:effectLst/>
        </p:spPr>
        <p:txBody>
          <a:bodyPr wrap="square" lIns="101882" tIns="50941" rIns="101882" bIns="50941">
            <a:spAutoFit/>
          </a:bodyPr>
          <a:lstStyle/>
          <a:p>
            <a:pPr algn="l" defTabSz="1019175">
              <a:spcBef>
                <a:spcPct val="50000"/>
              </a:spcBef>
            </a:pPr>
            <a:r>
              <a:rPr lang="en-US" sz="800" b="1">
                <a:solidFill>
                  <a:srgbClr val="FFFFFF"/>
                </a:solidFill>
                <a:latin typeface="Arial Narrow" pitchFamily="34" charset="0"/>
              </a:rPr>
              <a:t>Workspace Tabs</a:t>
            </a:r>
            <a:br>
              <a:rPr lang="en-US" sz="800" b="1">
                <a:solidFill>
                  <a:srgbClr val="FFFFFF"/>
                </a:solidFill>
                <a:latin typeface="Arial Narrow" pitchFamily="34" charset="0"/>
              </a:rPr>
            </a:br>
            <a:r>
              <a:rPr lang="en-US" sz="800">
                <a:solidFill>
                  <a:srgbClr val="FFFFFF"/>
                </a:solidFill>
                <a:latin typeface="Arial Narrow" pitchFamily="34" charset="0"/>
              </a:rPr>
              <a:t>Each active workspace gets its own tab. You can switch back and forth between workspaces by selecting the tab you want to view. You must always have at least one workspace open, but you can close any additional workspaces  by hovering over its tab and clicking the Close (</a:t>
            </a:r>
            <a:r>
              <a:rPr lang="en-US" sz="800" b="1">
                <a:solidFill>
                  <a:srgbClr val="FFFFFF"/>
                </a:solidFill>
                <a:latin typeface="Arial Narrow" pitchFamily="34" charset="0"/>
              </a:rPr>
              <a:t>X</a:t>
            </a:r>
            <a:r>
              <a:rPr lang="en-US" sz="800">
                <a:solidFill>
                  <a:srgbClr val="FFFFFF"/>
                </a:solidFill>
                <a:latin typeface="Arial Narrow" pitchFamily="34" charset="0"/>
              </a:rPr>
              <a:t>) button.</a:t>
            </a:r>
            <a:br>
              <a:rPr lang="en-US" sz="800">
                <a:solidFill>
                  <a:srgbClr val="FFFFFF"/>
                </a:solidFill>
                <a:latin typeface="Arial Narrow" pitchFamily="34" charset="0"/>
              </a:rPr>
            </a:br>
            <a:br>
              <a:rPr lang="en-US" sz="800">
                <a:solidFill>
                  <a:srgbClr val="FFFFFF"/>
                </a:solidFill>
                <a:latin typeface="Arial Narrow" pitchFamily="34" charset="0"/>
              </a:rPr>
            </a:br>
            <a:endParaRPr lang="en-US" sz="800" dirty="0">
              <a:solidFill>
                <a:srgbClr val="FFFFFF"/>
              </a:solidFill>
              <a:latin typeface="Arial Narrow" pitchFamily="34" charset="0"/>
            </a:endParaRPr>
          </a:p>
        </p:txBody>
      </p:sp>
      <p:cxnSp>
        <p:nvCxnSpPr>
          <p:cNvPr id="66" name="Straight Arrow Connector 65"/>
          <p:cNvCxnSpPr>
            <a:cxnSpLocks/>
          </p:cNvCxnSpPr>
          <p:nvPr/>
        </p:nvCxnSpPr>
        <p:spPr bwMode="auto">
          <a:xfrm>
            <a:off x="1525694" y="2628786"/>
            <a:ext cx="7143" cy="321214"/>
          </a:xfrm>
          <a:prstGeom prst="straightConnector1">
            <a:avLst/>
          </a:prstGeom>
          <a:solidFill>
            <a:schemeClr val="accent1"/>
          </a:solidFill>
          <a:ln w="19050" cap="flat" cmpd="sng" algn="ctr">
            <a:solidFill>
              <a:schemeClr val="accent2"/>
            </a:solidFill>
            <a:prstDash val="solid"/>
            <a:round/>
            <a:headEnd type="none" w="med" len="med"/>
            <a:tailEnd type="triangle"/>
          </a:ln>
          <a:effectLst/>
        </p:spPr>
      </p:cxnSp>
      <p:cxnSp>
        <p:nvCxnSpPr>
          <p:cNvPr id="72" name="Straight Arrow Connector 71"/>
          <p:cNvCxnSpPr/>
          <p:nvPr/>
        </p:nvCxnSpPr>
        <p:spPr bwMode="auto">
          <a:xfrm>
            <a:off x="4840369" y="2803208"/>
            <a:ext cx="0" cy="201880"/>
          </a:xfrm>
          <a:prstGeom prst="straightConnector1">
            <a:avLst/>
          </a:prstGeom>
          <a:solidFill>
            <a:schemeClr val="accent1"/>
          </a:solidFill>
          <a:ln w="19050" cap="flat" cmpd="sng" algn="ctr">
            <a:solidFill>
              <a:schemeClr val="accent2"/>
            </a:solidFill>
            <a:prstDash val="solid"/>
            <a:round/>
            <a:headEnd type="none" w="med" len="med"/>
            <a:tailEnd type="triangle"/>
          </a:ln>
          <a:effectLst/>
        </p:spPr>
      </p:cxnSp>
      <p:grpSp>
        <p:nvGrpSpPr>
          <p:cNvPr id="73" name="Group 72"/>
          <p:cNvGrpSpPr/>
          <p:nvPr/>
        </p:nvGrpSpPr>
        <p:grpSpPr>
          <a:xfrm>
            <a:off x="7752368" y="1320359"/>
            <a:ext cx="1797639" cy="1406896"/>
            <a:chOff x="7327269" y="1039705"/>
            <a:chExt cx="1797639" cy="1406896"/>
          </a:xfrm>
        </p:grpSpPr>
        <p:sp>
          <p:nvSpPr>
            <p:cNvPr id="74" name="Text Box 6"/>
            <p:cNvSpPr txBox="1">
              <a:spLocks noChangeArrowheads="1"/>
            </p:cNvSpPr>
            <p:nvPr/>
          </p:nvSpPr>
          <p:spPr bwMode="auto">
            <a:xfrm>
              <a:off x="7327270" y="1325459"/>
              <a:ext cx="1797638" cy="1118540"/>
            </a:xfrm>
            <a:prstGeom prst="rect">
              <a:avLst/>
            </a:prstGeom>
            <a:solidFill>
              <a:srgbClr val="F2D490"/>
            </a:solidFill>
            <a:ln w="28575">
              <a:noFill/>
              <a:miter lim="800000"/>
              <a:headEnd/>
              <a:tailEnd/>
            </a:ln>
            <a:effectLst/>
          </p:spPr>
          <p:txBody>
            <a:bodyPr wrap="square" lIns="101882" tIns="50941" rIns="101882" bIns="50941">
              <a:spAutoFit/>
            </a:bodyPr>
            <a:lstStyle>
              <a:defPPr>
                <a:defRPr lang="en-US"/>
              </a:defPPr>
              <a:lvl1pPr algn="ctr" rtl="0" fontAlgn="base">
                <a:spcBef>
                  <a:spcPct val="0"/>
                </a:spcBef>
                <a:spcAft>
                  <a:spcPct val="0"/>
                </a:spcAft>
                <a:defRPr sz="2000" kern="1200">
                  <a:solidFill>
                    <a:schemeClr val="tx1"/>
                  </a:solidFill>
                  <a:latin typeface="Arial"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l"/>
              <a:r>
                <a:rPr lang="en-US" sz="1100" dirty="0">
                  <a:solidFill>
                    <a:schemeClr val="bg2">
                      <a:lumMod val="25000"/>
                    </a:schemeClr>
                  </a:solidFill>
                  <a:latin typeface="Arial Narrow" pitchFamily="34" charset="0"/>
                </a:rPr>
                <a:t>Some workspaces feature two equally-size views in a side-by-side or top-and-bottom layout. In this case, both views act as primary views, and widgets in those views are fully functional.</a:t>
              </a:r>
            </a:p>
          </p:txBody>
        </p:sp>
        <p:sp>
          <p:nvSpPr>
            <p:cNvPr id="75" name="Text Box 6"/>
            <p:cNvSpPr txBox="1">
              <a:spLocks noChangeArrowheads="1"/>
            </p:cNvSpPr>
            <p:nvPr/>
          </p:nvSpPr>
          <p:spPr bwMode="auto">
            <a:xfrm>
              <a:off x="7327270" y="1039709"/>
              <a:ext cx="1797638" cy="287543"/>
            </a:xfrm>
            <a:prstGeom prst="rect">
              <a:avLst/>
            </a:prstGeom>
            <a:solidFill>
              <a:srgbClr val="F2A51E"/>
            </a:solidFill>
            <a:ln w="28575">
              <a:noFill/>
              <a:miter lim="800000"/>
              <a:headEnd/>
              <a:tailEnd/>
            </a:ln>
            <a:effectLst/>
          </p:spPr>
          <p:txBody>
            <a:bodyPr wrap="square" lIns="101882" tIns="50941" rIns="101882" bIns="50941">
              <a:spAutoFit/>
            </a:bodyPr>
            <a:lstStyle>
              <a:defPPr>
                <a:defRPr lang="en-US"/>
              </a:defPPr>
              <a:lvl1pPr algn="ctr" rtl="0" fontAlgn="base">
                <a:spcBef>
                  <a:spcPct val="0"/>
                </a:spcBef>
                <a:spcAft>
                  <a:spcPct val="0"/>
                </a:spcAft>
                <a:defRPr sz="2000" kern="1200">
                  <a:solidFill>
                    <a:schemeClr val="tx1"/>
                  </a:solidFill>
                  <a:latin typeface="Arial"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l" defTabSz="1019175">
                <a:spcBef>
                  <a:spcPct val="50000"/>
                </a:spcBef>
              </a:pPr>
              <a:r>
                <a:rPr lang="en-US" sz="1200" b="1" dirty="0">
                  <a:solidFill>
                    <a:srgbClr val="FFFFFF"/>
                  </a:solidFill>
                  <a:latin typeface="Arial Narrow" pitchFamily="34" charset="0"/>
                </a:rPr>
                <a:t>Two Primary Views?</a:t>
              </a:r>
            </a:p>
          </p:txBody>
        </p:sp>
        <p:cxnSp>
          <p:nvCxnSpPr>
            <p:cNvPr id="77" name="Straight Connector 76"/>
            <p:cNvCxnSpPr/>
            <p:nvPr/>
          </p:nvCxnSpPr>
          <p:spPr bwMode="auto">
            <a:xfrm flipV="1">
              <a:off x="7327269" y="2446586"/>
              <a:ext cx="1797638" cy="15"/>
            </a:xfrm>
            <a:prstGeom prst="line">
              <a:avLst/>
            </a:prstGeom>
            <a:solidFill>
              <a:schemeClr val="accent1"/>
            </a:solidFill>
            <a:ln w="9525" cap="flat" cmpd="sng" algn="ctr">
              <a:solidFill>
                <a:srgbClr val="68696C"/>
              </a:solidFill>
              <a:prstDash val="solid"/>
              <a:round/>
              <a:headEnd type="none" w="sm" len="sm"/>
              <a:tailEnd type="none" w="med" len="med"/>
            </a:ln>
            <a:effectLst/>
          </p:spPr>
        </p:cxnSp>
        <p:cxnSp>
          <p:nvCxnSpPr>
            <p:cNvPr id="78" name="Straight Connector 77"/>
            <p:cNvCxnSpPr/>
            <p:nvPr/>
          </p:nvCxnSpPr>
          <p:spPr bwMode="auto">
            <a:xfrm flipV="1">
              <a:off x="7327269" y="1039705"/>
              <a:ext cx="1797638" cy="15"/>
            </a:xfrm>
            <a:prstGeom prst="line">
              <a:avLst/>
            </a:prstGeom>
            <a:solidFill>
              <a:schemeClr val="accent1"/>
            </a:solidFill>
            <a:ln w="9525" cap="flat" cmpd="sng" algn="ctr">
              <a:solidFill>
                <a:srgbClr val="68696C"/>
              </a:solidFill>
              <a:prstDash val="solid"/>
              <a:round/>
              <a:headEnd type="none" w="sm" len="sm"/>
              <a:tailEnd type="none" w="med" len="med"/>
            </a:ln>
            <a:effectLst/>
          </p:spPr>
        </p:cxnSp>
      </p:grpSp>
      <p:sp>
        <p:nvSpPr>
          <p:cNvPr id="79" name="Text Box 6"/>
          <p:cNvSpPr txBox="1">
            <a:spLocks noChangeArrowheads="1"/>
          </p:cNvSpPr>
          <p:nvPr/>
        </p:nvSpPr>
        <p:spPr bwMode="auto">
          <a:xfrm>
            <a:off x="5302035" y="2425300"/>
            <a:ext cx="1648027" cy="841541"/>
          </a:xfrm>
          <a:prstGeom prst="rect">
            <a:avLst/>
          </a:prstGeom>
          <a:solidFill>
            <a:schemeClr val="accent2"/>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a:solidFill>
                  <a:srgbClr val="FFFFFF"/>
                </a:solidFill>
                <a:latin typeface="Arial Narrow" pitchFamily="34" charset="0"/>
              </a:rPr>
              <a:t>Maximize / Restore Icon</a:t>
            </a:r>
            <a:br>
              <a:rPr lang="en-US" sz="800" b="1" dirty="0">
                <a:solidFill>
                  <a:srgbClr val="FFFFFF"/>
                </a:solidFill>
                <a:latin typeface="Arial Narrow" pitchFamily="34" charset="0"/>
              </a:rPr>
            </a:br>
            <a:r>
              <a:rPr lang="en-US" sz="800" dirty="0">
                <a:solidFill>
                  <a:srgbClr val="FFFFFF"/>
                </a:solidFill>
                <a:latin typeface="Arial Narrow" pitchFamily="34" charset="0"/>
              </a:rPr>
              <a:t>Click to expand a widget in a primary view to its maximum size. (This will temporarily hide any other widgets.) Click again when maximized to restore to the original size.</a:t>
            </a:r>
          </a:p>
        </p:txBody>
      </p:sp>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600000">
            <a:off x="4238529" y="1923883"/>
            <a:ext cx="1280000" cy="280000"/>
          </a:xfrm>
          <a:prstGeom prst="rect">
            <a:avLst/>
          </a:prstGeom>
          <a:ln w="3175">
            <a:solidFill>
              <a:schemeClr val="tx1"/>
            </a:solidFill>
            <a:prstDash val="sysDot"/>
          </a:ln>
          <a:effectLst>
            <a:outerShdw blurRad="50800" dist="38100" dir="2700000" algn="tl" rotWithShape="0">
              <a:prstClr val="black">
                <a:alpha val="40000"/>
              </a:prstClr>
            </a:outerShdw>
          </a:effectLst>
        </p:spPr>
      </p:pic>
      <p:sp>
        <p:nvSpPr>
          <p:cNvPr id="45" name="Text Box 4"/>
          <p:cNvSpPr txBox="1">
            <a:spLocks noChangeArrowheads="1"/>
          </p:cNvSpPr>
          <p:nvPr/>
        </p:nvSpPr>
        <p:spPr bwMode="ltGray">
          <a:xfrm>
            <a:off x="160021" y="7426325"/>
            <a:ext cx="9684068" cy="215444"/>
          </a:xfrm>
          <a:prstGeom prst="rect">
            <a:avLst/>
          </a:prstGeom>
          <a:noFill/>
          <a:ln w="9525">
            <a:noFill/>
            <a:miter lim="800000"/>
            <a:headEnd type="none" w="sm" len="sm"/>
            <a:tailEnd/>
          </a:ln>
          <a:effectLst/>
        </p:spPr>
        <p:txBody>
          <a:bodyPr wrap="square">
            <a:spAutoFit/>
          </a:bodyPr>
          <a:lstStyle/>
          <a:p>
            <a:pPr algn="r">
              <a:spcBef>
                <a:spcPct val="50000"/>
              </a:spcBef>
              <a:tabLst>
                <a:tab pos="1600200" algn="l"/>
                <a:tab pos="4171950" algn="l"/>
                <a:tab pos="4286250" algn="l"/>
                <a:tab pos="9372600" algn="l"/>
              </a:tabLst>
            </a:pPr>
            <a:r>
              <a:rPr lang="en-US" sz="800" dirty="0"/>
              <a:t>	Revision B © 2019, Kronos Incorporated or a related company. All rights reserved.</a:t>
            </a:r>
          </a:p>
        </p:txBody>
      </p:sp>
    </p:spTree>
    <p:custDataLst>
      <p:tags r:id="rId1"/>
    </p:custDataLst>
    <p:extLst>
      <p:ext uri="{BB962C8B-B14F-4D97-AF65-F5344CB8AC3E}">
        <p14:creationId xmlns:p14="http://schemas.microsoft.com/office/powerpoint/2010/main" val="1360454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hidden="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2193" y="1264390"/>
            <a:ext cx="4067665" cy="2678959"/>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723ECB33-5D96-4E58-A1CC-53B76C385A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6555" y="1235637"/>
            <a:ext cx="4109480" cy="3082110"/>
          </a:xfrm>
          <a:prstGeom prst="rect">
            <a:avLst/>
          </a:prstGeom>
        </p:spPr>
      </p:pic>
      <p:sp>
        <p:nvSpPr>
          <p:cNvPr id="2" name="Title 1"/>
          <p:cNvSpPr>
            <a:spLocks noGrp="1"/>
          </p:cNvSpPr>
          <p:nvPr>
            <p:ph type="title"/>
          </p:nvPr>
        </p:nvSpPr>
        <p:spPr/>
        <p:txBody>
          <a:bodyPr/>
          <a:lstStyle/>
          <a:p>
            <a:r>
              <a:rPr lang="en-US" dirty="0"/>
              <a:t>Project Employee Navigator Job Aid</a:t>
            </a:r>
          </a:p>
        </p:txBody>
      </p:sp>
      <p:sp>
        <p:nvSpPr>
          <p:cNvPr id="3" name="Content Placeholder 2"/>
          <p:cNvSpPr>
            <a:spLocks noGrp="1"/>
          </p:cNvSpPr>
          <p:nvPr>
            <p:ph idx="1"/>
          </p:nvPr>
        </p:nvSpPr>
        <p:spPr/>
        <p:txBody>
          <a:bodyPr/>
          <a:lstStyle/>
          <a:p>
            <a:r>
              <a:rPr lang="en-US" dirty="0"/>
              <a:t>Performing Common Employee Tasks</a:t>
            </a:r>
          </a:p>
        </p:txBody>
      </p:sp>
      <p:sp>
        <p:nvSpPr>
          <p:cNvPr id="31" name="Text Box 8" descr="bubble"/>
          <p:cNvSpPr txBox="1">
            <a:spLocks noChangeArrowheads="1"/>
          </p:cNvSpPr>
          <p:nvPr/>
        </p:nvSpPr>
        <p:spPr bwMode="auto">
          <a:xfrm>
            <a:off x="136339" y="989416"/>
            <a:ext cx="2462534" cy="246221"/>
          </a:xfrm>
          <a:prstGeom prst="rect">
            <a:avLst/>
          </a:prstGeom>
          <a:noFill/>
          <a:ln w="28575">
            <a:noFill/>
            <a:miter lim="800000"/>
            <a:headEnd/>
            <a:tailEnd/>
          </a:ln>
          <a:effectLst/>
        </p:spPr>
        <p:txBody>
          <a:bodyPr wrap="none">
            <a:spAutoFit/>
          </a:bodyPr>
          <a:lstStyle>
            <a:defPPr>
              <a:defRPr lang="en-US"/>
            </a:defPPr>
            <a:lvl1pPr algn="ctr" rtl="0" fontAlgn="base">
              <a:spcBef>
                <a:spcPct val="0"/>
              </a:spcBef>
              <a:spcAft>
                <a:spcPct val="0"/>
              </a:spcAft>
              <a:defRPr sz="2000" kern="1200">
                <a:solidFill>
                  <a:schemeClr val="tx1"/>
                </a:solidFill>
                <a:latin typeface="Arial"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l">
              <a:spcBef>
                <a:spcPts val="500"/>
              </a:spcBef>
              <a:spcAft>
                <a:spcPts val="500"/>
              </a:spcAft>
            </a:pPr>
            <a:r>
              <a:rPr lang="en-US" sz="1000" dirty="0">
                <a:solidFill>
                  <a:srgbClr val="5191CD"/>
                </a:solidFill>
              </a:rPr>
              <a:t>Entering time in the My Timecard widget</a:t>
            </a:r>
            <a:endParaRPr lang="en-US" sz="1000" b="1" dirty="0">
              <a:solidFill>
                <a:srgbClr val="5191CD"/>
              </a:solidFill>
            </a:endParaRPr>
          </a:p>
        </p:txBody>
      </p:sp>
      <p:sp>
        <p:nvSpPr>
          <p:cNvPr id="37" name="Text Box 11"/>
          <p:cNvSpPr txBox="1">
            <a:spLocks noChangeArrowheads="1"/>
          </p:cNvSpPr>
          <p:nvPr/>
        </p:nvSpPr>
        <p:spPr bwMode="auto">
          <a:xfrm>
            <a:off x="206265" y="1657094"/>
            <a:ext cx="152477"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b="0" dirty="0">
                <a:solidFill>
                  <a:srgbClr val="FFFFFF"/>
                </a:solidFill>
              </a:rPr>
              <a:t>1</a:t>
            </a:r>
          </a:p>
        </p:txBody>
      </p:sp>
      <p:sp>
        <p:nvSpPr>
          <p:cNvPr id="38" name="Text Box 11"/>
          <p:cNvSpPr txBox="1">
            <a:spLocks noChangeArrowheads="1"/>
          </p:cNvSpPr>
          <p:nvPr/>
        </p:nvSpPr>
        <p:spPr bwMode="auto">
          <a:xfrm>
            <a:off x="206265" y="2050736"/>
            <a:ext cx="152477"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dirty="0">
                <a:solidFill>
                  <a:srgbClr val="FFFFFF"/>
                </a:solidFill>
              </a:rPr>
              <a:t>2</a:t>
            </a:r>
            <a:endParaRPr lang="en-US" sz="900" b="0" dirty="0">
              <a:solidFill>
                <a:srgbClr val="FFFFFF"/>
              </a:solidFill>
            </a:endParaRPr>
          </a:p>
        </p:txBody>
      </p:sp>
      <p:sp>
        <p:nvSpPr>
          <p:cNvPr id="39" name="Text Box 10" descr="bubble"/>
          <p:cNvSpPr txBox="1">
            <a:spLocks noChangeArrowheads="1"/>
          </p:cNvSpPr>
          <p:nvPr/>
        </p:nvSpPr>
        <p:spPr bwMode="auto">
          <a:xfrm>
            <a:off x="400476" y="1639736"/>
            <a:ext cx="4387424" cy="304699"/>
          </a:xfrm>
          <a:prstGeom prst="rect">
            <a:avLst/>
          </a:prstGeom>
          <a:noFill/>
          <a:ln w="28575">
            <a:noFill/>
            <a:miter lim="800000"/>
            <a:headEnd/>
            <a:tailEnd/>
          </a:ln>
          <a:effectLst/>
        </p:spPr>
        <p:txBody>
          <a:bodyPr wrap="square" lIns="0" tIns="27432" rIns="0" bIns="0">
            <a:spAutoFit/>
          </a:bodyPr>
          <a:lstStyle/>
          <a:p>
            <a:pPr algn="l"/>
            <a:r>
              <a:rPr lang="en-US" sz="900" b="0" dirty="0"/>
              <a:t>If you plan to make several time entries in your timecard, you may find it beneficial to maximize the My Timecard widget by clicking the Maximize icon.</a:t>
            </a:r>
          </a:p>
        </p:txBody>
      </p:sp>
      <p:sp>
        <p:nvSpPr>
          <p:cNvPr id="42" name="Text Box 10" descr="bubble"/>
          <p:cNvSpPr txBox="1">
            <a:spLocks noChangeArrowheads="1"/>
          </p:cNvSpPr>
          <p:nvPr/>
        </p:nvSpPr>
        <p:spPr bwMode="auto">
          <a:xfrm>
            <a:off x="400477" y="2040481"/>
            <a:ext cx="4387423" cy="443198"/>
          </a:xfrm>
          <a:prstGeom prst="rect">
            <a:avLst/>
          </a:prstGeom>
          <a:noFill/>
          <a:ln w="28575">
            <a:noFill/>
            <a:miter lim="800000"/>
            <a:headEnd/>
            <a:tailEnd/>
          </a:ln>
          <a:effectLst/>
        </p:spPr>
        <p:txBody>
          <a:bodyPr wrap="square" lIns="0" tIns="27432" rIns="0" bIns="0">
            <a:spAutoFit/>
          </a:bodyPr>
          <a:lstStyle/>
          <a:p>
            <a:pPr algn="l"/>
            <a:r>
              <a:rPr lang="en-US" sz="900" dirty="0"/>
              <a:t>Make sure you are viewing the time period containing the dates for which you want to enter time. If the time period is incorrect, click the currently-selected time period, select a new one, and click </a:t>
            </a:r>
            <a:r>
              <a:rPr lang="en-US" sz="900" b="1" dirty="0"/>
              <a:t>Apply</a:t>
            </a:r>
            <a:r>
              <a:rPr lang="en-US" sz="900" dirty="0"/>
              <a:t>.</a:t>
            </a:r>
          </a:p>
        </p:txBody>
      </p:sp>
      <p:sp>
        <p:nvSpPr>
          <p:cNvPr id="44" name="Text Box 11"/>
          <p:cNvSpPr txBox="1">
            <a:spLocks noChangeArrowheads="1"/>
          </p:cNvSpPr>
          <p:nvPr/>
        </p:nvSpPr>
        <p:spPr bwMode="auto">
          <a:xfrm>
            <a:off x="206265" y="2598741"/>
            <a:ext cx="152477"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b="0" dirty="0">
                <a:solidFill>
                  <a:srgbClr val="FFFFFF"/>
                </a:solidFill>
              </a:rPr>
              <a:t>3</a:t>
            </a:r>
          </a:p>
        </p:txBody>
      </p:sp>
      <p:sp>
        <p:nvSpPr>
          <p:cNvPr id="45" name="Text Box 10" descr="bubble"/>
          <p:cNvSpPr txBox="1">
            <a:spLocks noChangeArrowheads="1"/>
          </p:cNvSpPr>
          <p:nvPr/>
        </p:nvSpPr>
        <p:spPr bwMode="auto">
          <a:xfrm>
            <a:off x="400477" y="2579725"/>
            <a:ext cx="4707988" cy="1412694"/>
          </a:xfrm>
          <a:prstGeom prst="rect">
            <a:avLst/>
          </a:prstGeom>
          <a:noFill/>
          <a:ln w="28575">
            <a:noFill/>
            <a:miter lim="800000"/>
            <a:headEnd/>
            <a:tailEnd/>
          </a:ln>
          <a:effectLst/>
        </p:spPr>
        <p:txBody>
          <a:bodyPr wrap="square" lIns="0" tIns="27432" rIns="0" bIns="0">
            <a:spAutoFit/>
          </a:bodyPr>
          <a:lstStyle/>
          <a:p>
            <a:pPr algn="l"/>
            <a:r>
              <a:rPr lang="en-US" sz="900" b="0" dirty="0"/>
              <a:t>Identify the pay code for which you will be adding time.</a:t>
            </a:r>
          </a:p>
          <a:p>
            <a:pPr marL="171450" indent="-171450" algn="l">
              <a:buFont typeface="Arial" panose="020B0604020202020204" pitchFamily="34" charset="0"/>
              <a:buChar char="•"/>
            </a:pPr>
            <a:r>
              <a:rPr lang="en-US" sz="900" dirty="0"/>
              <a:t>If there is already a row with data for the pay code you want, enter the new duration on that row in the appropriate date’s column. Time should be entered in hours and minutes (</a:t>
            </a:r>
            <a:r>
              <a:rPr lang="en-US" sz="900" dirty="0" err="1"/>
              <a:t>hh:mm</a:t>
            </a:r>
            <a:r>
              <a:rPr lang="en-US" sz="900" dirty="0"/>
              <a:t>) format.</a:t>
            </a:r>
          </a:p>
          <a:p>
            <a:pPr marL="171450" indent="-171450" algn="l">
              <a:buFont typeface="Arial" panose="020B0604020202020204" pitchFamily="34" charset="0"/>
              <a:buChar char="•"/>
            </a:pPr>
            <a:r>
              <a:rPr lang="en-US" sz="900" dirty="0"/>
              <a:t>If there is currently no row with the pay code you want, open the </a:t>
            </a:r>
            <a:r>
              <a:rPr lang="en-US" sz="900" b="1" dirty="0"/>
              <a:t>&lt;Enter Pay Code&gt; </a:t>
            </a:r>
            <a:r>
              <a:rPr lang="en-US" sz="900" dirty="0"/>
              <a:t>drop-down list in the </a:t>
            </a:r>
            <a:r>
              <a:rPr lang="en-US" sz="900" b="1" dirty="0"/>
              <a:t>Pay Code </a:t>
            </a:r>
            <a:r>
              <a:rPr lang="en-US" sz="900" dirty="0"/>
              <a:t>column and select the appropriate pay code. You can then add amounts associated with that pay code for any of the dates on that row. If the time should be allocated to a job or labor account other than your primary, open the </a:t>
            </a:r>
            <a:r>
              <a:rPr lang="en-US" sz="900" b="1" dirty="0"/>
              <a:t>Transfer</a:t>
            </a:r>
            <a:r>
              <a:rPr lang="en-US" sz="900" dirty="0"/>
              <a:t> drop-down list and select a transfer. If the one you want is not in the list, click </a:t>
            </a:r>
            <a:r>
              <a:rPr lang="en-US" sz="900" b="1" dirty="0"/>
              <a:t>Search</a:t>
            </a:r>
            <a:r>
              <a:rPr lang="en-US" sz="900" dirty="0"/>
              <a:t> and identify the transfer in the Transfer window that appears.</a:t>
            </a:r>
            <a:endParaRPr lang="en-US" sz="900" b="0" dirty="0"/>
          </a:p>
        </p:txBody>
      </p:sp>
      <p:sp>
        <p:nvSpPr>
          <p:cNvPr id="48" name="Line 12"/>
          <p:cNvSpPr>
            <a:spLocks noChangeShapeType="1"/>
          </p:cNvSpPr>
          <p:nvPr/>
        </p:nvSpPr>
        <p:spPr bwMode="auto">
          <a:xfrm>
            <a:off x="212725" y="4537710"/>
            <a:ext cx="9420225" cy="0"/>
          </a:xfrm>
          <a:prstGeom prst="line">
            <a:avLst/>
          </a:prstGeom>
          <a:noFill/>
          <a:ln w="9525">
            <a:solidFill>
              <a:schemeClr val="tx1"/>
            </a:solidFill>
            <a:round/>
            <a:headEnd/>
            <a:tailEnd/>
          </a:ln>
        </p:spPr>
        <p:txBody>
          <a:bodyPr wrap="square">
            <a:spAutoFit/>
          </a:bodyPr>
          <a:lstStyle/>
          <a:p>
            <a:endParaRPr lang="en-US" dirty="0"/>
          </a:p>
        </p:txBody>
      </p:sp>
      <p:sp>
        <p:nvSpPr>
          <p:cNvPr id="17" name="Text Box 8" descr="bubble"/>
          <p:cNvSpPr txBox="1">
            <a:spLocks noChangeArrowheads="1"/>
          </p:cNvSpPr>
          <p:nvPr/>
        </p:nvSpPr>
        <p:spPr bwMode="auto">
          <a:xfrm>
            <a:off x="5108465" y="4592491"/>
            <a:ext cx="2050561" cy="246221"/>
          </a:xfrm>
          <a:prstGeom prst="rect">
            <a:avLst/>
          </a:prstGeom>
          <a:noFill/>
          <a:ln w="28575">
            <a:noFill/>
            <a:miter lim="800000"/>
            <a:headEnd/>
            <a:tailEnd/>
          </a:ln>
          <a:effectLst/>
        </p:spPr>
        <p:txBody>
          <a:bodyPr wrap="none">
            <a:spAutoFit/>
          </a:bodyPr>
          <a:lstStyle>
            <a:defPPr>
              <a:defRPr lang="en-US"/>
            </a:defPPr>
            <a:lvl1pPr algn="ctr" rtl="0" fontAlgn="base">
              <a:spcBef>
                <a:spcPct val="0"/>
              </a:spcBef>
              <a:spcAft>
                <a:spcPct val="0"/>
              </a:spcAft>
              <a:defRPr sz="2000" kern="1200">
                <a:solidFill>
                  <a:schemeClr val="tx1"/>
                </a:solidFill>
                <a:latin typeface="Arial"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l">
              <a:spcBef>
                <a:spcPts val="500"/>
              </a:spcBef>
              <a:spcAft>
                <a:spcPts val="500"/>
              </a:spcAft>
            </a:pPr>
            <a:r>
              <a:rPr lang="en-US" sz="1000" dirty="0">
                <a:solidFill>
                  <a:srgbClr val="5191CD"/>
                </a:solidFill>
              </a:rPr>
              <a:t>Reviewing your accrual balances</a:t>
            </a:r>
            <a:endParaRPr lang="en-US" sz="1000" b="1" dirty="0">
              <a:solidFill>
                <a:srgbClr val="5191CD"/>
              </a:solidFill>
            </a:endParaRPr>
          </a:p>
        </p:txBody>
      </p:sp>
      <p:sp>
        <p:nvSpPr>
          <p:cNvPr id="20" name="Text Box 10" descr="bubble"/>
          <p:cNvSpPr txBox="1">
            <a:spLocks noChangeArrowheads="1"/>
          </p:cNvSpPr>
          <p:nvPr/>
        </p:nvSpPr>
        <p:spPr bwMode="auto">
          <a:xfrm>
            <a:off x="5207426" y="4901818"/>
            <a:ext cx="4581635" cy="304699"/>
          </a:xfrm>
          <a:prstGeom prst="rect">
            <a:avLst/>
          </a:prstGeom>
          <a:noFill/>
          <a:ln w="28575">
            <a:noFill/>
            <a:miter lim="800000"/>
            <a:headEnd/>
            <a:tailEnd/>
          </a:ln>
          <a:effectLst/>
        </p:spPr>
        <p:txBody>
          <a:bodyPr wrap="square" lIns="0" tIns="27432" rIns="0" bIns="0">
            <a:spAutoFit/>
          </a:bodyPr>
          <a:lstStyle/>
          <a:p>
            <a:pPr algn="l"/>
            <a:r>
              <a:rPr lang="en-US" sz="900" dirty="0"/>
              <a:t>You can review any time off balances you have accrued right in your timecard. Make sure the My Timecard widget is in a primary view.</a:t>
            </a:r>
          </a:p>
        </p:txBody>
      </p:sp>
      <p:sp>
        <p:nvSpPr>
          <p:cNvPr id="15" name="Line 12"/>
          <p:cNvSpPr>
            <a:spLocks noChangeShapeType="1"/>
          </p:cNvSpPr>
          <p:nvPr/>
        </p:nvSpPr>
        <p:spPr bwMode="auto">
          <a:xfrm rot="5400000">
            <a:off x="3525139" y="6205792"/>
            <a:ext cx="2795396" cy="0"/>
          </a:xfrm>
          <a:prstGeom prst="line">
            <a:avLst/>
          </a:prstGeom>
          <a:noFill/>
          <a:ln w="9525">
            <a:solidFill>
              <a:schemeClr val="tx1"/>
            </a:solidFill>
            <a:round/>
            <a:headEnd/>
            <a:tailEnd/>
          </a:ln>
        </p:spPr>
        <p:txBody>
          <a:bodyPr wrap="square">
            <a:spAutoFit/>
          </a:bodyPr>
          <a:lstStyle/>
          <a:p>
            <a:endParaRPr lang="en-US" dirty="0"/>
          </a:p>
        </p:txBody>
      </p:sp>
      <p:sp>
        <p:nvSpPr>
          <p:cNvPr id="16" name="Text Box 8" descr="bubble"/>
          <p:cNvSpPr txBox="1">
            <a:spLocks noChangeArrowheads="1"/>
          </p:cNvSpPr>
          <p:nvPr/>
        </p:nvSpPr>
        <p:spPr bwMode="auto">
          <a:xfrm>
            <a:off x="563059" y="4592490"/>
            <a:ext cx="1568058" cy="246221"/>
          </a:xfrm>
          <a:prstGeom prst="rect">
            <a:avLst/>
          </a:prstGeom>
          <a:noFill/>
          <a:ln w="28575">
            <a:noFill/>
            <a:miter lim="800000"/>
            <a:headEnd/>
            <a:tailEnd/>
          </a:ln>
          <a:effectLst/>
        </p:spPr>
        <p:txBody>
          <a:bodyPr wrap="none">
            <a:spAutoFit/>
          </a:bodyPr>
          <a:lstStyle>
            <a:defPPr>
              <a:defRPr lang="en-US"/>
            </a:defPPr>
            <a:lvl1pPr algn="ctr" rtl="0" fontAlgn="base">
              <a:spcBef>
                <a:spcPct val="0"/>
              </a:spcBef>
              <a:spcAft>
                <a:spcPct val="0"/>
              </a:spcAft>
              <a:defRPr sz="2000" kern="1200">
                <a:solidFill>
                  <a:schemeClr val="tx1"/>
                </a:solidFill>
                <a:latin typeface="Arial"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l">
              <a:spcBef>
                <a:spcPts val="500"/>
              </a:spcBef>
              <a:spcAft>
                <a:spcPts val="500"/>
              </a:spcAft>
            </a:pPr>
            <a:r>
              <a:rPr lang="en-US" sz="1000" dirty="0">
                <a:solidFill>
                  <a:srgbClr val="5191CD"/>
                </a:solidFill>
              </a:rPr>
              <a:t>Approving your timecard</a:t>
            </a:r>
            <a:endParaRPr lang="en-US" sz="1000" b="1" dirty="0">
              <a:solidFill>
                <a:srgbClr val="5191CD"/>
              </a:solidFill>
            </a:endParaRPr>
          </a:p>
        </p:txBody>
      </p:sp>
      <p:sp>
        <p:nvSpPr>
          <p:cNvPr id="18" name="Text Box 10" descr="bubble"/>
          <p:cNvSpPr txBox="1">
            <a:spLocks noChangeArrowheads="1"/>
          </p:cNvSpPr>
          <p:nvPr/>
        </p:nvSpPr>
        <p:spPr bwMode="auto">
          <a:xfrm>
            <a:off x="225238" y="4914517"/>
            <a:ext cx="4581636" cy="443198"/>
          </a:xfrm>
          <a:prstGeom prst="rect">
            <a:avLst/>
          </a:prstGeom>
          <a:noFill/>
          <a:ln w="28575">
            <a:noFill/>
            <a:miter lim="800000"/>
            <a:headEnd/>
            <a:tailEnd/>
          </a:ln>
          <a:effectLst/>
        </p:spPr>
        <p:txBody>
          <a:bodyPr wrap="square" lIns="0" tIns="27432" rIns="0" bIns="0">
            <a:spAutoFit/>
          </a:bodyPr>
          <a:lstStyle/>
          <a:p>
            <a:pPr algn="l"/>
            <a:r>
              <a:rPr lang="en-US" sz="900" dirty="0"/>
              <a:t>After you have reviewed your timecard for accuracy at the end of a pay period, and agree that all information is correct, you should approve you timecard so your manager knows it is ready to go to payroll. Make sure the My Timecard widget is in a primary view.</a:t>
            </a:r>
          </a:p>
        </p:txBody>
      </p:sp>
      <p:sp>
        <p:nvSpPr>
          <p:cNvPr id="21" name="Text Box 11"/>
          <p:cNvSpPr txBox="1">
            <a:spLocks noChangeArrowheads="1"/>
          </p:cNvSpPr>
          <p:nvPr/>
        </p:nvSpPr>
        <p:spPr bwMode="auto">
          <a:xfrm>
            <a:off x="212725" y="4105904"/>
            <a:ext cx="152477"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dirty="0">
                <a:solidFill>
                  <a:srgbClr val="FFFFFF"/>
                </a:solidFill>
              </a:rPr>
              <a:t>4</a:t>
            </a:r>
            <a:endParaRPr lang="en-US" sz="900" b="0" dirty="0">
              <a:solidFill>
                <a:srgbClr val="FFFFFF"/>
              </a:solidFill>
            </a:endParaRPr>
          </a:p>
        </p:txBody>
      </p:sp>
      <p:sp>
        <p:nvSpPr>
          <p:cNvPr id="24" name="Text Box 10" descr="bubble"/>
          <p:cNvSpPr txBox="1">
            <a:spLocks noChangeArrowheads="1"/>
          </p:cNvSpPr>
          <p:nvPr/>
        </p:nvSpPr>
        <p:spPr bwMode="auto">
          <a:xfrm>
            <a:off x="406937" y="4088467"/>
            <a:ext cx="4336623" cy="304699"/>
          </a:xfrm>
          <a:prstGeom prst="rect">
            <a:avLst/>
          </a:prstGeom>
          <a:noFill/>
          <a:ln w="28575">
            <a:noFill/>
            <a:miter lim="800000"/>
            <a:headEnd/>
            <a:tailEnd/>
          </a:ln>
          <a:effectLst/>
        </p:spPr>
        <p:txBody>
          <a:bodyPr wrap="square" lIns="0" tIns="27432" rIns="0" bIns="0">
            <a:spAutoFit/>
          </a:bodyPr>
          <a:lstStyle/>
          <a:p>
            <a:pPr algn="l"/>
            <a:r>
              <a:rPr lang="en-US" sz="900" dirty="0"/>
              <a:t>Complete any additional changes for any other dates that need entries. When you have completed the changes you wish to make to the timecard, click </a:t>
            </a:r>
            <a:r>
              <a:rPr lang="en-US" sz="900" b="1" dirty="0"/>
              <a:t>Save</a:t>
            </a:r>
            <a:r>
              <a:rPr lang="en-US" sz="900" dirty="0"/>
              <a:t>.</a:t>
            </a:r>
            <a:endParaRPr lang="en-US" sz="900" b="0" dirty="0"/>
          </a:p>
        </p:txBody>
      </p:sp>
      <p:sp>
        <p:nvSpPr>
          <p:cNvPr id="25" name="Text Box 11"/>
          <p:cNvSpPr txBox="1">
            <a:spLocks noChangeArrowheads="1"/>
          </p:cNvSpPr>
          <p:nvPr/>
        </p:nvSpPr>
        <p:spPr bwMode="auto">
          <a:xfrm>
            <a:off x="225239" y="5496863"/>
            <a:ext cx="152477"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b="0" dirty="0">
                <a:solidFill>
                  <a:srgbClr val="FFFFFF"/>
                </a:solidFill>
              </a:rPr>
              <a:t>1</a:t>
            </a:r>
          </a:p>
        </p:txBody>
      </p:sp>
      <p:sp>
        <p:nvSpPr>
          <p:cNvPr id="26" name="Text Box 11"/>
          <p:cNvSpPr txBox="1">
            <a:spLocks noChangeArrowheads="1"/>
          </p:cNvSpPr>
          <p:nvPr/>
        </p:nvSpPr>
        <p:spPr bwMode="auto">
          <a:xfrm>
            <a:off x="225239" y="6202925"/>
            <a:ext cx="152477"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dirty="0">
                <a:solidFill>
                  <a:srgbClr val="FFFFFF"/>
                </a:solidFill>
              </a:rPr>
              <a:t>2</a:t>
            </a:r>
            <a:endParaRPr lang="en-US" sz="900" b="0" dirty="0">
              <a:solidFill>
                <a:srgbClr val="FFFFFF"/>
              </a:solidFill>
            </a:endParaRPr>
          </a:p>
        </p:txBody>
      </p:sp>
      <p:sp>
        <p:nvSpPr>
          <p:cNvPr id="27" name="Text Box 10" descr="bubble"/>
          <p:cNvSpPr txBox="1">
            <a:spLocks noChangeArrowheads="1"/>
          </p:cNvSpPr>
          <p:nvPr/>
        </p:nvSpPr>
        <p:spPr bwMode="auto">
          <a:xfrm>
            <a:off x="419450" y="5486957"/>
            <a:ext cx="4387424" cy="581698"/>
          </a:xfrm>
          <a:prstGeom prst="rect">
            <a:avLst/>
          </a:prstGeom>
          <a:noFill/>
          <a:ln w="28575">
            <a:noFill/>
            <a:miter lim="800000"/>
            <a:headEnd/>
            <a:tailEnd/>
          </a:ln>
          <a:effectLst/>
        </p:spPr>
        <p:txBody>
          <a:bodyPr wrap="square" lIns="0" tIns="27432" rIns="0" bIns="0">
            <a:spAutoFit/>
          </a:bodyPr>
          <a:lstStyle/>
          <a:p>
            <a:pPr algn="l"/>
            <a:r>
              <a:rPr lang="en-US" sz="900" b="0" dirty="0"/>
              <a:t>In the My Timecar</a:t>
            </a:r>
            <a:r>
              <a:rPr lang="en-US" sz="900" dirty="0"/>
              <a:t>d widget, make sure you are viewing the time period you want to approve. Note that ALL days currently being viewed in the timecard will be approved.</a:t>
            </a:r>
          </a:p>
          <a:p>
            <a:pPr algn="l"/>
            <a:r>
              <a:rPr lang="en-US" sz="900" b="0" dirty="0"/>
              <a:t>If the time period is incorrect, click the currently-selected time period, select a new one, and click </a:t>
            </a:r>
            <a:r>
              <a:rPr lang="en-US" sz="900" b="1" dirty="0"/>
              <a:t>Apply</a:t>
            </a:r>
            <a:r>
              <a:rPr lang="en-US" sz="900" b="0" dirty="0"/>
              <a:t>.</a:t>
            </a:r>
          </a:p>
        </p:txBody>
      </p:sp>
      <p:sp>
        <p:nvSpPr>
          <p:cNvPr id="28" name="Text Box 10" descr="bubble"/>
          <p:cNvSpPr txBox="1">
            <a:spLocks noChangeArrowheads="1"/>
          </p:cNvSpPr>
          <p:nvPr/>
        </p:nvSpPr>
        <p:spPr bwMode="auto">
          <a:xfrm>
            <a:off x="419451" y="6197897"/>
            <a:ext cx="4387423" cy="304699"/>
          </a:xfrm>
          <a:prstGeom prst="rect">
            <a:avLst/>
          </a:prstGeom>
          <a:noFill/>
          <a:ln w="28575">
            <a:noFill/>
            <a:miter lim="800000"/>
            <a:headEnd/>
            <a:tailEnd/>
          </a:ln>
          <a:effectLst/>
        </p:spPr>
        <p:txBody>
          <a:bodyPr wrap="square" lIns="0" tIns="27432" rIns="0" bIns="0">
            <a:spAutoFit/>
          </a:bodyPr>
          <a:lstStyle/>
          <a:p>
            <a:pPr algn="l"/>
            <a:r>
              <a:rPr lang="en-US" sz="900" dirty="0"/>
              <a:t>After verifying that you want to approve all of the dates appearing the timecard, click the </a:t>
            </a:r>
            <a:r>
              <a:rPr lang="en-US" sz="900" b="1" dirty="0"/>
              <a:t>Approve Timecard </a:t>
            </a:r>
            <a:r>
              <a:rPr lang="en-US" sz="900" dirty="0"/>
              <a:t>icon          and select </a:t>
            </a:r>
            <a:r>
              <a:rPr lang="en-US" sz="900" b="1" dirty="0"/>
              <a:t>Approve Timecards</a:t>
            </a:r>
            <a:r>
              <a:rPr lang="en-US" sz="900" dirty="0"/>
              <a:t>.</a:t>
            </a:r>
          </a:p>
        </p:txBody>
      </p:sp>
      <p:grpSp>
        <p:nvGrpSpPr>
          <p:cNvPr id="35" name="Group 34"/>
          <p:cNvGrpSpPr/>
          <p:nvPr/>
        </p:nvGrpSpPr>
        <p:grpSpPr>
          <a:xfrm>
            <a:off x="195591" y="4532720"/>
            <a:ext cx="398594" cy="320040"/>
            <a:chOff x="8625392" y="1958016"/>
            <a:chExt cx="398594" cy="320040"/>
          </a:xfrm>
        </p:grpSpPr>
        <p:sp>
          <p:nvSpPr>
            <p:cNvPr id="36" name="Explosion 2 35"/>
            <p:cNvSpPr/>
            <p:nvPr/>
          </p:nvSpPr>
          <p:spPr bwMode="auto">
            <a:xfrm>
              <a:off x="8627747" y="1958016"/>
              <a:ext cx="396239" cy="320040"/>
            </a:xfrm>
            <a:prstGeom prst="irregularSeal2">
              <a:avLst/>
            </a:prstGeom>
            <a:solidFill>
              <a:srgbClr val="FFFFFF"/>
            </a:solidFill>
            <a:ln w="25400" cap="flat" cmpd="sng" algn="ctr">
              <a:solidFill>
                <a:srgbClr val="F04E29"/>
              </a:solid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
          <p:nvSpPr>
            <p:cNvPr id="40" name="TextBox 39"/>
            <p:cNvSpPr txBox="1"/>
            <p:nvPr/>
          </p:nvSpPr>
          <p:spPr>
            <a:xfrm rot="19500000">
              <a:off x="8625392" y="2032390"/>
              <a:ext cx="369012" cy="200055"/>
            </a:xfrm>
            <a:prstGeom prst="rect">
              <a:avLst/>
            </a:prstGeom>
            <a:noFill/>
          </p:spPr>
          <p:txBody>
            <a:bodyPr wrap="none" rtlCol="0">
              <a:spAutoFit/>
            </a:bodyPr>
            <a:lstStyle/>
            <a:p>
              <a:r>
                <a:rPr lang="en-US" sz="700" b="1" dirty="0">
                  <a:solidFill>
                    <a:srgbClr val="F15D22"/>
                  </a:solidFill>
                </a:rPr>
                <a:t>New</a:t>
              </a:r>
            </a:p>
          </p:txBody>
        </p:sp>
      </p:grpSp>
      <p:sp>
        <p:nvSpPr>
          <p:cNvPr id="29" name="Text Box 11"/>
          <p:cNvSpPr txBox="1">
            <a:spLocks noChangeArrowheads="1"/>
          </p:cNvSpPr>
          <p:nvPr/>
        </p:nvSpPr>
        <p:spPr bwMode="auto">
          <a:xfrm>
            <a:off x="5207426" y="5344123"/>
            <a:ext cx="152477"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b="0" dirty="0">
                <a:solidFill>
                  <a:srgbClr val="FFFFFF"/>
                </a:solidFill>
              </a:rPr>
              <a:t>1</a:t>
            </a:r>
          </a:p>
        </p:txBody>
      </p:sp>
      <p:sp>
        <p:nvSpPr>
          <p:cNvPr id="32" name="Text Box 10" descr="bubble"/>
          <p:cNvSpPr txBox="1">
            <a:spLocks noChangeArrowheads="1"/>
          </p:cNvSpPr>
          <p:nvPr/>
        </p:nvSpPr>
        <p:spPr bwMode="auto">
          <a:xfrm>
            <a:off x="5401637" y="5332966"/>
            <a:ext cx="4387424" cy="720197"/>
          </a:xfrm>
          <a:prstGeom prst="rect">
            <a:avLst/>
          </a:prstGeom>
          <a:noFill/>
          <a:ln w="28575">
            <a:noFill/>
            <a:miter lim="800000"/>
            <a:headEnd/>
            <a:tailEnd/>
          </a:ln>
          <a:effectLst/>
        </p:spPr>
        <p:txBody>
          <a:bodyPr wrap="square" lIns="0" tIns="27432" rIns="0" bIns="0">
            <a:spAutoFit/>
          </a:bodyPr>
          <a:lstStyle/>
          <a:p>
            <a:pPr algn="l"/>
            <a:r>
              <a:rPr lang="en-US" sz="900" dirty="0"/>
              <a:t>In the My Timecard widget, make sure you are viewing the date for which you would like to view your available balances. (For example, if you want to want to review your balances as of April 3, make sure a row for April 3 is displayed in the timecard). If the date is not showing, click the currently-selected time period, click the Select Dates</a:t>
            </a:r>
          </a:p>
          <a:p>
            <a:pPr algn="l"/>
            <a:r>
              <a:rPr lang="en-US" sz="900" dirty="0"/>
              <a:t>icon         , select the date you want from the calendar, and click </a:t>
            </a:r>
            <a:r>
              <a:rPr lang="en-US" sz="900" b="1" dirty="0"/>
              <a:t>Apply</a:t>
            </a:r>
            <a:r>
              <a:rPr lang="en-US" sz="900" dirty="0"/>
              <a:t>.</a:t>
            </a:r>
          </a:p>
        </p:txBody>
      </p:sp>
      <p:sp>
        <p:nvSpPr>
          <p:cNvPr id="41" name="Text Box 11"/>
          <p:cNvSpPr txBox="1">
            <a:spLocks noChangeArrowheads="1"/>
          </p:cNvSpPr>
          <p:nvPr/>
        </p:nvSpPr>
        <p:spPr bwMode="auto">
          <a:xfrm>
            <a:off x="5207426" y="6196870"/>
            <a:ext cx="152477"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b="0" dirty="0">
                <a:solidFill>
                  <a:srgbClr val="FFFFFF"/>
                </a:solidFill>
              </a:rPr>
              <a:t>2</a:t>
            </a:r>
          </a:p>
        </p:txBody>
      </p:sp>
      <p:sp>
        <p:nvSpPr>
          <p:cNvPr id="43" name="Text Box 10" descr="bubble"/>
          <p:cNvSpPr txBox="1">
            <a:spLocks noChangeArrowheads="1"/>
          </p:cNvSpPr>
          <p:nvPr/>
        </p:nvSpPr>
        <p:spPr bwMode="auto">
          <a:xfrm>
            <a:off x="5401638" y="6179613"/>
            <a:ext cx="4336623" cy="581698"/>
          </a:xfrm>
          <a:prstGeom prst="rect">
            <a:avLst/>
          </a:prstGeom>
          <a:noFill/>
          <a:ln w="28575">
            <a:noFill/>
            <a:miter lim="800000"/>
            <a:headEnd/>
            <a:tailEnd/>
          </a:ln>
          <a:effectLst/>
        </p:spPr>
        <p:txBody>
          <a:bodyPr wrap="square" lIns="0" tIns="27432" rIns="0" bIns="0">
            <a:spAutoFit/>
          </a:bodyPr>
          <a:lstStyle/>
          <a:p>
            <a:pPr algn="l"/>
            <a:r>
              <a:rPr lang="en-US" sz="900" b="0" dirty="0"/>
              <a:t>Select the row of the date for which you want to check your balance, and select the Accruals tab at the bottom of your timecard. Your accrual balances will appear in the tab. The values in the Accrual Available Balance column tell you how many hours you have available in each of the types of hours you accrue.</a:t>
            </a:r>
          </a:p>
        </p:txBody>
      </p:sp>
      <p:sp>
        <p:nvSpPr>
          <p:cNvPr id="49" name="Text Box 10" descr="bubble"/>
          <p:cNvSpPr txBox="1">
            <a:spLocks noChangeArrowheads="1"/>
          </p:cNvSpPr>
          <p:nvPr/>
        </p:nvSpPr>
        <p:spPr bwMode="auto">
          <a:xfrm>
            <a:off x="206263" y="1238991"/>
            <a:ext cx="4716573" cy="304699"/>
          </a:xfrm>
          <a:prstGeom prst="rect">
            <a:avLst/>
          </a:prstGeom>
          <a:noFill/>
          <a:ln w="28575">
            <a:noFill/>
            <a:miter lim="800000"/>
            <a:headEnd/>
            <a:tailEnd/>
          </a:ln>
          <a:effectLst/>
        </p:spPr>
        <p:txBody>
          <a:bodyPr wrap="square" lIns="0" tIns="27432" rIns="0" bIns="0">
            <a:spAutoFit/>
          </a:bodyPr>
          <a:lstStyle/>
          <a:p>
            <a:pPr algn="l"/>
            <a:r>
              <a:rPr lang="en-US" sz="900" dirty="0"/>
              <a:t>If you need to add or edit your worked or non-worked time, you can do so in the My Timecard widget. Make sure the My Timecard widget is in a primary view.</a:t>
            </a:r>
            <a:endParaRPr lang="en-US" sz="900" b="0" dirty="0"/>
          </a:p>
        </p:txBody>
      </p:sp>
      <p:cxnSp>
        <p:nvCxnSpPr>
          <p:cNvPr id="50" name="Straight Connector 49"/>
          <p:cNvCxnSpPr/>
          <p:nvPr/>
        </p:nvCxnSpPr>
        <p:spPr bwMode="auto">
          <a:xfrm>
            <a:off x="5334000" y="1389394"/>
            <a:ext cx="3924300" cy="0"/>
          </a:xfrm>
          <a:prstGeom prst="line">
            <a:avLst/>
          </a:prstGeom>
          <a:solidFill>
            <a:schemeClr val="accent1"/>
          </a:solidFill>
          <a:ln w="19050" cap="flat" cmpd="sng" algn="ctr">
            <a:solidFill>
              <a:srgbClr val="F02E00"/>
            </a:solidFill>
            <a:prstDash val="solid"/>
            <a:round/>
            <a:headEnd type="none" w="med" len="med"/>
            <a:tailEnd type="none" w="med" len="med"/>
          </a:ln>
          <a:effectLst/>
        </p:spPr>
      </p:cxnSp>
      <p:sp>
        <p:nvSpPr>
          <p:cNvPr id="51" name="Text Box 11"/>
          <p:cNvSpPr txBox="1">
            <a:spLocks noChangeArrowheads="1"/>
          </p:cNvSpPr>
          <p:nvPr/>
        </p:nvSpPr>
        <p:spPr bwMode="auto">
          <a:xfrm>
            <a:off x="5257761" y="1307098"/>
            <a:ext cx="152477"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dirty="0">
                <a:solidFill>
                  <a:srgbClr val="FFFFFF"/>
                </a:solidFill>
              </a:rPr>
              <a:t>2</a:t>
            </a:r>
            <a:endParaRPr lang="en-US" sz="900" b="0" dirty="0">
              <a:solidFill>
                <a:srgbClr val="FFFFFF"/>
              </a:solidFill>
            </a:endParaRPr>
          </a:p>
        </p:txBody>
      </p:sp>
      <p:cxnSp>
        <p:nvCxnSpPr>
          <p:cNvPr id="52" name="Straight Connector 51"/>
          <p:cNvCxnSpPr/>
          <p:nvPr/>
        </p:nvCxnSpPr>
        <p:spPr bwMode="auto">
          <a:xfrm>
            <a:off x="5334000" y="2098028"/>
            <a:ext cx="1651000" cy="0"/>
          </a:xfrm>
          <a:prstGeom prst="line">
            <a:avLst/>
          </a:prstGeom>
          <a:solidFill>
            <a:schemeClr val="accent1"/>
          </a:solidFill>
          <a:ln w="19050" cap="flat" cmpd="sng" algn="ctr">
            <a:solidFill>
              <a:srgbClr val="F02E00"/>
            </a:solidFill>
            <a:prstDash val="solid"/>
            <a:round/>
            <a:headEnd type="none" w="med" len="med"/>
            <a:tailEnd type="none" w="med" len="med"/>
          </a:ln>
          <a:effectLst/>
        </p:spPr>
      </p:cxnSp>
      <p:sp>
        <p:nvSpPr>
          <p:cNvPr id="53" name="Text Box 11"/>
          <p:cNvSpPr txBox="1">
            <a:spLocks noChangeArrowheads="1"/>
          </p:cNvSpPr>
          <p:nvPr/>
        </p:nvSpPr>
        <p:spPr bwMode="auto">
          <a:xfrm>
            <a:off x="5257761" y="2009382"/>
            <a:ext cx="152477"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b="0" dirty="0">
                <a:solidFill>
                  <a:srgbClr val="FFFFFF"/>
                </a:solidFill>
              </a:rPr>
              <a:t>3</a:t>
            </a:r>
          </a:p>
        </p:txBody>
      </p:sp>
      <p:cxnSp>
        <p:nvCxnSpPr>
          <p:cNvPr id="54" name="Straight Connector 53"/>
          <p:cNvCxnSpPr>
            <a:cxnSpLocks/>
          </p:cNvCxnSpPr>
          <p:nvPr/>
        </p:nvCxnSpPr>
        <p:spPr bwMode="auto">
          <a:xfrm>
            <a:off x="5341181" y="1169434"/>
            <a:ext cx="4090551" cy="0"/>
          </a:xfrm>
          <a:prstGeom prst="line">
            <a:avLst/>
          </a:prstGeom>
          <a:solidFill>
            <a:schemeClr val="accent1"/>
          </a:solidFill>
          <a:ln w="19050" cap="flat" cmpd="sng" algn="ctr">
            <a:solidFill>
              <a:srgbClr val="F02E00"/>
            </a:solidFill>
            <a:prstDash val="solid"/>
            <a:round/>
            <a:headEnd type="none" w="med" len="med"/>
            <a:tailEnd type="none" w="med" len="med"/>
          </a:ln>
          <a:effectLst/>
        </p:spPr>
      </p:cxnSp>
      <p:sp>
        <p:nvSpPr>
          <p:cNvPr id="55" name="Text Box 11"/>
          <p:cNvSpPr txBox="1">
            <a:spLocks noChangeArrowheads="1"/>
          </p:cNvSpPr>
          <p:nvPr/>
        </p:nvSpPr>
        <p:spPr bwMode="auto">
          <a:xfrm>
            <a:off x="5257684" y="1087138"/>
            <a:ext cx="152477"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b="0" dirty="0">
                <a:solidFill>
                  <a:srgbClr val="FFFFFF"/>
                </a:solidFill>
              </a:rPr>
              <a:t>1</a:t>
            </a:r>
          </a:p>
        </p:txBody>
      </p:sp>
      <p:cxnSp>
        <p:nvCxnSpPr>
          <p:cNvPr id="56" name="Straight Connector 55"/>
          <p:cNvCxnSpPr/>
          <p:nvPr/>
        </p:nvCxnSpPr>
        <p:spPr bwMode="auto">
          <a:xfrm>
            <a:off x="5395537" y="1598886"/>
            <a:ext cx="4117335" cy="0"/>
          </a:xfrm>
          <a:prstGeom prst="line">
            <a:avLst/>
          </a:prstGeom>
          <a:solidFill>
            <a:schemeClr val="accent1"/>
          </a:solidFill>
          <a:ln w="19050" cap="flat" cmpd="sng" algn="ctr">
            <a:solidFill>
              <a:srgbClr val="F02E00"/>
            </a:solidFill>
            <a:prstDash val="solid"/>
            <a:round/>
            <a:headEnd type="none" w="med" len="med"/>
            <a:tailEnd type="none" w="med" len="med"/>
          </a:ln>
          <a:effectLst/>
        </p:spPr>
      </p:cxnSp>
      <p:sp>
        <p:nvSpPr>
          <p:cNvPr id="57" name="Text Box 11"/>
          <p:cNvSpPr txBox="1">
            <a:spLocks noChangeArrowheads="1"/>
          </p:cNvSpPr>
          <p:nvPr/>
        </p:nvSpPr>
        <p:spPr bwMode="auto">
          <a:xfrm>
            <a:off x="5257607" y="1516590"/>
            <a:ext cx="152477"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b="0" dirty="0">
                <a:solidFill>
                  <a:srgbClr val="FFFFFF"/>
                </a:solidFill>
              </a:rPr>
              <a:t>4</a:t>
            </a:r>
          </a:p>
        </p:txBody>
      </p:sp>
      <p:sp>
        <p:nvSpPr>
          <p:cNvPr id="58" name="Text Box 10" descr="bubble"/>
          <p:cNvSpPr txBox="1">
            <a:spLocks noChangeArrowheads="1"/>
          </p:cNvSpPr>
          <p:nvPr/>
        </p:nvSpPr>
        <p:spPr bwMode="auto">
          <a:xfrm>
            <a:off x="206264" y="6631838"/>
            <a:ext cx="4581636" cy="858697"/>
          </a:xfrm>
          <a:prstGeom prst="rect">
            <a:avLst/>
          </a:prstGeom>
          <a:noFill/>
          <a:ln w="28575">
            <a:noFill/>
            <a:miter lim="800000"/>
            <a:headEnd/>
            <a:tailEnd/>
          </a:ln>
          <a:effectLst/>
        </p:spPr>
        <p:txBody>
          <a:bodyPr wrap="square" lIns="0" tIns="27432" rIns="0" bIns="0">
            <a:spAutoFit/>
          </a:bodyPr>
          <a:lstStyle/>
          <a:p>
            <a:pPr algn="l"/>
            <a:r>
              <a:rPr lang="en-US" sz="900" dirty="0"/>
              <a:t>After applying an approval, you will no longer be able to edit your timecard for that pay period (as indicated by the timecard’s colored background). If you later determine that you need to make an edit, click the </a:t>
            </a:r>
            <a:r>
              <a:rPr lang="en-US" sz="900" b="1" dirty="0"/>
              <a:t>Approve Actions </a:t>
            </a:r>
            <a:r>
              <a:rPr lang="en-US" sz="900" dirty="0"/>
              <a:t>icon and select </a:t>
            </a:r>
            <a:r>
              <a:rPr lang="en-US" sz="900" b="1" dirty="0"/>
              <a:t>Remove Timecard Approval</a:t>
            </a:r>
            <a:r>
              <a:rPr lang="en-US" sz="900" dirty="0"/>
              <a:t>. You can then make your edit(s) and approve the timecard again.</a:t>
            </a:r>
          </a:p>
          <a:p>
            <a:pPr algn="l"/>
            <a:r>
              <a:rPr lang="en-US" sz="900" dirty="0"/>
              <a:t>Note that you may not have permission to remove your approval, in which case that option will not appear. In that case, contact your manager and explain what needs correcting.</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8157" y="1815336"/>
            <a:ext cx="145818" cy="128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9" name="Straight Connector 58"/>
          <p:cNvCxnSpPr/>
          <p:nvPr/>
        </p:nvCxnSpPr>
        <p:spPr bwMode="auto">
          <a:xfrm>
            <a:off x="9424474" y="1166293"/>
            <a:ext cx="0" cy="85437"/>
          </a:xfrm>
          <a:prstGeom prst="line">
            <a:avLst/>
          </a:prstGeom>
          <a:solidFill>
            <a:schemeClr val="accent1"/>
          </a:solidFill>
          <a:ln w="19050" cap="flat" cmpd="sng" algn="ctr">
            <a:solidFill>
              <a:srgbClr val="F02E00"/>
            </a:solidFill>
            <a:prstDash val="solid"/>
            <a:round/>
            <a:headEnd type="none" w="med" len="med"/>
            <a:tailEnd type="none" w="med" len="med"/>
          </a:ln>
          <a:effectLst/>
        </p:spPr>
      </p:cxnSp>
      <p:cxnSp>
        <p:nvCxnSpPr>
          <p:cNvPr id="60" name="Straight Connector 59"/>
          <p:cNvCxnSpPr/>
          <p:nvPr/>
        </p:nvCxnSpPr>
        <p:spPr bwMode="auto">
          <a:xfrm>
            <a:off x="5492672" y="2222119"/>
            <a:ext cx="292178" cy="0"/>
          </a:xfrm>
          <a:prstGeom prst="line">
            <a:avLst/>
          </a:prstGeom>
          <a:solidFill>
            <a:schemeClr val="accent1"/>
          </a:solidFill>
          <a:ln w="19050" cap="flat" cmpd="sng" algn="ctr">
            <a:solidFill>
              <a:srgbClr val="F02E00"/>
            </a:solidFill>
            <a:prstDash val="solid"/>
            <a:round/>
            <a:headEnd type="none" w="med" len="med"/>
            <a:tailEnd type="none" w="med" len="med"/>
          </a:ln>
          <a:effectLst/>
        </p:spPr>
      </p:cxnSp>
      <p:cxnSp>
        <p:nvCxnSpPr>
          <p:cNvPr id="61" name="Straight Connector 60"/>
          <p:cNvCxnSpPr/>
          <p:nvPr/>
        </p:nvCxnSpPr>
        <p:spPr bwMode="auto">
          <a:xfrm>
            <a:off x="5497834" y="2091678"/>
            <a:ext cx="0" cy="130441"/>
          </a:xfrm>
          <a:prstGeom prst="line">
            <a:avLst/>
          </a:prstGeom>
          <a:solidFill>
            <a:schemeClr val="accent1"/>
          </a:solidFill>
          <a:ln w="19050" cap="flat" cmpd="sng" algn="ctr">
            <a:solidFill>
              <a:srgbClr val="F02E00"/>
            </a:solidFill>
            <a:prstDash val="solid"/>
            <a:round/>
            <a:headEnd type="none" w="med" len="med"/>
            <a:tailEnd type="none" w="med" len="med"/>
          </a:ln>
          <a:effectLst/>
        </p:spPr>
      </p:cxnSp>
      <p:cxnSp>
        <p:nvCxnSpPr>
          <p:cNvPr id="64" name="Straight Connector 63"/>
          <p:cNvCxnSpPr/>
          <p:nvPr/>
        </p:nvCxnSpPr>
        <p:spPr bwMode="auto">
          <a:xfrm>
            <a:off x="9248775" y="1387696"/>
            <a:ext cx="0" cy="42719"/>
          </a:xfrm>
          <a:prstGeom prst="line">
            <a:avLst/>
          </a:prstGeom>
          <a:solidFill>
            <a:schemeClr val="accent1"/>
          </a:solidFill>
          <a:ln w="19050" cap="flat" cmpd="sng" algn="ctr">
            <a:solidFill>
              <a:srgbClr val="F02E00"/>
            </a:solidFill>
            <a:prstDash val="solid"/>
            <a:round/>
            <a:headEnd type="none" w="med" len="med"/>
            <a:tailEnd type="none" w="med" len="med"/>
          </a:ln>
          <a:effectLst/>
        </p:spPr>
      </p:cxnSp>
      <p:pic>
        <p:nvPicPr>
          <p:cNvPr id="6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6833" y="5896770"/>
            <a:ext cx="243810" cy="175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80880" y="6367517"/>
            <a:ext cx="252413"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3" name="Straight Connector 62"/>
          <p:cNvCxnSpPr/>
          <p:nvPr/>
        </p:nvCxnSpPr>
        <p:spPr bwMode="auto">
          <a:xfrm>
            <a:off x="9505615" y="1594835"/>
            <a:ext cx="0" cy="42719"/>
          </a:xfrm>
          <a:prstGeom prst="line">
            <a:avLst/>
          </a:prstGeom>
          <a:solidFill>
            <a:schemeClr val="accent1"/>
          </a:solidFill>
          <a:ln w="19050" cap="flat" cmpd="sng" algn="ctr">
            <a:solidFill>
              <a:srgbClr val="F02E00"/>
            </a:solidFill>
            <a:prstDash val="solid"/>
            <a:round/>
            <a:headEnd type="none" w="med" len="med"/>
            <a:tailEnd type="none" w="med" len="med"/>
          </a:ln>
          <a:effectLst/>
        </p:spPr>
      </p:cxnSp>
      <p:sp>
        <p:nvSpPr>
          <p:cNvPr id="65" name="Text Box 4"/>
          <p:cNvSpPr txBox="1">
            <a:spLocks noChangeArrowheads="1"/>
          </p:cNvSpPr>
          <p:nvPr/>
        </p:nvSpPr>
        <p:spPr bwMode="ltGray">
          <a:xfrm>
            <a:off x="160021" y="7426325"/>
            <a:ext cx="9684068" cy="215444"/>
          </a:xfrm>
          <a:prstGeom prst="rect">
            <a:avLst/>
          </a:prstGeom>
          <a:noFill/>
          <a:ln w="9525">
            <a:noFill/>
            <a:miter lim="800000"/>
            <a:headEnd type="none" w="sm" len="sm"/>
            <a:tailEnd/>
          </a:ln>
          <a:effectLst/>
        </p:spPr>
        <p:txBody>
          <a:bodyPr wrap="square">
            <a:spAutoFit/>
          </a:bodyPr>
          <a:lstStyle/>
          <a:p>
            <a:pPr algn="r">
              <a:spcBef>
                <a:spcPct val="50000"/>
              </a:spcBef>
              <a:tabLst>
                <a:tab pos="1600200" algn="l"/>
                <a:tab pos="4171950" algn="l"/>
                <a:tab pos="4286250" algn="l"/>
                <a:tab pos="9372600" algn="l"/>
              </a:tabLst>
            </a:pPr>
            <a:r>
              <a:rPr lang="en-US" sz="800" dirty="0"/>
              <a:t>	Revision B © 2019, Kronos Incorporated or a related company. All rights reserved.</a:t>
            </a:r>
          </a:p>
        </p:txBody>
      </p:sp>
    </p:spTree>
    <p:custDataLst>
      <p:tags r:id="rId1"/>
    </p:custDataLst>
    <p:extLst>
      <p:ext uri="{BB962C8B-B14F-4D97-AF65-F5344CB8AC3E}">
        <p14:creationId xmlns:p14="http://schemas.microsoft.com/office/powerpoint/2010/main" val="38048580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Kronos 2012">
      <a:dk1>
        <a:srgbClr val="68696C"/>
      </a:dk1>
      <a:lt1>
        <a:srgbClr val="F2D490"/>
      </a:lt1>
      <a:dk2>
        <a:srgbClr val="333333"/>
      </a:dk2>
      <a:lt2>
        <a:srgbClr val="EAEEF0"/>
      </a:lt2>
      <a:accent1>
        <a:srgbClr val="293E6B"/>
      </a:accent1>
      <a:accent2>
        <a:srgbClr val="F15D22"/>
      </a:accent2>
      <a:accent3>
        <a:srgbClr val="5191CD"/>
      </a:accent3>
      <a:accent4>
        <a:srgbClr val="7FB539"/>
      </a:accent4>
      <a:accent5>
        <a:srgbClr val="68696C"/>
      </a:accent5>
      <a:accent6>
        <a:srgbClr val="F2D490"/>
      </a:accent6>
      <a:hlink>
        <a:srgbClr val="5191CD"/>
      </a:hlink>
      <a:folHlink>
        <a:srgbClr val="7FB53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rgbClr val="8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rgbClr val="8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3915</TotalTime>
  <Words>972</Words>
  <Application>Microsoft Office PowerPoint</Application>
  <PresentationFormat>Custom</PresentationFormat>
  <Paragraphs>78</Paragraphs>
  <Slides>3</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Arial Narrow</vt:lpstr>
      <vt:lpstr>Default Design</vt:lpstr>
      <vt:lpstr>Project Employee Navigator Job Aid</vt:lpstr>
      <vt:lpstr>Project Employee Navigator Job Aid</vt:lpstr>
      <vt:lpstr>Project Employee Navigator Job Aid</vt:lpstr>
    </vt:vector>
  </TitlesOfParts>
  <Company>Kronos Incorporated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Kronos Incorporated</dc:creator>
  <cp:lastModifiedBy>Tryon, Justin</cp:lastModifiedBy>
  <cp:revision>195</cp:revision>
  <dcterms:created xsi:type="dcterms:W3CDTF">2006-06-15T14:59:10Z</dcterms:created>
  <dcterms:modified xsi:type="dcterms:W3CDTF">2019-04-03T18:11:38Z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AC0447B8-6C8A-498E-AD0D-B550C96A82A9</vt:lpwstr>
  </property>
  <property fmtid="{D5CDD505-2E9C-101B-9397-08002B2CF9AE}" pid="3" name="ArticulatePath">
    <vt:lpwstr>employee_project_navigator_job_aid</vt:lpwstr>
  </property>
</Properties>
</file>