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84" r:id="rId5"/>
    <p:sldId id="259" r:id="rId6"/>
    <p:sldId id="260" r:id="rId7"/>
    <p:sldId id="262" r:id="rId8"/>
    <p:sldId id="265" r:id="rId9"/>
    <p:sldId id="266" r:id="rId10"/>
    <p:sldId id="267" r:id="rId11"/>
    <p:sldId id="268" r:id="rId12"/>
    <p:sldId id="269" r:id="rId13"/>
    <p:sldId id="279" r:id="rId14"/>
    <p:sldId id="270" r:id="rId15"/>
    <p:sldId id="271" r:id="rId16"/>
    <p:sldId id="273" r:id="rId17"/>
    <p:sldId id="276" r:id="rId18"/>
    <p:sldId id="280" r:id="rId19"/>
    <p:sldId id="278" r:id="rId20"/>
    <p:sldId id="28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18E"/>
    <a:srgbClr val="FF781D"/>
    <a:srgbClr val="005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8" autoAdjust="0"/>
    <p:restoredTop sz="94640" autoAdjust="0"/>
  </p:normalViewPr>
  <p:slideViewPr>
    <p:cSldViewPr>
      <p:cViewPr varScale="1">
        <p:scale>
          <a:sx n="72" d="100"/>
          <a:sy n="72" d="100"/>
        </p:scale>
        <p:origin x="326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941164"/>
            <a:ext cx="3679116" cy="3954482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44122" y="1406891"/>
            <a:ext cx="3313355" cy="170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45898" y="3117781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  <a:prstGeom prst="rect">
            <a:avLst/>
          </a:prstGeom>
        </p:spPr>
        <p:txBody>
          <a:bodyPr anchor="b"/>
          <a:lstStyle>
            <a:lvl1pPr algn="l">
              <a:defRPr sz="2400"/>
            </a:lvl1pPr>
          </a:lstStyle>
          <a:p>
            <a:fld id="{10240441-DBDF-4083-8BEB-453576B80E57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0EB350B-184D-47FF-8511-1504FDE851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fld id="{10240441-DBDF-4083-8BEB-453576B80E57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fld id="{40EB350B-184D-47FF-8511-1504FDE851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  <a:prstGeom prst="rect">
            <a:avLst/>
          </a:prstGeo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fld id="{10240441-DBDF-4083-8BEB-453576B80E57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fld id="{40EB350B-184D-47FF-8511-1504FDE851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fld id="{10240441-DBDF-4083-8BEB-453576B80E57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fld id="{40EB350B-184D-47FF-8511-1504FDE851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fld id="{10240441-DBDF-4083-8BEB-453576B80E57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fld id="{40EB350B-184D-47FF-8511-1504FDE851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fld id="{10240441-DBDF-4083-8BEB-453576B80E57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fld id="{40EB350B-184D-47FF-8511-1504FDE8519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fld id="{10240441-DBDF-4083-8BEB-453576B80E57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fld id="{40EB350B-184D-47FF-8511-1504FDE851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fld id="{10240441-DBDF-4083-8BEB-453576B80E57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fld id="{40EB350B-184D-47FF-8511-1504FDE851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fld id="{10240441-DBDF-4083-8BEB-453576B80E57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fld id="{40EB350B-184D-47FF-8511-1504FDE85190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/>
          <a:lstStyle/>
          <a:p>
            <a:fld id="{10240441-DBDF-4083-8BEB-453576B80E57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/>
          <a:lstStyle/>
          <a:p>
            <a:fld id="{40EB350B-184D-47FF-8511-1504FDE851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114" y="609600"/>
            <a:ext cx="7698307" cy="571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5696"/>
            </a:gs>
            <a:gs pos="62000">
              <a:schemeClr val="accent3"/>
            </a:gs>
            <a:gs pos="100000">
              <a:srgbClr val="00518E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ln>
            <a:solidFill>
              <a:srgbClr val="005696"/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rgbClr val="00518E"/>
                </a:solidFill>
              </a:rPr>
              <a:t>Major Changes</a:t>
            </a:r>
            <a:endParaRPr lang="en-US" b="1" dirty="0">
              <a:solidFill>
                <a:srgbClr val="00518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518E"/>
                </a:solidFill>
              </a:rPr>
              <a:t>…exploring possible changes to the way complex major changes are submitted to the OTR</a:t>
            </a:r>
            <a:endParaRPr lang="en-US" b="1" dirty="0">
              <a:solidFill>
                <a:srgbClr val="00518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99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518E"/>
            </a:gs>
            <a:gs pos="62000">
              <a:srgbClr val="FF781D"/>
            </a:gs>
            <a:gs pos="100000">
              <a:srgbClr val="00518E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5642" y="533400"/>
            <a:ext cx="7924800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rial" panose="020B0604020202020204" pitchFamily="34" charset="0"/>
                <a:ea typeface="Adobe Song Std L" pitchFamily="18" charset="-128"/>
                <a:cs typeface="Arial" panose="020B0604020202020204" pitchFamily="34" charset="0"/>
              </a:rPr>
              <a:t>After submitting the request, the advisor will receive a confirmation screen.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21631" y="1905000"/>
            <a:ext cx="78486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Confirmation:</a:t>
            </a:r>
          </a:p>
          <a:p>
            <a:pPr>
              <a:spcAft>
                <a:spcPts val="600"/>
              </a:spcAft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Request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Declare or Change a Double Major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Student’s Name:  James Michael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Roth</a:t>
            </a:r>
          </a:p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Banner ID: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903737082</a:t>
            </a:r>
          </a:p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 Curriculum: 	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College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 BU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Business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Major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PREB – Pre-Business		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Degree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BX – [description?]	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Curriculum: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Changes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bold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Catalog term – Summer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</a:t>
            </a:r>
            <a:endParaRPr lang="en-US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College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 – College of Sciences and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Math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Major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–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UNSM - Undeclared Sciences and Math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Degree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BX 			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Concentration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PMED – Pre-Med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Major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–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PREB – Pre-Business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	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553200" y="5410200"/>
            <a:ext cx="1143000" cy="228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Submit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0" y="5410200"/>
            <a:ext cx="1094874" cy="228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Edit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38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518E"/>
            </a:gs>
            <a:gs pos="62000">
              <a:srgbClr val="FF781D"/>
            </a:gs>
            <a:gs pos="100000">
              <a:srgbClr val="00518E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5642" y="533400"/>
            <a:ext cx="7924800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rial" panose="020B0604020202020204" pitchFamily="34" charset="0"/>
                <a:ea typeface="Adobe Song Std L" pitchFamily="18" charset="-128"/>
                <a:cs typeface="Arial" panose="020B0604020202020204" pitchFamily="34" charset="0"/>
              </a:rPr>
              <a:t>Once the process is submitted, the Registrar’s Office will receive the request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21631" y="1905000"/>
            <a:ext cx="7848600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Request to Declare or Change a Double Major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Student’s Name:  James Michael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Roth</a:t>
            </a:r>
          </a:p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Banner ID: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903737082</a:t>
            </a:r>
          </a:p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 Curriculum: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EN-BX-PRE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College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 BU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Business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Major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PREB – Pre-Business		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Degree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BX – [description?]	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Curriculum: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Changes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bold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Catalog term – Summer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</a:t>
            </a:r>
            <a:endParaRPr lang="en-US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SM-BX-PMED</a:t>
            </a: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College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 – College of Sciences and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Math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Major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–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UNSM - Undeclared Sciences and Math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Degree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BX 			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Concentration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PMED – Pre-Med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Major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–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PREB – Pre-Business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	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553200" y="5410200"/>
            <a:ext cx="1143000" cy="228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Complete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85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518E"/>
            </a:gs>
            <a:gs pos="62000">
              <a:srgbClr val="FF781D"/>
            </a:gs>
            <a:gs pos="100000">
              <a:srgbClr val="00518E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9547" y="838200"/>
            <a:ext cx="7924800" cy="517064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3200" dirty="0" smtClean="0">
                <a:latin typeface="Times New Roman" panose="02020603050405020304" pitchFamily="18" charset="0"/>
                <a:ea typeface="Adobe Song Std L" pitchFamily="18" charset="-128"/>
                <a:cs typeface="Times New Roman" panose="02020603050405020304" pitchFamily="18" charset="0"/>
              </a:rPr>
              <a:t>Further actions will be automatically triggered by this process:</a:t>
            </a:r>
          </a:p>
          <a:p>
            <a:pPr marL="342900" indent="-342900" algn="ctr">
              <a:spcAft>
                <a:spcPts val="1200"/>
              </a:spcAft>
              <a:buFontTx/>
              <a:buChar char="-"/>
            </a:pPr>
            <a:r>
              <a:rPr lang="en-US" sz="2400" dirty="0">
                <a:latin typeface="Times New Roman" panose="02020603050405020304" pitchFamily="18" charset="0"/>
                <a:ea typeface="Adobe Song Std L" pitchFamily="18" charset="-128"/>
                <a:cs typeface="Times New Roman" panose="02020603050405020304" pitchFamily="18" charset="0"/>
              </a:rPr>
              <a:t>Notification for ISSS when undergraduate F-1 and J-1 international students change their majors</a:t>
            </a:r>
          </a:p>
          <a:p>
            <a:pPr marL="342900" indent="-342900" algn="ctr">
              <a:spcAft>
                <a:spcPts val="1200"/>
              </a:spcAft>
              <a:buFontTx/>
              <a:buChar char="-"/>
            </a:pPr>
            <a:r>
              <a:rPr lang="en-US" sz="2400" dirty="0" smtClean="0">
                <a:latin typeface="Times New Roman" panose="02020603050405020304" pitchFamily="18" charset="0"/>
                <a:ea typeface="Adobe Song Std L" pitchFamily="18" charset="-128"/>
                <a:cs typeface="Times New Roman" panose="02020603050405020304" pitchFamily="18" charset="0"/>
              </a:rPr>
              <a:t>Notification for athletics advisor, if the student is an Auburn student athlete</a:t>
            </a:r>
          </a:p>
          <a:p>
            <a:pPr marL="342900" indent="-342900" algn="ctr">
              <a:spcAft>
                <a:spcPts val="1200"/>
              </a:spcAft>
              <a:buFontTx/>
              <a:buChar char="-"/>
            </a:pPr>
            <a:r>
              <a:rPr lang="en-US" sz="2400" dirty="0" smtClean="0">
                <a:latin typeface="Times New Roman" panose="02020603050405020304" pitchFamily="18" charset="0"/>
                <a:ea typeface="Adobe Song Std L" pitchFamily="18" charset="-128"/>
                <a:cs typeface="Times New Roman" panose="02020603050405020304" pitchFamily="18" charset="0"/>
              </a:rPr>
              <a:t>Notification for advisors (and submitter, if different) once the change has been made by the OTR in Banner</a:t>
            </a:r>
          </a:p>
          <a:p>
            <a:pPr marL="342900" indent="-342900" algn="ctr">
              <a:spcAft>
                <a:spcPts val="1200"/>
              </a:spcAft>
              <a:buFontTx/>
              <a:buChar char="-"/>
            </a:pPr>
            <a:r>
              <a:rPr lang="en-US" sz="2400" dirty="0" smtClean="0">
                <a:latin typeface="Times New Roman" panose="02020603050405020304" pitchFamily="18" charset="0"/>
                <a:ea typeface="Adobe Song Std L" pitchFamily="18" charset="-128"/>
                <a:cs typeface="Times New Roman" panose="02020603050405020304" pitchFamily="18" charset="0"/>
              </a:rPr>
              <a:t>Notification for the student once the change has been completed</a:t>
            </a:r>
          </a:p>
          <a:p>
            <a:pPr marL="342900" indent="-342900" algn="ctr">
              <a:buFontTx/>
              <a:buChar char="-"/>
            </a:pPr>
            <a:r>
              <a:rPr lang="en-US" sz="2400" dirty="0" smtClean="0">
                <a:latin typeface="Times New Roman" panose="02020603050405020304" pitchFamily="18" charset="0"/>
                <a:ea typeface="Adobe Song Std L" pitchFamily="18" charset="-128"/>
                <a:cs typeface="Times New Roman" panose="02020603050405020304" pitchFamily="18" charset="0"/>
              </a:rPr>
              <a:t>Copy of request automatically filed in Xtender</a:t>
            </a:r>
          </a:p>
        </p:txBody>
      </p:sp>
    </p:spTree>
    <p:extLst>
      <p:ext uri="{BB962C8B-B14F-4D97-AF65-F5344CB8AC3E}">
        <p14:creationId xmlns:p14="http://schemas.microsoft.com/office/powerpoint/2010/main" val="148518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518E"/>
            </a:gs>
            <a:gs pos="62000">
              <a:srgbClr val="00518E"/>
            </a:gs>
            <a:gs pos="100000">
              <a:srgbClr val="00518E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3979" y="990600"/>
            <a:ext cx="7620000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Reminder - This process ultimately will have all of these options available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change major (only for students with holds)</a:t>
            </a:r>
          </a:p>
          <a:p>
            <a:pPr marL="342900" indent="-342900" algn="ctr">
              <a:buFontTx/>
              <a:buChar char="-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Declare or change double major</a:t>
            </a:r>
          </a:p>
          <a:p>
            <a:pPr marL="342900" indent="-342900" algn="ctr">
              <a:buFontTx/>
              <a:buChar char="-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Declare or change concurrent degree</a:t>
            </a:r>
          </a:p>
          <a:p>
            <a:pPr marL="342900" indent="-342900" algn="ctr">
              <a:buFontTx/>
              <a:buChar char="-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Remove double major</a:t>
            </a:r>
          </a:p>
          <a:p>
            <a:pPr marL="342900" indent="-342900" algn="ctr">
              <a:buFontTx/>
              <a:buChar char="-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Remove concurrent degree</a:t>
            </a:r>
          </a:p>
          <a:p>
            <a:pPr marL="342900" indent="-342900" algn="ctr">
              <a:buFontTx/>
              <a:buChar char="-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Remove a double major within a concurrent degree</a:t>
            </a:r>
          </a:p>
          <a:p>
            <a:pPr marL="342900" indent="-342900" algn="ctr">
              <a:buFontTx/>
              <a:buChar char="-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Only applicable options will be displayed.</a:t>
            </a:r>
          </a:p>
          <a:p>
            <a:pPr algn="ctr"/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18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518E"/>
            </a:gs>
            <a:gs pos="62000">
              <a:srgbClr val="FF781D"/>
            </a:gs>
            <a:gs pos="100000">
              <a:srgbClr val="00518E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533400"/>
            <a:ext cx="7924800" cy="14465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Times New Roman" panose="02020603050405020304" pitchFamily="18" charset="0"/>
                <a:ea typeface="Adobe Song Std L" pitchFamily="18" charset="-128"/>
                <a:cs typeface="Times New Roman" panose="02020603050405020304" pitchFamily="18" charset="0"/>
              </a:rPr>
              <a:t>Here is an example of declaring a concurrent degree</a:t>
            </a:r>
          </a:p>
        </p:txBody>
      </p:sp>
      <p:sp>
        <p:nvSpPr>
          <p:cNvPr id="3" name="Rectangle 2"/>
          <p:cNvSpPr/>
          <p:nvPr/>
        </p:nvSpPr>
        <p:spPr>
          <a:xfrm>
            <a:off x="608419" y="3572470"/>
            <a:ext cx="79271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Curriculum Change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729996" y="387248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78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518E"/>
            </a:gs>
            <a:gs pos="62000">
              <a:srgbClr val="FF781D"/>
            </a:gs>
            <a:gs pos="100000">
              <a:srgbClr val="00518E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2590800"/>
            <a:ext cx="78486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Student’s Name:  Matthew R. Maxwell</a:t>
            </a:r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Banner ID: 903393454</a:t>
            </a:r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 Curriculum: 	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College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- Engineering			    Major 1 – AERO – Aerospace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Degree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BAE – Bachelor of Aerospace Engineering   Major 2 – CSCI – Computer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One:</a:t>
            </a: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Declare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change double major         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□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Declare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change concurrent degree	</a:t>
            </a:r>
            <a:r>
              <a:rPr lang="en-US" dirty="0" smtClean="0">
                <a:hlinkClick r:id="" action="ppaction://hlinkshowjump?jump=nextslide"/>
              </a:rPr>
              <a:t>□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Remove double major			□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	</a:t>
            </a:r>
            <a:endParaRPr lang="en-US" dirty="0"/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181100" y="685800"/>
            <a:ext cx="6858000" cy="990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student’s Banner ID or GID? ________________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4306263" y="1752600"/>
            <a:ext cx="242316" cy="489204"/>
          </a:xfrm>
          <a:prstGeom prst="downArrow">
            <a:avLst/>
          </a:prstGeom>
          <a:solidFill>
            <a:srgbClr val="0051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41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518E"/>
            </a:gs>
            <a:gs pos="62000">
              <a:srgbClr val="FF781D"/>
            </a:gs>
            <a:gs pos="100000">
              <a:srgbClr val="00518E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597568"/>
            <a:ext cx="7848600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Student’s Name:  Matthew R. Maxwell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Banner ID: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903393454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 Curriculum: 	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College –  EN - Engineering			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Major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– AERO – Aerospace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Degree – BAE – Bachelor of Aerospace Engineering  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Major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– CSCI – Computer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Sci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Declare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Change a Concurrent Degree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√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catalog term should be entered for the new curriculum?  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new primary degree, is there:      a single major  √  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double major  □    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College of the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major for the primary degree? 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type of degree for the primary degree?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major for the primary degree?  		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Do you want to add a concentration to this major? 	Yes  □   No  √ 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Does the student intend to take any actions regarding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minors for the primary degree?   Yes 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□      No  √</a:t>
            </a: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new secondary degree, is there:      a single major  √   	a double major  □    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College of the major for the secondary degree? 			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type of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secondary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degree? 					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secondary major?  		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Do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want to add a concentration to this major? 	Yes  □   No 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√ 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Does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student intend to take any actions regarding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minors for the secondary degree?   Yes 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□  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 √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dirty="0"/>
          </a:p>
          <a:p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	</a:t>
            </a:r>
            <a:endParaRPr lang="en-US" dirty="0"/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876800" y="2590800"/>
            <a:ext cx="3306679" cy="228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- Engineering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76800" y="2819400"/>
            <a:ext cx="3467100" cy="228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BAE – Bachelor of Aerospace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Engineeering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76800" y="3048000"/>
            <a:ext cx="3306679" cy="228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AERO – Aerospace Engineering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141495" y="4191000"/>
            <a:ext cx="3124200" cy="228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– College of Engineering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41495" y="4419600"/>
            <a:ext cx="3124200" cy="228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BS – Bachelor of Science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57800" y="2089484"/>
            <a:ext cx="1676400" cy="228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Summer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141495" y="4636168"/>
            <a:ext cx="3124200" cy="228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CSCI – Computer Science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5800" y="5334000"/>
            <a:ext cx="4572000" cy="762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Comments: 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867400" y="5867400"/>
            <a:ext cx="914400" cy="228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clear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010400" y="5867400"/>
            <a:ext cx="990600" cy="228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submit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02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518E"/>
            </a:gs>
            <a:gs pos="62000">
              <a:srgbClr val="FF781D"/>
            </a:gs>
            <a:gs pos="100000">
              <a:srgbClr val="00518E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5642" y="533400"/>
            <a:ext cx="7924800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anose="02020603050405020304" pitchFamily="18" charset="0"/>
                <a:ea typeface="Adobe Song Std L" pitchFamily="18" charset="-128"/>
                <a:cs typeface="Times New Roman" panose="02020603050405020304" pitchFamily="18" charset="0"/>
              </a:rPr>
              <a:t>Advisor confirmation screen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3557" y="1524000"/>
            <a:ext cx="78486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Declare or Change a Concurrent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Degree</a:t>
            </a:r>
          </a:p>
          <a:p>
            <a:pPr>
              <a:spcAft>
                <a:spcPts val="600"/>
              </a:spcAft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Student’s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Name:  Matthew R. Maxwell</a:t>
            </a:r>
          </a:p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Banner ID: 903393454</a:t>
            </a:r>
          </a:p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 Curriculum: 	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College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 EN - Engineering			Major 1 – AERO – Aerospace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Degree – BAE – Bachelor of Aerospace Engineering   	Major 2 – CSCI – Computer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Sci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Curriculum: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Changes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bold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Catalog Term – Summer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</a:t>
            </a:r>
            <a:endParaRPr lang="en-US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Concurrent Degree, Primary Degree: </a:t>
            </a: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	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College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– Engineering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Major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–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AERO – Aerospace Engineering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	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Degree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BAE – Bachelor of Aerospace </a:t>
            </a:r>
            <a:r>
              <a:rPr lang="en-US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Concurrent Degree, Secondary Degree</a:t>
            </a: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College –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– Engineering	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Major 1 –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CSCI – Computer Science</a:t>
            </a: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Degree –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BS – Bachelor of Science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endParaRPr lang="en-US" dirty="0"/>
          </a:p>
          <a:p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	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553200" y="5638800"/>
            <a:ext cx="1143000" cy="228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Submit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0" y="5638800"/>
            <a:ext cx="1094874" cy="228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Edit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54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518E"/>
            </a:gs>
            <a:gs pos="62000">
              <a:srgbClr val="FF781D"/>
            </a:gs>
            <a:gs pos="100000">
              <a:srgbClr val="00518E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5642" y="533400"/>
            <a:ext cx="7924800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anose="02020603050405020304" pitchFamily="18" charset="0"/>
                <a:ea typeface="Adobe Song Std L" pitchFamily="18" charset="-128"/>
                <a:cs typeface="Times New Roman" panose="02020603050405020304" pitchFamily="18" charset="0"/>
              </a:rPr>
              <a:t>Screen the OTR receives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3557" y="1524000"/>
            <a:ext cx="78486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Declare or Change a Concurrent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Degree</a:t>
            </a:r>
          </a:p>
          <a:p>
            <a:pPr>
              <a:spcAft>
                <a:spcPts val="600"/>
              </a:spcAft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Student’s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Name:  Matthew R. Maxwell</a:t>
            </a:r>
          </a:p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Banner ID: 903393454</a:t>
            </a:r>
          </a:p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 Curriculum: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EN_BAE_AERO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College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 EN - Engineering			Major 1 – AERO – Aerospace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Degree – BAE – Bachelor of Aerospace Engineering   	Major 2 – CSCI – Computer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Sci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Curriculum: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Changes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bold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Catalog Term – Summer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</a:t>
            </a:r>
            <a:endParaRPr lang="en-US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Concurrent Degree, Primary Major:  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EN_BAE_AERO</a:t>
            </a: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	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College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– Engineering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Major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–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AERO – Aerospace Engineering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	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Degree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BAE – Bachelor of Aerospace Engineering	</a:t>
            </a:r>
          </a:p>
          <a:p>
            <a:pPr>
              <a:spcAft>
                <a:spcPts val="600"/>
              </a:spcAft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Concurrent Degree, Secondary Degree:   EN_BS_CSCI</a:t>
            </a: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College –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– Engineering	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Major 1 –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CSCI – Computer Science</a:t>
            </a:r>
          </a:p>
          <a:p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Degree –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BS – Bachelor of Science</a:t>
            </a:r>
          </a:p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endParaRPr lang="en-US" dirty="0"/>
          </a:p>
          <a:p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	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553200" y="5638800"/>
            <a:ext cx="1143000" cy="228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Complete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30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518E"/>
            </a:gs>
            <a:gs pos="62000">
              <a:srgbClr val="FF781D"/>
            </a:gs>
            <a:gs pos="100000">
              <a:srgbClr val="00518E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9547" y="838200"/>
            <a:ext cx="7924800" cy="553997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3200" dirty="0" smtClean="0">
                <a:latin typeface="Arial" panose="020B0604020202020204" pitchFamily="34" charset="0"/>
                <a:ea typeface="Adobe Song Std L" pitchFamily="18" charset="-128"/>
                <a:cs typeface="Arial" panose="020B0604020202020204" pitchFamily="34" charset="0"/>
              </a:rPr>
              <a:t>Again, here are the functions that will happen automatically afterwards:</a:t>
            </a:r>
          </a:p>
          <a:p>
            <a:pPr marL="342900" indent="-342900" algn="ctr">
              <a:spcAft>
                <a:spcPts val="1200"/>
              </a:spcAft>
              <a:buFontTx/>
              <a:buChar char="-"/>
            </a:pPr>
            <a:r>
              <a:rPr lang="en-US" sz="2400" dirty="0">
                <a:latin typeface="Arial" panose="020B0604020202020204" pitchFamily="34" charset="0"/>
                <a:ea typeface="Adobe Song Std L" pitchFamily="18" charset="-128"/>
                <a:cs typeface="Arial" panose="020B0604020202020204" pitchFamily="34" charset="0"/>
              </a:rPr>
              <a:t>Notification for ISSS when undergraduate F-1 and J-1 international students change their majors</a:t>
            </a:r>
          </a:p>
          <a:p>
            <a:pPr marL="342900" indent="-342900" algn="ctr">
              <a:spcAft>
                <a:spcPts val="1200"/>
              </a:spcAft>
              <a:buFontTx/>
              <a:buChar char="-"/>
            </a:pPr>
            <a:r>
              <a:rPr lang="en-US" sz="2400" dirty="0" smtClean="0">
                <a:latin typeface="Arial" panose="020B0604020202020204" pitchFamily="34" charset="0"/>
                <a:ea typeface="Adobe Song Std L" pitchFamily="18" charset="-128"/>
                <a:cs typeface="Arial" panose="020B0604020202020204" pitchFamily="34" charset="0"/>
              </a:rPr>
              <a:t>Notification for athletics advisor, if the student is an Auburn student athlete</a:t>
            </a:r>
          </a:p>
          <a:p>
            <a:pPr marL="342900" indent="-342900" algn="ctr">
              <a:spcAft>
                <a:spcPts val="1200"/>
              </a:spcAft>
              <a:buFontTx/>
              <a:buChar char="-"/>
            </a:pPr>
            <a:r>
              <a:rPr lang="en-US" sz="2400" dirty="0" smtClean="0">
                <a:latin typeface="Arial" panose="020B0604020202020204" pitchFamily="34" charset="0"/>
                <a:ea typeface="Adobe Song Std L" pitchFamily="18" charset="-128"/>
                <a:cs typeface="Arial" panose="020B0604020202020204" pitchFamily="34" charset="0"/>
              </a:rPr>
              <a:t>Notification for advisors (and submitter, if different) once the change has been made by the OTR in Banner</a:t>
            </a:r>
          </a:p>
          <a:p>
            <a:pPr marL="342900" indent="-342900" algn="ctr">
              <a:spcAft>
                <a:spcPts val="1200"/>
              </a:spcAft>
              <a:buFontTx/>
              <a:buChar char="-"/>
            </a:pPr>
            <a:r>
              <a:rPr lang="en-US" sz="2400" dirty="0" smtClean="0">
                <a:latin typeface="Arial" panose="020B0604020202020204" pitchFamily="34" charset="0"/>
                <a:ea typeface="Adobe Song Std L" pitchFamily="18" charset="-128"/>
                <a:cs typeface="Arial" panose="020B0604020202020204" pitchFamily="34" charset="0"/>
              </a:rPr>
              <a:t>Notification for the student once the change has been completed</a:t>
            </a:r>
          </a:p>
          <a:p>
            <a:pPr marL="342900" indent="-342900" algn="ctr">
              <a:buFontTx/>
              <a:buChar char="-"/>
            </a:pPr>
            <a:r>
              <a:rPr lang="en-US" sz="2400" dirty="0" smtClean="0">
                <a:latin typeface="Arial" panose="020B0604020202020204" pitchFamily="34" charset="0"/>
                <a:ea typeface="Adobe Song Std L" pitchFamily="18" charset="-128"/>
                <a:cs typeface="Arial" panose="020B0604020202020204" pitchFamily="34" charset="0"/>
              </a:rPr>
              <a:t>Copy of request automatically filed in Xtender</a:t>
            </a:r>
          </a:p>
        </p:txBody>
      </p:sp>
    </p:spTree>
    <p:extLst>
      <p:ext uri="{BB962C8B-B14F-4D97-AF65-F5344CB8AC3E}">
        <p14:creationId xmlns:p14="http://schemas.microsoft.com/office/powerpoint/2010/main" val="50563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518E"/>
            </a:gs>
            <a:gs pos="62000">
              <a:srgbClr val="FF781D"/>
            </a:gs>
            <a:gs pos="100000">
              <a:srgbClr val="00518E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533400"/>
            <a:ext cx="7924800" cy="56938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Times New Roman" panose="02020603050405020304" pitchFamily="18" charset="0"/>
                <a:ea typeface="Adobe Song Std L" pitchFamily="18" charset="-128"/>
                <a:cs typeface="Times New Roman" panose="02020603050405020304" pitchFamily="18" charset="0"/>
              </a:rPr>
              <a:t>Goal: Simplify the process!</a:t>
            </a:r>
          </a:p>
          <a:p>
            <a:pPr algn="ctr"/>
            <a:endParaRPr lang="en-US" sz="3200" dirty="0" smtClean="0">
              <a:latin typeface="Times New Roman" panose="02020603050405020304" pitchFamily="18" charset="0"/>
              <a:ea typeface="Adobe Song Std L" pitchFamily="18" charset="-128"/>
              <a:cs typeface="Times New Roman" panose="02020603050405020304" pitchFamily="18" charset="0"/>
            </a:endParaRPr>
          </a:p>
          <a:p>
            <a:pPr algn="ctr"/>
            <a:r>
              <a:rPr lang="en-US" sz="3200" dirty="0" smtClean="0">
                <a:latin typeface="Times New Roman" panose="02020603050405020304" pitchFamily="18" charset="0"/>
                <a:ea typeface="Adobe Song Std L" pitchFamily="18" charset="-128"/>
                <a:cs typeface="Times New Roman" panose="02020603050405020304" pitchFamily="18" charset="0"/>
              </a:rPr>
              <a:t>Double Majors</a:t>
            </a:r>
          </a:p>
          <a:p>
            <a:pPr algn="ctr"/>
            <a:r>
              <a:rPr lang="en-US" sz="3200" dirty="0" smtClean="0">
                <a:latin typeface="Times New Roman" panose="02020603050405020304" pitchFamily="18" charset="0"/>
                <a:ea typeface="Adobe Song Std L" pitchFamily="18" charset="-128"/>
                <a:cs typeface="Times New Roman" panose="02020603050405020304" pitchFamily="18" charset="0"/>
              </a:rPr>
              <a:t>Holds</a:t>
            </a:r>
          </a:p>
          <a:p>
            <a:pPr algn="ctr"/>
            <a:r>
              <a:rPr lang="en-US" sz="3200" dirty="0" smtClean="0">
                <a:latin typeface="Times New Roman" panose="02020603050405020304" pitchFamily="18" charset="0"/>
                <a:ea typeface="Adobe Song Std L" pitchFamily="18" charset="-128"/>
                <a:cs typeface="Times New Roman" panose="02020603050405020304" pitchFamily="18" charset="0"/>
              </a:rPr>
              <a:t>Concurrent Degrees</a:t>
            </a:r>
          </a:p>
          <a:p>
            <a:pPr algn="ctr"/>
            <a:r>
              <a:rPr lang="en-US" sz="3200" dirty="0" smtClean="0">
                <a:latin typeface="Times New Roman" panose="02020603050405020304" pitchFamily="18" charset="0"/>
                <a:ea typeface="Adobe Song Std L" pitchFamily="18" charset="-128"/>
                <a:cs typeface="Times New Roman" panose="02020603050405020304" pitchFamily="18" charset="0"/>
              </a:rPr>
              <a:t>Minors</a:t>
            </a:r>
          </a:p>
          <a:p>
            <a:pPr algn="ctr"/>
            <a:r>
              <a:rPr lang="en-US" sz="3200" dirty="0" smtClean="0">
                <a:latin typeface="Times New Roman" panose="02020603050405020304" pitchFamily="18" charset="0"/>
                <a:ea typeface="Adobe Song Std L" pitchFamily="18" charset="-128"/>
                <a:cs typeface="Times New Roman" panose="02020603050405020304" pitchFamily="18" charset="0"/>
              </a:rPr>
              <a:t>Concentrations</a:t>
            </a:r>
          </a:p>
          <a:p>
            <a:pPr algn="ctr"/>
            <a:endParaRPr lang="en-US" sz="3200" dirty="0">
              <a:latin typeface="Times New Roman" panose="02020603050405020304" pitchFamily="18" charset="0"/>
              <a:ea typeface="Adobe Song Std L" pitchFamily="18" charset="-128"/>
              <a:cs typeface="Times New Roman" panose="02020603050405020304" pitchFamily="18" charset="0"/>
            </a:endParaRPr>
          </a:p>
          <a:p>
            <a:pPr algn="ctr"/>
            <a:r>
              <a:rPr lang="en-US" sz="3200" dirty="0" smtClean="0">
                <a:latin typeface="Times New Roman" panose="02020603050405020304" pitchFamily="18" charset="0"/>
                <a:ea typeface="Adobe Song Std L" pitchFamily="18" charset="-128"/>
                <a:cs typeface="Times New Roman" panose="02020603050405020304" pitchFamily="18" charset="0"/>
              </a:rPr>
              <a:t>With all of these choices, it can be very confusing, and often the paper form is not effective.</a:t>
            </a:r>
          </a:p>
        </p:txBody>
      </p:sp>
    </p:spTree>
    <p:extLst>
      <p:ext uri="{BB962C8B-B14F-4D97-AF65-F5344CB8AC3E}">
        <p14:creationId xmlns:p14="http://schemas.microsoft.com/office/powerpoint/2010/main" val="304567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518E"/>
            </a:gs>
            <a:gs pos="62000">
              <a:srgbClr val="FF781D"/>
            </a:gs>
            <a:gs pos="100000">
              <a:srgbClr val="00518E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981200"/>
            <a:ext cx="7924800" cy="5847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3200" b="1" dirty="0" smtClean="0">
                <a:latin typeface="Times New Roman" panose="02020603050405020304" pitchFamily="18" charset="0"/>
                <a:ea typeface="Adobe Song Std L" pitchFamily="18" charset="-128"/>
                <a:cs typeface="Times New Roman" panose="02020603050405020304" pitchFamily="18" charset="0"/>
              </a:rPr>
              <a:t>Questions? Comments?</a:t>
            </a:r>
          </a:p>
        </p:txBody>
      </p:sp>
    </p:spTree>
    <p:extLst>
      <p:ext uri="{BB962C8B-B14F-4D97-AF65-F5344CB8AC3E}">
        <p14:creationId xmlns:p14="http://schemas.microsoft.com/office/powerpoint/2010/main" val="346157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518E"/>
            </a:gs>
            <a:gs pos="62000">
              <a:srgbClr val="FF781D"/>
            </a:gs>
            <a:gs pos="100000">
              <a:srgbClr val="00518E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81000"/>
            <a:ext cx="7924800" cy="584775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sz="2400" dirty="0" smtClean="0">
              <a:latin typeface="Arial" panose="020B0604020202020204" pitchFamily="34" charset="0"/>
              <a:ea typeface="Adobe Song Std L" pitchFamily="18" charset="-128"/>
              <a:cs typeface="Arial" panose="020B0604020202020204" pitchFamily="34" charset="0"/>
            </a:endParaRPr>
          </a:p>
          <a:p>
            <a:pPr algn="ctr"/>
            <a:r>
              <a:rPr lang="en-US" sz="3600" dirty="0" smtClean="0">
                <a:latin typeface="Times New Roman" panose="02020603050405020304" pitchFamily="18" charset="0"/>
                <a:ea typeface="Adobe Song Std L" pitchFamily="18" charset="-128"/>
                <a:cs typeface="Times New Roman" panose="02020603050405020304" pitchFamily="18" charset="0"/>
              </a:rPr>
              <a:t>Under discussion: </a:t>
            </a:r>
          </a:p>
          <a:p>
            <a:pPr algn="ctr"/>
            <a:endParaRPr lang="en-US" sz="2000" dirty="0" smtClean="0">
              <a:latin typeface="Times New Roman" panose="02020603050405020304" pitchFamily="18" charset="0"/>
              <a:ea typeface="Adobe Song Std L" pitchFamily="18" charset="-128"/>
              <a:cs typeface="Times New Roman" panose="02020603050405020304" pitchFamily="18" charset="0"/>
            </a:endParaRPr>
          </a:p>
          <a:p>
            <a:pPr algn="ctr"/>
            <a:r>
              <a:rPr lang="en-US" sz="3600" dirty="0" smtClean="0">
                <a:latin typeface="Times New Roman" panose="02020603050405020304" pitchFamily="18" charset="0"/>
                <a:ea typeface="Adobe Song Std L" pitchFamily="18" charset="-128"/>
                <a:cs typeface="Times New Roman" panose="02020603050405020304" pitchFamily="18" charset="0"/>
              </a:rPr>
              <a:t>A dynamic electronic form that will only display choices applicable to the selected parameters. </a:t>
            </a:r>
          </a:p>
          <a:p>
            <a:pPr algn="ctr"/>
            <a:endParaRPr lang="en-US" sz="2000" dirty="0" smtClean="0">
              <a:latin typeface="Times New Roman" panose="02020603050405020304" pitchFamily="18" charset="0"/>
              <a:ea typeface="Adobe Song Std L" pitchFamily="18" charset="-128"/>
              <a:cs typeface="Times New Roman" panose="02020603050405020304" pitchFamily="18" charset="0"/>
            </a:endParaRPr>
          </a:p>
          <a:p>
            <a:pPr algn="ctr"/>
            <a:r>
              <a:rPr lang="en-US" sz="3600" dirty="0" smtClean="0">
                <a:latin typeface="Times New Roman" panose="02020603050405020304" pitchFamily="18" charset="0"/>
                <a:ea typeface="Adobe Song Std L" pitchFamily="18" charset="-128"/>
                <a:cs typeface="Times New Roman" panose="02020603050405020304" pitchFamily="18" charset="0"/>
              </a:rPr>
              <a:t>No codes </a:t>
            </a:r>
            <a:r>
              <a:rPr lang="en-US" sz="3600" dirty="0" smtClean="0">
                <a:latin typeface="Times New Roman" panose="02020603050405020304" pitchFamily="18" charset="0"/>
                <a:ea typeface="Adobe Song Std L" pitchFamily="18" charset="-128"/>
                <a:cs typeface="Times New Roman" panose="02020603050405020304" pitchFamily="18" charset="0"/>
              </a:rPr>
              <a:t>needed from advisors!</a:t>
            </a:r>
            <a:endParaRPr lang="en-US" sz="3600" dirty="0" smtClean="0">
              <a:latin typeface="Times New Roman" panose="02020603050405020304" pitchFamily="18" charset="0"/>
              <a:ea typeface="Adobe Song Std L" pitchFamily="18" charset="-128"/>
              <a:cs typeface="Times New Roman" panose="02020603050405020304" pitchFamily="18" charset="0"/>
            </a:endParaRPr>
          </a:p>
          <a:p>
            <a:pPr algn="ctr">
              <a:spcAft>
                <a:spcPts val="1200"/>
              </a:spcAft>
            </a:pPr>
            <a:endParaRPr lang="en-US" sz="2000" dirty="0">
              <a:latin typeface="Times New Roman" panose="02020603050405020304" pitchFamily="18" charset="0"/>
              <a:ea typeface="Adobe Song Std L" pitchFamily="18" charset="-128"/>
              <a:cs typeface="Times New Roman" panose="02020603050405020304" pitchFamily="18" charset="0"/>
            </a:endParaRPr>
          </a:p>
          <a:p>
            <a:pPr algn="ctr"/>
            <a:r>
              <a:rPr lang="en-US" sz="3200" dirty="0" smtClean="0">
                <a:latin typeface="Times New Roman" panose="02020603050405020304" pitchFamily="18" charset="0"/>
                <a:ea typeface="Adobe Song Std L" pitchFamily="18" charset="-128"/>
                <a:cs typeface="Times New Roman" panose="02020603050405020304" pitchFamily="18" charset="0"/>
              </a:rPr>
              <a:t>The following is what we hope it will look like once we work with OIT</a:t>
            </a:r>
          </a:p>
          <a:p>
            <a:pPr algn="ctr"/>
            <a:endParaRPr lang="en-US" sz="3600" dirty="0">
              <a:latin typeface="Arial" panose="020B0604020202020204" pitchFamily="34" charset="0"/>
              <a:ea typeface="Adobe Song Std L" pitchFamily="18" charset="-128"/>
              <a:cs typeface="Arial" panose="020B0604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714500" y="4419600"/>
            <a:ext cx="55626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985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518E"/>
            </a:gs>
            <a:gs pos="62000">
              <a:srgbClr val="00518E"/>
            </a:gs>
            <a:gs pos="100000">
              <a:srgbClr val="00518E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7166" y="554442"/>
            <a:ext cx="7620000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process ultimately will have all of these options available: </a:t>
            </a:r>
          </a:p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Change major (only for students with holds)</a:t>
            </a:r>
          </a:p>
          <a:p>
            <a:pPr marL="342900" indent="-342900" algn="ctr">
              <a:buFontTx/>
              <a:buChar char="-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Declare or change double major</a:t>
            </a:r>
          </a:p>
          <a:p>
            <a:pPr marL="342900" indent="-342900" algn="ctr">
              <a:buFontTx/>
              <a:buChar char="-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Declare or change concurrent degree</a:t>
            </a:r>
          </a:p>
          <a:p>
            <a:pPr marL="342900" indent="-342900" algn="ctr">
              <a:buFontTx/>
              <a:buChar char="-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Remove double major</a:t>
            </a:r>
          </a:p>
          <a:p>
            <a:pPr marL="342900" indent="-342900" algn="ctr">
              <a:buFontTx/>
              <a:buChar char="-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Remove concurrent degree</a:t>
            </a:r>
          </a:p>
          <a:p>
            <a:pPr marL="342900" indent="-342900" algn="ctr">
              <a:spcAft>
                <a:spcPts val="1200"/>
              </a:spcAft>
              <a:buFontTx/>
              <a:buChar char="-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Remove a double major within a concurrent degree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Only applicable options will be displayed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392279" y="5334000"/>
            <a:ext cx="43434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59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518E"/>
            </a:gs>
            <a:gs pos="62000">
              <a:srgbClr val="FF781D"/>
            </a:gs>
            <a:gs pos="100000">
              <a:srgbClr val="00518E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533400"/>
            <a:ext cx="7924800" cy="20005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Times New Roman" panose="02020603050405020304" pitchFamily="18" charset="0"/>
                <a:ea typeface="Adobe Song Std L" pitchFamily="18" charset="-128"/>
                <a:cs typeface="Times New Roman" panose="02020603050405020304" pitchFamily="18" charset="0"/>
              </a:rPr>
              <a:t>Here is an example. </a:t>
            </a:r>
          </a:p>
          <a:p>
            <a:pPr algn="ctr"/>
            <a:r>
              <a:rPr lang="en-US" sz="4000" dirty="0" smtClean="0">
                <a:latin typeface="Times New Roman" panose="02020603050405020304" pitchFamily="18" charset="0"/>
                <a:ea typeface="Adobe Song Std L" pitchFamily="18" charset="-128"/>
                <a:cs typeface="Times New Roman" panose="02020603050405020304" pitchFamily="18" charset="0"/>
              </a:rPr>
              <a:t>To begin, the advisor would select the process from AU Access.</a:t>
            </a:r>
          </a:p>
        </p:txBody>
      </p:sp>
      <p:sp>
        <p:nvSpPr>
          <p:cNvPr id="3" name="Rectangle 2"/>
          <p:cNvSpPr/>
          <p:nvPr/>
        </p:nvSpPr>
        <p:spPr>
          <a:xfrm>
            <a:off x="608419" y="3572470"/>
            <a:ext cx="79271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Curriculum Change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729996" y="387248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20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518E"/>
            </a:gs>
            <a:gs pos="62000">
              <a:srgbClr val="FF781D"/>
            </a:gs>
            <a:gs pos="100000">
              <a:srgbClr val="00518E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533400"/>
            <a:ext cx="7924800" cy="138499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 New Roman" panose="02020603050405020304" pitchFamily="18" charset="0"/>
                <a:ea typeface="Adobe Song Std L" pitchFamily="18" charset="-128"/>
                <a:cs typeface="Times New Roman" panose="02020603050405020304" pitchFamily="18" charset="0"/>
              </a:rPr>
              <a:t>A student’s ID would be entered, then his or her current curriculum would show along with available options.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3657600"/>
            <a:ext cx="78486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Student’s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Name:  James Michael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Roth</a:t>
            </a:r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Banner ID: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903737082</a:t>
            </a:r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 Curriculum: 	College –  BU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Business       	Major – PREB – Pre-Business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Degree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BX  – [description?]					</a:t>
            </a: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One:</a:t>
            </a: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Declare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change double major         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" action="ppaction://hlinkshowjump?jump=nextslide"/>
              </a:rPr>
              <a:t>□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Declare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change concurrent degree	</a:t>
            </a:r>
            <a:r>
              <a:rPr lang="en-US" dirty="0" smtClean="0"/>
              <a:t>□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	</a:t>
            </a:r>
            <a:endParaRPr lang="en-US" dirty="0"/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38200" y="1999401"/>
            <a:ext cx="7200900" cy="6324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student’s Banner ID or GID? ________________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4267200" y="2755392"/>
            <a:ext cx="342900" cy="597408"/>
          </a:xfrm>
          <a:prstGeom prst="downArrow">
            <a:avLst/>
          </a:prstGeom>
          <a:solidFill>
            <a:srgbClr val="00518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06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518E"/>
            </a:gs>
            <a:gs pos="62000">
              <a:srgbClr val="FF781D"/>
            </a:gs>
            <a:gs pos="100000">
              <a:srgbClr val="00518E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617621"/>
            <a:ext cx="7848600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Student’s Name:  James Michael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Roth</a:t>
            </a:r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Banner ID: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903737082</a:t>
            </a:r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 Curriculum: 	College –  BU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Business       	Major – PREB – Pre-Business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Degree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BX  – [description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?]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Declare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change double major         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√</a:t>
            </a:r>
          </a:p>
          <a:p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catalog term should be entered for the new curriculum?  </a:t>
            </a: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College of the primary major? 				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degree of the primary major? 					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primary major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want to add a concentration to this major? 	Yes 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" action="ppaction://hlinkshowjump?jump=nextslide"/>
              </a:rPr>
              <a:t>□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 □ </a:t>
            </a: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college of the secondary major?			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secondary major?  		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want to add a concentration to this major? 	Yes  □   No 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□ </a:t>
            </a: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Does the student intend to take any actions regarding minors?	  Yes  □     No 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□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dirty="0"/>
          </a:p>
          <a:p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	</a:t>
            </a:r>
            <a:endParaRPr lang="en-US" dirty="0"/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343400" y="2895600"/>
            <a:ext cx="3505200" cy="228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 – College of Sciences and Mathematics</a:t>
            </a:r>
          </a:p>
        </p:txBody>
      </p:sp>
      <p:sp>
        <p:nvSpPr>
          <p:cNvPr id="6" name="Rectangle 5"/>
          <p:cNvSpPr/>
          <p:nvPr/>
        </p:nvSpPr>
        <p:spPr>
          <a:xfrm>
            <a:off x="4343400" y="3124200"/>
            <a:ext cx="3505200" cy="228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BX – [description]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43400" y="3352800"/>
            <a:ext cx="3505200" cy="228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UNSM – Undeclared Sciences and Math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343400" y="4343400"/>
            <a:ext cx="3505200" cy="228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[select here]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343400" y="4572000"/>
            <a:ext cx="3505200" cy="228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[select here]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91200" y="2620926"/>
            <a:ext cx="1191126" cy="228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Summer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3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518E"/>
            </a:gs>
            <a:gs pos="62000">
              <a:srgbClr val="FF781D"/>
            </a:gs>
            <a:gs pos="100000">
              <a:srgbClr val="00518E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569940"/>
            <a:ext cx="7848600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Student’s Name:  James Michael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Roth</a:t>
            </a:r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Banner ID: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903737082</a:t>
            </a:r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 Curriculum: 	College –  BU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Business       	Major – PREB – Pre-Business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Degree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BX  – [description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?]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Declare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change double major         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√</a:t>
            </a:r>
          </a:p>
          <a:p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catalog term should be entered for the new curriculum?  </a:t>
            </a: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College of the primary major? 				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degree of the primary major? 					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primary major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want to add a concentration to this major? 	Yes 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√  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 □ </a:t>
            </a:r>
          </a:p>
          <a:p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college of the secondary major?			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secondary major?  		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want to add a concentration to this major? 	Yes  □   No 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□ </a:t>
            </a: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Does the student intend to take any actions regarding minors?	  Yes  □     No 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□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dirty="0"/>
          </a:p>
          <a:p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	</a:t>
            </a:r>
            <a:endParaRPr lang="en-US" dirty="0"/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363453" y="2819400"/>
            <a:ext cx="3505200" cy="228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 – College of Sciences and Mathematics</a:t>
            </a:r>
          </a:p>
        </p:txBody>
      </p:sp>
      <p:sp>
        <p:nvSpPr>
          <p:cNvPr id="6" name="Rectangle 5"/>
          <p:cNvSpPr/>
          <p:nvPr/>
        </p:nvSpPr>
        <p:spPr>
          <a:xfrm>
            <a:off x="4363453" y="3048000"/>
            <a:ext cx="3505200" cy="228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BX – [description]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79495" y="3276600"/>
            <a:ext cx="3505200" cy="228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UNSM – Undeclared Sciences and Math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379495" y="4495800"/>
            <a:ext cx="3505200" cy="228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[select here]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379495" y="4724400"/>
            <a:ext cx="3505200" cy="228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[select here]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91000" y="3817798"/>
            <a:ext cx="3505200" cy="228600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[select here]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116053" y="2561207"/>
            <a:ext cx="1524000" cy="22080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Summer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648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518E"/>
            </a:gs>
            <a:gs pos="62000">
              <a:srgbClr val="FF781D"/>
            </a:gs>
            <a:gs pos="100000">
              <a:srgbClr val="00518E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457200"/>
            <a:ext cx="7848600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Student’s Name:  James Michael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Roth</a:t>
            </a:r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Banner ID: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903737082</a:t>
            </a:r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 Curriculum: 	College –  BU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Business       	Major – PREB – Pre-Business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Degree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BX  – [description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?]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</a:p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Declare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change double major          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√</a:t>
            </a:r>
          </a:p>
          <a:p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catalog term should be entered for the new curriculum?  </a:t>
            </a: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College of the primary major? 				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degree of the primary major? 					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primary major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want to add a concentration to this major? 	Yes 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√  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 □ </a:t>
            </a:r>
          </a:p>
          <a:p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college of the secondary major?			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secondary major?  		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want to add a concentration to this major? 	Yes  □   No 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√ </a:t>
            </a:r>
          </a:p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Does the student intend to take any actions regarding minors?	  Yes  □     No 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√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dirty="0"/>
          </a:p>
          <a:p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	</a:t>
            </a:r>
            <a:endParaRPr lang="en-US" dirty="0"/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343400" y="2743200"/>
            <a:ext cx="3505200" cy="228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 – College of Sciences and Mathematics</a:t>
            </a:r>
          </a:p>
        </p:txBody>
      </p:sp>
      <p:sp>
        <p:nvSpPr>
          <p:cNvPr id="6" name="Rectangle 5"/>
          <p:cNvSpPr/>
          <p:nvPr/>
        </p:nvSpPr>
        <p:spPr>
          <a:xfrm>
            <a:off x="4343400" y="2971800"/>
            <a:ext cx="3505200" cy="228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BX – [description]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43400" y="3200400"/>
            <a:ext cx="3505200" cy="228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UNSM – Undeclared Sciences and Math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343400" y="4191000"/>
            <a:ext cx="3505200" cy="228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– College of Business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343400" y="4419600"/>
            <a:ext cx="3505200" cy="228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PREB – Pre-Business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339389" y="3733800"/>
            <a:ext cx="3505200" cy="228600"/>
          </a:xfrm>
          <a:prstGeom prst="rect">
            <a:avLst/>
          </a:prstGeom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PMED – Pre-Med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14400" y="5486400"/>
            <a:ext cx="4572000" cy="762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Comments: 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867400" y="5867400"/>
            <a:ext cx="914400" cy="228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clear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010400" y="5867400"/>
            <a:ext cx="990600" cy="228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submit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248400" y="2471184"/>
            <a:ext cx="1371600" cy="228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Summer 2016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8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6397</TotalTime>
  <Words>758</Words>
  <Application>Microsoft Office PowerPoint</Application>
  <PresentationFormat>On-screen Show (4:3)</PresentationFormat>
  <Paragraphs>295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Adobe Song Std L</vt:lpstr>
      <vt:lpstr>Arial</vt:lpstr>
      <vt:lpstr>Century Gothic</vt:lpstr>
      <vt:lpstr>Times New Roman</vt:lpstr>
      <vt:lpstr>Wingdings 2</vt:lpstr>
      <vt:lpstr>Austin</vt:lpstr>
      <vt:lpstr>Major Changes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Auburn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aulease</dc:creator>
  <cp:lastModifiedBy>Cary Curtiss</cp:lastModifiedBy>
  <cp:revision>41</cp:revision>
  <dcterms:created xsi:type="dcterms:W3CDTF">2016-06-07T14:22:11Z</dcterms:created>
  <dcterms:modified xsi:type="dcterms:W3CDTF">2017-07-19T14:06:10Z</dcterms:modified>
</cp:coreProperties>
</file>