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8" r:id="rId3"/>
    <p:sldId id="309" r:id="rId4"/>
    <p:sldId id="334" r:id="rId5"/>
    <p:sldId id="335" r:id="rId6"/>
    <p:sldId id="336" r:id="rId7"/>
    <p:sldId id="337" r:id="rId8"/>
    <p:sldId id="338" r:id="rId9"/>
    <p:sldId id="294" r:id="rId10"/>
    <p:sldId id="323" r:id="rId11"/>
    <p:sldId id="297" r:id="rId12"/>
    <p:sldId id="333" r:id="rId13"/>
    <p:sldId id="318" r:id="rId14"/>
    <p:sldId id="320" r:id="rId15"/>
    <p:sldId id="321" r:id="rId16"/>
    <p:sldId id="257" r:id="rId17"/>
    <p:sldId id="310" r:id="rId18"/>
    <p:sldId id="272" r:id="rId19"/>
    <p:sldId id="289" r:id="rId20"/>
    <p:sldId id="290" r:id="rId21"/>
    <p:sldId id="291" r:id="rId22"/>
    <p:sldId id="299" r:id="rId23"/>
    <p:sldId id="300" r:id="rId24"/>
    <p:sldId id="267" r:id="rId25"/>
    <p:sldId id="304" r:id="rId26"/>
    <p:sldId id="303" r:id="rId27"/>
    <p:sldId id="339" r:id="rId28"/>
    <p:sldId id="340" r:id="rId29"/>
    <p:sldId id="341" r:id="rId30"/>
    <p:sldId id="342" r:id="rId31"/>
    <p:sldId id="343" r:id="rId32"/>
    <p:sldId id="344" r:id="rId33"/>
    <p:sldId id="324" r:id="rId34"/>
    <p:sldId id="269" r:id="rId35"/>
    <p:sldId id="306" r:id="rId36"/>
    <p:sldId id="325" r:id="rId37"/>
    <p:sldId id="275" r:id="rId38"/>
  </p:sldIdLst>
  <p:sldSz cx="9144000" cy="6858000" type="screen4x3"/>
  <p:notesSz cx="6989763" cy="9275763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81" d="100"/>
          <a:sy n="81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90" y="-102"/>
      </p:cViewPr>
      <p:guideLst>
        <p:guide orient="horz" pos="2921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9225" y="0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669BC-D340-4CEA-94C7-DA1B85769ADB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0625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9225" y="8810625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97362-E3D6-4E7D-B554-C94F94386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9248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6671BDA3-D945-4CBE-B5FE-8EF9F013B5C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37087" cy="3478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977" y="4405988"/>
            <a:ext cx="5591810" cy="4174093"/>
          </a:xfrm>
          <a:prstGeom prst="rect">
            <a:avLst/>
          </a:prstGeom>
        </p:spPr>
        <p:txBody>
          <a:bodyPr vert="horz" lIns="92940" tIns="46470" rIns="92940" bIns="464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9248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B4374531-C83F-4488-99D0-4EBBF173BF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4531-C83F-4488-99D0-4EBBF173BFF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4531-C83F-4488-99D0-4EBBF173BFF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5" name="Picture 167" descr="Tower logo.png                                                 0016DEDBMacintosh HD                   BE74CF2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962400" cy="37306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9282-D831-458F-A4EA-E8638A4DE633}" type="datetime1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Effort Certification Application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308" name="Picture 164" descr="Tower logo.png                                                 0016DEDBMacintosh HD                   BE74CF2D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5943600"/>
            <a:ext cx="806450" cy="758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32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8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4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38100">
            <a:solidFill>
              <a:schemeClr val="accent5">
                <a:lumMod val="25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Electronic Effort Certification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488E-C26E-4D95-972E-113B865E86A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Principal Investigators &amp; Co-Principal Investigators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 Ways to certify effort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a.	Individual certification</a:t>
            </a:r>
          </a:p>
          <a:p>
            <a:pPr>
              <a:buNone/>
            </a:pPr>
            <a:r>
              <a:rPr lang="en-US" dirty="0" smtClean="0"/>
              <a:t>		b.	Grant certification</a:t>
            </a:r>
          </a:p>
          <a:p>
            <a:pPr>
              <a:buNone/>
            </a:pPr>
            <a:r>
              <a:rPr lang="en-US" dirty="0" smtClean="0"/>
              <a:t>		c.	Multiple Grant certification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Individual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16054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Individual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85850"/>
            <a:ext cx="7543800" cy="52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3886200" y="2667000"/>
            <a:ext cx="2362200" cy="457200"/>
          </a:xfrm>
          <a:prstGeom prst="borderCallout1">
            <a:avLst>
              <a:gd name="adj1" fmla="val 46023"/>
              <a:gd name="adj2" fmla="val -708"/>
              <a:gd name="adj3" fmla="val 109470"/>
              <a:gd name="adj4" fmla="val -4771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Person’s Information</a:t>
            </a:r>
            <a:endParaRPr lang="en-US" sz="1800" dirty="0"/>
          </a:p>
        </p:txBody>
      </p:sp>
      <p:sp>
        <p:nvSpPr>
          <p:cNvPr id="8" name="Line Callout 1 7"/>
          <p:cNvSpPr/>
          <p:nvPr/>
        </p:nvSpPr>
        <p:spPr>
          <a:xfrm>
            <a:off x="3886200" y="3276600"/>
            <a:ext cx="2438400" cy="457200"/>
          </a:xfrm>
          <a:prstGeom prst="borderCallout1">
            <a:avLst>
              <a:gd name="adj1" fmla="val 42992"/>
              <a:gd name="adj2" fmla="val 758"/>
              <a:gd name="adj3" fmla="val 60985"/>
              <a:gd name="adj4" fmla="val -51694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Status for Document</a:t>
            </a:r>
            <a:endParaRPr lang="en-US" sz="1800" dirty="0"/>
          </a:p>
        </p:txBody>
      </p:sp>
      <p:sp>
        <p:nvSpPr>
          <p:cNvPr id="9" name="Line Callout 1 8"/>
          <p:cNvSpPr/>
          <p:nvPr/>
        </p:nvSpPr>
        <p:spPr>
          <a:xfrm>
            <a:off x="5181600" y="5562600"/>
            <a:ext cx="1219200" cy="457200"/>
          </a:xfrm>
          <a:prstGeom prst="borderCallout1">
            <a:avLst>
              <a:gd name="adj1" fmla="val 46023"/>
              <a:gd name="adj2" fmla="val -1515"/>
              <a:gd name="adj3" fmla="val 3409"/>
              <a:gd name="adj4" fmla="val -7652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Certify</a:t>
            </a:r>
            <a:endParaRPr lang="en-US" sz="1800" dirty="0"/>
          </a:p>
        </p:txBody>
      </p:sp>
      <p:sp>
        <p:nvSpPr>
          <p:cNvPr id="10" name="Line Callout 1 9"/>
          <p:cNvSpPr/>
          <p:nvPr/>
        </p:nvSpPr>
        <p:spPr>
          <a:xfrm>
            <a:off x="3429000" y="4648200"/>
            <a:ext cx="2438400" cy="533400"/>
          </a:xfrm>
          <a:prstGeom prst="borderCallout1">
            <a:avLst>
              <a:gd name="adj1" fmla="val 50784"/>
              <a:gd name="adj2" fmla="val 99402"/>
              <a:gd name="adj3" fmla="val 110336"/>
              <a:gd name="adj4" fmla="val 146106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Warnings per FOAP line</a:t>
            </a:r>
            <a:endParaRPr lang="en-US" sz="1800" dirty="0"/>
          </a:p>
        </p:txBody>
      </p:sp>
      <p:sp>
        <p:nvSpPr>
          <p:cNvPr id="11" name="Line Callout 1 10"/>
          <p:cNvSpPr/>
          <p:nvPr/>
        </p:nvSpPr>
        <p:spPr>
          <a:xfrm>
            <a:off x="1371600" y="5029200"/>
            <a:ext cx="1905000" cy="457200"/>
          </a:xfrm>
          <a:prstGeom prst="borderCallout1">
            <a:avLst>
              <a:gd name="adj1" fmla="val 115720"/>
              <a:gd name="adj2" fmla="val 43303"/>
              <a:gd name="adj3" fmla="val 200380"/>
              <a:gd name="adj4" fmla="val 4101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Routing Queues</a:t>
            </a:r>
            <a:endParaRPr lang="en-US" sz="1800" dirty="0"/>
          </a:p>
        </p:txBody>
      </p:sp>
      <p:sp>
        <p:nvSpPr>
          <p:cNvPr id="12" name="Line Callout 1 11"/>
          <p:cNvSpPr/>
          <p:nvPr/>
        </p:nvSpPr>
        <p:spPr>
          <a:xfrm>
            <a:off x="6400800" y="2362200"/>
            <a:ext cx="1447800" cy="838200"/>
          </a:xfrm>
          <a:prstGeom prst="borderCallout1">
            <a:avLst>
              <a:gd name="adj1" fmla="val 98089"/>
              <a:gd name="adj2" fmla="val 42576"/>
              <a:gd name="adj3" fmla="val 168240"/>
              <a:gd name="adj4" fmla="val 53294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Line Certification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Grant Certification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9" name="Content Placeholder 8" descr="slide18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600200"/>
            <a:ext cx="6769510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5867400" y="4038600"/>
            <a:ext cx="2286000" cy="762000"/>
          </a:xfrm>
          <a:prstGeom prst="borderCallout1">
            <a:avLst>
              <a:gd name="adj1" fmla="val 18750"/>
              <a:gd name="adj2" fmla="val -8333"/>
              <a:gd name="adj3" fmla="val 212197"/>
              <a:gd name="adj4" fmla="val -39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91000"/>
            <a:ext cx="2047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Multiple Grant Certification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407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Multiple Grant Certification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7" name="Content Placeholder 6" descr="slide2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7030942" cy="505952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End User Benefits of </a:t>
            </a:r>
            <a:r>
              <a:rPr lang="en-US" dirty="0" err="1" smtClean="0"/>
              <a:t>e~Certs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Allow </a:t>
            </a:r>
            <a:r>
              <a:rPr lang="en-US" b="1" dirty="0" smtClean="0"/>
              <a:t>Principal Investigators </a:t>
            </a:r>
            <a:r>
              <a:rPr lang="en-US" dirty="0" smtClean="0"/>
              <a:t>to certify their funds</a:t>
            </a:r>
          </a:p>
          <a:p>
            <a:r>
              <a:rPr lang="en-US" dirty="0" smtClean="0"/>
              <a:t>Allow </a:t>
            </a:r>
            <a:r>
              <a:rPr lang="en-US" b="1" dirty="0" smtClean="0"/>
              <a:t>Department Heads </a:t>
            </a:r>
            <a:r>
              <a:rPr lang="en-US" dirty="0" smtClean="0"/>
              <a:t>to certify their employees or organizations</a:t>
            </a:r>
          </a:p>
          <a:p>
            <a:r>
              <a:rPr lang="en-US" dirty="0" smtClean="0"/>
              <a:t>Allow </a:t>
            </a:r>
            <a:r>
              <a:rPr lang="en-US" b="1" dirty="0" smtClean="0"/>
              <a:t>authorized employees/research personnel </a:t>
            </a:r>
            <a:r>
              <a:rPr lang="en-US" dirty="0" smtClean="0"/>
              <a:t>to certify their own labor distributions</a:t>
            </a:r>
          </a:p>
          <a:p>
            <a:r>
              <a:rPr lang="en-US" dirty="0" smtClean="0"/>
              <a:t>Allow </a:t>
            </a:r>
            <a:r>
              <a:rPr lang="en-US" b="1" dirty="0" smtClean="0"/>
              <a:t>authorized departmental administrators </a:t>
            </a:r>
            <a:r>
              <a:rPr lang="en-US" dirty="0" smtClean="0"/>
              <a:t>to save or certify unrestricted/non-sponsored FOAPs</a:t>
            </a:r>
          </a:p>
          <a:p>
            <a:r>
              <a:rPr lang="en-US" dirty="0" smtClean="0"/>
              <a:t>Allow FYI contacts to view and save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4873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25000"/>
                  </a:schemeClr>
                </a:solidFill>
              </a:rPr>
              <a:t>Monitoring Status</a:t>
            </a:r>
            <a:endParaRPr lang="en-US" sz="36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56803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Personnel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152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Labor View</a:t>
            </a:r>
            <a:endParaRPr lang="en-US" dirty="0"/>
          </a:p>
        </p:txBody>
      </p:sp>
      <p:pic>
        <p:nvPicPr>
          <p:cNvPr id="7" name="Content Placeholder 6" descr="slide2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400" y="1295400"/>
            <a:ext cx="8280084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Effort Certification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Effort Certification is required with receipt of Federal funding.</a:t>
            </a:r>
          </a:p>
          <a:p>
            <a:endParaRPr lang="en-US" sz="2800" dirty="0" smtClean="0"/>
          </a:p>
          <a:p>
            <a:r>
              <a:rPr lang="en-US" sz="2800" dirty="0" smtClean="0"/>
              <a:t>If any portion of salary/pay comes from a sponsored project, the entire salary/pay must be certified.</a:t>
            </a:r>
          </a:p>
          <a:p>
            <a:endParaRPr lang="en-US" sz="2800" dirty="0" smtClean="0"/>
          </a:p>
          <a:p>
            <a:r>
              <a:rPr lang="en-US" sz="2800" dirty="0" smtClean="0"/>
              <a:t>Federal Government wants assurance that if they pay an individual, the individual worked on the sponsored project.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Advanced Labor View By Grant</a:t>
            </a:r>
            <a:endParaRPr lang="en-US" dirty="0"/>
          </a:p>
        </p:txBody>
      </p:sp>
      <p:pic>
        <p:nvPicPr>
          <p:cNvPr id="7" name="Content Placeholder 6" descr="slide2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714" y="1600200"/>
            <a:ext cx="6772572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pPr algn="ctr"/>
            <a:r>
              <a:rPr lang="en-US" dirty="0" smtClean="0"/>
              <a:t>Departmental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000" dirty="0" smtClean="0"/>
              <a:t>Who uses these?</a:t>
            </a:r>
          </a:p>
          <a:p>
            <a:pPr lvl="1"/>
            <a:r>
              <a:rPr lang="en-US" sz="2600" dirty="0" smtClean="0"/>
              <a:t>Department Heads</a:t>
            </a:r>
          </a:p>
          <a:p>
            <a:pPr lvl="1"/>
            <a:r>
              <a:rPr lang="en-US" sz="2600" dirty="0" smtClean="0"/>
              <a:t>Department Financial Administrators</a:t>
            </a:r>
          </a:p>
          <a:p>
            <a:pPr lvl="1"/>
            <a:r>
              <a:rPr lang="en-US" sz="2600" dirty="0" smtClean="0"/>
              <a:t>Department PAR Administrators</a:t>
            </a:r>
          </a:p>
          <a:p>
            <a:pPr lvl="1"/>
            <a:endParaRPr lang="en-US" sz="2600" dirty="0" smtClean="0"/>
          </a:p>
          <a:p>
            <a:pPr>
              <a:buNone/>
            </a:pPr>
            <a:r>
              <a:rPr lang="en-US" sz="3000" dirty="0" smtClean="0"/>
              <a:t>What can they see?</a:t>
            </a:r>
          </a:p>
          <a:p>
            <a:pPr lvl="1"/>
            <a:r>
              <a:rPr lang="en-US" sz="2600" dirty="0" smtClean="0"/>
              <a:t>Department Actions</a:t>
            </a:r>
          </a:p>
          <a:p>
            <a:pPr lvl="1"/>
            <a:r>
              <a:rPr lang="en-US" sz="2600" dirty="0" smtClean="0"/>
              <a:t>Department Overview</a:t>
            </a:r>
          </a:p>
          <a:p>
            <a:pPr lvl="1"/>
            <a:r>
              <a:rPr lang="en-US" sz="2600" dirty="0" smtClean="0"/>
              <a:t>Department Personnel Views</a:t>
            </a:r>
          </a:p>
          <a:p>
            <a:pPr lvl="1"/>
            <a:r>
              <a:rPr lang="en-US" sz="2600" dirty="0" smtClean="0"/>
              <a:t>Department Sponsored Programs</a:t>
            </a:r>
          </a:p>
          <a:p>
            <a:pPr lvl="1"/>
            <a:r>
              <a:rPr lang="en-US" sz="2600" dirty="0" smtClean="0"/>
              <a:t>Department Non-Sponsored Programs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pPr algn="ctr"/>
            <a:r>
              <a:rPr lang="en-US" dirty="0" smtClean="0"/>
              <a:t>Department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1"/>
            <a:ext cx="86868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 Personnel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543800" cy="52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 Sponsored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19193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Department Non-Sponsored Programs</a:t>
            </a:r>
            <a:endParaRPr lang="en-US" dirty="0"/>
          </a:p>
        </p:txBody>
      </p:sp>
      <p:pic>
        <p:nvPicPr>
          <p:cNvPr id="9" name="Content Placeholder 8" descr="slide3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1"/>
            <a:ext cx="8208261" cy="44957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Request to Unlock A Row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rows which have been certified are available</a:t>
            </a:r>
          </a:p>
          <a:p>
            <a:r>
              <a:rPr lang="en-US" dirty="0" smtClean="0"/>
              <a:t>After selecting which rows in a certification need to be unlocked, give a reason</a:t>
            </a:r>
          </a:p>
          <a:p>
            <a:r>
              <a:rPr lang="en-US" dirty="0" smtClean="0"/>
              <a:t>This now appears under “Awaiting Action”</a:t>
            </a:r>
          </a:p>
          <a:p>
            <a:r>
              <a:rPr lang="en-US" dirty="0" smtClean="0"/>
              <a:t>Contracts and Grants Accounting will have to approve the request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Request to Unlock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Go To </a:t>
            </a:r>
            <a:r>
              <a:rPr lang="en-US" b="1" dirty="0" smtClean="0"/>
              <a:t>Other </a:t>
            </a:r>
            <a:r>
              <a:rPr lang="en-US" dirty="0" smtClean="0"/>
              <a:t>Tab and select </a:t>
            </a:r>
            <a:br>
              <a:rPr lang="en-US" dirty="0" smtClean="0"/>
            </a:br>
            <a:r>
              <a:rPr lang="en-US" b="1" i="1" dirty="0" smtClean="0"/>
              <a:t>Request a document unlocked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unlockstep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819400"/>
            <a:ext cx="7823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Request to Unlock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Only rows which have been certified are available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82486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Highlights of </a:t>
            </a:r>
            <a:r>
              <a:rPr lang="en-US" dirty="0" err="1" smtClean="0">
                <a:solidFill>
                  <a:schemeClr val="accent1">
                    <a:lumMod val="25000"/>
                  </a:schemeClr>
                </a:solidFill>
              </a:rPr>
              <a:t>e~Certs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447800"/>
            <a:ext cx="854075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Increase Efficiency</a:t>
            </a:r>
          </a:p>
          <a:p>
            <a:r>
              <a:rPr lang="en-US" sz="2800" dirty="0" smtClean="0"/>
              <a:t>Increase Compliance (in an increasing audit environment)</a:t>
            </a:r>
          </a:p>
          <a:p>
            <a:r>
              <a:rPr lang="en-US" sz="2800" dirty="0" smtClean="0"/>
              <a:t>Allows Simultaneous Certification</a:t>
            </a:r>
          </a:p>
          <a:p>
            <a:r>
              <a:rPr lang="en-US" sz="2800" dirty="0" smtClean="0"/>
              <a:t>Paper Reduction-Printing will be rare</a:t>
            </a:r>
          </a:p>
          <a:p>
            <a:r>
              <a:rPr lang="en-US" sz="2800" dirty="0" smtClean="0"/>
              <a:t>System developed internally (external costs ~ $1 Million)</a:t>
            </a:r>
          </a:p>
          <a:p>
            <a:r>
              <a:rPr lang="en-US" sz="2800" dirty="0" smtClean="0"/>
              <a:t>Automatic email notification</a:t>
            </a:r>
          </a:p>
          <a:p>
            <a:r>
              <a:rPr lang="en-US" sz="2800" dirty="0" smtClean="0"/>
              <a:t>Implementation to begin with quarter ending 3/31/11</a:t>
            </a:r>
          </a:p>
          <a:p>
            <a:r>
              <a:rPr lang="en-US" sz="2800" dirty="0" smtClean="0"/>
              <a:t>New Online system will be accessed through Banner Self Service</a:t>
            </a:r>
          </a:p>
          <a:p>
            <a:r>
              <a:rPr lang="en-US" sz="2800" dirty="0" smtClean="0"/>
              <a:t>Automatic digital Storage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pPr algn="ctr"/>
            <a:r>
              <a:rPr lang="en-US" dirty="0" smtClean="0"/>
              <a:t>Request to Unlock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447800"/>
            <a:ext cx="8540750" cy="42672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After selecting which rows in a certification need to be unlocked, give a reason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8864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14400"/>
          </a:xfrm>
        </p:spPr>
        <p:txBody>
          <a:bodyPr/>
          <a:lstStyle/>
          <a:p>
            <a:pPr algn="ctr"/>
            <a:r>
              <a:rPr lang="en-US" dirty="0" smtClean="0"/>
              <a:t>Request to Unlock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371600"/>
            <a:ext cx="8540750" cy="43434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This now appears on the Awaiting Action Tab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343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Request to Unlock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Upon Certification, a note is made to the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2809875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“SAVE” Options</a:t>
            </a:r>
            <a:endParaRPr lang="en-US" dirty="0"/>
          </a:p>
        </p:txBody>
      </p:sp>
      <p:pic>
        <p:nvPicPr>
          <p:cNvPr id="17" name="Content Placeholder 16" descr="slide2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6096000" cy="43886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2057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– saved value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3124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– unlocked row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143500" y="2705100"/>
            <a:ext cx="2209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486400" y="3733800"/>
            <a:ext cx="1981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10400" y="4572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Certified</a:t>
            </a:r>
          </a:p>
          <a:p>
            <a:r>
              <a:rPr lang="en-US" dirty="0" smtClean="0"/>
              <a:t>Person / Date</a:t>
            </a:r>
          </a:p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6400800" y="4876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86600" cy="495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Email Notification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Automatic notifications to be emailed:</a:t>
            </a:r>
          </a:p>
          <a:p>
            <a:pPr>
              <a:buNone/>
            </a:pPr>
            <a:r>
              <a:rPr lang="en-US" sz="2000" dirty="0" smtClean="0"/>
              <a:t>		1.	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-PAR Administrators; Dept. Financial Administrators</a:t>
            </a:r>
          </a:p>
          <a:p>
            <a:pPr>
              <a:buNone/>
            </a:pPr>
            <a:r>
              <a:rPr lang="en-US" sz="2000" dirty="0" smtClean="0"/>
              <a:t>		2.	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-PI, Co-PI, Faculty, Research Personnel, Dept Head, 				 ADR, Dean’s Contact</a:t>
            </a:r>
          </a:p>
          <a:p>
            <a:pPr>
              <a:buNone/>
            </a:pPr>
            <a:r>
              <a:rPr lang="en-US" sz="2000" dirty="0" smtClean="0"/>
              <a:t>		3.	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-PI, Co-PI, Faculty, Research Personnel, PAR 					 Administrator</a:t>
            </a:r>
          </a:p>
          <a:p>
            <a:pPr>
              <a:buNone/>
            </a:pPr>
            <a:r>
              <a:rPr lang="en-US" sz="2000" dirty="0" smtClean="0"/>
              <a:t>		4.	35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-PI, Co-PI, Faculty, Research Personnel, PAR 					 Administrator, Dept Financial Administrator, Dept 				 Head, ADR, Dean’s Contact, Dean</a:t>
            </a:r>
          </a:p>
          <a:p>
            <a:pPr>
              <a:buNone/>
            </a:pPr>
            <a:r>
              <a:rPr lang="en-US" sz="2000" dirty="0" smtClean="0"/>
              <a:t>		5.	40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-End of business day:  System is closed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752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Consequence of Not Certifying an Effort Report within 40 Days of Quarter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Expense related to the effort recorded on a sponsored or cost share FOP will be transferred to an unrestricted departmental funding source.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Contact information:</a:t>
            </a:r>
          </a:p>
          <a:p>
            <a:pPr>
              <a:buNone/>
            </a:pPr>
            <a:r>
              <a:rPr lang="en-US" sz="2200" i="1" smtClean="0"/>
              <a:t>Effort </a:t>
            </a:r>
            <a:r>
              <a:rPr lang="en-US" sz="2200" i="1" dirty="0" smtClean="0"/>
              <a:t>Certification </a:t>
            </a:r>
            <a:r>
              <a:rPr lang="en-US" sz="2400" i="1" dirty="0" smtClean="0"/>
              <a:t>	</a:t>
            </a:r>
            <a:r>
              <a:rPr lang="en-US" sz="2200" i="1" dirty="0" smtClean="0"/>
              <a:t>effcert@auburn.edu</a:t>
            </a:r>
            <a:r>
              <a:rPr lang="en-US" sz="2200" dirty="0" smtClean="0"/>
              <a:t>	</a:t>
            </a:r>
            <a:r>
              <a:rPr lang="en-US" sz="2400" dirty="0" smtClean="0"/>
              <a:t>	</a:t>
            </a:r>
            <a:r>
              <a:rPr lang="en-US" sz="2200" dirty="0" smtClean="0"/>
              <a:t>844-4847</a:t>
            </a:r>
          </a:p>
          <a:p>
            <a:pPr>
              <a:buNone/>
            </a:pPr>
            <a:r>
              <a:rPr lang="en-US" sz="2200" dirty="0" smtClean="0"/>
              <a:t>				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Effort Reporting Webpage</a:t>
            </a:r>
            <a:endParaRPr lang="en-US" dirty="0"/>
          </a:p>
        </p:txBody>
      </p:sp>
      <p:pic>
        <p:nvPicPr>
          <p:cNvPr id="6" name="Content Placeholder 5" descr="portal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828800"/>
            <a:ext cx="5987584" cy="431527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458200" cy="369332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http://www.auburn.edu/administration/business_office/cga/effort-certification.html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 into </a:t>
            </a:r>
            <a:r>
              <a:rPr lang="en-US" dirty="0" err="1" smtClean="0"/>
              <a:t>e~Cert</a:t>
            </a:r>
            <a:r>
              <a:rPr lang="en-US" dirty="0" smtClean="0"/>
              <a:t> System </a:t>
            </a:r>
            <a:br>
              <a:rPr lang="en-US" dirty="0" smtClean="0"/>
            </a:br>
            <a:r>
              <a:rPr lang="en-US" dirty="0" smtClean="0"/>
              <a:t>(via AUACCESS)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971800" y="4147066"/>
            <a:ext cx="7620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200400" y="4419600"/>
            <a:ext cx="609600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895985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19800" y="3733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Here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 into </a:t>
            </a:r>
            <a:r>
              <a:rPr lang="en-US" dirty="0" err="1" smtClean="0"/>
              <a:t>e~Cert</a:t>
            </a:r>
            <a:r>
              <a:rPr lang="en-US" dirty="0" smtClean="0"/>
              <a:t> System </a:t>
            </a:r>
            <a:br>
              <a:rPr lang="en-US" dirty="0" smtClean="0"/>
            </a:br>
            <a:r>
              <a:rPr lang="en-US" dirty="0" smtClean="0"/>
              <a:t>(via AUACCESS)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267450" cy="42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Log into </a:t>
            </a:r>
            <a:r>
              <a:rPr lang="en-US" sz="3600" dirty="0" err="1" smtClean="0"/>
              <a:t>e~Cert</a:t>
            </a:r>
            <a:r>
              <a:rPr lang="en-US" sz="3600" dirty="0" smtClean="0"/>
              <a:t> System </a:t>
            </a:r>
            <a:br>
              <a:rPr lang="en-US" sz="3600" dirty="0" smtClean="0"/>
            </a:br>
            <a:r>
              <a:rPr lang="en-US" sz="3600" dirty="0" smtClean="0"/>
              <a:t>(via AUACCESS)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091604" cy="478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Log into </a:t>
            </a:r>
            <a:r>
              <a:rPr lang="en-US" sz="3600" dirty="0" err="1" smtClean="0"/>
              <a:t>e~Cert</a:t>
            </a:r>
            <a:r>
              <a:rPr lang="en-US" sz="3600" dirty="0" smtClean="0"/>
              <a:t> System </a:t>
            </a:r>
            <a:br>
              <a:rPr lang="en-US" sz="3600" dirty="0" smtClean="0"/>
            </a:br>
            <a:r>
              <a:rPr lang="en-US" sz="3600" dirty="0" smtClean="0"/>
              <a:t>(via AUACCESS)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334250" cy="494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Banner Self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001000" cy="52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lectronic Effort Certification&amp;quot;&quot;/&gt;&lt;property id=&quot;20307&quot; value=&quot;256&quot;/&gt;&lt;/object&gt;&lt;object type=&quot;3&quot; unique_id=&quot;10007&quot;&gt;&lt;property id=&quot;20148&quot; value=&quot;5&quot;/&gt;&lt;property id=&quot;20300&quot; value=&quot;Slide 16 - &amp;quot; End User Benefits of e~Certs&amp;quot;&quot;/&gt;&lt;property id=&quot;20307&quot; value=&quot;257&quot;/&gt;&lt;/object&gt;&lt;object type=&quot;3&quot; unique_id=&quot;10015&quot;&gt;&lt;property id=&quot;20148&quot; value=&quot;5&quot;/&gt;&lt;property id=&quot;20300&quot; value=&quot;Slide 24 - &amp;quot;Department Personnel View&amp;quot;&quot;/&gt;&lt;property id=&quot;20307&quot; value=&quot;267&quot;/&gt;&lt;/object&gt;&lt;object type=&quot;3&quot; unique_id=&quot;10164&quot;&gt;&lt;property id=&quot;20148&quot; value=&quot;5&quot;/&gt;&lt;property id=&quot;20300&quot; value=&quot;Slide 18 - &amp;quot;Personnel View&amp;quot;&quot;/&gt;&lt;property id=&quot;20307&quot; value=&quot;272&quot;/&gt;&lt;/object&gt;&lt;object type=&quot;3&quot; unique_id=&quot;10165&quot;&gt;&lt;property id=&quot;20148&quot; value=&quot;5&quot;/&gt;&lt;property id=&quot;20300&quot; value=&quot;Slide 34 - &amp;quot;Person Search&amp;quot;&quot;/&gt;&lt;property id=&quot;20307&quot; value=&quot;269&quot;/&gt;&lt;/object&gt;&lt;object type=&quot;3&quot; unique_id=&quot;10344&quot;&gt;&lt;property id=&quot;20148&quot; value=&quot;5&quot;/&gt;&lt;property id=&quot;20300&quot; value=&quot;Slide 37 - &amp;quot;Questions?&amp;quot;&quot;/&gt;&lt;property id=&quot;20307&quot; value=&quot;275&quot;/&gt;&lt;/object&gt;&lt;object type=&quot;3&quot; unique_id=&quot;10534&quot;&gt;&lt;property id=&quot;20148&quot; value=&quot;5&quot;/&gt;&lt;property id=&quot;20300&quot; value=&quot;Slide 2 - &amp;quot;Effort Certification&amp;quot;&quot;/&gt;&lt;property id=&quot;20307&quot; value=&quot;308&quot;/&gt;&lt;/object&gt;&lt;object type=&quot;3&quot; unique_id=&quot;10535&quot;&gt;&lt;property id=&quot;20148&quot; value=&quot;5&quot;/&gt;&lt;property id=&quot;20300&quot; value=&quot;Slide 3 - &amp;quot;Highlights of e~Certs&amp;quot;&quot;/&gt;&lt;property id=&quot;20307&quot; value=&quot;309&quot;/&gt;&lt;/object&gt;&lt;object type=&quot;3&quot; unique_id=&quot;10537&quot;&gt;&lt;property id=&quot;20148&quot; value=&quot;5&quot;/&gt;&lt;property id=&quot;20300&quot; value=&quot;Slide 9 - &amp;quot;Banner Self Service&amp;quot;&quot;/&gt;&lt;property id=&quot;20307&quot; value=&quot;294&quot;/&gt;&lt;/object&gt;&lt;object type=&quot;3&quot; unique_id=&quot;10539&quot;&gt;&lt;property id=&quot;20148&quot; value=&quot;5&quot;/&gt;&lt;property id=&quot;20300&quot; value=&quot;Slide 10 - &amp;quot;Principal Investigators &amp;amp; Co-Principal Investigators&amp;quot;&quot;/&gt;&lt;property id=&quot;20307&quot; value=&quot;323&quot;/&gt;&lt;/object&gt;&lt;object type=&quot;3&quot; unique_id=&quot;10540&quot;&gt;&lt;property id=&quot;20148&quot; value=&quot;5&quot;/&gt;&lt;property id=&quot;20300&quot; value=&quot;Slide 11 - &amp;quot;Individual Certification&amp;quot;&quot;/&gt;&lt;property id=&quot;20307&quot; value=&quot;297&quot;/&gt;&lt;/object&gt;&lt;object type=&quot;3&quot; unique_id=&quot;10543&quot;&gt;&lt;property id=&quot;20148&quot; value=&quot;5&quot;/&gt;&lt;property id=&quot;20300&quot; value=&quot;Slide 13 - &amp;quot;Grant Certification&amp;quot;&quot;/&gt;&lt;property id=&quot;20307&quot; value=&quot;318&quot;/&gt;&lt;/object&gt;&lt;object type=&quot;3&quot; unique_id=&quot;10544&quot;&gt;&lt;property id=&quot;20148&quot; value=&quot;5&quot;/&gt;&lt;property id=&quot;20300&quot; value=&quot;Slide 14 - &amp;quot;Multiple Grant Certification&amp;quot;&quot;/&gt;&lt;property id=&quot;20307&quot; value=&quot;320&quot;/&gt;&lt;/object&gt;&lt;object type=&quot;3&quot; unique_id=&quot;10545&quot;&gt;&lt;property id=&quot;20148&quot; value=&quot;5&quot;/&gt;&lt;property id=&quot;20300&quot; value=&quot;Slide 15 - &amp;quot;Multiple Grant Certification&amp;quot;&quot;/&gt;&lt;property id=&quot;20307&quot; value=&quot;321&quot;/&gt;&lt;/object&gt;&lt;object type=&quot;3&quot; unique_id=&quot;10546&quot;&gt;&lt;property id=&quot;20148&quot; value=&quot;5&quot;/&gt;&lt;property id=&quot;20300&quot; value=&quot;Slide 33 - &amp;quot;“SAVE” Options&amp;quot;&quot;/&gt;&lt;property id=&quot;20307&quot; value=&quot;324&quot;/&gt;&lt;/object&gt;&lt;object type=&quot;3&quot; unique_id=&quot;10549&quot;&gt;&lt;property id=&quot;20148&quot; value=&quot;5&quot;/&gt;&lt;property id=&quot;20300&quot; value=&quot;Slide 17 - &amp;quot;Monitoring Status&amp;quot;&quot;/&gt;&lt;property id=&quot;20307&quot; value=&quot;310&quot;/&gt;&lt;/object&gt;&lt;object type=&quot;3&quot; unique_id=&quot;10550&quot;&gt;&lt;property id=&quot;20148&quot; value=&quot;5&quot;/&gt;&lt;property id=&quot;20300&quot; value=&quot;Slide 19 - &amp;quot;Basic Labor View&amp;quot;&quot;/&gt;&lt;property id=&quot;20307&quot; value=&quot;289&quot;/&gt;&lt;/object&gt;&lt;object type=&quot;3&quot; unique_id=&quot;10551&quot;&gt;&lt;property id=&quot;20148&quot; value=&quot;5&quot;/&gt;&lt;property id=&quot;20300&quot; value=&quot;Slide 20 - &amp;quot;Advanced Labor View By Grant&amp;quot;&quot;/&gt;&lt;property id=&quot;20307&quot; value=&quot;290&quot;/&gt;&lt;/object&gt;&lt;object type=&quot;3&quot; unique_id=&quot;10552&quot;&gt;&lt;property id=&quot;20148&quot; value=&quot;5&quot;/&gt;&lt;property id=&quot;20300&quot; value=&quot;Slide 21 - &amp;quot;Departmental Views&amp;quot;&quot;/&gt;&lt;property id=&quot;20307&quot; value=&quot;291&quot;/&gt;&lt;/object&gt;&lt;object type=&quot;3&quot; unique_id=&quot;10553&quot;&gt;&lt;property id=&quot;20148&quot; value=&quot;5&quot;/&gt;&lt;property id=&quot;20300&quot; value=&quot;Slide 22 - &amp;quot;Department Actions&amp;quot;&quot;/&gt;&lt;property id=&quot;20307&quot; value=&quot;299&quot;/&gt;&lt;/object&gt;&lt;object type=&quot;3&quot; unique_id=&quot;10554&quot;&gt;&lt;property id=&quot;20148&quot; value=&quot;5&quot;/&gt;&lt;property id=&quot;20300&quot; value=&quot;Slide 25 - &amp;quot;Department Sponsored Programs&amp;quot;&quot;/&gt;&lt;property id=&quot;20307&quot; value=&quot;304&quot;/&gt;&lt;/object&gt;&lt;object type=&quot;3&quot; unique_id=&quot;10555&quot;&gt;&lt;property id=&quot;20148&quot; value=&quot;5&quot;/&gt;&lt;property id=&quot;20300&quot; value=&quot;Slide 26 - &amp;quot;Department Non-Sponsored Programs&amp;quot;&quot;/&gt;&lt;property id=&quot;20307&quot; value=&quot;303&quot;/&gt;&lt;/object&gt;&lt;object type=&quot;3&quot; unique_id=&quot;10556&quot;&gt;&lt;property id=&quot;20148&quot; value=&quot;5&quot;/&gt;&lt;property id=&quot;20300&quot; value=&quot;Slide 23 - &amp;quot;Department Overview&amp;quot;&quot;/&gt;&lt;property id=&quot;20307&quot; value=&quot;300&quot;/&gt;&lt;/object&gt;&lt;object type=&quot;3&quot; unique_id=&quot;10558&quot;&gt;&lt;property id=&quot;20148&quot; value=&quot;5&quot;/&gt;&lt;property id=&quot;20300&quot; value=&quot;Slide 35 - &amp;quot;Email Notification System&amp;quot;&quot;/&gt;&lt;property id=&quot;20307&quot; value=&quot;306&quot;/&gt;&lt;/object&gt;&lt;object type=&quot;3&quot; unique_id=&quot;10559&quot;&gt;&lt;property id=&quot;20148&quot; value=&quot;5&quot;/&gt;&lt;property id=&quot;20300&quot; value=&quot;Slide 36 - &amp;quot;Consequence of Not Certifying an Effort Report within 40 Days of Quarter End&amp;quot;&quot;/&gt;&lt;property id=&quot;20307&quot; value=&quot;325&quot;/&gt;&lt;/object&gt;&lt;object type=&quot;3&quot; unique_id=&quot;11337&quot;&gt;&lt;property id=&quot;20148&quot; value=&quot;5&quot;/&gt;&lt;property id=&quot;20300&quot; value=&quot;Slide 12 - &amp;quot;Individual Certification&amp;quot;&quot;/&gt;&lt;property id=&quot;20307&quot; value=&quot;333&quot;/&gt;&lt;/object&gt;&lt;object type=&quot;3&quot; unique_id=&quot;11756&quot;&gt;&lt;property id=&quot;20148&quot; value=&quot;5&quot;/&gt;&lt;property id=&quot;20300&quot; value=&quot;Slide 4 - &amp;quot;Effort Reporting Webpage&amp;quot;&quot;/&gt;&lt;property id=&quot;20307&quot; value=&quot;334&quot;/&gt;&lt;/object&gt;&lt;object type=&quot;3&quot; unique_id=&quot;11757&quot;&gt;&lt;property id=&quot;20148&quot; value=&quot;5&quot;/&gt;&lt;property id=&quot;20300&quot; value=&quot;Slide 5 - &amp;quot;Log into e~Cert System &amp;#x0D;&amp;#x0A;(via AUACCESS)&amp;quot;&quot;/&gt;&lt;property id=&quot;20307&quot; value=&quot;335&quot;/&gt;&lt;/object&gt;&lt;object type=&quot;3&quot; unique_id=&quot;11758&quot;&gt;&lt;property id=&quot;20148&quot; value=&quot;5&quot;/&gt;&lt;property id=&quot;20300&quot; value=&quot;Slide 6 - &amp;quot;Log into e~Cert System &amp;#x0D;&amp;#x0A;(via AUACCESS)&amp;quot;&quot;/&gt;&lt;property id=&quot;20307&quot; value=&quot;336&quot;/&gt;&lt;/object&gt;&lt;object type=&quot;3&quot; unique_id=&quot;11759&quot;&gt;&lt;property id=&quot;20148&quot; value=&quot;5&quot;/&gt;&lt;property id=&quot;20300&quot; value=&quot;Slide 7 - &amp;quot;Log into e~Cert System &amp;#x0D;&amp;#x0A;(via AUACCESS)&amp;quot;&quot;/&gt;&lt;property id=&quot;20307&quot; value=&quot;337&quot;/&gt;&lt;/object&gt;&lt;object type=&quot;3&quot; unique_id=&quot;11760&quot;&gt;&lt;property id=&quot;20148&quot; value=&quot;5&quot;/&gt;&lt;property id=&quot;20300&quot; value=&quot;Slide 8 - &amp;quot;Log into e~Cert System &amp;#x0D;&amp;#x0A;(via AUACCESS)&amp;quot;&quot;/&gt;&lt;property id=&quot;20307&quot; value=&quot;338&quot;/&gt;&lt;/object&gt;&lt;object type=&quot;3&quot; unique_id=&quot;11761&quot;&gt;&lt;property id=&quot;20148&quot; value=&quot;5&quot;/&gt;&lt;property id=&quot;20300&quot; value=&quot;Slide 27 - &amp;quot;Request to Unlock A Row&amp;quot;&quot;/&gt;&lt;property id=&quot;20307&quot; value=&quot;339&quot;/&gt;&lt;/object&gt;&lt;object type=&quot;3&quot; unique_id=&quot;11762&quot;&gt;&lt;property id=&quot;20148&quot; value=&quot;5&quot;/&gt;&lt;property id=&quot;20300&quot; value=&quot;Slide 28 - &amp;quot;Request to Unlock A Row&amp;quot;&quot;/&gt;&lt;property id=&quot;20307&quot; value=&quot;340&quot;/&gt;&lt;/object&gt;&lt;object type=&quot;3&quot; unique_id=&quot;11763&quot;&gt;&lt;property id=&quot;20148&quot; value=&quot;5&quot;/&gt;&lt;property id=&quot;20300&quot; value=&quot;Slide 29 - &amp;quot;Request to Unlock A Row&amp;quot;&quot;/&gt;&lt;property id=&quot;20307&quot; value=&quot;341&quot;/&gt;&lt;/object&gt;&lt;object type=&quot;3&quot; unique_id=&quot;11764&quot;&gt;&lt;property id=&quot;20148&quot; value=&quot;5&quot;/&gt;&lt;property id=&quot;20300&quot; value=&quot;Slide 30 - &amp;quot;Request to Unlock A Row&amp;quot;&quot;/&gt;&lt;property id=&quot;20307&quot; value=&quot;342&quot;/&gt;&lt;/object&gt;&lt;object type=&quot;3&quot; unique_id=&quot;11765&quot;&gt;&lt;property id=&quot;20148&quot; value=&quot;5&quot;/&gt;&lt;property id=&quot;20300&quot; value=&quot;Slide 31 - &amp;quot;Request to Unlock A Row&amp;quot;&quot;/&gt;&lt;property id=&quot;20307&quot; value=&quot;343&quot;/&gt;&lt;/object&gt;&lt;object type=&quot;3&quot; unique_id=&quot;11766&quot;&gt;&lt;property id=&quot;20148&quot; value=&quot;5&quot;/&gt;&lt;property id=&quot;20300&quot; value=&quot;Slide 32 - &amp;quot;Request to Unlock A Row&amp;quot;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Compass 1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C0000"/>
        </a:accent1>
        <a:accent2>
          <a:srgbClr val="FF9900"/>
        </a:accent2>
        <a:accent3>
          <a:srgbClr val="C0AAAA"/>
        </a:accent3>
        <a:accent4>
          <a:srgbClr val="DADADA"/>
        </a:accent4>
        <a:accent5>
          <a:srgbClr val="B2AAAA"/>
        </a:accent5>
        <a:accent6>
          <a:srgbClr val="E78A00"/>
        </a:accent6>
        <a:hlink>
          <a:srgbClr val="FFDF57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7A5C40"/>
        </a:accent1>
        <a:accent2>
          <a:srgbClr val="FFFF99"/>
        </a:accent2>
        <a:accent3>
          <a:srgbClr val="D3C3B8"/>
        </a:accent3>
        <a:accent4>
          <a:srgbClr val="DADADA"/>
        </a:accent4>
        <a:accent5>
          <a:srgbClr val="BEB5AF"/>
        </a:accent5>
        <a:accent6>
          <a:srgbClr val="E7E78A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005452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AB3B3"/>
        </a:accent5>
        <a:accent6>
          <a:srgbClr val="00B95C"/>
        </a:accent6>
        <a:hlink>
          <a:srgbClr val="CC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333333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ADADAD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0048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AAB1AA"/>
        </a:accent5>
        <a:accent6>
          <a:srgbClr val="6E8704"/>
        </a:accent6>
        <a:hlink>
          <a:srgbClr val="99FF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57574D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B4B4B2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8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autemplate</Template>
  <TotalTime>629</TotalTime>
  <Words>725</Words>
  <Application>Microsoft Office PowerPoint</Application>
  <PresentationFormat>On-screen Show (4:3)</PresentationFormat>
  <Paragraphs>154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</vt:lpstr>
      <vt:lpstr>Compass</vt:lpstr>
      <vt:lpstr>Electronic Effort Certification</vt:lpstr>
      <vt:lpstr>Effort Certification</vt:lpstr>
      <vt:lpstr>Highlights of e~Certs</vt:lpstr>
      <vt:lpstr>Effort Reporting Webpage</vt:lpstr>
      <vt:lpstr>Log into e~Cert System  (via AUACCESS)</vt:lpstr>
      <vt:lpstr>Log into e~Cert System  (via AUACCESS)</vt:lpstr>
      <vt:lpstr>Log into e~Cert System  (via AUACCESS)</vt:lpstr>
      <vt:lpstr>Log into e~Cert System  (via AUACCESS)</vt:lpstr>
      <vt:lpstr>Banner Self Service</vt:lpstr>
      <vt:lpstr>Principal Investigators &amp; Co-Principal Investigators</vt:lpstr>
      <vt:lpstr>Individual Certification</vt:lpstr>
      <vt:lpstr>Individual Certification</vt:lpstr>
      <vt:lpstr>Grant Certification</vt:lpstr>
      <vt:lpstr>Multiple Grant Certification</vt:lpstr>
      <vt:lpstr>Multiple Grant Certification</vt:lpstr>
      <vt:lpstr> End User Benefits of e~Certs</vt:lpstr>
      <vt:lpstr>Monitoring Status</vt:lpstr>
      <vt:lpstr>Personnel View</vt:lpstr>
      <vt:lpstr>Basic Labor View</vt:lpstr>
      <vt:lpstr>Advanced Labor View By Grant</vt:lpstr>
      <vt:lpstr>Departmental Views</vt:lpstr>
      <vt:lpstr>Department Actions</vt:lpstr>
      <vt:lpstr>Department Overview</vt:lpstr>
      <vt:lpstr>Department Personnel View</vt:lpstr>
      <vt:lpstr>Department Sponsored Programs</vt:lpstr>
      <vt:lpstr>Department Non-Sponsored Programs</vt:lpstr>
      <vt:lpstr>Request to Unlock A Row</vt:lpstr>
      <vt:lpstr>Request to Unlock A Row</vt:lpstr>
      <vt:lpstr>Request to Unlock A Row</vt:lpstr>
      <vt:lpstr>Request to Unlock A Row</vt:lpstr>
      <vt:lpstr>Request to Unlock A Row</vt:lpstr>
      <vt:lpstr>Request to Unlock A Row</vt:lpstr>
      <vt:lpstr>“SAVE” Options</vt:lpstr>
      <vt:lpstr>Person Search</vt:lpstr>
      <vt:lpstr>Email Notification System</vt:lpstr>
      <vt:lpstr>Consequence of Not Certifying an Effort Report within 40 Days of Quarter End</vt:lpstr>
      <vt:lpstr>Questions?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Effort Certification</dc:title>
  <dc:creator>campbr1</dc:creator>
  <cp:lastModifiedBy>Larry Hankins</cp:lastModifiedBy>
  <cp:revision>91</cp:revision>
  <dcterms:created xsi:type="dcterms:W3CDTF">2010-08-12T01:10:34Z</dcterms:created>
  <dcterms:modified xsi:type="dcterms:W3CDTF">2020-09-03T15:06:47Z</dcterms:modified>
</cp:coreProperties>
</file>