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3" r:id="rId8"/>
    <p:sldId id="264" r:id="rId9"/>
    <p:sldId id="267" r:id="rId10"/>
    <p:sldId id="268" r:id="rId11"/>
    <p:sldId id="261" r:id="rId12"/>
    <p:sldId id="269" r:id="rId13"/>
    <p:sldId id="270" r:id="rId14"/>
    <p:sldId id="271" r:id="rId15"/>
    <p:sldId id="272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64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19CAFA4-4455-4127-ACAE-6BFEECB64AF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9DD12C-AD38-4E60-80C4-7FE8E95F36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ngwriter.sourceforge.net/" TargetMode="External"/><Relationship Id="rId2" Type="http://schemas.openxmlformats.org/officeDocument/2006/relationships/hyperlink" Target="https://python-pillow.github.i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ckoverflow.com/questions/3544359/is-it-possible-to-create-an-image-with-c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CIAO Plots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Rush</a:t>
            </a:r>
          </a:p>
          <a:p>
            <a:r>
              <a:rPr lang="en-US" i="1" dirty="0" smtClean="0"/>
              <a:t>Modified by Dr. 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3356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CIAO Plots of Good Evolution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63474"/>
            <a:ext cx="8229600" cy="3896377"/>
          </a:xfrm>
        </p:spPr>
      </p:pic>
    </p:spTree>
    <p:extLst>
      <p:ext uri="{BB962C8B-B14F-4D97-AF65-F5344CB8AC3E}">
        <p14:creationId xmlns:p14="http://schemas.microsoft.com/office/powerpoint/2010/main" val="17140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Generate CIAO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the best member of each population during each generation.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14400" y="4050468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4000" y="3737481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76400" y="4660068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000" y="5041068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9800" y="5345238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79203" y="4126668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40386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3725613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05600" y="464820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91200" y="502920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39000" y="533337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08403" y="411480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200" y="587674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Population 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58629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Population B</a:t>
            </a:r>
            <a:endParaRPr lang="en-US" dirty="0"/>
          </a:p>
        </p:txBody>
      </p:sp>
      <p:pic>
        <p:nvPicPr>
          <p:cNvPr id="1026" name="Picture 2" descr="C:\Users\gdr34b\AppData\Local\Microsoft\Windows\Temporary Internet Files\Content.IE5\EUFTER2L\PngMedium-Open-Chest-14956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413" y="3267251"/>
            <a:ext cx="901696" cy="91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gdr34b\AppData\Local\Microsoft\Windows\Temporary Internet Files\Content.IE5\EUFTER2L\PngMedium-Open-Chest-14956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725757"/>
            <a:ext cx="901696" cy="91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 flipV="1">
            <a:off x="2819400" y="4030413"/>
            <a:ext cx="533400" cy="17245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10200" y="4345919"/>
            <a:ext cx="533400" cy="3798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2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Generate CIAO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which population corresponds to the </a:t>
            </a:r>
            <a:r>
              <a:rPr lang="en-US" i="1" dirty="0" smtClean="0"/>
              <a:t>x</a:t>
            </a:r>
            <a:r>
              <a:rPr lang="en-US" dirty="0" smtClean="0"/>
              <a:t>-axis and </a:t>
            </a:r>
            <a:r>
              <a:rPr lang="en-US" i="1" dirty="0" smtClean="0"/>
              <a:t>y</a:t>
            </a:r>
            <a:r>
              <a:rPr lang="en-US" dirty="0" smtClean="0"/>
              <a:t>-axis. Each </a:t>
            </a:r>
            <a:r>
              <a:rPr lang="en-US" i="1" dirty="0" smtClean="0"/>
              <a:t>y</a:t>
            </a:r>
            <a:r>
              <a:rPr lang="en-US" dirty="0" smtClean="0"/>
              <a:t>-axis ancestor must fight the ghosts of their strongest enemies throughout time, so all ancestral opponents (from before that generation). Record fitness each time.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" y="47244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47244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28800" y="47244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" y="53340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53340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53340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9600" y="59436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19200" y="59436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28800" y="59436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81800" y="47244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91400" y="47244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001000" y="47244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81800" y="53340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391400" y="53340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01000" y="53340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1800" y="59436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91400" y="59436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01000" y="59436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438400" y="5486400"/>
            <a:ext cx="12192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029200" y="5486400"/>
            <a:ext cx="12954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572000" y="53340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10000" y="53340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gdr34b\AppData\Local\Microsoft\Windows\Temporary Internet Files\Content.IE5\NRTNXH2B\lightning-305555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656" y="4800601"/>
            <a:ext cx="527744" cy="57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dr34b\AppData\Local\Microsoft\Windows\Temporary Internet Files\Content.IE5\EUFTER2L\gladiator-16170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298" y="5200650"/>
            <a:ext cx="299502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gdr34b\AppData\Local\Microsoft\Windows\Temporary Internet Files\Content.IE5\EUFTER2L\gladiator-16170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0" y="5219543"/>
            <a:ext cx="299502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6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Generate CIAO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Normalize the fitness data on a [0, 1] scale. Here is pseudocode to do this:</a:t>
            </a:r>
            <a:endParaRPr lang="en-US" dirty="0"/>
          </a:p>
          <a:p>
            <a:pPr marL="109728" indent="0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minimum recorded fitness value (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minFitness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109728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minFitness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pPr marL="109728" indent="0"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|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minFitness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 all fitness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values</a:t>
            </a:r>
          </a:p>
          <a:p>
            <a:pPr marL="109728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minFitness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pPr marL="109728" indent="0"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subtract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minFitness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 all fitness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values</a:t>
            </a:r>
          </a:p>
          <a:p>
            <a:pPr marL="109728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 maximum from current fitness values (</a:t>
            </a:r>
            <a:r>
              <a:rPr lang="en-US" sz="20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maxFitness</a:t>
            </a:r>
            <a:r>
              <a:rPr lang="en-US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109728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divide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all fitness values by </a:t>
            </a:r>
            <a:r>
              <a:rPr lang="en-US" sz="20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maxFitness</a:t>
            </a:r>
            <a:endParaRPr lang="en-US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943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[ 1, 3, 5, 9 ]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5943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[ 0, </a:t>
            </a:r>
            <a:r>
              <a:rPr lang="en-US" sz="3200" dirty="0">
                <a:solidFill>
                  <a:srgbClr val="0070C0"/>
                </a:solidFill>
              </a:rPr>
              <a:t>2</a:t>
            </a:r>
            <a:r>
              <a:rPr lang="en-US" sz="3200" dirty="0" smtClean="0">
                <a:solidFill>
                  <a:srgbClr val="0070C0"/>
                </a:solidFill>
              </a:rPr>
              <a:t>, </a:t>
            </a:r>
            <a:r>
              <a:rPr lang="en-US" sz="3200" dirty="0">
                <a:solidFill>
                  <a:srgbClr val="0070C0"/>
                </a:solidFill>
              </a:rPr>
              <a:t>4</a:t>
            </a:r>
            <a:r>
              <a:rPr lang="en-US" sz="3200" dirty="0" smtClean="0">
                <a:solidFill>
                  <a:srgbClr val="0070C0"/>
                </a:solidFill>
              </a:rPr>
              <a:t>, </a:t>
            </a:r>
            <a:r>
              <a:rPr lang="en-US" sz="3200" dirty="0">
                <a:solidFill>
                  <a:srgbClr val="0070C0"/>
                </a:solidFill>
              </a:rPr>
              <a:t>8</a:t>
            </a:r>
            <a:r>
              <a:rPr lang="en-US" sz="3200" dirty="0" smtClean="0">
                <a:solidFill>
                  <a:srgbClr val="0070C0"/>
                </a:solidFill>
              </a:rPr>
              <a:t> ]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59436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[ 0, 0.25, 0.5, 1 ]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438400" y="6235988"/>
            <a:ext cx="533400" cy="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>
            <a:off x="5257800" y="6235988"/>
            <a:ext cx="6096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2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Generate CIAO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an image pixel </a:t>
            </a:r>
            <a:r>
              <a:rPr lang="en-US" dirty="0"/>
              <a:t>by pixel. </a:t>
            </a:r>
            <a:r>
              <a:rPr lang="en-US" dirty="0" smtClean="0"/>
              <a:t>Darker </a:t>
            </a:r>
            <a:r>
              <a:rPr lang="en-US" dirty="0"/>
              <a:t>pixels (lower luminance) are considered to be better for the party on the </a:t>
            </a:r>
            <a:r>
              <a:rPr lang="en-US" i="1" dirty="0" smtClean="0"/>
              <a:t>y</a:t>
            </a:r>
            <a:r>
              <a:rPr lang="en-US" dirty="0" smtClean="0"/>
              <a:t>-axis. Since CIAO plots are grayscale and the fitness values are normalized on [0, 1], each pixel can be set using luminance. Note that fitness may first need to be subtracted from 1 if higher fitness is considered better.</a:t>
            </a:r>
          </a:p>
          <a:p>
            <a:endParaRPr lang="en-US" dirty="0"/>
          </a:p>
          <a:p>
            <a:pPr marL="109728" indent="0" algn="ctr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luminance = fitness *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maxLuminance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09728" indent="0" algn="ctr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</a:p>
          <a:p>
            <a:pPr marL="109728" indent="0" algn="ctr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luminance 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 – fitness)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maxLuminance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0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building images pixel by pixel, I recommend </a:t>
            </a:r>
            <a:r>
              <a:rPr lang="en-US" dirty="0"/>
              <a:t>using Pillow (</a:t>
            </a:r>
            <a:r>
              <a:rPr lang="en-US" dirty="0">
                <a:hlinkClick r:id="rId2"/>
              </a:rPr>
              <a:t>https://python-pillow.github.io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). This is a fork of the Python Imaging Library. I have used it here to output PNG images.</a:t>
            </a:r>
          </a:p>
          <a:p>
            <a:r>
              <a:rPr lang="en-US" dirty="0" smtClean="0"/>
              <a:t>In C++, you might try creating BMP images manually:</a:t>
            </a:r>
          </a:p>
          <a:p>
            <a:pPr lvl="1"/>
            <a:r>
              <a:rPr lang="en-US" dirty="0"/>
              <a:t>http://stackoverflow.com/questions/1863344/c-creating-image</a:t>
            </a:r>
            <a:endParaRPr lang="en-US" dirty="0" smtClean="0"/>
          </a:p>
          <a:p>
            <a:r>
              <a:rPr lang="en-US" dirty="0" smtClean="0"/>
              <a:t>Alternately, there are C++ libraries for this as well, but I have not tried them. For instance:</a:t>
            </a:r>
          </a:p>
          <a:p>
            <a:pPr lvl="1"/>
            <a:r>
              <a:rPr lang="en-US" dirty="0">
                <a:hlinkClick r:id="rId3"/>
              </a:rPr>
              <a:t>http://pngwriter.sourceforge.net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stackoverflow.com/questions/3544359/is-it-possible-to-create-an-image-with-c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Dave Cliff and Geoffrey F. Miller, </a:t>
            </a:r>
            <a:r>
              <a:rPr lang="en-US" i="1" dirty="0"/>
              <a:t>Tracking the red Queen: Measurements of Adaptive Progress in </a:t>
            </a:r>
            <a:r>
              <a:rPr lang="en-US" i="1" dirty="0" err="1"/>
              <a:t>CoEvolutionary</a:t>
            </a:r>
            <a:r>
              <a:rPr lang="en-US" i="1" dirty="0"/>
              <a:t> Simulations</a:t>
            </a:r>
            <a:r>
              <a:rPr lang="en-US" dirty="0"/>
              <a:t>. In Advances in Artificial Life, Lecture Notes in Computer Science, Volume 929, Pages 200-218, Springer-</a:t>
            </a:r>
            <a:r>
              <a:rPr lang="en-US" dirty="0" err="1"/>
              <a:t>Verlag</a:t>
            </a:r>
            <a:r>
              <a:rPr lang="en-US" dirty="0"/>
              <a:t>, Berlin Heidelberg, 1995, ISBN 978-3-540-59496-3. http://www. cs.uu.nl/docs/</a:t>
            </a:r>
            <a:r>
              <a:rPr lang="en-US" dirty="0" err="1"/>
              <a:t>vakken</a:t>
            </a:r>
            <a:r>
              <a:rPr lang="en-US" dirty="0"/>
              <a:t>/</a:t>
            </a:r>
            <a:r>
              <a:rPr lang="en-US" dirty="0" err="1"/>
              <a:t>ias</a:t>
            </a:r>
            <a:r>
              <a:rPr lang="en-US" dirty="0"/>
              <a:t>/stuff/cm95.pdf </a:t>
            </a:r>
            <a:endParaRPr lang="en-US" dirty="0" smtClean="0"/>
          </a:p>
          <a:p>
            <a:r>
              <a:rPr lang="en-US" dirty="0"/>
              <a:t>George Rush, Daniel R. </a:t>
            </a:r>
            <a:r>
              <a:rPr lang="en-US" dirty="0" err="1"/>
              <a:t>Tauritz</a:t>
            </a:r>
            <a:r>
              <a:rPr lang="en-US" dirty="0"/>
              <a:t>, and Alexander D. Kent. </a:t>
            </a:r>
            <a:r>
              <a:rPr lang="en-US" dirty="0" err="1"/>
              <a:t>Coevolutionary</a:t>
            </a:r>
            <a:r>
              <a:rPr lang="en-US" dirty="0"/>
              <a:t> Agent-based Network Defense Lightweight Event System (CANDLES). In Proceedings of the 17th Annual Conference Companion on Genetic and Evolutionary Computation (GECCO Comp '15), ACM, pages 859 – 866, Madrid, Spain, July 11-15, 2015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Coevolution is hard to visualize &amp; analyze in traditional ways, such as </a:t>
            </a:r>
            <a:r>
              <a:rPr lang="en-US" dirty="0" err="1" smtClean="0"/>
              <a:t>eval</a:t>
            </a:r>
            <a:r>
              <a:rPr lang="en-US" dirty="0" smtClean="0"/>
              <a:t>-fitness plots; CIAO plots are a way to accomplish this.</a:t>
            </a:r>
          </a:p>
          <a:p>
            <a:r>
              <a:rPr lang="en-US" smtClean="0"/>
              <a:t>This </a:t>
            </a:r>
            <a:r>
              <a:rPr lang="en-US" dirty="0" smtClean="0"/>
              <a:t>is also fair game for Exam 3 &amp; Final Exam.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9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CIAO Plots?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7244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Individual vs. Ancestral Opponents</a:t>
            </a:r>
          </a:p>
          <a:p>
            <a:r>
              <a:rPr lang="en-US" dirty="0" smtClean="0"/>
              <a:t>These are used to visually convey the progress of two populations during coevolution.</a:t>
            </a:r>
          </a:p>
          <a:p>
            <a:r>
              <a:rPr lang="en-US" dirty="0" smtClean="0"/>
              <a:t>Note that each CIAO plot should have </a:t>
            </a:r>
            <a:r>
              <a:rPr lang="en-US" i="1" dirty="0" smtClean="0"/>
              <a:t>n</a:t>
            </a:r>
            <a:r>
              <a:rPr lang="en-US" dirty="0" smtClean="0"/>
              <a:t> by </a:t>
            </a:r>
            <a:r>
              <a:rPr lang="en-US" i="1" dirty="0" smtClean="0"/>
              <a:t>n</a:t>
            </a:r>
            <a:r>
              <a:rPr lang="en-US" dirty="0" smtClean="0"/>
              <a:t> pixels, where </a:t>
            </a:r>
            <a:r>
              <a:rPr lang="en-US" i="1" dirty="0" smtClean="0"/>
              <a:t>n</a:t>
            </a:r>
            <a:r>
              <a:rPr lang="en-US" dirty="0" smtClean="0"/>
              <a:t> is the number of generations.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819400"/>
            <a:ext cx="2819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Coevolution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Cycling</a:t>
            </a:r>
          </a:p>
          <a:p>
            <a:pPr lvl="1"/>
            <a:r>
              <a:rPr lang="en-US" dirty="0" smtClean="0"/>
              <a:t>Both populations circle around to previous solutions over and over again (e.g., rock-paper-scissors).</a:t>
            </a:r>
          </a:p>
          <a:p>
            <a:r>
              <a:rPr lang="en-US" dirty="0" smtClean="0"/>
              <a:t>Disengagement</a:t>
            </a:r>
          </a:p>
          <a:p>
            <a:pPr lvl="1"/>
            <a:r>
              <a:rPr lang="en-US" dirty="0" smtClean="0"/>
              <a:t>One population becomes so powerful that the other is overwhelmed and cannot make progress.</a:t>
            </a:r>
          </a:p>
          <a:p>
            <a:r>
              <a:rPr lang="en-US" dirty="0" smtClean="0"/>
              <a:t>Mediocre Stability</a:t>
            </a:r>
          </a:p>
          <a:p>
            <a:pPr lvl="1"/>
            <a:r>
              <a:rPr lang="en-US" dirty="0" smtClean="0"/>
              <a:t>Neither side evolves. This can happen if both opponents are too weak to provide any incentive to evolve (fitness landscape is basically flat).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show striation (stripes), but may not be horizontal. Could be vertical, diagonal, etc.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These plots are actually caused by random survival selection, but illustrate the idea.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3276600"/>
            <a:ext cx="1981200" cy="1981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233776"/>
            <a:ext cx="2024023" cy="2024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3243222"/>
            <a:ext cx="2014577" cy="201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Cycling (continued)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2639"/>
            <a:ext cx="8229600" cy="4138047"/>
          </a:xfrm>
        </p:spPr>
      </p:pic>
    </p:spTree>
    <p:extLst>
      <p:ext uri="{BB962C8B-B14F-4D97-AF65-F5344CB8AC3E}">
        <p14:creationId xmlns:p14="http://schemas.microsoft.com/office/powerpoint/2010/main" val="35927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periods of inactivity. One side will have consistently high fitness while the other is low.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00400"/>
            <a:ext cx="1638300" cy="1638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953000"/>
            <a:ext cx="1600200" cy="160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1" y="3200400"/>
            <a:ext cx="1638300" cy="1638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953000"/>
            <a:ext cx="1614055" cy="16140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200400"/>
            <a:ext cx="1600200" cy="1600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9530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7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Mediocre 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side changes much, and neither seems to be much stronger.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29000"/>
            <a:ext cx="205740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429000"/>
            <a:ext cx="2057400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429000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CIAO Plots of Good Evolution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smooth gradients showing evolution on both sides.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429000"/>
            <a:ext cx="2057400" cy="205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429000"/>
            <a:ext cx="205740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429000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220</TotalTime>
  <Words>665</Words>
  <Application>Microsoft Office PowerPoint</Application>
  <PresentationFormat>On-screen Show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Consolas</vt:lpstr>
      <vt:lpstr>Georgia</vt:lpstr>
      <vt:lpstr>Trebuchet MS</vt:lpstr>
      <vt:lpstr>Wingdings 2</vt:lpstr>
      <vt:lpstr>Urban</vt:lpstr>
      <vt:lpstr>CIAO Plots</vt:lpstr>
      <vt:lpstr>Motivation</vt:lpstr>
      <vt:lpstr>What Are CIAO Plots?</vt:lpstr>
      <vt:lpstr>Problems in Coevolution</vt:lpstr>
      <vt:lpstr>Cycling</vt:lpstr>
      <vt:lpstr>Cycling (continued)</vt:lpstr>
      <vt:lpstr>Disengagement</vt:lpstr>
      <vt:lpstr>Mediocre Stability</vt:lpstr>
      <vt:lpstr>What Do CIAO Plots of Good Evolution Look Like?</vt:lpstr>
      <vt:lpstr>More CIAO Plots of Good Evolution</vt:lpstr>
      <vt:lpstr>How to Generate CIAO Plots</vt:lpstr>
      <vt:lpstr>How to Generate CIAO Plots</vt:lpstr>
      <vt:lpstr>How to Generate CIAO Plots</vt:lpstr>
      <vt:lpstr>How to Generate CIAO Plots</vt:lpstr>
      <vt:lpstr>Creating Images</vt:lpstr>
      <vt:lpstr>References</vt:lpstr>
    </vt:vector>
  </TitlesOfParts>
  <Company>Missouri University of Science and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CIAO Plots</dc:title>
  <dc:creator>Rush, George Daniel (S&amp;T-Student)</dc:creator>
  <cp:lastModifiedBy>Tauritz, Daniel R.</cp:lastModifiedBy>
  <cp:revision>75</cp:revision>
  <dcterms:created xsi:type="dcterms:W3CDTF">2015-11-30T21:27:57Z</dcterms:created>
  <dcterms:modified xsi:type="dcterms:W3CDTF">2017-11-28T18:01:51Z</dcterms:modified>
</cp:coreProperties>
</file>