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62" r:id="rId7"/>
    <p:sldId id="257" r:id="rId8"/>
    <p:sldId id="260" r:id="rId9"/>
    <p:sldId id="259" r:id="rId10"/>
    <p:sldId id="261" r:id="rId11"/>
    <p:sldId id="263" r:id="rId12"/>
    <p:sldId id="265" r:id="rId13"/>
    <p:sldId id="264" r:id="rId14"/>
    <p:sldId id="266" r:id="rId15"/>
    <p:sldId id="267" r:id="rId16"/>
    <p:sldId id="268" r:id="rId17"/>
    <p:sldId id="270"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64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3C236-651C-46E8-A28B-54179C9FC537}"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3D3E6-1ADC-4C90-B9CC-A8C6E0593DE2}" type="slidenum">
              <a:rPr lang="en-US" smtClean="0"/>
              <a:t>‹#›</a:t>
            </a:fld>
            <a:endParaRPr lang="en-US"/>
          </a:p>
        </p:txBody>
      </p:sp>
    </p:spTree>
    <p:extLst>
      <p:ext uri="{BB962C8B-B14F-4D97-AF65-F5344CB8AC3E}">
        <p14:creationId xmlns:p14="http://schemas.microsoft.com/office/powerpoint/2010/main" val="1083719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3C236-651C-46E8-A28B-54179C9FC537}"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3D3E6-1ADC-4C90-B9CC-A8C6E0593DE2}" type="slidenum">
              <a:rPr lang="en-US" smtClean="0"/>
              <a:t>‹#›</a:t>
            </a:fld>
            <a:endParaRPr lang="en-US"/>
          </a:p>
        </p:txBody>
      </p:sp>
    </p:spTree>
    <p:extLst>
      <p:ext uri="{BB962C8B-B14F-4D97-AF65-F5344CB8AC3E}">
        <p14:creationId xmlns:p14="http://schemas.microsoft.com/office/powerpoint/2010/main" val="1458447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3C236-651C-46E8-A28B-54179C9FC537}"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3D3E6-1ADC-4C90-B9CC-A8C6E0593DE2}" type="slidenum">
              <a:rPr lang="en-US" smtClean="0"/>
              <a:t>‹#›</a:t>
            </a:fld>
            <a:endParaRPr lang="en-US"/>
          </a:p>
        </p:txBody>
      </p:sp>
    </p:spTree>
    <p:extLst>
      <p:ext uri="{BB962C8B-B14F-4D97-AF65-F5344CB8AC3E}">
        <p14:creationId xmlns:p14="http://schemas.microsoft.com/office/powerpoint/2010/main" val="875655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3C236-651C-46E8-A28B-54179C9FC537}"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3D3E6-1ADC-4C90-B9CC-A8C6E0593DE2}" type="slidenum">
              <a:rPr lang="en-US" smtClean="0"/>
              <a:t>‹#›</a:t>
            </a:fld>
            <a:endParaRPr lang="en-US"/>
          </a:p>
        </p:txBody>
      </p:sp>
    </p:spTree>
    <p:extLst>
      <p:ext uri="{BB962C8B-B14F-4D97-AF65-F5344CB8AC3E}">
        <p14:creationId xmlns:p14="http://schemas.microsoft.com/office/powerpoint/2010/main" val="3627113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1A3C236-651C-46E8-A28B-54179C9FC537}"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A3D3E6-1ADC-4C90-B9CC-A8C6E0593DE2}" type="slidenum">
              <a:rPr lang="en-US" smtClean="0"/>
              <a:t>‹#›</a:t>
            </a:fld>
            <a:endParaRPr lang="en-US"/>
          </a:p>
        </p:txBody>
      </p:sp>
    </p:spTree>
    <p:extLst>
      <p:ext uri="{BB962C8B-B14F-4D97-AF65-F5344CB8AC3E}">
        <p14:creationId xmlns:p14="http://schemas.microsoft.com/office/powerpoint/2010/main" val="2182170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3C236-651C-46E8-A28B-54179C9FC537}" type="datetimeFigureOut">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3D3E6-1ADC-4C90-B9CC-A8C6E0593DE2}" type="slidenum">
              <a:rPr lang="en-US" smtClean="0"/>
              <a:t>‹#›</a:t>
            </a:fld>
            <a:endParaRPr lang="en-US"/>
          </a:p>
        </p:txBody>
      </p:sp>
    </p:spTree>
    <p:extLst>
      <p:ext uri="{BB962C8B-B14F-4D97-AF65-F5344CB8AC3E}">
        <p14:creationId xmlns:p14="http://schemas.microsoft.com/office/powerpoint/2010/main" val="3032864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3C236-651C-46E8-A28B-54179C9FC537}" type="datetimeFigureOut">
              <a:rPr lang="en-US" smtClean="0"/>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A3D3E6-1ADC-4C90-B9CC-A8C6E0593DE2}" type="slidenum">
              <a:rPr lang="en-US" smtClean="0"/>
              <a:t>‹#›</a:t>
            </a:fld>
            <a:endParaRPr lang="en-US"/>
          </a:p>
        </p:txBody>
      </p:sp>
    </p:spTree>
    <p:extLst>
      <p:ext uri="{BB962C8B-B14F-4D97-AF65-F5344CB8AC3E}">
        <p14:creationId xmlns:p14="http://schemas.microsoft.com/office/powerpoint/2010/main" val="4016879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3C236-651C-46E8-A28B-54179C9FC537}" type="datetimeFigureOut">
              <a:rPr lang="en-US" smtClean="0"/>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A3D3E6-1ADC-4C90-B9CC-A8C6E0593DE2}" type="slidenum">
              <a:rPr lang="en-US" smtClean="0"/>
              <a:t>‹#›</a:t>
            </a:fld>
            <a:endParaRPr lang="en-US"/>
          </a:p>
        </p:txBody>
      </p:sp>
    </p:spTree>
    <p:extLst>
      <p:ext uri="{BB962C8B-B14F-4D97-AF65-F5344CB8AC3E}">
        <p14:creationId xmlns:p14="http://schemas.microsoft.com/office/powerpoint/2010/main" val="282597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3C236-651C-46E8-A28B-54179C9FC537}" type="datetimeFigureOut">
              <a:rPr lang="en-US" smtClean="0"/>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A3D3E6-1ADC-4C90-B9CC-A8C6E0593DE2}" type="slidenum">
              <a:rPr lang="en-US" smtClean="0"/>
              <a:t>‹#›</a:t>
            </a:fld>
            <a:endParaRPr lang="en-US"/>
          </a:p>
        </p:txBody>
      </p:sp>
    </p:spTree>
    <p:extLst>
      <p:ext uri="{BB962C8B-B14F-4D97-AF65-F5344CB8AC3E}">
        <p14:creationId xmlns:p14="http://schemas.microsoft.com/office/powerpoint/2010/main" val="3410407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1A3C236-651C-46E8-A28B-54179C9FC537}" type="datetimeFigureOut">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3D3E6-1ADC-4C90-B9CC-A8C6E0593DE2}" type="slidenum">
              <a:rPr lang="en-US" smtClean="0"/>
              <a:t>‹#›</a:t>
            </a:fld>
            <a:endParaRPr lang="en-US"/>
          </a:p>
        </p:txBody>
      </p:sp>
    </p:spTree>
    <p:extLst>
      <p:ext uri="{BB962C8B-B14F-4D97-AF65-F5344CB8AC3E}">
        <p14:creationId xmlns:p14="http://schemas.microsoft.com/office/powerpoint/2010/main" val="3571120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1A3C236-651C-46E8-A28B-54179C9FC537}" type="datetimeFigureOut">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A3D3E6-1ADC-4C90-B9CC-A8C6E0593DE2}" type="slidenum">
              <a:rPr lang="en-US" smtClean="0"/>
              <a:t>‹#›</a:t>
            </a:fld>
            <a:endParaRPr lang="en-US"/>
          </a:p>
        </p:txBody>
      </p:sp>
    </p:spTree>
    <p:extLst>
      <p:ext uri="{BB962C8B-B14F-4D97-AF65-F5344CB8AC3E}">
        <p14:creationId xmlns:p14="http://schemas.microsoft.com/office/powerpoint/2010/main" val="3433891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3C236-651C-46E8-A28B-54179C9FC537}" type="datetimeFigureOut">
              <a:rPr lang="en-US" smtClean="0"/>
              <a:t>8/19/2020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3D3E6-1ADC-4C90-B9CC-A8C6E0593DE2}" type="slidenum">
              <a:rPr lang="en-US" smtClean="0"/>
              <a:t>‹#›</a:t>
            </a:fld>
            <a:endParaRPr lang="en-US"/>
          </a:p>
        </p:txBody>
      </p:sp>
    </p:spTree>
    <p:extLst>
      <p:ext uri="{BB962C8B-B14F-4D97-AF65-F5344CB8AC3E}">
        <p14:creationId xmlns:p14="http://schemas.microsoft.com/office/powerpoint/2010/main" val="1056649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Random Search</a:t>
            </a:r>
            <a:endParaRPr lang="en-US" dirty="0"/>
          </a:p>
        </p:txBody>
      </p:sp>
      <p:sp>
        <p:nvSpPr>
          <p:cNvPr id="3" name="Subtitle 2"/>
          <p:cNvSpPr>
            <a:spLocks noGrp="1"/>
          </p:cNvSpPr>
          <p:nvPr>
            <p:ph type="subTitle" idx="1"/>
          </p:nvPr>
        </p:nvSpPr>
        <p:spPr/>
        <p:txBody>
          <a:bodyPr>
            <a:normAutofit lnSpcReduction="10000"/>
          </a:bodyPr>
          <a:lstStyle/>
          <a:p>
            <a:r>
              <a:rPr lang="en-US" dirty="0" smtClean="0"/>
              <a:t>Assignment </a:t>
            </a:r>
            <a:r>
              <a:rPr lang="en-US" dirty="0" smtClean="0"/>
              <a:t>1a</a:t>
            </a:r>
          </a:p>
          <a:p>
            <a:endParaRPr lang="en-US" dirty="0"/>
          </a:p>
          <a:p>
            <a:r>
              <a:rPr lang="en-US" dirty="0" smtClean="0"/>
              <a:t>This presentation is </a:t>
            </a:r>
            <a:r>
              <a:rPr lang="en-US" b="1" u="sng" dirty="0" smtClean="0"/>
              <a:t>not a substitute</a:t>
            </a:r>
            <a:r>
              <a:rPr lang="en-US" dirty="0" smtClean="0"/>
              <a:t> for reading the assignment description</a:t>
            </a:r>
            <a:endParaRPr lang="en-US" dirty="0"/>
          </a:p>
        </p:txBody>
      </p:sp>
    </p:spTree>
    <p:extLst>
      <p:ext uri="{BB962C8B-B14F-4D97-AF65-F5344CB8AC3E}">
        <p14:creationId xmlns:p14="http://schemas.microsoft.com/office/powerpoint/2010/main" val="1852547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Results log</a:t>
            </a:r>
            <a:endParaRPr lang="en-US" dirty="0"/>
          </a:p>
        </p:txBody>
      </p:sp>
      <p:sp>
        <p:nvSpPr>
          <p:cNvPr id="5" name="Content Placeholder 4"/>
          <p:cNvSpPr>
            <a:spLocks noGrp="1"/>
          </p:cNvSpPr>
          <p:nvPr>
            <p:ph sz="half" idx="1"/>
          </p:nvPr>
        </p:nvSpPr>
        <p:spPr/>
        <p:txBody>
          <a:bodyPr/>
          <a:lstStyle/>
          <a:p>
            <a:r>
              <a:rPr lang="en-US" dirty="0" smtClean="0"/>
              <a:t>Headed with the label “Results Log”</a:t>
            </a:r>
          </a:p>
          <a:p>
            <a:r>
              <a:rPr lang="en-US" dirty="0" smtClean="0"/>
              <a:t>Empty-line separated blocks of rows headed by label “</a:t>
            </a:r>
            <a:r>
              <a:rPr lang="en-US" i="1" dirty="0" smtClean="0"/>
              <a:t>Run </a:t>
            </a:r>
            <a:r>
              <a:rPr lang="en-US" i="1" dirty="0" err="1" smtClean="0"/>
              <a:t>i</a:t>
            </a:r>
            <a:r>
              <a:rPr lang="en-US" i="1" dirty="0" smtClean="0"/>
              <a:t>”</a:t>
            </a:r>
          </a:p>
          <a:p>
            <a:pPr lvl="1"/>
            <a:r>
              <a:rPr lang="en-US" i="1" dirty="0" err="1" smtClean="0"/>
              <a:t>i</a:t>
            </a:r>
            <a:r>
              <a:rPr lang="en-US" dirty="0" smtClean="0"/>
              <a:t> is the run of the experiment</a:t>
            </a:r>
          </a:p>
          <a:p>
            <a:r>
              <a:rPr lang="en-US" dirty="0" smtClean="0"/>
              <a:t>Each row is of the form </a:t>
            </a:r>
            <a:br>
              <a:rPr lang="en-US" dirty="0" smtClean="0"/>
            </a:br>
            <a:r>
              <a:rPr lang="en-US" dirty="0" smtClean="0"/>
              <a:t>&lt;</a:t>
            </a:r>
            <a:r>
              <a:rPr lang="en-US" dirty="0" err="1" smtClean="0"/>
              <a:t>evals</a:t>
            </a:r>
            <a:r>
              <a:rPr lang="en-US" dirty="0" smtClean="0"/>
              <a:t>&gt;&lt;tab&gt;&lt;fitness&gt;</a:t>
            </a:r>
          </a:p>
          <a:p>
            <a:pPr lvl="1"/>
            <a:r>
              <a:rPr lang="en-US" dirty="0" smtClean="0"/>
              <a:t>Number of </a:t>
            </a:r>
            <a:r>
              <a:rPr lang="en-US" dirty="0" err="1" smtClean="0"/>
              <a:t>evals</a:t>
            </a:r>
            <a:r>
              <a:rPr lang="en-US" dirty="0" smtClean="0"/>
              <a:t> performed so far</a:t>
            </a:r>
          </a:p>
          <a:p>
            <a:pPr lvl="1"/>
            <a:r>
              <a:rPr lang="en-US" dirty="0" smtClean="0"/>
              <a:t>Rows added as better </a:t>
            </a:r>
            <a:r>
              <a:rPr lang="en-US" dirty="0" err="1" smtClean="0"/>
              <a:t>fitnesses</a:t>
            </a:r>
            <a:r>
              <a:rPr lang="en-US" dirty="0" smtClean="0"/>
              <a:t> are found in the current run</a:t>
            </a:r>
            <a:endParaRPr lang="en-US" dirty="0"/>
          </a:p>
        </p:txBody>
      </p:sp>
      <p:pic>
        <p:nvPicPr>
          <p:cNvPr id="7" name="Content Placeholder 6"/>
          <p:cNvPicPr>
            <a:picLocks noGrp="1" noChangeAspect="1"/>
          </p:cNvPicPr>
          <p:nvPr>
            <p:ph sz="half" idx="2"/>
          </p:nvPr>
        </p:nvPicPr>
        <p:blipFill>
          <a:blip r:embed="rId2"/>
          <a:stretch>
            <a:fillRect/>
          </a:stretch>
        </p:blipFill>
        <p:spPr>
          <a:xfrm>
            <a:off x="7615077" y="1843580"/>
            <a:ext cx="2295845" cy="4315427"/>
          </a:xfrm>
          <a:prstGeom prst="rect">
            <a:avLst/>
          </a:prstGeom>
        </p:spPr>
      </p:pic>
    </p:spTree>
    <p:extLst>
      <p:ext uri="{BB962C8B-B14F-4D97-AF65-F5344CB8AC3E}">
        <p14:creationId xmlns:p14="http://schemas.microsoft.com/office/powerpoint/2010/main" val="992788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Files</a:t>
            </a:r>
            <a:endParaRPr lang="en-US" dirty="0"/>
          </a:p>
        </p:txBody>
      </p:sp>
      <p:sp>
        <p:nvSpPr>
          <p:cNvPr id="3" name="Content Placeholder 2"/>
          <p:cNvSpPr>
            <a:spLocks noGrp="1"/>
          </p:cNvSpPr>
          <p:nvPr>
            <p:ph idx="1"/>
          </p:nvPr>
        </p:nvSpPr>
        <p:spPr/>
        <p:txBody>
          <a:bodyPr/>
          <a:lstStyle/>
          <a:p>
            <a:r>
              <a:rPr lang="en-US" dirty="0" smtClean="0"/>
              <a:t>The solution file for an </a:t>
            </a:r>
            <a:r>
              <a:rPr lang="en-US" u="sng" dirty="0" smtClean="0"/>
              <a:t>experiment</a:t>
            </a:r>
            <a:r>
              <a:rPr lang="en-US" dirty="0" smtClean="0"/>
              <a:t> should contain the best solution found during any runs of that experiment</a:t>
            </a:r>
            <a:br>
              <a:rPr lang="en-US" dirty="0" smtClean="0"/>
            </a:br>
            <a:endParaRPr lang="en-US" dirty="0" smtClean="0"/>
          </a:p>
          <a:p>
            <a:r>
              <a:rPr lang="en-US" dirty="0" smtClean="0"/>
              <a:t>In other words, the best solution your algorithm found during the entire multi-run experiment</a:t>
            </a:r>
            <a:endParaRPr lang="en-US" dirty="0"/>
          </a:p>
        </p:txBody>
      </p:sp>
    </p:spTree>
    <p:extLst>
      <p:ext uri="{BB962C8B-B14F-4D97-AF65-F5344CB8AC3E}">
        <p14:creationId xmlns:p14="http://schemas.microsoft.com/office/powerpoint/2010/main" val="602526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Cell Constraint Parameter</a:t>
            </a:r>
            <a:endParaRPr lang="en-US" dirty="0"/>
          </a:p>
        </p:txBody>
      </p:sp>
      <p:sp>
        <p:nvSpPr>
          <p:cNvPr id="3" name="Content Placeholder 2"/>
          <p:cNvSpPr>
            <a:spLocks noGrp="1"/>
          </p:cNvSpPr>
          <p:nvPr>
            <p:ph idx="1"/>
          </p:nvPr>
        </p:nvSpPr>
        <p:spPr/>
        <p:txBody>
          <a:bodyPr/>
          <a:lstStyle/>
          <a:p>
            <a:r>
              <a:rPr lang="en-US" dirty="0"/>
              <a:t>R</a:t>
            </a:r>
            <a:r>
              <a:rPr lang="en-US" dirty="0" smtClean="0"/>
              <a:t>andom search is expected to perform very poorly for larger, more complex puzzles</a:t>
            </a:r>
          </a:p>
          <a:p>
            <a:r>
              <a:rPr lang="en-US" dirty="0" smtClean="0"/>
              <a:t>You should specify a user parameter in the configuration file which controls whether the black cell number constraint is enforced or not (i.e., required for a solution to be counted as valid) and use that parameter to configure your experiments to not enforce that particular constraint. </a:t>
            </a:r>
          </a:p>
          <a:p>
            <a:pPr lvl="1"/>
            <a:r>
              <a:rPr lang="en-US" dirty="0" smtClean="0"/>
              <a:t>This should allow random search to find some valid solutions. </a:t>
            </a:r>
          </a:p>
          <a:p>
            <a:r>
              <a:rPr lang="en-US" dirty="0" smtClean="0"/>
              <a:t>Also note that your program still needs to be able to enforce the black cell number constraint if the user specifies that.</a:t>
            </a:r>
            <a:endParaRPr lang="en-US" dirty="0"/>
          </a:p>
        </p:txBody>
      </p:sp>
    </p:spTree>
    <p:extLst>
      <p:ext uri="{BB962C8B-B14F-4D97-AF65-F5344CB8AC3E}">
        <p14:creationId xmlns:p14="http://schemas.microsoft.com/office/powerpoint/2010/main" val="1647364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Deliverables (All Green)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your source code, configured to compile and run with the run script</a:t>
            </a:r>
          </a:p>
          <a:p>
            <a:pPr lvl="1"/>
            <a:r>
              <a:rPr lang="en-US" dirty="0" smtClean="0"/>
              <a:t>Specifically ’./run.sh &lt;problem1-filepath&gt; &lt;configuration-</a:t>
            </a:r>
            <a:r>
              <a:rPr lang="en-US" dirty="0" err="1" smtClean="0"/>
              <a:t>filepath</a:t>
            </a:r>
            <a:r>
              <a:rPr lang="en-US" dirty="0" smtClean="0"/>
              <a:t>&gt;’ </a:t>
            </a:r>
          </a:p>
          <a:p>
            <a:pPr lvl="1"/>
            <a:r>
              <a:rPr lang="en-US" dirty="0" smtClean="0"/>
              <a:t>including any necessary support files such as </a:t>
            </a:r>
            <a:r>
              <a:rPr lang="en-US" dirty="0" err="1" smtClean="0"/>
              <a:t>makefiles</a:t>
            </a:r>
            <a:r>
              <a:rPr lang="en-US" dirty="0" smtClean="0"/>
              <a:t>, project files, etc.</a:t>
            </a:r>
          </a:p>
          <a:p>
            <a:r>
              <a:rPr lang="en-US" dirty="0" smtClean="0"/>
              <a:t>for each problem instance, a configuration file configured for 10,000 fitness evaluations, timer initialized random seed, and 30 runs, along with the corresponding log file and the corresponding solution file (these should go in the repo’s logs and solutions directories).</a:t>
            </a:r>
          </a:p>
          <a:p>
            <a:r>
              <a:rPr lang="en-US" dirty="0" smtClean="0"/>
              <a:t>a document headed by your name, AU E-mail address, and the string “COMP x66y Fall 2020 Assignment 1a”, where x and y need to reflect the section you are enrolled in, containing for each provided problem instance, the </a:t>
            </a:r>
            <a:r>
              <a:rPr lang="en-US" dirty="0" err="1" smtClean="0"/>
              <a:t>evals</a:t>
            </a:r>
            <a:r>
              <a:rPr lang="en-US" dirty="0" smtClean="0"/>
              <a:t> versus fitness plot corresponding to your log file which produced the best solution.</a:t>
            </a:r>
            <a:endParaRPr lang="en-US" dirty="0"/>
          </a:p>
        </p:txBody>
      </p:sp>
    </p:spTree>
    <p:extLst>
      <p:ext uri="{BB962C8B-B14F-4D97-AF65-F5344CB8AC3E}">
        <p14:creationId xmlns:p14="http://schemas.microsoft.com/office/powerpoint/2010/main" val="2029996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Rubric</a:t>
            </a:r>
            <a:endParaRPr lang="en-US" dirty="0"/>
          </a:p>
        </p:txBody>
      </p:sp>
      <p:pic>
        <p:nvPicPr>
          <p:cNvPr id="4" name="Content Placeholder 3"/>
          <p:cNvPicPr>
            <a:picLocks noGrp="1" noChangeAspect="1"/>
          </p:cNvPicPr>
          <p:nvPr>
            <p:ph idx="1"/>
          </p:nvPr>
        </p:nvPicPr>
        <p:blipFill>
          <a:blip r:embed="rId2"/>
          <a:stretch>
            <a:fillRect/>
          </a:stretch>
        </p:blipFill>
        <p:spPr>
          <a:xfrm>
            <a:off x="2094941" y="3048661"/>
            <a:ext cx="8002117" cy="1905266"/>
          </a:xfrm>
          <a:prstGeom prst="rect">
            <a:avLst/>
          </a:prstGeom>
        </p:spPr>
      </p:pic>
    </p:spTree>
    <p:extLst>
      <p:ext uri="{BB962C8B-B14F-4D97-AF65-F5344CB8AC3E}">
        <p14:creationId xmlns:p14="http://schemas.microsoft.com/office/powerpoint/2010/main" val="2072301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(from Deacon)</a:t>
            </a:r>
            <a:endParaRPr lang="en-US" dirty="0"/>
          </a:p>
        </p:txBody>
      </p:sp>
      <p:sp>
        <p:nvSpPr>
          <p:cNvPr id="3" name="Content Placeholder 2"/>
          <p:cNvSpPr>
            <a:spLocks noGrp="1"/>
          </p:cNvSpPr>
          <p:nvPr>
            <p:ph idx="1"/>
          </p:nvPr>
        </p:nvSpPr>
        <p:spPr/>
        <p:txBody>
          <a:bodyPr>
            <a:normAutofit/>
          </a:bodyPr>
          <a:lstStyle/>
          <a:p>
            <a:r>
              <a:rPr lang="en-US" dirty="0" smtClean="0"/>
              <a:t>Start early</a:t>
            </a:r>
          </a:p>
          <a:p>
            <a:r>
              <a:rPr lang="en-US" dirty="0" smtClean="0"/>
              <a:t>Pay attention to what changes between assignments</a:t>
            </a:r>
          </a:p>
          <a:p>
            <a:r>
              <a:rPr lang="en-US" dirty="0" smtClean="0"/>
              <a:t>Remember that your code is being manually reviewed by humans</a:t>
            </a:r>
          </a:p>
          <a:p>
            <a:pPr lvl="1"/>
            <a:r>
              <a:rPr lang="en-US" dirty="0" smtClean="0"/>
              <a:t>i.e., write code that communicates to humans instead of simply commanding a machine</a:t>
            </a:r>
          </a:p>
          <a:p>
            <a:r>
              <a:rPr lang="en-US" dirty="0" smtClean="0"/>
              <a:t>Use a programming language you’re at least proficient in (if possible)</a:t>
            </a:r>
          </a:p>
          <a:p>
            <a:r>
              <a:rPr lang="en-US" dirty="0" smtClean="0"/>
              <a:t>Segment solution generation and solution evaluation earlier rather than later</a:t>
            </a:r>
          </a:p>
          <a:p>
            <a:pPr lvl="1"/>
            <a:r>
              <a:rPr lang="en-US" dirty="0" smtClean="0"/>
              <a:t>Modular code design is </a:t>
            </a:r>
            <a:r>
              <a:rPr lang="en-US" b="1" dirty="0" smtClean="0"/>
              <a:t>highly useful</a:t>
            </a:r>
            <a:r>
              <a:rPr lang="en-US" dirty="0" smtClean="0"/>
              <a:t> in this course</a:t>
            </a:r>
          </a:p>
        </p:txBody>
      </p:sp>
    </p:spTree>
    <p:extLst>
      <p:ext uri="{BB962C8B-B14F-4D97-AF65-F5344CB8AC3E}">
        <p14:creationId xmlns:p14="http://schemas.microsoft.com/office/powerpoint/2010/main" val="157196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Submission Clarification</a:t>
            </a:r>
            <a:endParaRPr lang="en-US" dirty="0"/>
          </a:p>
        </p:txBody>
      </p:sp>
      <p:sp>
        <p:nvSpPr>
          <p:cNvPr id="3" name="Content Placeholder 2"/>
          <p:cNvSpPr>
            <a:spLocks noGrp="1"/>
          </p:cNvSpPr>
          <p:nvPr>
            <p:ph idx="1"/>
          </p:nvPr>
        </p:nvSpPr>
        <p:spPr/>
        <p:txBody>
          <a:bodyPr/>
          <a:lstStyle/>
          <a:p>
            <a:r>
              <a:rPr lang="en-US" dirty="0" smtClean="0"/>
              <a:t>You finalize your assignment by running finalize.sh from your main repo directory and pushing the files it generates</a:t>
            </a:r>
          </a:p>
          <a:p>
            <a:r>
              <a:rPr lang="en-US" dirty="0" smtClean="0"/>
              <a:t>You can push finalized repos as many times as you want before the deadline</a:t>
            </a:r>
          </a:p>
          <a:p>
            <a:pPr lvl="1"/>
            <a:r>
              <a:rPr lang="en-US" dirty="0" smtClean="0"/>
              <a:t>If you do this, we grade the most recent push before the deadline</a:t>
            </a:r>
          </a:p>
          <a:p>
            <a:pPr lvl="1"/>
            <a:r>
              <a:rPr lang="en-US" dirty="0" smtClean="0"/>
              <a:t>Finalizing preemptively is discouraged in general </a:t>
            </a:r>
          </a:p>
          <a:p>
            <a:r>
              <a:rPr lang="en-US" dirty="0" smtClean="0"/>
              <a:t>If you finalize for the first time and push after the deadline, we grade the earliest finalized push</a:t>
            </a:r>
          </a:p>
          <a:p>
            <a:pPr lvl="1"/>
            <a:r>
              <a:rPr lang="en-US" dirty="0" smtClean="0"/>
              <a:t>Please do not push multiple times after the deadline</a:t>
            </a:r>
          </a:p>
          <a:p>
            <a:pPr lvl="1"/>
            <a:r>
              <a:rPr lang="en-US" dirty="0" smtClean="0"/>
              <a:t>We will ignore </a:t>
            </a:r>
            <a:r>
              <a:rPr lang="en-US" b="1" dirty="0" smtClean="0"/>
              <a:t>all</a:t>
            </a:r>
            <a:r>
              <a:rPr lang="en-US" dirty="0" smtClean="0"/>
              <a:t> later finalized pushes</a:t>
            </a:r>
            <a:endParaRPr lang="en-US" dirty="0"/>
          </a:p>
        </p:txBody>
      </p:sp>
    </p:spTree>
    <p:extLst>
      <p:ext uri="{BB962C8B-B14F-4D97-AF65-F5344CB8AC3E}">
        <p14:creationId xmlns:p14="http://schemas.microsoft.com/office/powerpoint/2010/main" val="477106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Light Up (</a:t>
            </a:r>
            <a:r>
              <a:rPr lang="en-US" dirty="0" err="1" smtClean="0"/>
              <a:t>Akari</a:t>
            </a:r>
            <a:r>
              <a:rPr lang="en-US" dirty="0" smtClean="0"/>
              <a:t>) Recap</a:t>
            </a:r>
            <a:endParaRPr lang="en-US" dirty="0"/>
          </a:p>
        </p:txBody>
      </p:sp>
      <p:sp>
        <p:nvSpPr>
          <p:cNvPr id="3" name="Content Placeholder 2"/>
          <p:cNvSpPr>
            <a:spLocks noGrp="1"/>
          </p:cNvSpPr>
          <p:nvPr>
            <p:ph sz="half" idx="1"/>
          </p:nvPr>
        </p:nvSpPr>
        <p:spPr/>
        <p:txBody>
          <a:bodyPr/>
          <a:lstStyle/>
          <a:p>
            <a:r>
              <a:rPr lang="en-US" dirty="0" smtClean="0"/>
              <a:t>Goal: Light up the entire board</a:t>
            </a:r>
          </a:p>
          <a:p>
            <a:r>
              <a:rPr lang="en-US" dirty="0" smtClean="0"/>
              <a:t>Constraints:</a:t>
            </a:r>
          </a:p>
          <a:p>
            <a:pPr lvl="1"/>
            <a:r>
              <a:rPr lang="en-US" dirty="0" smtClean="0"/>
              <a:t>Lights may not shine directly on each other</a:t>
            </a:r>
          </a:p>
          <a:p>
            <a:pPr lvl="1"/>
            <a:r>
              <a:rPr lang="en-US" dirty="0" smtClean="0"/>
              <a:t>Black cells with numbers 0-4 must have that number of bulbs directly adjacent</a:t>
            </a:r>
          </a:p>
          <a:p>
            <a:pPr lvl="2"/>
            <a:r>
              <a:rPr lang="en-US" dirty="0" smtClean="0"/>
              <a:t>Diagonal adjacency doesn’t count</a:t>
            </a:r>
          </a:p>
          <a:p>
            <a:pPr lvl="2"/>
            <a:r>
              <a:rPr lang="en-US" dirty="0" smtClean="0"/>
              <a:t>Black cells with the number 5 encode black cells without constraints</a:t>
            </a:r>
            <a:endParaRPr lang="en-US" dirty="0"/>
          </a:p>
        </p:txBody>
      </p:sp>
      <p:pic>
        <p:nvPicPr>
          <p:cNvPr id="5" name="Content Placeholder 4"/>
          <p:cNvPicPr>
            <a:picLocks noGrp="1" noChangeAspect="1"/>
          </p:cNvPicPr>
          <p:nvPr>
            <p:ph sz="half" idx="2"/>
          </p:nvPr>
        </p:nvPicPr>
        <p:blipFill>
          <a:blip r:embed="rId2"/>
          <a:stretch>
            <a:fillRect/>
          </a:stretch>
        </p:blipFill>
        <p:spPr>
          <a:xfrm>
            <a:off x="7740014" y="2813960"/>
            <a:ext cx="2368262" cy="2368262"/>
          </a:xfrm>
          <a:prstGeom prst="rect">
            <a:avLst/>
          </a:prstGeom>
        </p:spPr>
      </p:pic>
    </p:spTree>
    <p:extLst>
      <p:ext uri="{BB962C8B-B14F-4D97-AF65-F5344CB8AC3E}">
        <p14:creationId xmlns:p14="http://schemas.microsoft.com/office/powerpoint/2010/main" val="3931602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Solution Generation</a:t>
            </a:r>
            <a:endParaRPr lang="en-US" dirty="0"/>
          </a:p>
        </p:txBody>
      </p:sp>
      <p:sp>
        <p:nvSpPr>
          <p:cNvPr id="3" name="Content Placeholder 2"/>
          <p:cNvSpPr>
            <a:spLocks noGrp="1"/>
          </p:cNvSpPr>
          <p:nvPr>
            <p:ph idx="1"/>
          </p:nvPr>
        </p:nvSpPr>
        <p:spPr/>
        <p:txBody>
          <a:bodyPr>
            <a:normAutofit/>
          </a:bodyPr>
          <a:lstStyle/>
          <a:p>
            <a:r>
              <a:rPr lang="en-US" dirty="0" smtClean="0"/>
              <a:t>Implement a random search which generates uniform random placement for a uniform random number of bulbs between 1 and the number of white cells, to find the valid solution which maximizes the number of white cells which are lit up where a cell containing a bulb is also considered lit. </a:t>
            </a:r>
          </a:p>
          <a:p>
            <a:r>
              <a:rPr lang="en-US" dirty="0" smtClean="0"/>
              <a:t>Note that this means that you cannot use problem specific knowledge to shrink the search space, for instance by automatically placing bulbs on all four sides of a black cell containing a 4. </a:t>
            </a:r>
          </a:p>
          <a:p>
            <a:pPr lvl="1"/>
            <a:r>
              <a:rPr lang="en-US" dirty="0" smtClean="0"/>
              <a:t>However, you should know not to place bulbs in black cells</a:t>
            </a:r>
          </a:p>
        </p:txBody>
      </p:sp>
    </p:spTree>
    <p:extLst>
      <p:ext uri="{BB962C8B-B14F-4D97-AF65-F5344CB8AC3E}">
        <p14:creationId xmlns:p14="http://schemas.microsoft.com/office/powerpoint/2010/main" val="3816472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sz="half" idx="1"/>
          </p:nvPr>
        </p:nvSpPr>
        <p:spPr/>
        <p:txBody>
          <a:bodyPr/>
          <a:lstStyle/>
          <a:p>
            <a:r>
              <a:rPr lang="en-US" dirty="0" smtClean="0"/>
              <a:t>35 white cells</a:t>
            </a:r>
          </a:p>
          <a:p>
            <a:r>
              <a:rPr lang="en-US" dirty="0" smtClean="0"/>
              <a:t>Select a random number between 1 and 35 with a uniform random distribution</a:t>
            </a:r>
          </a:p>
          <a:p>
            <a:pPr lvl="1"/>
            <a:r>
              <a:rPr lang="en-US" dirty="0" smtClean="0"/>
              <a:t>Let’s call this number R</a:t>
            </a:r>
          </a:p>
          <a:p>
            <a:r>
              <a:rPr lang="en-US" dirty="0" smtClean="0"/>
              <a:t>Place R bulbs in uniform random white cell locations</a:t>
            </a:r>
          </a:p>
          <a:p>
            <a:pPr lvl="1"/>
            <a:r>
              <a:rPr lang="en-US" dirty="0" smtClean="0"/>
              <a:t>Don’t place 2 bulbs in the same location</a:t>
            </a:r>
            <a:endParaRPr lang="en-US" dirty="0"/>
          </a:p>
        </p:txBody>
      </p:sp>
      <p:pic>
        <p:nvPicPr>
          <p:cNvPr id="1026" name="Picture 2" descr="Sampl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398673" y="2556265"/>
            <a:ext cx="2884170" cy="2884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4243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Evaluation</a:t>
            </a:r>
            <a:endParaRPr lang="en-US" dirty="0"/>
          </a:p>
        </p:txBody>
      </p:sp>
      <p:sp>
        <p:nvSpPr>
          <p:cNvPr id="3" name="Content Placeholder 2"/>
          <p:cNvSpPr>
            <a:spLocks noGrp="1"/>
          </p:cNvSpPr>
          <p:nvPr>
            <p:ph idx="1"/>
          </p:nvPr>
        </p:nvSpPr>
        <p:spPr/>
        <p:txBody>
          <a:bodyPr/>
          <a:lstStyle/>
          <a:p>
            <a:r>
              <a:rPr lang="en-US" dirty="0" smtClean="0"/>
              <a:t>Valid solutions are those where no two bulbs shine on each other and the number of adjacent bulbs to a black cell containing a number is obeyed. </a:t>
            </a:r>
          </a:p>
          <a:p>
            <a:pPr lvl="1"/>
            <a:r>
              <a:rPr lang="en-US" dirty="0" smtClean="0"/>
              <a:t>Invalid solutions have a fitness (score) of zero. </a:t>
            </a:r>
          </a:p>
          <a:p>
            <a:pPr lvl="1"/>
            <a:r>
              <a:rPr lang="en-US" dirty="0" smtClean="0"/>
              <a:t>Invalid solutions still count towards the total number of fitness evaluations per run. </a:t>
            </a:r>
          </a:p>
          <a:p>
            <a:r>
              <a:rPr lang="en-US" dirty="0" smtClean="0"/>
              <a:t>Your configuration file should allow you to specify how many runs a single experiment consists of and how many fitness evaluations each run is allotted.</a:t>
            </a:r>
          </a:p>
          <a:p>
            <a:endParaRPr lang="en-US" dirty="0"/>
          </a:p>
        </p:txBody>
      </p:sp>
    </p:spTree>
    <p:extLst>
      <p:ext uri="{BB962C8B-B14F-4D97-AF65-F5344CB8AC3E}">
        <p14:creationId xmlns:p14="http://schemas.microsoft.com/office/powerpoint/2010/main" val="17958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 Examples</a:t>
            </a:r>
            <a:endParaRPr lang="en-US" dirty="0"/>
          </a:p>
        </p:txBody>
      </p:sp>
      <p:sp>
        <p:nvSpPr>
          <p:cNvPr id="8" name="Text Placeholder 7"/>
          <p:cNvSpPr>
            <a:spLocks noGrp="1"/>
          </p:cNvSpPr>
          <p:nvPr>
            <p:ph type="body" idx="1"/>
          </p:nvPr>
        </p:nvSpPr>
        <p:spPr/>
        <p:txBody>
          <a:bodyPr/>
          <a:lstStyle/>
          <a:p>
            <a:pPr algn="ctr"/>
            <a:r>
              <a:rPr lang="en-US" dirty="0" smtClean="0"/>
              <a:t>Bulbs placed in light of one another</a:t>
            </a:r>
            <a:endParaRPr lang="en-US" dirty="0"/>
          </a:p>
        </p:txBody>
      </p:sp>
      <p:sp>
        <p:nvSpPr>
          <p:cNvPr id="9" name="Text Placeholder 8"/>
          <p:cNvSpPr>
            <a:spLocks noGrp="1"/>
          </p:cNvSpPr>
          <p:nvPr>
            <p:ph type="body" sz="quarter" idx="3"/>
          </p:nvPr>
        </p:nvSpPr>
        <p:spPr/>
        <p:txBody>
          <a:bodyPr/>
          <a:lstStyle/>
          <a:p>
            <a:pPr algn="ctr"/>
            <a:r>
              <a:rPr lang="en-US" dirty="0" smtClean="0"/>
              <a:t>Black cell constraints not satisfied</a:t>
            </a:r>
            <a:endParaRPr lang="en-US" dirty="0"/>
          </a:p>
        </p:txBody>
      </p:sp>
      <p:pic>
        <p:nvPicPr>
          <p:cNvPr id="5" name="Content Placeholder 4"/>
          <p:cNvPicPr>
            <a:picLocks noGrp="1" noChangeAspect="1"/>
          </p:cNvPicPr>
          <p:nvPr>
            <p:ph sz="half" idx="4294967295"/>
          </p:nvPr>
        </p:nvPicPr>
        <p:blipFill>
          <a:blip r:embed="rId2"/>
          <a:stretch>
            <a:fillRect/>
          </a:stretch>
        </p:blipFill>
        <p:spPr>
          <a:xfrm>
            <a:off x="2214562" y="3000715"/>
            <a:ext cx="2408238" cy="2408237"/>
          </a:xfrm>
          <a:prstGeom prst="rect">
            <a:avLst/>
          </a:prstGeom>
        </p:spPr>
      </p:pic>
      <p:pic>
        <p:nvPicPr>
          <p:cNvPr id="12" name="Content Placeholder 6"/>
          <p:cNvPicPr>
            <a:picLocks noGrp="1" noChangeAspect="1"/>
          </p:cNvPicPr>
          <p:nvPr>
            <p:ph sz="quarter" idx="4"/>
          </p:nvPr>
        </p:nvPicPr>
        <p:blipFill>
          <a:blip r:embed="rId3"/>
          <a:stretch>
            <a:fillRect/>
          </a:stretch>
        </p:blipFill>
        <p:spPr>
          <a:xfrm>
            <a:off x="7544427" y="3000715"/>
            <a:ext cx="2438733" cy="2420258"/>
          </a:xfrm>
          <a:prstGeom prst="rect">
            <a:avLst/>
          </a:prstGeom>
        </p:spPr>
      </p:pic>
    </p:spTree>
    <p:extLst>
      <p:ext uri="{BB962C8B-B14F-4D97-AF65-F5344CB8AC3E}">
        <p14:creationId xmlns:p14="http://schemas.microsoft.com/office/powerpoint/2010/main" val="3980497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Examples</a:t>
            </a:r>
            <a:endParaRPr lang="en-US" dirty="0"/>
          </a:p>
        </p:txBody>
      </p:sp>
      <p:sp>
        <p:nvSpPr>
          <p:cNvPr id="3" name="Text Placeholder 2"/>
          <p:cNvSpPr>
            <a:spLocks noGrp="1"/>
          </p:cNvSpPr>
          <p:nvPr>
            <p:ph type="body" idx="1"/>
          </p:nvPr>
        </p:nvSpPr>
        <p:spPr/>
        <p:txBody>
          <a:bodyPr/>
          <a:lstStyle/>
          <a:p>
            <a:pPr algn="ctr"/>
            <a:r>
              <a:rPr lang="en-US" dirty="0" smtClean="0"/>
              <a:t>All constraints met</a:t>
            </a:r>
            <a:endParaRPr lang="en-US" dirty="0"/>
          </a:p>
        </p:txBody>
      </p:sp>
      <p:pic>
        <p:nvPicPr>
          <p:cNvPr id="8" name="Content Placeholder 7"/>
          <p:cNvPicPr>
            <a:picLocks noGrp="1" noChangeAspect="1"/>
          </p:cNvPicPr>
          <p:nvPr>
            <p:ph sz="half" idx="2"/>
          </p:nvPr>
        </p:nvPicPr>
        <p:blipFill>
          <a:blip r:embed="rId2"/>
          <a:stretch>
            <a:fillRect/>
          </a:stretch>
        </p:blipFill>
        <p:spPr>
          <a:xfrm>
            <a:off x="2310189" y="3006726"/>
            <a:ext cx="2216983" cy="2251090"/>
          </a:xfrm>
          <a:prstGeom prst="rect">
            <a:avLst/>
          </a:prstGeom>
        </p:spPr>
      </p:pic>
      <p:sp>
        <p:nvSpPr>
          <p:cNvPr id="5" name="Text Placeholder 4"/>
          <p:cNvSpPr>
            <a:spLocks noGrp="1"/>
          </p:cNvSpPr>
          <p:nvPr>
            <p:ph type="body" sz="quarter" idx="3"/>
          </p:nvPr>
        </p:nvSpPr>
        <p:spPr/>
        <p:txBody>
          <a:bodyPr/>
          <a:lstStyle/>
          <a:p>
            <a:pPr algn="ctr"/>
            <a:r>
              <a:rPr lang="en-US" dirty="0" smtClean="0"/>
              <a:t>Perfect solution</a:t>
            </a:r>
            <a:endParaRPr lang="en-US" dirty="0"/>
          </a:p>
        </p:txBody>
      </p:sp>
      <p:pic>
        <p:nvPicPr>
          <p:cNvPr id="7" name="Content Placeholder 4"/>
          <p:cNvPicPr>
            <a:picLocks noGrp="1" noChangeAspect="1"/>
          </p:cNvPicPr>
          <p:nvPr>
            <p:ph sz="quarter" idx="4"/>
          </p:nvPr>
        </p:nvPicPr>
        <p:blipFill>
          <a:blip r:embed="rId3"/>
          <a:stretch>
            <a:fillRect/>
          </a:stretch>
        </p:blipFill>
        <p:spPr>
          <a:xfrm>
            <a:off x="7632743" y="3006726"/>
            <a:ext cx="2251090" cy="2251090"/>
          </a:xfrm>
          <a:prstGeom prst="rect">
            <a:avLst/>
          </a:prstGeom>
        </p:spPr>
      </p:pic>
    </p:spTree>
    <p:extLst>
      <p:ext uri="{BB962C8B-B14F-4D97-AF65-F5344CB8AC3E}">
        <p14:creationId xmlns:p14="http://schemas.microsoft.com/office/powerpoint/2010/main" val="2956201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Note on Vocabulary</a:t>
            </a:r>
            <a:endParaRPr lang="en-US" dirty="0"/>
          </a:p>
        </p:txBody>
      </p:sp>
      <p:sp>
        <p:nvSpPr>
          <p:cNvPr id="3" name="Content Placeholder 2"/>
          <p:cNvSpPr>
            <a:spLocks noGrp="1"/>
          </p:cNvSpPr>
          <p:nvPr>
            <p:ph idx="1"/>
          </p:nvPr>
        </p:nvSpPr>
        <p:spPr/>
        <p:txBody>
          <a:bodyPr/>
          <a:lstStyle/>
          <a:p>
            <a:r>
              <a:rPr lang="en-US" dirty="0" smtClean="0"/>
              <a:t>Experiments consist of multiple runs</a:t>
            </a:r>
          </a:p>
          <a:p>
            <a:pPr lvl="1"/>
            <a:r>
              <a:rPr lang="en-US" dirty="0" smtClean="0"/>
              <a:t>Necessary when analyzing stochastic algorithms</a:t>
            </a:r>
            <a:br>
              <a:rPr lang="en-US" dirty="0" smtClean="0"/>
            </a:br>
            <a:endParaRPr lang="en-US" dirty="0" smtClean="0"/>
          </a:p>
          <a:p>
            <a:r>
              <a:rPr lang="en-US" dirty="0" smtClean="0"/>
              <a:t>Runs consist of multiple evaluations</a:t>
            </a:r>
          </a:p>
          <a:p>
            <a:pPr lvl="1"/>
            <a:r>
              <a:rPr lang="en-US" dirty="0" smtClean="0"/>
              <a:t>Each run is essentially a new search</a:t>
            </a:r>
            <a:br>
              <a:rPr lang="en-US" dirty="0" smtClean="0"/>
            </a:br>
            <a:endParaRPr lang="en-US" dirty="0" smtClean="0"/>
          </a:p>
          <a:p>
            <a:r>
              <a:rPr lang="en-US" dirty="0" smtClean="0"/>
              <a:t>Evaluations (</a:t>
            </a:r>
            <a:r>
              <a:rPr lang="en-US" dirty="0" err="1" smtClean="0"/>
              <a:t>evals</a:t>
            </a:r>
            <a:r>
              <a:rPr lang="en-US" dirty="0" smtClean="0"/>
              <a:t>) consist of analyzing the a single potential solution</a:t>
            </a:r>
            <a:endParaRPr lang="en-US" dirty="0"/>
          </a:p>
        </p:txBody>
      </p:sp>
    </p:spTree>
    <p:extLst>
      <p:ext uri="{BB962C8B-B14F-4D97-AF65-F5344CB8AC3E}">
        <p14:creationId xmlns:p14="http://schemas.microsoft.com/office/powerpoint/2010/main" val="1866123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6EB0C0E395FB4BA6D4E4DAC04E5224" ma:contentTypeVersion="12" ma:contentTypeDescription="Create a new document." ma:contentTypeScope="" ma:versionID="66ee1029d4c12951feb903d6032e0b75">
  <xsd:schema xmlns:xsd="http://www.w3.org/2001/XMLSchema" xmlns:xs="http://www.w3.org/2001/XMLSchema" xmlns:p="http://schemas.microsoft.com/office/2006/metadata/properties" xmlns:ns3="773d7243-335c-4336-b2e8-acc1dd1eab11" xmlns:ns4="b0a45b8f-9fce-457d-bc5d-3448216fb873" targetNamespace="http://schemas.microsoft.com/office/2006/metadata/properties" ma:root="true" ma:fieldsID="6f7a19789eb8dd304911b72286d6f919" ns3:_="" ns4:_="">
    <xsd:import namespace="773d7243-335c-4336-b2e8-acc1dd1eab11"/>
    <xsd:import namespace="b0a45b8f-9fce-457d-bc5d-3448216fb87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3d7243-335c-4336-b2e8-acc1dd1eab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0a45b8f-9fce-457d-bc5d-3448216fb87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A6CB1C-7107-4570-8709-361953B640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3d7243-335c-4336-b2e8-acc1dd1eab11"/>
    <ds:schemaRef ds:uri="b0a45b8f-9fce-457d-bc5d-3448216fb8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03E52B2-9E2E-4BAF-BDCD-FF5E6B224D15}">
  <ds:schemaRefs>
    <ds:schemaRef ds:uri="http://purl.org/dc/elements/1.1/"/>
    <ds:schemaRef ds:uri="http://schemas.microsoft.com/office/2006/metadata/properties"/>
    <ds:schemaRef ds:uri="773d7243-335c-4336-b2e8-acc1dd1eab11"/>
    <ds:schemaRef ds:uri="b0a45b8f-9fce-457d-bc5d-3448216fb87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2D85A3F-A887-45C6-BDAF-B35CB85D41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106</TotalTime>
  <Words>855</Words>
  <Application>Microsoft Office PowerPoint</Application>
  <PresentationFormat>Widescreen</PresentationFormat>
  <Paragraphs>76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Random Search</vt:lpstr>
      <vt:lpstr>Quick Submission Clarification</vt:lpstr>
      <vt:lpstr>Quick Light Up (Akari) Recap</vt:lpstr>
      <vt:lpstr>Random Solution Generation</vt:lpstr>
      <vt:lpstr>Example</vt:lpstr>
      <vt:lpstr>Solution Evaluation</vt:lpstr>
      <vt:lpstr>Invalid Examples</vt:lpstr>
      <vt:lpstr>Valid Examples</vt:lpstr>
      <vt:lpstr>Quick Note on Vocabulary</vt:lpstr>
      <vt:lpstr>Results log</vt:lpstr>
      <vt:lpstr>Solution Files</vt:lpstr>
      <vt:lpstr>Black Cell Constraint Parameter</vt:lpstr>
      <vt:lpstr>Deliverables (All Green)</vt:lpstr>
      <vt:lpstr>Rubric</vt:lpstr>
      <vt:lpstr>Tips (from Deacon)</vt:lpstr>
    </vt:vector>
  </TitlesOfParts>
  <Company>Auburn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 Search</dc:title>
  <dc:creator>Deacon Seals</dc:creator>
  <cp:lastModifiedBy>Deacon Seals</cp:lastModifiedBy>
  <cp:revision>14</cp:revision>
  <dcterms:created xsi:type="dcterms:W3CDTF">2020-08-18T23:30:45Z</dcterms:created>
  <dcterms:modified xsi:type="dcterms:W3CDTF">2020-08-19T13:58:28Z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0x010100EE6EB0C0E395FB4BA6D4E4DAC04E5224</vt:lpwstr>
  </property>
</Properties>
</file>