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1" r:id="rId6"/>
    <p:sldId id="262" r:id="rId7"/>
    <p:sldId id="258" r:id="rId8"/>
    <p:sldId id="257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4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77A04330-E023-4138-B217-066C38D3748B}"/>
    <pc:docChg chg="custSel mod addSld modSld">
      <pc:chgData name="Deacon Seals" userId="4be87945-0509-4b37-8e36-6c0a3782973f" providerId="ADAL" clId="{77A04330-E023-4138-B217-066C38D3748B}" dt="2020-10-12T02:53:31.718" v="717" actId="27636"/>
      <pc:docMkLst>
        <pc:docMk/>
      </pc:docMkLst>
      <pc:sldChg chg="addSp modSp mod setBg setClrOvrMap">
        <pc:chgData name="Deacon Seals" userId="4be87945-0509-4b37-8e36-6c0a3782973f" providerId="ADAL" clId="{77A04330-E023-4138-B217-066C38D3748B}" dt="2020-10-12T02:49:04.267" v="687" actId="26606"/>
        <pc:sldMkLst>
          <pc:docMk/>
          <pc:sldMk cId="2036103218" sldId="256"/>
        </pc:sldMkLst>
        <pc:spChg chg="mo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2" creationId="{2A195E46-05D1-4EC9-82B9-2EE20C362592}"/>
          </ac:spMkLst>
        </pc:spChg>
        <pc:spChg chg="mo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3" creationId="{CCA4D928-929A-452A-850F-F8526C53A5E5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8" creationId="{6DB7ADBC-26DA-450D-A8BF-E1ACCB46639C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10" creationId="{5692FB99-428A-4151-9665-80E56EF03D76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12" creationId="{5E3C0EDB-60D3-4CEF-8B80-C6D01E08DEC2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14" creationId="{4B306978-A26E-4AC4-9EAA-BD29BD476A4F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16" creationId="{40C269CE-FB56-4D68-8CFB-1CFD5F350518}"/>
          </ac:spMkLst>
        </pc:spChg>
        <pc:spChg chg="add">
          <ac:chgData name="Deacon Seals" userId="4be87945-0509-4b37-8e36-6c0a3782973f" providerId="ADAL" clId="{77A04330-E023-4138-B217-066C38D3748B}" dt="2020-10-12T02:49:04.267" v="687" actId="26606"/>
          <ac:spMkLst>
            <pc:docMk/>
            <pc:sldMk cId="2036103218" sldId="256"/>
            <ac:spMk id="18" creationId="{A6ED7E7F-75F7-4581-A930-C4DEBC2A8419}"/>
          </ac:spMkLst>
        </pc:spChg>
      </pc:sldChg>
      <pc:sldChg chg="modSp mod">
        <pc:chgData name="Deacon Seals" userId="4be87945-0509-4b37-8e36-6c0a3782973f" providerId="ADAL" clId="{77A04330-E023-4138-B217-066C38D3748B}" dt="2020-10-12T02:53:31.718" v="717" actId="27636"/>
        <pc:sldMkLst>
          <pc:docMk/>
          <pc:sldMk cId="2848725793" sldId="259"/>
        </pc:sldMkLst>
        <pc:spChg chg="mod">
          <ac:chgData name="Deacon Seals" userId="4be87945-0509-4b37-8e36-6c0a3782973f" providerId="ADAL" clId="{77A04330-E023-4138-B217-066C38D3748B}" dt="2020-10-12T02:53:31.718" v="717" actId="27636"/>
          <ac:spMkLst>
            <pc:docMk/>
            <pc:sldMk cId="2848725793" sldId="259"/>
            <ac:spMk id="3" creationId="{51564D9F-0550-490D-815C-CD6AA07887D1}"/>
          </ac:spMkLst>
        </pc:spChg>
      </pc:sldChg>
      <pc:sldChg chg="modSp mod">
        <pc:chgData name="Deacon Seals" userId="4be87945-0509-4b37-8e36-6c0a3782973f" providerId="ADAL" clId="{77A04330-E023-4138-B217-066C38D3748B}" dt="2020-10-12T02:50:27.274" v="702" actId="20577"/>
        <pc:sldMkLst>
          <pc:docMk/>
          <pc:sldMk cId="296530993" sldId="260"/>
        </pc:sldMkLst>
        <pc:spChg chg="mod">
          <ac:chgData name="Deacon Seals" userId="4be87945-0509-4b37-8e36-6c0a3782973f" providerId="ADAL" clId="{77A04330-E023-4138-B217-066C38D3748B}" dt="2020-10-12T02:50:27.274" v="702" actId="20577"/>
          <ac:spMkLst>
            <pc:docMk/>
            <pc:sldMk cId="296530993" sldId="260"/>
            <ac:spMk id="3" creationId="{FD797D13-024B-4E05-89F7-A97FEAB374D1}"/>
          </ac:spMkLst>
        </pc:spChg>
      </pc:sldChg>
      <pc:sldChg chg="modSp new mod">
        <pc:chgData name="Deacon Seals" userId="4be87945-0509-4b37-8e36-6c0a3782973f" providerId="ADAL" clId="{77A04330-E023-4138-B217-066C38D3748B}" dt="2020-10-12T02:47:21.274" v="686" actId="20577"/>
        <pc:sldMkLst>
          <pc:docMk/>
          <pc:sldMk cId="1466603811" sldId="263"/>
        </pc:sldMkLst>
        <pc:spChg chg="mod">
          <ac:chgData name="Deacon Seals" userId="4be87945-0509-4b37-8e36-6c0a3782973f" providerId="ADAL" clId="{77A04330-E023-4138-B217-066C38D3748B}" dt="2020-10-12T02:43:35.191" v="299" actId="20577"/>
          <ac:spMkLst>
            <pc:docMk/>
            <pc:sldMk cId="1466603811" sldId="263"/>
            <ac:spMk id="2" creationId="{2EED2FA1-F9D1-4915-9473-B348A72679EF}"/>
          </ac:spMkLst>
        </pc:spChg>
        <pc:spChg chg="mod">
          <ac:chgData name="Deacon Seals" userId="4be87945-0509-4b37-8e36-6c0a3782973f" providerId="ADAL" clId="{77A04330-E023-4138-B217-066C38D3748B}" dt="2020-10-12T02:47:21.274" v="686" actId="20577"/>
          <ac:spMkLst>
            <pc:docMk/>
            <pc:sldMk cId="1466603811" sldId="263"/>
            <ac:spMk id="3" creationId="{9A3DFA03-F2EE-4181-8617-124659A8242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 dirty="0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Should use basic operations: + - * / RAND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/>
            <a:t>Should use sensor functions: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/>
            <a:t>Distance to nearest ghost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/>
            <a:t>Distance to nearest pill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/>
            <a:t>Distance to nearest fruit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/>
            <a:t>Number of adjacent walls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/>
            <a:t>Constant float value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C2AC467D-812D-4ED4-BA49-4586A71709E6}">
      <dgm:prSet/>
      <dgm:spPr/>
      <dgm:t>
        <a:bodyPr/>
        <a:lstStyle/>
        <a:p>
          <a:r>
            <a:rPr lang="en-US"/>
            <a:t>All distances are Manhattan distances ignoring walls</a:t>
          </a:r>
        </a:p>
      </dgm:t>
    </dgm:pt>
    <dgm:pt modelId="{81C29B63-9A76-46CD-BA91-D7D8BEF50BFF}" type="parTrans" cxnId="{69C4D445-BBFF-475D-AC2B-CDE1C26AE8B5}">
      <dgm:prSet/>
      <dgm:spPr/>
      <dgm:t>
        <a:bodyPr/>
        <a:lstStyle/>
        <a:p>
          <a:endParaRPr lang="en-US"/>
        </a:p>
      </dgm:t>
    </dgm:pt>
    <dgm:pt modelId="{01DC2861-E9FC-4C24-98F2-D803AA6E036C}" type="sibTrans" cxnId="{69C4D445-BBFF-475D-AC2B-CDE1C26AE8B5}">
      <dgm:prSet/>
      <dgm:spPr/>
      <dgm:t>
        <a:bodyPr/>
        <a:lstStyle/>
        <a:p>
          <a:endParaRPr lang="en-US"/>
        </a:p>
      </dgm:t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5AE9C92-D67B-4141-9E62-78486FC786CC}" type="pres">
      <dgm:prSet presAssocID="{E0640C6D-F188-4550-A10C-937E1C97DC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D329D3BF-63B0-453D-8905-846EB87D4BC3}" srcId="{8FAB8673-D748-4FCF-84F3-D24F90C20A19}" destId="{E0640C6D-F188-4550-A10C-937E1C97DC3C}" srcOrd="0" destOrd="0" parTransId="{DCAF38BD-BDF4-4EA3-A8F4-4EAD0C14C3DA}" sibTransId="{A216C6C1-1183-4BB5-BA96-BE51889D096D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69C4D445-BBFF-475D-AC2B-CDE1C26AE8B5}" srcId="{E0640C6D-F188-4550-A10C-937E1C97DC3C}" destId="{C2AC467D-812D-4ED4-BA49-4586A71709E6}" srcOrd="3" destOrd="0" parTransId="{81C29B63-9A76-46CD-BA91-D7D8BEF50BFF}" sibTransId="{01DC2861-E9FC-4C24-98F2-D803AA6E036C}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9A61C669-1DFC-44E0-8B0C-D05EB97EF455}" type="presOf" srcId="{C2AC467D-812D-4ED4-BA49-4586A71709E6}" destId="{16F3BEC8-5F6D-4534-9EB8-533523817719}" srcOrd="0" destOrd="9" presId="urn:microsoft.com/office/officeart/2005/8/layout/list1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D7E2650F-29E1-43FC-8912-98EFFC42F123}" type="presParOf" srcId="{BFA2937B-C589-44A3-AA1F-E09B64813BD2}" destId="{5999E677-257A-434B-8C2F-57495139F95D}" srcOrd="0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1" destOrd="0" presId="urn:microsoft.com/office/officeart/2005/8/layout/list1"/>
    <dgm:cxn modelId="{C1F6B44C-4237-4C40-8203-B09329B18DFD}" type="presParOf" srcId="{BFA2937B-C589-44A3-AA1F-E09B64813BD2}" destId="{16F3BEC8-5F6D-4534-9EB8-53352381771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BEC8-5F6D-4534-9EB8-533523817719}">
      <dsp:nvSpPr>
        <dsp:cNvPr id="0" name=""/>
        <dsp:cNvSpPr/>
      </dsp:nvSpPr>
      <dsp:spPr>
        <a:xfrm>
          <a:off x="0" y="428693"/>
          <a:ext cx="5829912" cy="321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354076" rIns="45246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Will be represented as a tree (hence the GP)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Depth first, in-order traversal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Should use basic operations: + - * / RAND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Should use sensor functions: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Distance to nearest ghost G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Distance to nearest pill P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Distance to nearest fruit F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Number of adjacent walls W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Constant float value #.#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All distances are Manhattan distances ignoring walls</a:t>
          </a:r>
        </a:p>
      </dsp:txBody>
      <dsp:txXfrm>
        <a:off x="0" y="428693"/>
        <a:ext cx="5829912" cy="3213000"/>
      </dsp:txXfrm>
    </dsp:sp>
    <dsp:sp modelId="{B5AE9C92-D67B-4141-9E62-78486FC786CC}">
      <dsp:nvSpPr>
        <dsp:cNvPr id="0" name=""/>
        <dsp:cNvSpPr/>
      </dsp:nvSpPr>
      <dsp:spPr>
        <a:xfrm>
          <a:off x="291495" y="177773"/>
          <a:ext cx="408093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The scoring function</a:t>
          </a:r>
        </a:p>
      </dsp:txBody>
      <dsp:txXfrm>
        <a:off x="315993" y="202271"/>
        <a:ext cx="4031942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F9C8-1087-40B4-9A0E-00BEDE762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D8CD2-48D8-4472-85CF-2CA1F0A0E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1ED44-82CF-41D4-AF32-54D063DE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44DA8-2B55-4438-BE0B-9B20A48C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664BA-A778-4612-B8E3-5722AA03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C287-F726-4FDB-8F3E-2B449D04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46C02-CC32-4936-8744-A2D2000B0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3F68A-AC99-49EB-9C58-923A7A5BA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6E8DD-4CD3-4786-8096-333F1BC7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D1557-F799-46B7-9045-CE1A88B6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B55AF-2E96-46B2-AC07-36ABAD5BF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D9A4F-3352-412A-84F4-9FD09D487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BFA56-E68E-4EC5-8807-53AC2243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7DDFB-8C6D-4885-BF10-7B614A5E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1A9FD-B86F-4E5A-B0D8-3B19A9B8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6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31F7-F1B1-429E-99FF-BCCA71829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282BA-2214-4989-9BF4-AF9338C7C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F6869-C3A7-4502-BBFE-FD564113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06F8A-A147-4072-BD0B-BBCA489A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36C5A-D662-4E44-9D7A-BC4F3B1E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4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B45-6069-4203-A522-86A49D770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A1BE9-4C33-426D-A0A2-5E2637F51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A9D09-56E0-4979-97C8-5B157A99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90979-68E0-42FF-BD3B-CDB71DE1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9C56F-7E14-4EAC-A22A-5A9F8D68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6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B62-216E-408F-9103-BB16BF9E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8A1DD-4912-4213-A790-F2CCB7573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D70A3-CFB2-4661-805D-73AE121BC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8801F-CDF4-42B6-9146-8F5AB131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9A606-2488-451A-A6E2-0A7211102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1337D-188F-435C-8F6B-137D575C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54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2205-15FA-4663-9047-16D41FE9C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A7FF2-EE7A-4D6E-A183-DC70CC31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59E7A-4B40-4FAD-BA09-733FA30F3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8254A-F6B5-487A-BF0C-E87EDBC71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5E4FB-D782-45F8-83BC-DB0D114EC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C69B0B-8C48-4B6A-B046-DC8208DB9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5148F6-8D49-407C-BA41-7F4826908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B1C22-C643-4C20-9975-516743411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7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3C8DC-5174-4A49-A96D-065C7815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893CC-F14F-4696-911A-F01A1E48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8D5C35-6C5F-414A-BE30-261936A5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524CD-DDB9-4D6D-BEDB-C3A7CCD6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274BE4-7454-43AF-96CC-7719582E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69E6C-EA29-483D-B154-A99E13D66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F61A9-A538-46CA-9385-DE6E357D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5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0755-4695-4CD9-B1E8-B1BCBE4F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2CA4F-D373-4838-B2B7-A27A3E4C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CB580-3EB9-479C-B0C7-44BFF3DD2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FA41A-A9D9-4716-89D3-5FF69BEC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8FFAB-1CD6-47E8-AE8F-DC8F308E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C20B2-D342-4803-BE38-801E2CC1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1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7EDB-C8AD-4F32-866F-CE675867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7C58D-62F7-4DF2-9C09-90F018376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04784-453E-4EBF-905A-DDF86A509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D2E9B-689C-4F20-A138-359D1E9E8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75EE9-AEE0-4F0B-B0CE-7CEAE061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D20EA-D031-4847-AFB6-0AA36298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4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54AA6-B7D7-4ABD-BB64-3D24BAE3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FFE4B-50EE-4B81-9E85-583A877FA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B23D8-0810-4A5E-A474-CF1B9C36C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60BC-553A-4161-8243-C332F70143C5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4B6F7-15E0-4E6C-8FCA-179649FC2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7BBC4-D8DF-465E-A83F-C3CB752AF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2789-FD2C-48AC-91A2-980A6FE38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8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thub.com/DeaconSeals/GPacFormatCheck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onsai.auburn.edu/dtauritz/courses/ec/intro/2020fall/visualiz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195E46-05D1-4EC9-82B9-2EE20C362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GPac Introduction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4D928-929A-452A-850F-F8526C53A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en-US" sz="1300">
                <a:solidFill>
                  <a:srgbClr val="FFFFFF"/>
                </a:solidFill>
              </a:rPr>
              <a:t>A Genetic Programming &amp; Coevolution Approach to the Game of Pac-Man</a:t>
            </a:r>
          </a:p>
          <a:p>
            <a:endParaRPr lang="en-US" sz="1300">
              <a:solidFill>
                <a:srgbClr val="FFFFFF"/>
              </a:solidFill>
            </a:endParaRPr>
          </a:p>
          <a:p>
            <a:r>
              <a:rPr lang="en-US" sz="1300">
                <a:solidFill>
                  <a:srgbClr val="FFFFFF"/>
                </a:solidFill>
              </a:rPr>
              <a:t>Slides by Deacon Seals</a:t>
            </a:r>
          </a:p>
        </p:txBody>
      </p:sp>
    </p:spTree>
    <p:extLst>
      <p:ext uri="{BB962C8B-B14F-4D97-AF65-F5344CB8AC3E}">
        <p14:creationId xmlns:p14="http://schemas.microsoft.com/office/powerpoint/2010/main" val="2036103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GPacFormatCheck</a:t>
            </a:r>
            <a:r>
              <a:rPr lang="en-US" dirty="0"/>
              <a:t> </a:t>
            </a:r>
            <a:r>
              <a:rPr lang="en-US" dirty="0" smtClean="0"/>
              <a:t>repo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Public GitHub repo containing CLI tools to help identify issues in your output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Your repo contains a snapshot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github.com/DeaconSeals/GPacFormatCheck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Helps identify problems in world files and solution files (for trees only</a:t>
            </a:r>
            <a:r>
              <a:rPr lang="en-US" dirty="0" smtClean="0"/>
              <a:t>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6440" y="2082489"/>
            <a:ext cx="5393120" cy="383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GPac</a:t>
            </a:r>
            <a:r>
              <a:rPr lang="en-US" dirty="0"/>
              <a:t> </a:t>
            </a:r>
            <a:r>
              <a:rPr lang="en-US" dirty="0" smtClean="0"/>
              <a:t>Visualizer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Lets you watch your world files in fully-animated glory</a:t>
            </a:r>
          </a:p>
          <a:p>
            <a:r>
              <a:rPr lang="en-US" dirty="0" smtClean="0"/>
              <a:t>Posted on the course website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bonsai.auburn.edu/dtauritz/courses/ec/intro/2020fall/visualizer.html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4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C44F-A164-4BD5-B9C6-F0C7F54BD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Pac-Man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64D9F-0550-490D-815C-CD6AA0788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Pac-Man always starts in the top left cell</a:t>
            </a:r>
          </a:p>
          <a:p>
            <a:r>
              <a:rPr lang="en-US" dirty="0"/>
              <a:t>Ghosts always start in the bottom right cell</a:t>
            </a:r>
          </a:p>
          <a:p>
            <a:r>
              <a:rPr lang="en-US" dirty="0"/>
              <a:t>Units can move up, down, left, and right</a:t>
            </a:r>
          </a:p>
          <a:p>
            <a:pPr lvl="1"/>
            <a:r>
              <a:rPr lang="en-US" dirty="0"/>
              <a:t>Pac-Man can also hold position, but ghosts can’t</a:t>
            </a:r>
          </a:p>
          <a:p>
            <a:r>
              <a:rPr lang="en-US" dirty="0"/>
              <a:t>All units move at the same time</a:t>
            </a:r>
          </a:p>
          <a:p>
            <a:r>
              <a:rPr lang="en-US" dirty="0"/>
              <a:t>Units can’t move off the edge</a:t>
            </a:r>
          </a:p>
          <a:p>
            <a:r>
              <a:rPr lang="en-US" dirty="0"/>
              <a:t>Ghosts may occupy the same cell as each other</a:t>
            </a:r>
          </a:p>
          <a:p>
            <a:r>
              <a:rPr lang="en-US" dirty="0"/>
              <a:t>If Pac-Man swaps locations with a ghost or occupies the same cell, the game ends</a:t>
            </a:r>
          </a:p>
          <a:p>
            <a:r>
              <a:rPr lang="en-US" dirty="0"/>
              <a:t>The game also ends if the timer expires or all pills are consumed</a:t>
            </a:r>
          </a:p>
        </p:txBody>
      </p:sp>
    </p:spTree>
    <p:extLst>
      <p:ext uri="{BB962C8B-B14F-4D97-AF65-F5344CB8AC3E}">
        <p14:creationId xmlns:p14="http://schemas.microsoft.com/office/powerpoint/2010/main" val="28487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023A-CBA0-47A3-967C-42AA8304C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7D13-024B-4E05-89F7-A97FEAB37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provide a set of 100 solvable maps</a:t>
            </a:r>
          </a:p>
          <a:p>
            <a:pPr lvl="1"/>
            <a:r>
              <a:rPr lang="en-US" dirty="0"/>
              <a:t>These only describe wall locations</a:t>
            </a:r>
          </a:p>
          <a:p>
            <a:pPr lvl="1"/>
            <a:r>
              <a:rPr lang="en-US" dirty="0"/>
              <a:t>Uniform randomly sample a map for each game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Pills need to be stochastically placed before each game based on a pill density parameter</a:t>
            </a:r>
          </a:p>
          <a:p>
            <a:pPr lvl="1"/>
            <a:r>
              <a:rPr lang="en-US" dirty="0"/>
              <a:t>At least one pill</a:t>
            </a:r>
          </a:p>
          <a:p>
            <a:pPr lvl="1"/>
            <a:r>
              <a:rPr lang="en-US" dirty="0"/>
              <a:t>No pills in walls or on Pac-Man’s starting location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Fruit spawn based on a fruit spawn probability parameter</a:t>
            </a:r>
          </a:p>
          <a:p>
            <a:pPr lvl="1"/>
            <a:r>
              <a:rPr lang="en-US" dirty="0"/>
              <a:t>Only if a fruit doesn’t already exist on the map</a:t>
            </a:r>
          </a:p>
        </p:txBody>
      </p:sp>
    </p:spTree>
    <p:extLst>
      <p:ext uri="{BB962C8B-B14F-4D97-AF65-F5344CB8AC3E}">
        <p14:creationId xmlns:p14="http://schemas.microsoft.com/office/powerpoint/2010/main" val="2965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6580" y="1825625"/>
            <a:ext cx="4338840" cy="4833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A5263-1BBF-4CC9-AC88-C065214D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D3A68-DD41-480D-9C61-9914DB5D2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  <a:p>
            <a:pPr lvl="1"/>
            <a:r>
              <a:rPr lang="en-US" dirty="0"/>
              <a:t>Calculated as the number of cells on the board multiplied by a user parameter</a:t>
            </a:r>
          </a:p>
          <a:p>
            <a:pPr lvl="1"/>
            <a:r>
              <a:rPr lang="en-US" dirty="0"/>
              <a:t>Each turn is one time step</a:t>
            </a:r>
          </a:p>
          <a:p>
            <a:pPr lvl="2"/>
            <a:r>
              <a:rPr lang="en-US" dirty="0"/>
              <a:t>Recall that all units move simultaneously</a:t>
            </a:r>
            <a:br>
              <a:rPr lang="en-US" dirty="0"/>
            </a:br>
            <a:endParaRPr lang="en-US" dirty="0"/>
          </a:p>
          <a:p>
            <a:r>
              <a:rPr lang="en-US" dirty="0"/>
              <a:t>Score</a:t>
            </a:r>
          </a:p>
          <a:p>
            <a:pPr lvl="1"/>
            <a:r>
              <a:rPr lang="en-US" dirty="0"/>
              <a:t>The percentage of total pills consumed truncated to an integer</a:t>
            </a:r>
          </a:p>
          <a:p>
            <a:pPr lvl="1"/>
            <a:r>
              <a:rPr lang="en-US" dirty="0"/>
              <a:t>Bonuses</a:t>
            </a:r>
          </a:p>
          <a:p>
            <a:pPr lvl="2"/>
            <a:r>
              <a:rPr lang="en-US" dirty="0"/>
              <a:t>Consumed fruit (based on fruit score parameter)</a:t>
            </a:r>
          </a:p>
          <a:p>
            <a:pPr lvl="2"/>
            <a:r>
              <a:rPr lang="en-US" dirty="0"/>
              <a:t>If all pills were consumed, the percentage of remaining time truncated to an integer</a:t>
            </a:r>
          </a:p>
        </p:txBody>
      </p:sp>
    </p:spTree>
    <p:extLst>
      <p:ext uri="{BB962C8B-B14F-4D97-AF65-F5344CB8AC3E}">
        <p14:creationId xmlns:p14="http://schemas.microsoft.com/office/powerpoint/2010/main" val="157724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B8CD7-D1F1-4556-AF70-EF9CCD11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EBF68-BC31-4787-B20B-6967DC31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Enumerate all valid moves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Generate the resulting state from making each valid action</a:t>
            </a:r>
            <a:br>
              <a:rPr lang="en-US" dirty="0"/>
            </a:br>
            <a:endParaRPr lang="en-US" dirty="0"/>
          </a:p>
          <a:p>
            <a:r>
              <a:rPr lang="en-US" dirty="0"/>
              <a:t>Based on the characteristics of the resulting state score the action</a:t>
            </a:r>
          </a:p>
          <a:p>
            <a:pPr lvl="1"/>
            <a:r>
              <a:rPr lang="en-US" dirty="0"/>
              <a:t>Use your controller to do this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Select the action with the best score</a:t>
            </a:r>
          </a:p>
          <a:p>
            <a:pPr lvl="1"/>
            <a:r>
              <a:rPr lang="en-US" dirty="0"/>
              <a:t>2a prescribes selecting based on the maximum score</a:t>
            </a:r>
          </a:p>
          <a:p>
            <a:pPr lvl="1"/>
            <a:r>
              <a:rPr lang="en-US" dirty="0"/>
              <a:t>Max or min are fine for 2b and 2c (just be consistent for all controllers)</a:t>
            </a:r>
          </a:p>
        </p:txBody>
      </p:sp>
    </p:spTree>
    <p:extLst>
      <p:ext uri="{BB962C8B-B14F-4D97-AF65-F5344CB8AC3E}">
        <p14:creationId xmlns:p14="http://schemas.microsoft.com/office/powerpoint/2010/main" val="320797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The </a:t>
            </a:r>
            <a:r>
              <a:rPr lang="en-US" dirty="0"/>
              <a:t>Endgame Controller</a:t>
            </a:r>
            <a:endParaRPr lang="en-US" sz="4400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941946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Content Placeholder 4">
            <a:extLst>
              <a:ext uri="{FF2B5EF4-FFF2-40B4-BE49-F238E27FC236}">
                <a16:creationId xmlns:a16="http://schemas.microsoft.com/office/drawing/2014/main" id="{EBBCA398-D065-46D6-8C75-1F03481774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9476" y="2385390"/>
            <a:ext cx="4311650" cy="311563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H(State) = (</a:t>
            </a:r>
            <a:r>
              <a:rPr lang="en-US"/>
              <a:t>1.2 / </a:t>
            </a:r>
            <a:r>
              <a:rPr lang="en-US" dirty="0"/>
              <a:t>G</a:t>
            </a:r>
            <a:r>
              <a:rPr lang="en-US"/>
              <a:t>) * </a:t>
            </a:r>
            <a:r>
              <a:rPr lang="en-US" dirty="0"/>
              <a:t>RAND(W, P)</a:t>
            </a:r>
          </a:p>
        </p:txBody>
      </p:sp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09185-3EAD-41CE-8B66-EED2CEC25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GPac</a:t>
            </a:r>
            <a:r>
              <a:rPr lang="en-US" dirty="0"/>
              <a:t>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87AA-78FD-41B6-80BD-7E4A986C3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 2a: Random search with a simplified controller</a:t>
            </a:r>
          </a:p>
          <a:p>
            <a:pPr lvl="1"/>
            <a:r>
              <a:rPr lang="en-US" dirty="0"/>
              <a:t>Weighted sum of sensor nodes G, P, W, and F</a:t>
            </a:r>
          </a:p>
          <a:p>
            <a:pPr lvl="1"/>
            <a:r>
              <a:rPr lang="en-US" dirty="0"/>
              <a:t>Randomly generate weights</a:t>
            </a:r>
          </a:p>
          <a:p>
            <a:pPr lvl="1"/>
            <a:r>
              <a:rPr lang="en-US" dirty="0"/>
              <a:t>Defers tree controller implementation to assignment 2b</a:t>
            </a:r>
          </a:p>
          <a:p>
            <a:pPr lvl="1"/>
            <a:r>
              <a:rPr lang="en-US" dirty="0"/>
              <a:t>Ghosts make random moves</a:t>
            </a:r>
          </a:p>
          <a:p>
            <a:r>
              <a:rPr lang="en-US" dirty="0"/>
              <a:t>Assignment 2b: Genetic programming</a:t>
            </a:r>
          </a:p>
          <a:p>
            <a:pPr lvl="1"/>
            <a:r>
              <a:rPr lang="en-US" dirty="0"/>
              <a:t>Use genetic programming to evolve tree-based controllers</a:t>
            </a:r>
          </a:p>
          <a:p>
            <a:pPr lvl="1"/>
            <a:r>
              <a:rPr lang="en-US" dirty="0"/>
              <a:t>Ghosts make random moves</a:t>
            </a:r>
          </a:p>
          <a:p>
            <a:r>
              <a:rPr lang="en-US" dirty="0"/>
              <a:t>Assignment 2c: Competitive genetic programming coevolution</a:t>
            </a:r>
          </a:p>
          <a:p>
            <a:pPr lvl="1"/>
            <a:r>
              <a:rPr lang="en-US" dirty="0"/>
              <a:t>Use competitive coevolution to evolve tree-based controllers of Pac-Man and the ghosts</a:t>
            </a:r>
          </a:p>
        </p:txBody>
      </p:sp>
    </p:spTree>
    <p:extLst>
      <p:ext uri="{BB962C8B-B14F-4D97-AF65-F5344CB8AC3E}">
        <p14:creationId xmlns:p14="http://schemas.microsoft.com/office/powerpoint/2010/main" val="16784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D2FA1-F9D1-4915-9473-B348A726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DFA03-F2EE-4181-8617-124659A82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Please consult assignment description for full detail</a:t>
            </a:r>
            <a:endParaRPr lang="en-US" u="sng" dirty="0"/>
          </a:p>
          <a:p>
            <a:r>
              <a:rPr lang="en-US" dirty="0"/>
              <a:t>World file: contains the actions of a specific </a:t>
            </a:r>
            <a:r>
              <a:rPr lang="en-US" dirty="0" smtClean="0"/>
              <a:t>game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initial locations of all elements and units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pdated unit locations, time, and score for each move </a:t>
            </a:r>
            <a:endParaRPr lang="en-US" dirty="0"/>
          </a:p>
          <a:p>
            <a:r>
              <a:rPr lang="en-US" dirty="0"/>
              <a:t>Solution file: contains a formatted description of a specific </a:t>
            </a:r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Tree format for 2b and 2c</a:t>
            </a:r>
          </a:p>
          <a:p>
            <a:pPr lvl="1"/>
            <a:r>
              <a:rPr lang="en-US" dirty="0" smtClean="0"/>
              <a:t>Equation format acceptable for 2a</a:t>
            </a:r>
          </a:p>
          <a:p>
            <a:pPr lvl="2"/>
            <a:r>
              <a:rPr lang="en-US" dirty="0" smtClean="0"/>
              <a:t>1.2*G + -0.2*P + 3.2*W + 0.4*F</a:t>
            </a:r>
            <a:endParaRPr lang="en-US" dirty="0"/>
          </a:p>
          <a:p>
            <a:r>
              <a:rPr lang="en-US" dirty="0"/>
              <a:t>Log files: similar to assignment series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603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GPac Introduction </vt:lpstr>
      <vt:lpstr>Simplified Pac-Man</vt:lpstr>
      <vt:lpstr>Maps</vt:lpstr>
      <vt:lpstr>Map example</vt:lpstr>
      <vt:lpstr>Additional Details</vt:lpstr>
      <vt:lpstr>Controller Basics</vt:lpstr>
      <vt:lpstr>The Endgame Controller</vt:lpstr>
      <vt:lpstr>GPac Roadmap</vt:lpstr>
      <vt:lpstr>Output Files</vt:lpstr>
      <vt:lpstr>GPacFormatCheck repo</vt:lpstr>
      <vt:lpstr>GPac Visualizer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GPac Introduction </dc:title>
  <dc:creator>Deacon Seals</dc:creator>
  <cp:lastModifiedBy>Deacon Seals</cp:lastModifiedBy>
  <cp:revision>6</cp:revision>
  <dcterms:created xsi:type="dcterms:W3CDTF">2020-10-12T02:49:04Z</dcterms:created>
  <dcterms:modified xsi:type="dcterms:W3CDTF">2020-10-12T16:08:36Z</dcterms:modified>
</cp:coreProperties>
</file>