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90" r:id="rId6"/>
    <p:sldId id="294" r:id="rId7"/>
    <p:sldId id="298" r:id="rId8"/>
    <p:sldId id="292" r:id="rId9"/>
    <p:sldId id="295" r:id="rId10"/>
    <p:sldId id="296" r:id="rId11"/>
    <p:sldId id="291" r:id="rId12"/>
    <p:sldId id="297" r:id="rId13"/>
    <p:sldId id="300" r:id="rId14"/>
    <p:sldId id="299" r:id="rId15"/>
    <p:sldId id="278" r:id="rId16"/>
    <p:sldId id="301" r:id="rId17"/>
    <p:sldId id="302" r:id="rId18"/>
    <p:sldId id="303" r:id="rId19"/>
    <p:sldId id="304" r:id="rId20"/>
    <p:sldId id="305" r:id="rId21"/>
    <p:sldId id="306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D00DC-52ED-4CB8-85DA-15B4D597B685}" v="155" dt="2021-12-02T21:46:20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3215" autoAdjust="0"/>
  </p:normalViewPr>
  <p:slideViewPr>
    <p:cSldViewPr snapToGrid="0">
      <p:cViewPr varScale="1">
        <p:scale>
          <a:sx n="157" d="100"/>
          <a:sy n="157" d="100"/>
        </p:scale>
        <p:origin x="6972" y="132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115BA-D6B3-4643-9465-2AF54BA202D8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89EE9727-1D54-4BFE-83F5-699CCF4D4004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Python*</a:t>
          </a:r>
        </a:p>
      </dgm:t>
    </dgm:pt>
    <dgm:pt modelId="{2BFB45AB-87B7-4C2E-AAED-ED91AE08C06F}" type="parTrans" cxnId="{763851F7-03F9-47A9-B822-8121449F046D}">
      <dgm:prSet/>
      <dgm:spPr/>
      <dgm:t>
        <a:bodyPr/>
        <a:lstStyle/>
        <a:p>
          <a:endParaRPr lang="en-US"/>
        </a:p>
      </dgm:t>
    </dgm:pt>
    <dgm:pt modelId="{B5EE42E6-B4D5-48D9-88F1-A9378353FF71}" type="sibTrans" cxnId="{763851F7-03F9-47A9-B822-8121449F046D}">
      <dgm:prSet/>
      <dgm:spPr/>
      <dgm:t>
        <a:bodyPr/>
        <a:lstStyle/>
        <a:p>
          <a:endParaRPr lang="en-US"/>
        </a:p>
      </dgm:t>
    </dgm:pt>
    <dgm:pt modelId="{40ECFF34-35C2-498B-93F0-C391DC10B7BC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Python with C++</a:t>
          </a:r>
        </a:p>
      </dgm:t>
    </dgm:pt>
    <dgm:pt modelId="{016E51E8-D966-4AFC-B073-5E55CA7BCF14}" type="parTrans" cxnId="{03A507FC-1FB8-4D99-AA29-E6EF0979F2C7}">
      <dgm:prSet/>
      <dgm:spPr/>
      <dgm:t>
        <a:bodyPr/>
        <a:lstStyle/>
        <a:p>
          <a:endParaRPr lang="en-US"/>
        </a:p>
      </dgm:t>
    </dgm:pt>
    <dgm:pt modelId="{D526EC7A-7010-4AC1-974D-2DB01770964B}" type="sibTrans" cxnId="{03A507FC-1FB8-4D99-AA29-E6EF0979F2C7}">
      <dgm:prSet/>
      <dgm:spPr/>
      <dgm:t>
        <a:bodyPr/>
        <a:lstStyle/>
        <a:p>
          <a:endParaRPr lang="en-US"/>
        </a:p>
      </dgm:t>
    </dgm:pt>
    <dgm:pt modelId="{A3610CB7-7268-49D5-8E11-4CD04482C50B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 C++ 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(or other low-level language)</a:t>
          </a:r>
        </a:p>
      </dgm:t>
    </dgm:pt>
    <dgm:pt modelId="{0B1DBE6C-8E09-449A-B3A5-4DA37E8A37CE}" type="parTrans" cxnId="{A78BCAC3-C884-4D0B-B322-FB47E21D7B19}">
      <dgm:prSet/>
      <dgm:spPr/>
      <dgm:t>
        <a:bodyPr/>
        <a:lstStyle/>
        <a:p>
          <a:endParaRPr lang="en-US"/>
        </a:p>
      </dgm:t>
    </dgm:pt>
    <dgm:pt modelId="{F093D0F7-1476-4140-9DFD-EF3B42345DC8}" type="sibTrans" cxnId="{A78BCAC3-C884-4D0B-B322-FB47E21D7B19}">
      <dgm:prSet/>
      <dgm:spPr/>
      <dgm:t>
        <a:bodyPr/>
        <a:lstStyle/>
        <a:p>
          <a:endParaRPr lang="en-US"/>
        </a:p>
      </dgm:t>
    </dgm:pt>
    <dgm:pt modelId="{38D09CEF-8E32-48E3-9C20-70F84FAD045B}" type="pres">
      <dgm:prSet presAssocID="{457115BA-D6B3-4643-9465-2AF54BA202D8}" presName="Name0" presStyleCnt="0">
        <dgm:presLayoutVars>
          <dgm:dir/>
          <dgm:animLvl val="lvl"/>
          <dgm:resizeHandles val="exact"/>
        </dgm:presLayoutVars>
      </dgm:prSet>
      <dgm:spPr/>
    </dgm:pt>
    <dgm:pt modelId="{BBC8ED6F-5C96-4224-9925-0636D25C66A7}" type="pres">
      <dgm:prSet presAssocID="{89EE9727-1D54-4BFE-83F5-699CCF4D4004}" presName="Name8" presStyleCnt="0"/>
      <dgm:spPr/>
    </dgm:pt>
    <dgm:pt modelId="{F7F2748A-7001-4CF7-BB1D-E5F8ECA62C4C}" type="pres">
      <dgm:prSet presAssocID="{89EE9727-1D54-4BFE-83F5-699CCF4D400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D50F60B-DF8A-44C2-B3C5-162BB6222C91}" type="pres">
      <dgm:prSet presAssocID="{89EE9727-1D54-4BFE-83F5-699CCF4D400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B13DA1-CE0C-4895-A1EF-51729FF96C4C}" type="pres">
      <dgm:prSet presAssocID="{40ECFF34-35C2-498B-93F0-C391DC10B7BC}" presName="Name8" presStyleCnt="0"/>
      <dgm:spPr/>
    </dgm:pt>
    <dgm:pt modelId="{F8F4676A-F38E-4302-BE9C-559952668F6A}" type="pres">
      <dgm:prSet presAssocID="{40ECFF34-35C2-498B-93F0-C391DC10B7BC}" presName="level" presStyleLbl="node1" presStyleIdx="1" presStyleCnt="3">
        <dgm:presLayoutVars>
          <dgm:chMax val="1"/>
          <dgm:bulletEnabled val="1"/>
        </dgm:presLayoutVars>
      </dgm:prSet>
      <dgm:spPr/>
    </dgm:pt>
    <dgm:pt modelId="{6AE543B5-A831-41B0-B0C1-B9DC4B1D672F}" type="pres">
      <dgm:prSet presAssocID="{40ECFF34-35C2-498B-93F0-C391DC10B7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BEDB38D-5F7F-4CEF-937E-F6932FD17D95}" type="pres">
      <dgm:prSet presAssocID="{A3610CB7-7268-49D5-8E11-4CD04482C50B}" presName="Name8" presStyleCnt="0"/>
      <dgm:spPr/>
    </dgm:pt>
    <dgm:pt modelId="{35030BAA-E849-4985-AEE1-4C72DBF02EAC}" type="pres">
      <dgm:prSet presAssocID="{A3610CB7-7268-49D5-8E11-4CD04482C50B}" presName="level" presStyleLbl="node1" presStyleIdx="2" presStyleCnt="3">
        <dgm:presLayoutVars>
          <dgm:chMax val="1"/>
          <dgm:bulletEnabled val="1"/>
        </dgm:presLayoutVars>
      </dgm:prSet>
      <dgm:spPr/>
    </dgm:pt>
    <dgm:pt modelId="{4E73F470-40BA-45BD-896D-958EA119CBAF}" type="pres">
      <dgm:prSet presAssocID="{A3610CB7-7268-49D5-8E11-4CD04482C50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E5DF21E-05E4-4122-BD50-A2F864FA8BCB}" type="presOf" srcId="{A3610CB7-7268-49D5-8E11-4CD04482C50B}" destId="{4E73F470-40BA-45BD-896D-958EA119CBAF}" srcOrd="1" destOrd="0" presId="urn:microsoft.com/office/officeart/2005/8/layout/pyramid1"/>
    <dgm:cxn modelId="{7BC3E260-921C-49C8-9A04-EC2EA033E3DF}" type="presOf" srcId="{40ECFF34-35C2-498B-93F0-C391DC10B7BC}" destId="{F8F4676A-F38E-4302-BE9C-559952668F6A}" srcOrd="0" destOrd="0" presId="urn:microsoft.com/office/officeart/2005/8/layout/pyramid1"/>
    <dgm:cxn modelId="{D788D244-7CA2-4765-8A5D-4020F1583993}" type="presOf" srcId="{89EE9727-1D54-4BFE-83F5-699CCF4D4004}" destId="{9D50F60B-DF8A-44C2-B3C5-162BB6222C91}" srcOrd="1" destOrd="0" presId="urn:microsoft.com/office/officeart/2005/8/layout/pyramid1"/>
    <dgm:cxn modelId="{1CD36C4F-CA91-4366-BC5E-D93964089A91}" type="presOf" srcId="{A3610CB7-7268-49D5-8E11-4CD04482C50B}" destId="{35030BAA-E849-4985-AEE1-4C72DBF02EAC}" srcOrd="0" destOrd="0" presId="urn:microsoft.com/office/officeart/2005/8/layout/pyramid1"/>
    <dgm:cxn modelId="{AF7AC6BE-FE4B-4BEE-9761-10B8BF3B0E5D}" type="presOf" srcId="{40ECFF34-35C2-498B-93F0-C391DC10B7BC}" destId="{6AE543B5-A831-41B0-B0C1-B9DC4B1D672F}" srcOrd="1" destOrd="0" presId="urn:microsoft.com/office/officeart/2005/8/layout/pyramid1"/>
    <dgm:cxn modelId="{A78BCAC3-C884-4D0B-B322-FB47E21D7B19}" srcId="{457115BA-D6B3-4643-9465-2AF54BA202D8}" destId="{A3610CB7-7268-49D5-8E11-4CD04482C50B}" srcOrd="2" destOrd="0" parTransId="{0B1DBE6C-8E09-449A-B3A5-4DA37E8A37CE}" sibTransId="{F093D0F7-1476-4140-9DFD-EF3B42345DC8}"/>
    <dgm:cxn modelId="{763851F7-03F9-47A9-B822-8121449F046D}" srcId="{457115BA-D6B3-4643-9465-2AF54BA202D8}" destId="{89EE9727-1D54-4BFE-83F5-699CCF4D4004}" srcOrd="0" destOrd="0" parTransId="{2BFB45AB-87B7-4C2E-AAED-ED91AE08C06F}" sibTransId="{B5EE42E6-B4D5-48D9-88F1-A9378353FF71}"/>
    <dgm:cxn modelId="{48EAFFF8-D021-4FC1-A3FC-DE445BCA8E9E}" type="presOf" srcId="{457115BA-D6B3-4643-9465-2AF54BA202D8}" destId="{38D09CEF-8E32-48E3-9C20-70F84FAD045B}" srcOrd="0" destOrd="0" presId="urn:microsoft.com/office/officeart/2005/8/layout/pyramid1"/>
    <dgm:cxn modelId="{96E415FA-2830-44B7-BE94-068A1AC4AE8F}" type="presOf" srcId="{89EE9727-1D54-4BFE-83F5-699CCF4D4004}" destId="{F7F2748A-7001-4CF7-BB1D-E5F8ECA62C4C}" srcOrd="0" destOrd="0" presId="urn:microsoft.com/office/officeart/2005/8/layout/pyramid1"/>
    <dgm:cxn modelId="{03A507FC-1FB8-4D99-AA29-E6EF0979F2C7}" srcId="{457115BA-D6B3-4643-9465-2AF54BA202D8}" destId="{40ECFF34-35C2-498B-93F0-C391DC10B7BC}" srcOrd="1" destOrd="0" parTransId="{016E51E8-D966-4AFC-B073-5E55CA7BCF14}" sibTransId="{D526EC7A-7010-4AC1-974D-2DB01770964B}"/>
    <dgm:cxn modelId="{69EFFC41-14B3-4BB8-961B-7515045824B8}" type="presParOf" srcId="{38D09CEF-8E32-48E3-9C20-70F84FAD045B}" destId="{BBC8ED6F-5C96-4224-9925-0636D25C66A7}" srcOrd="0" destOrd="0" presId="urn:microsoft.com/office/officeart/2005/8/layout/pyramid1"/>
    <dgm:cxn modelId="{6F19D0A4-7511-4CC0-BC2D-F36D6DF6859C}" type="presParOf" srcId="{BBC8ED6F-5C96-4224-9925-0636D25C66A7}" destId="{F7F2748A-7001-4CF7-BB1D-E5F8ECA62C4C}" srcOrd="0" destOrd="0" presId="urn:microsoft.com/office/officeart/2005/8/layout/pyramid1"/>
    <dgm:cxn modelId="{3CBACBF2-11FC-4951-8C03-24D47EB03762}" type="presParOf" srcId="{BBC8ED6F-5C96-4224-9925-0636D25C66A7}" destId="{9D50F60B-DF8A-44C2-B3C5-162BB6222C91}" srcOrd="1" destOrd="0" presId="urn:microsoft.com/office/officeart/2005/8/layout/pyramid1"/>
    <dgm:cxn modelId="{0AD59372-6572-4563-A40C-B7188D4E3CA4}" type="presParOf" srcId="{38D09CEF-8E32-48E3-9C20-70F84FAD045B}" destId="{22B13DA1-CE0C-4895-A1EF-51729FF96C4C}" srcOrd="1" destOrd="0" presId="urn:microsoft.com/office/officeart/2005/8/layout/pyramid1"/>
    <dgm:cxn modelId="{2B91F1DE-0528-43A1-8773-CA8405B950A3}" type="presParOf" srcId="{22B13DA1-CE0C-4895-A1EF-51729FF96C4C}" destId="{F8F4676A-F38E-4302-BE9C-559952668F6A}" srcOrd="0" destOrd="0" presId="urn:microsoft.com/office/officeart/2005/8/layout/pyramid1"/>
    <dgm:cxn modelId="{7F66DB80-1886-495C-8F22-2C11604755E1}" type="presParOf" srcId="{22B13DA1-CE0C-4895-A1EF-51729FF96C4C}" destId="{6AE543B5-A831-41B0-B0C1-B9DC4B1D672F}" srcOrd="1" destOrd="0" presId="urn:microsoft.com/office/officeart/2005/8/layout/pyramid1"/>
    <dgm:cxn modelId="{83575964-3624-46D1-9375-730C1C1FF95A}" type="presParOf" srcId="{38D09CEF-8E32-48E3-9C20-70F84FAD045B}" destId="{1BEDB38D-5F7F-4CEF-937E-F6932FD17D95}" srcOrd="2" destOrd="0" presId="urn:microsoft.com/office/officeart/2005/8/layout/pyramid1"/>
    <dgm:cxn modelId="{EA9F08E4-E0C2-463D-85F6-C107AAAB431B}" type="presParOf" srcId="{1BEDB38D-5F7F-4CEF-937E-F6932FD17D95}" destId="{35030BAA-E849-4985-AEE1-4C72DBF02EAC}" srcOrd="0" destOrd="0" presId="urn:microsoft.com/office/officeart/2005/8/layout/pyramid1"/>
    <dgm:cxn modelId="{24F83A9B-4D9A-48EA-8FDB-34AD7EEA3B23}" type="presParOf" srcId="{1BEDB38D-5F7F-4CEF-937E-F6932FD17D95}" destId="{4E73F470-40BA-45BD-896D-958EA119CB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2748A-7001-4CF7-BB1D-E5F8ECA62C4C}">
      <dsp:nvSpPr>
        <dsp:cNvPr id="0" name=""/>
        <dsp:cNvSpPr/>
      </dsp:nvSpPr>
      <dsp:spPr>
        <a:xfrm>
          <a:off x="2266950" y="0"/>
          <a:ext cx="2266950" cy="1280160"/>
        </a:xfrm>
        <a:prstGeom prst="trapezoid">
          <a:avLst>
            <a:gd name="adj" fmla="val 885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Python*</a:t>
          </a:r>
        </a:p>
      </dsp:txBody>
      <dsp:txXfrm>
        <a:off x="2266950" y="0"/>
        <a:ext cx="2266950" cy="1280160"/>
      </dsp:txXfrm>
    </dsp:sp>
    <dsp:sp modelId="{F8F4676A-F38E-4302-BE9C-559952668F6A}">
      <dsp:nvSpPr>
        <dsp:cNvPr id="0" name=""/>
        <dsp:cNvSpPr/>
      </dsp:nvSpPr>
      <dsp:spPr>
        <a:xfrm>
          <a:off x="1133475" y="1280160"/>
          <a:ext cx="4533900" cy="1280160"/>
        </a:xfrm>
        <a:prstGeom prst="trapezoid">
          <a:avLst>
            <a:gd name="adj" fmla="val 88542"/>
          </a:avLst>
        </a:prstGeom>
        <a:solidFill>
          <a:schemeClr val="accent5">
            <a:hueOff val="-1235607"/>
            <a:satOff val="-17872"/>
            <a:lumOff val="17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Python with C++</a:t>
          </a:r>
        </a:p>
      </dsp:txBody>
      <dsp:txXfrm>
        <a:off x="1926907" y="1280160"/>
        <a:ext cx="2947035" cy="1280160"/>
      </dsp:txXfrm>
    </dsp:sp>
    <dsp:sp modelId="{35030BAA-E849-4985-AEE1-4C72DBF02EAC}">
      <dsp:nvSpPr>
        <dsp:cNvPr id="0" name=""/>
        <dsp:cNvSpPr/>
      </dsp:nvSpPr>
      <dsp:spPr>
        <a:xfrm>
          <a:off x="0" y="2560320"/>
          <a:ext cx="6800850" cy="1280160"/>
        </a:xfrm>
        <a:prstGeom prst="trapezoid">
          <a:avLst>
            <a:gd name="adj" fmla="val 88542"/>
          </a:avLst>
        </a:prstGeom>
        <a:solidFill>
          <a:schemeClr val="accent5">
            <a:hueOff val="-2471213"/>
            <a:satOff val="-35744"/>
            <a:lumOff val="3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 C++ 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(or other low-level language)</a:t>
          </a:r>
        </a:p>
      </dsp:txBody>
      <dsp:txXfrm>
        <a:off x="1190148" y="2560320"/>
        <a:ext cx="4420552" cy="128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e Placehold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1" name="Footer Placehold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7" Type="http://schemas.openxmlformats.org/officeDocument/2006/relationships/image" Target="../media/image34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3.png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AI Software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/>
          <a:p>
            <a:r>
              <a:rPr lang="en-US" dirty="0"/>
              <a:t>Tips, tricks, and pitfalls for writing AI (mostly EC) code in 2021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By Deacon Seals and Nate </a:t>
            </a:r>
            <a:r>
              <a:rPr lang="en-US" dirty="0" err="1"/>
              <a:t>Kamrath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comprehension can be faster than a for 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 careful to maintain legibility though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https://realpython.com/list-comprehension-python/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Generators can improve memory utilization and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https://realpython.com/introduction-to-python-generators/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9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9CC5A-FE57-436C-B161-BCE0B991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Better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844D9-C0F0-4C65-BD8B-683E8AEA3A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Don’t waste your dev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Minimize development tangential to your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Ideally, most of your dev time should directly advance what you’re specifically researching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Search for and use existing tools/libraries whenever possible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Standing on the shoulders of giants &gt; reinventing the wheel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Progress is more important than productivity (unless you’re stuck)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AEECD-B7CC-4F3A-9410-4AE2066A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0A63-A388-49B1-A04E-27CE9BD6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896112"/>
            <a:ext cx="9725026" cy="1325880"/>
          </a:xfrm>
        </p:spPr>
        <p:txBody>
          <a:bodyPr/>
          <a:lstStyle/>
          <a:p>
            <a:r>
              <a:rPr lang="en-ZA" dirty="0"/>
              <a:t>Takeaways</a:t>
            </a:r>
          </a:p>
        </p:txBody>
      </p:sp>
      <p:pic>
        <p:nvPicPr>
          <p:cNvPr id="43" name="Online Image Placeholder 42" descr="Alarm clock with solid fill">
            <a:extLst>
              <a:ext uri="{FF2B5EF4-FFF2-40B4-BE49-F238E27FC236}">
                <a16:creationId xmlns:a16="http://schemas.microsoft.com/office/drawing/2014/main" id="{76CE5C81-A86F-4C82-AE52-FE744077859B}"/>
              </a:ext>
            </a:extLst>
          </p:cNvPr>
          <p:cNvPicPr>
            <a:picLocks noGrp="1" noChangeAspect="1"/>
          </p:cNvPicPr>
          <p:nvPr>
            <p:ph type="clipArt" sz="quarter" idx="18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69641" y="2184400"/>
            <a:ext cx="914400" cy="914400"/>
          </a:xfrm>
        </p:spPr>
      </p:pic>
      <p:pic>
        <p:nvPicPr>
          <p:cNvPr id="55" name="Online Image Placeholder 54" descr="Snake with solid fill">
            <a:extLst>
              <a:ext uri="{FF2B5EF4-FFF2-40B4-BE49-F238E27FC236}">
                <a16:creationId xmlns:a16="http://schemas.microsoft.com/office/drawing/2014/main" id="{236942CE-38CE-4E5D-9773-5224E03D4C0A}"/>
              </a:ext>
            </a:extLst>
          </p:cNvPr>
          <p:cNvPicPr>
            <a:picLocks noGrp="1" noChangeAspect="1"/>
          </p:cNvPicPr>
          <p:nvPr>
            <p:ph type="clipArt" sz="quarter" idx="19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960930" y="2184654"/>
            <a:ext cx="914400" cy="914400"/>
          </a:xfrm>
        </p:spPr>
      </p:pic>
      <p:pic>
        <p:nvPicPr>
          <p:cNvPr id="57" name="Online Image Placeholder 56" descr="Repeat with solid fill">
            <a:extLst>
              <a:ext uri="{FF2B5EF4-FFF2-40B4-BE49-F238E27FC236}">
                <a16:creationId xmlns:a16="http://schemas.microsoft.com/office/drawing/2014/main" id="{353E75F9-0061-4D63-BFE6-6462C5C0E351}"/>
              </a:ext>
            </a:extLst>
          </p:cNvPr>
          <p:cNvPicPr>
            <a:picLocks noGrp="1" noChangeAspect="1"/>
          </p:cNvPicPr>
          <p:nvPr>
            <p:ph type="clipArt" sz="quarter" idx="20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39445" y="2184400"/>
            <a:ext cx="914400" cy="9144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F7E5E6-2411-4199-BA08-EF574433C5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55241" y="3366741"/>
            <a:ext cx="2743200" cy="457200"/>
          </a:xfrm>
        </p:spPr>
        <p:txBody>
          <a:bodyPr/>
          <a:lstStyle/>
          <a:p>
            <a:r>
              <a:rPr lang="en-US" dirty="0"/>
              <a:t>Dev time is valuable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6614D-21E6-483C-8FE2-C9CF4346C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/>
          <a:lstStyle/>
          <a:p>
            <a:r>
              <a:rPr lang="en-US" dirty="0"/>
              <a:t>More valuable than compute time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C37629-42BA-462B-B066-292B3B37327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046530" y="3359890"/>
            <a:ext cx="2743200" cy="457200"/>
          </a:xfrm>
        </p:spPr>
        <p:txBody>
          <a:bodyPr/>
          <a:lstStyle/>
          <a:p>
            <a:r>
              <a:rPr lang="en-US" dirty="0"/>
              <a:t>Know when to use a language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614090-4A8B-46A2-BCB9-23379FE06BF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/>
          <a:lstStyle/>
          <a:p>
            <a:r>
              <a:rPr lang="en-US" dirty="0"/>
              <a:t>There is no perfect programming language for all tasks (even Python)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D60F-B816-490D-81D4-73DD1391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525045" y="3364836"/>
            <a:ext cx="2743200" cy="457200"/>
          </a:xfrm>
        </p:spPr>
        <p:txBody>
          <a:bodyPr/>
          <a:lstStyle/>
          <a:p>
            <a:r>
              <a:rPr lang="en-US" dirty="0"/>
              <a:t>Use Existing tools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B6D57-2EB5-41BE-ACA0-29F300D5F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/>
          <a:lstStyle/>
          <a:p>
            <a:r>
              <a:rPr lang="en-ZA" noProof="1"/>
              <a:t>Avoid reinventing the wheel (unless you’re specifically researching better wheels)</a:t>
            </a:r>
          </a:p>
        </p:txBody>
      </p:sp>
      <p:sp>
        <p:nvSpPr>
          <p:cNvPr id="110" name="Slide Number Placeholder 109">
            <a:extLst>
              <a:ext uri="{FF2B5EF4-FFF2-40B4-BE49-F238E27FC236}">
                <a16:creationId xmlns:a16="http://schemas.microsoft.com/office/drawing/2014/main" id="{F98EDB96-3F54-4406-B894-1195695E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9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build="p"/>
      <p:bldP spid="8" grpId="0" build="p"/>
      <p:bldP spid="7" grpId="0" build="p"/>
      <p:bldP spid="5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14C0-179D-4823-B1EB-50A8433E4A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What about using Python with C++?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5CB56-5DC8-47D9-8CC0-A808D74F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38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3ACB-0FFF-492B-BC8E-CBD23F5C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Cython: </a:t>
            </a:r>
            <a:br>
              <a:rPr lang="en-US" cap="none" dirty="0"/>
            </a:br>
            <a:r>
              <a:rPr lang="en-US" cap="none" dirty="0"/>
              <a:t>C-Extensions for Python​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365C0-12E9-43C4-B51E-3E322B074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52675"/>
            <a:ext cx="4297680" cy="3743325"/>
          </a:xfrm>
        </p:spPr>
        <p:txBody>
          <a:bodyPr>
            <a:normAutofit/>
          </a:bodyPr>
          <a:lstStyle/>
          <a:p>
            <a:r>
              <a:rPr lang="en-US" dirty="0"/>
              <a:t>C types can be used for variables and class attributes​</a:t>
            </a:r>
          </a:p>
          <a:p>
            <a:r>
              <a:rPr lang="en-US" dirty="0"/>
              <a:t>Python classes can be used to generate C/C++ structures ​</a:t>
            </a:r>
          </a:p>
          <a:p>
            <a:r>
              <a:rPr lang="en-US" dirty="0"/>
              <a:t>C functions can be called from pure python wrapper functions​</a:t>
            </a:r>
          </a:p>
          <a:p>
            <a:r>
              <a:rPr lang="en-US" dirty="0"/>
              <a:t>Entire C++ libraries can be easily wrapped in Cython classes and directly used in pure python​</a:t>
            </a:r>
          </a:p>
          <a:p>
            <a:r>
              <a:rPr lang="en-US" dirty="0"/>
              <a:t>Generates C/C++ code and python wrapper code​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0AECBA-A02E-402A-B82C-CA0E84DC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5123740-8999-47AF-8898-08A5D27C322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4360" y="3757612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85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6892-2AC5-4717-94C7-1B16427DC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Cython is Magic?​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24426-315A-4E56-8C06-B14F475693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Layers​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Pure Python (highest layer)​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Cython (wrappers, middle layer)​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C++ (lowest layer)​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Data and calls must follow the layers​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485D1-81DB-471E-9771-267ECA01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34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283D1-410B-4D57-A1A1-D2BEE445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C++ Fitness Function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506B4-1C04-4DA7-9ECC-2FDE0CCD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0F0EF98-C3E5-4B42-9CD4-0964728DCFB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81670"/>
            <a:ext cx="4297363" cy="348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C952830A-1DED-4FC4-92CA-518C6715BA7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638" y="2863228"/>
            <a:ext cx="4298950" cy="27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898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6D05-CE32-4051-86BE-2B0C05CE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Cython Wrapper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6F679-750F-43E8-AC76-A1DFC01CE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AB23507-9C20-47EC-B2C1-62FD17B839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2197147"/>
            <a:ext cx="10515600" cy="360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77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28D3-DD70-4D52-9762-28F4E1DF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4D506-E338-4553-A608-84862BFC71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Foreign function library for python​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Provides C-compatible data types for python​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Allows calling functions from libraries (C/C++ code usually)​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Much more manual effort to use ctypes since Cython provides a lot of utility features, but it is another option if for some reason Cython can't be used​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C0D7D-721D-4A19-A68A-CFB77A39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40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bIns="0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3649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DA3A-32E9-483E-B9EE-19FBA9D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9EF5-B3DE-44D6-8B2B-F4D5A62F08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development is an inherently subjective topic filled with </a:t>
            </a:r>
            <a:r>
              <a:rPr lang="en-US" b="1" dirty="0"/>
              <a:t>lots</a:t>
            </a:r>
            <a:r>
              <a:rPr lang="en-US" dirty="0"/>
              <a:t> of opinions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“one size fits all” approach to writing software as any supposedly optimal approach often varies by expertise, resources, and domain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Goals: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you aware of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Avoid selling any of those tools to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E7E60-E8F7-49C1-89D3-3B28477C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D151-FFD2-435A-9756-985C7876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Required Development time by Programming language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498E0FC-67C8-459E-A724-8B699096F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633233"/>
              </p:ext>
            </p:extLst>
          </p:nvPr>
        </p:nvGraphicFramePr>
        <p:xfrm>
          <a:off x="914400" y="2206377"/>
          <a:ext cx="6800850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6E84B-1C90-42CE-98DD-31E5DC44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9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BB82-4F18-4672-B534-CD6AF020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Selling Points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60260-06A0-4A10-A4E4-C40CB1CB08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High Level of Abstraction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868E69-C09C-470C-BE19-647E478BDA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Enables rapid development and prototyping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Can also be a footgun (more on this later)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CA3E10-F3B7-4314-992A-59FEB62EA6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Diverse Set of high-quality libraries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7EC0AA-0F9A-4A7D-87F9-D2D44B21CB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First-party libraries like </a:t>
            </a:r>
            <a:r>
              <a:rPr lang="en-US" i="1" dirty="0"/>
              <a:t>multiprocessing</a:t>
            </a:r>
            <a:r>
              <a:rPr lang="en-US" dirty="0"/>
              <a:t> and </a:t>
            </a:r>
            <a:r>
              <a:rPr lang="en-US" i="1" dirty="0"/>
              <a:t>random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Third-party libraries distributed via pip and </a:t>
            </a:r>
            <a:r>
              <a:rPr lang="en-US" dirty="0" err="1"/>
              <a:t>conda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E6C973A-496D-40A8-8C53-03CA6F492DD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Large developer community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5D8C68-955D-4E97-82CF-C263C9FE966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Better first-party documentation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Lots of Stack Overflow posts, GitHub repos, and libraries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452E08C-B3FF-4E62-AD92-0EC8DACB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1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Prone to abusive programming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dictionaries instead of classes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Inconsistent use of variable names and data types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High-level abstractions can obscure computational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Example: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if individual in population: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# do something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O(n) if population is a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O(1) if population is a set or dictionary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Python doesn’t support sharing Python variables in memory between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Must use shared </a:t>
            </a:r>
            <a:r>
              <a:rPr lang="en-US" dirty="0" err="1">
                <a:solidFill>
                  <a:schemeClr val="bg1"/>
                </a:solidFill>
              </a:rPr>
              <a:t>ctype</a:t>
            </a:r>
            <a:r>
              <a:rPr lang="en-US" dirty="0">
                <a:solidFill>
                  <a:schemeClr val="bg1"/>
                </a:solidFill>
              </a:rPr>
              <a:t> variables or a manager process that host variables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quirks that are unintuitive when compared to other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Implicit pass-by-reference and pass-by-value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Multithreading vs multiprocessing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C23D-C203-472C-9569-6C094F3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“Python is slow”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5BE9-C378-47FC-B7E7-4B1A17810F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compiled code is typically faster than equivalent interpreted code (Python)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Algorithmic time complexity still dominates language-based performance differences in most cases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time is often far more expensive/valuable than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primary exceptions to this are caused my severe computation resource constraints (e.g., embedded devices or very large amounts of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0C3D-68F0-4E74-92F0-0EF1D05F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53AC-5B52-4186-878B-83A45FD1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Python “Fast enough”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75BF9-A17C-4EE3-9799-1214E0A07E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Many Python Libraries have C/C++ cores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D37D7-0097-4818-AA07-E039F0977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PyTorch</a:t>
            </a:r>
            <a:r>
              <a:rPr lang="en-US" dirty="0"/>
              <a:t>, </a:t>
            </a:r>
            <a:r>
              <a:rPr lang="en-US" dirty="0" err="1"/>
              <a:t>Tensorflow</a:t>
            </a:r>
            <a:r>
              <a:rPr lang="en-US" dirty="0"/>
              <a:t>, NumPy, JAX, scikit-learn, </a:t>
            </a:r>
            <a:r>
              <a:rPr lang="en-US" dirty="0" err="1"/>
              <a:t>iGraph</a:t>
            </a:r>
            <a:r>
              <a:rPr lang="en-US" dirty="0"/>
              <a:t>, and many more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 very common trend for domains known for high computation cost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6CD84D-E4BA-4191-B9BB-F49A30AC9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Just-in-time compilation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26E94-2CE9-4701-B5BB-A016AA90B9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Compile portions of Python code at runtime (e.g., </a:t>
            </a:r>
            <a:r>
              <a:rPr lang="en-US" dirty="0" err="1"/>
              <a:t>PyPy</a:t>
            </a:r>
            <a:r>
              <a:rPr lang="en-US" dirty="0"/>
              <a:t>, </a:t>
            </a:r>
            <a:r>
              <a:rPr lang="en-US" dirty="0" err="1"/>
              <a:t>Numba</a:t>
            </a:r>
            <a:r>
              <a:rPr lang="en-US" dirty="0"/>
              <a:t>, and JAX)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Potential performance improvements vary by workload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95A1B4-26C1-4C35-BEC4-52C7B0FF33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a profiler (please)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D396D0-ABF9-490B-96DE-DEF6450DC9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python –m </a:t>
            </a:r>
            <a:r>
              <a:rPr lang="en-US" dirty="0" err="1"/>
              <a:t>cProfile</a:t>
            </a:r>
            <a:r>
              <a:rPr lang="en-US" dirty="0"/>
              <a:t> -s </a:t>
            </a:r>
            <a:r>
              <a:rPr lang="en-US" dirty="0" err="1"/>
              <a:t>tottime</a:t>
            </a:r>
            <a:r>
              <a:rPr lang="en-US" dirty="0"/>
              <a:t> myPythonProgram.py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B80F20-6D72-47E2-BADF-EC654D0A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  <p:bldP spid="8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different data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vs set vs heap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Applicable to all programming languages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Pay attention to data type and what’s happening “under the hood”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Membership check on list vs set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Use multiprocessing pools and </a:t>
            </a:r>
            <a:r>
              <a:rPr lang="en-US" dirty="0" err="1">
                <a:solidFill>
                  <a:schemeClr val="bg1"/>
                </a:solidFill>
              </a:rPr>
              <a:t>multiprocessing.pool.starmap_async</a:t>
            </a:r>
            <a:r>
              <a:rPr lang="en-US" dirty="0">
                <a:solidFill>
                  <a:schemeClr val="bg1"/>
                </a:solidFill>
              </a:rPr>
              <a:t>() to easily parallelize function calls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multiprocessing (concurrent execution) vs multithreading (sequential execution) too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_tm33968143_Win32_JB_SL_v3" id="{C3D5CE6D-3494-4BBD-B7F5-AA5B348ED394}" vid="{982B489A-C9B1-4FBF-BBC5-D41820D271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7CDCE58-E008-4D50-B18E-ADC19CB29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abstract pitch deck</Template>
  <TotalTime>1417</TotalTime>
  <Words>864</Words>
  <Application>Microsoft Office PowerPoint</Application>
  <PresentationFormat>Widescreen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AI Software Development </vt:lpstr>
      <vt:lpstr>Disclaimer</vt:lpstr>
      <vt:lpstr>Required Development time by Programming language</vt:lpstr>
      <vt:lpstr>Python Selling Points</vt:lpstr>
      <vt:lpstr>Caveats of Python</vt:lpstr>
      <vt:lpstr>Caveats of Python</vt:lpstr>
      <vt:lpstr>“Python is slow”</vt:lpstr>
      <vt:lpstr>Making Python “Fast enough”</vt:lpstr>
      <vt:lpstr>Tips for Writing better Python</vt:lpstr>
      <vt:lpstr>Tips for Writing better Python</vt:lpstr>
      <vt:lpstr>Tips for Better Research</vt:lpstr>
      <vt:lpstr>Takeaways</vt:lpstr>
      <vt:lpstr>What about using Python with C++?</vt:lpstr>
      <vt:lpstr>Cython:  C-Extensions for Python​</vt:lpstr>
      <vt:lpstr>Cython is Magic?​</vt:lpstr>
      <vt:lpstr>C++ Fitness Function</vt:lpstr>
      <vt:lpstr>Cython Wrapper</vt:lpstr>
      <vt:lpstr>ctypes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Deacon Seals</dc:creator>
  <cp:lastModifiedBy>Deacon Seals</cp:lastModifiedBy>
  <cp:revision>2</cp:revision>
  <dcterms:created xsi:type="dcterms:W3CDTF">2021-12-01T22:08:38Z</dcterms:created>
  <dcterms:modified xsi:type="dcterms:W3CDTF">2021-12-02T22:18:54Z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