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6" r:id="rId2"/>
    <p:sldId id="277" r:id="rId3"/>
    <p:sldId id="278" r:id="rId4"/>
    <p:sldId id="279" r:id="rId5"/>
    <p:sldId id="280" r:id="rId6"/>
    <p:sldId id="286" r:id="rId7"/>
    <p:sldId id="281" r:id="rId8"/>
    <p:sldId id="282" r:id="rId9"/>
    <p:sldId id="283" r:id="rId10"/>
    <p:sldId id="284" r:id="rId11"/>
    <p:sldId id="288" r:id="rId12"/>
    <p:sldId id="285" r:id="rId13"/>
    <p:sldId id="28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21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0590" autoAdjust="0"/>
  </p:normalViewPr>
  <p:slideViewPr>
    <p:cSldViewPr snapToGrid="0">
      <p:cViewPr>
        <p:scale>
          <a:sx n="100" d="100"/>
          <a:sy n="100" d="100"/>
        </p:scale>
        <p:origin x="14" y="-42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912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Expected Score for Rating Difference D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Sheet1!$A$1:$A$81</c:f>
              <c:numCache>
                <c:formatCode>General</c:formatCode>
                <c:ptCount val="81"/>
                <c:pt idx="0">
                  <c:v>-800</c:v>
                </c:pt>
                <c:pt idx="1">
                  <c:v>-780</c:v>
                </c:pt>
                <c:pt idx="2">
                  <c:v>-760</c:v>
                </c:pt>
                <c:pt idx="3">
                  <c:v>-740</c:v>
                </c:pt>
                <c:pt idx="4">
                  <c:v>-720</c:v>
                </c:pt>
                <c:pt idx="5">
                  <c:v>-700</c:v>
                </c:pt>
                <c:pt idx="6">
                  <c:v>-680</c:v>
                </c:pt>
                <c:pt idx="7">
                  <c:v>-660</c:v>
                </c:pt>
                <c:pt idx="8">
                  <c:v>-640</c:v>
                </c:pt>
                <c:pt idx="9">
                  <c:v>-620</c:v>
                </c:pt>
                <c:pt idx="10">
                  <c:v>-600</c:v>
                </c:pt>
                <c:pt idx="11">
                  <c:v>-580</c:v>
                </c:pt>
                <c:pt idx="12">
                  <c:v>-560</c:v>
                </c:pt>
                <c:pt idx="13">
                  <c:v>-540</c:v>
                </c:pt>
                <c:pt idx="14">
                  <c:v>-520</c:v>
                </c:pt>
                <c:pt idx="15">
                  <c:v>-500</c:v>
                </c:pt>
                <c:pt idx="16">
                  <c:v>-480</c:v>
                </c:pt>
                <c:pt idx="17">
                  <c:v>-460</c:v>
                </c:pt>
                <c:pt idx="18">
                  <c:v>-440</c:v>
                </c:pt>
                <c:pt idx="19">
                  <c:v>-420</c:v>
                </c:pt>
                <c:pt idx="20">
                  <c:v>-400</c:v>
                </c:pt>
                <c:pt idx="21">
                  <c:v>-380</c:v>
                </c:pt>
                <c:pt idx="22">
                  <c:v>-360</c:v>
                </c:pt>
                <c:pt idx="23">
                  <c:v>-340</c:v>
                </c:pt>
                <c:pt idx="24">
                  <c:v>-320</c:v>
                </c:pt>
                <c:pt idx="25">
                  <c:v>-300</c:v>
                </c:pt>
                <c:pt idx="26">
                  <c:v>-280</c:v>
                </c:pt>
                <c:pt idx="27">
                  <c:v>-260</c:v>
                </c:pt>
                <c:pt idx="28">
                  <c:v>-240</c:v>
                </c:pt>
                <c:pt idx="29">
                  <c:v>-220</c:v>
                </c:pt>
                <c:pt idx="30">
                  <c:v>-200</c:v>
                </c:pt>
                <c:pt idx="31">
                  <c:v>-180</c:v>
                </c:pt>
                <c:pt idx="32">
                  <c:v>-160</c:v>
                </c:pt>
                <c:pt idx="33">
                  <c:v>-140</c:v>
                </c:pt>
                <c:pt idx="34">
                  <c:v>-120</c:v>
                </c:pt>
                <c:pt idx="35">
                  <c:v>-100</c:v>
                </c:pt>
                <c:pt idx="36">
                  <c:v>-80</c:v>
                </c:pt>
                <c:pt idx="37">
                  <c:v>-60</c:v>
                </c:pt>
                <c:pt idx="38">
                  <c:v>-40</c:v>
                </c:pt>
                <c:pt idx="39">
                  <c:v>-20</c:v>
                </c:pt>
                <c:pt idx="40">
                  <c:v>0</c:v>
                </c:pt>
                <c:pt idx="41">
                  <c:v>20</c:v>
                </c:pt>
                <c:pt idx="42">
                  <c:v>40</c:v>
                </c:pt>
                <c:pt idx="43">
                  <c:v>60</c:v>
                </c:pt>
                <c:pt idx="44">
                  <c:v>80</c:v>
                </c:pt>
                <c:pt idx="45">
                  <c:v>100</c:v>
                </c:pt>
                <c:pt idx="46">
                  <c:v>120</c:v>
                </c:pt>
                <c:pt idx="47">
                  <c:v>140</c:v>
                </c:pt>
                <c:pt idx="48">
                  <c:v>160</c:v>
                </c:pt>
                <c:pt idx="49">
                  <c:v>180</c:v>
                </c:pt>
                <c:pt idx="50">
                  <c:v>200</c:v>
                </c:pt>
                <c:pt idx="51">
                  <c:v>220</c:v>
                </c:pt>
                <c:pt idx="52">
                  <c:v>240</c:v>
                </c:pt>
                <c:pt idx="53">
                  <c:v>260</c:v>
                </c:pt>
                <c:pt idx="54">
                  <c:v>280</c:v>
                </c:pt>
                <c:pt idx="55">
                  <c:v>300</c:v>
                </c:pt>
                <c:pt idx="56">
                  <c:v>320</c:v>
                </c:pt>
                <c:pt idx="57">
                  <c:v>340</c:v>
                </c:pt>
                <c:pt idx="58">
                  <c:v>360</c:v>
                </c:pt>
                <c:pt idx="59">
                  <c:v>380</c:v>
                </c:pt>
                <c:pt idx="60">
                  <c:v>400</c:v>
                </c:pt>
                <c:pt idx="61">
                  <c:v>420</c:v>
                </c:pt>
                <c:pt idx="62">
                  <c:v>440</c:v>
                </c:pt>
                <c:pt idx="63">
                  <c:v>460</c:v>
                </c:pt>
                <c:pt idx="64">
                  <c:v>480</c:v>
                </c:pt>
                <c:pt idx="65">
                  <c:v>500</c:v>
                </c:pt>
                <c:pt idx="66">
                  <c:v>520</c:v>
                </c:pt>
                <c:pt idx="67">
                  <c:v>540</c:v>
                </c:pt>
                <c:pt idx="68">
                  <c:v>560</c:v>
                </c:pt>
                <c:pt idx="69">
                  <c:v>580</c:v>
                </c:pt>
                <c:pt idx="70">
                  <c:v>600</c:v>
                </c:pt>
                <c:pt idx="71">
                  <c:v>620</c:v>
                </c:pt>
                <c:pt idx="72">
                  <c:v>640</c:v>
                </c:pt>
                <c:pt idx="73">
                  <c:v>660</c:v>
                </c:pt>
                <c:pt idx="74">
                  <c:v>680</c:v>
                </c:pt>
                <c:pt idx="75">
                  <c:v>700</c:v>
                </c:pt>
                <c:pt idx="76">
                  <c:v>720</c:v>
                </c:pt>
                <c:pt idx="77">
                  <c:v>740</c:v>
                </c:pt>
                <c:pt idx="78">
                  <c:v>760</c:v>
                </c:pt>
                <c:pt idx="79">
                  <c:v>780</c:v>
                </c:pt>
                <c:pt idx="80">
                  <c:v>800</c:v>
                </c:pt>
              </c:numCache>
            </c:numRef>
          </c:xVal>
          <c:yVal>
            <c:numRef>
              <c:f>Sheet1!$B$1:$B$81</c:f>
              <c:numCache>
                <c:formatCode>General</c:formatCode>
                <c:ptCount val="81"/>
                <c:pt idx="0">
                  <c:v>9.9009900990099011E-3</c:v>
                </c:pt>
                <c:pt idx="1">
                  <c:v>1.1095688866307732E-2</c:v>
                </c:pt>
                <c:pt idx="2">
                  <c:v>1.2432735254442398E-2</c:v>
                </c:pt>
                <c:pt idx="3">
                  <c:v>1.3928628341453532E-2</c:v>
                </c:pt>
                <c:pt idx="4">
                  <c:v>1.5601662241829593E-2</c:v>
                </c:pt>
                <c:pt idx="5">
                  <c:v>1.747209149483344E-2</c:v>
                </c:pt>
                <c:pt idx="6">
                  <c:v>1.9562303872579515E-2</c:v>
                </c:pt>
                <c:pt idx="7">
                  <c:v>2.1896998648233367E-2</c:v>
                </c:pt>
                <c:pt idx="8">
                  <c:v>2.4503367550335973E-2</c:v>
                </c:pt>
                <c:pt idx="9">
                  <c:v>2.7411274627306501E-2</c:v>
                </c:pt>
                <c:pt idx="10">
                  <c:v>3.0653430031715501E-2</c:v>
                </c:pt>
                <c:pt idx="11">
                  <c:v>3.4265551284824967E-2</c:v>
                </c:pt>
                <c:pt idx="12">
                  <c:v>3.8286503882254734E-2</c:v>
                </c:pt>
                <c:pt idx="13">
                  <c:v>4.2758411146536043E-2</c:v>
                </c:pt>
                <c:pt idx="14">
                  <c:v>4.7726721034203889E-2</c:v>
                </c:pt>
                <c:pt idx="15">
                  <c:v>5.324021520202242E-2</c:v>
                </c:pt>
                <c:pt idx="16">
                  <c:v>5.9350943102767589E-2</c:v>
                </c:pt>
                <c:pt idx="17">
                  <c:v>6.6114061337195593E-2</c:v>
                </c:pt>
                <c:pt idx="18">
                  <c:v>7.3587556117573491E-2</c:v>
                </c:pt>
                <c:pt idx="19">
                  <c:v>8.1831824755151994E-2</c:v>
                </c:pt>
                <c:pt idx="20">
                  <c:v>9.0909090909090912E-2</c:v>
                </c:pt>
                <c:pt idx="21">
                  <c:v>0.10088262835672331</c:v>
                </c:pt>
                <c:pt idx="22">
                  <c:v>0.11181576977811693</c:v>
                </c:pt>
                <c:pt idx="23">
                  <c:v>0.12377068106893543</c:v>
                </c:pt>
                <c:pt idx="24">
                  <c:v>0.13680688860320997</c:v>
                </c:pt>
                <c:pt idx="25">
                  <c:v>0.15097955721132328</c:v>
                </c:pt>
                <c:pt idx="26">
                  <c:v>0.16633753081656188</c:v>
                </c:pt>
                <c:pt idx="27">
                  <c:v>0.18292116580002576</c:v>
                </c:pt>
                <c:pt idx="28">
                  <c:v>0.20076000891310175</c:v>
                </c:pt>
                <c:pt idx="29">
                  <c:v>0.2198703960068415</c:v>
                </c:pt>
                <c:pt idx="30">
                  <c:v>0.2402530733520421</c:v>
                </c:pt>
                <c:pt idx="31">
                  <c:v>0.26189096745958135</c:v>
                </c:pt>
                <c:pt idx="32">
                  <c:v>0.28474724895080139</c:v>
                </c:pt>
                <c:pt idx="33">
                  <c:v>0.30876384758523701</c:v>
                </c:pt>
                <c:pt idx="34">
                  <c:v>0.33386057541687791</c:v>
                </c:pt>
                <c:pt idx="35">
                  <c:v>0.35993500019711488</c:v>
                </c:pt>
                <c:pt idx="36">
                  <c:v>0.38686317984685692</c:v>
                </c:pt>
                <c:pt idx="37">
                  <c:v>0.41450132132819051</c:v>
                </c:pt>
                <c:pt idx="38">
                  <c:v>0.44268836623770724</c:v>
                </c:pt>
                <c:pt idx="39">
                  <c:v>0.47124943610773129</c:v>
                </c:pt>
                <c:pt idx="40">
                  <c:v>0.5</c:v>
                </c:pt>
                <c:pt idx="41">
                  <c:v>0.5287505638922686</c:v>
                </c:pt>
                <c:pt idx="42">
                  <c:v>0.55731163376229276</c:v>
                </c:pt>
                <c:pt idx="43">
                  <c:v>0.58549867867180949</c:v>
                </c:pt>
                <c:pt idx="44">
                  <c:v>0.61313682015314308</c:v>
                </c:pt>
                <c:pt idx="45">
                  <c:v>0.64006499980288512</c:v>
                </c:pt>
                <c:pt idx="46">
                  <c:v>0.66613942458312214</c:v>
                </c:pt>
                <c:pt idx="47">
                  <c:v>0.69123615241476299</c:v>
                </c:pt>
                <c:pt idx="48">
                  <c:v>0.71525275104919872</c:v>
                </c:pt>
                <c:pt idx="49">
                  <c:v>0.73810903254041871</c:v>
                </c:pt>
                <c:pt idx="50">
                  <c:v>0.75974692664795784</c:v>
                </c:pt>
                <c:pt idx="51">
                  <c:v>0.78012960399315845</c:v>
                </c:pt>
                <c:pt idx="52">
                  <c:v>0.79923999108689825</c:v>
                </c:pt>
                <c:pt idx="53">
                  <c:v>0.81707883419997429</c:v>
                </c:pt>
                <c:pt idx="54">
                  <c:v>0.83366246918343812</c:v>
                </c:pt>
                <c:pt idx="55">
                  <c:v>0.84902044278867672</c:v>
                </c:pt>
                <c:pt idx="56">
                  <c:v>0.86319311139679011</c:v>
                </c:pt>
                <c:pt idx="57">
                  <c:v>0.87622931893106459</c:v>
                </c:pt>
                <c:pt idx="58">
                  <c:v>0.88818423022188309</c:v>
                </c:pt>
                <c:pt idx="59">
                  <c:v>0.89911737164327676</c:v>
                </c:pt>
                <c:pt idx="60">
                  <c:v>0.90909090909090906</c:v>
                </c:pt>
                <c:pt idx="61">
                  <c:v>0.91816817524484806</c:v>
                </c:pt>
                <c:pt idx="62">
                  <c:v>0.92641244388242638</c:v>
                </c:pt>
                <c:pt idx="63">
                  <c:v>0.93388593866280434</c:v>
                </c:pt>
                <c:pt idx="64">
                  <c:v>0.94064905689723233</c:v>
                </c:pt>
                <c:pt idx="65">
                  <c:v>0.94675978479797751</c:v>
                </c:pt>
                <c:pt idx="66">
                  <c:v>0.95227327896579617</c:v>
                </c:pt>
                <c:pt idx="67">
                  <c:v>0.957241588853464</c:v>
                </c:pt>
                <c:pt idx="68">
                  <c:v>0.96171349611774537</c:v>
                </c:pt>
                <c:pt idx="69">
                  <c:v>0.96573444871517511</c:v>
                </c:pt>
                <c:pt idx="70">
                  <c:v>0.96934656996828439</c:v>
                </c:pt>
                <c:pt idx="71">
                  <c:v>0.97258872537269336</c:v>
                </c:pt>
                <c:pt idx="72">
                  <c:v>0.97549663244966411</c:v>
                </c:pt>
                <c:pt idx="73">
                  <c:v>0.97810300135176664</c:v>
                </c:pt>
                <c:pt idx="74">
                  <c:v>0.9804376961274206</c:v>
                </c:pt>
                <c:pt idx="75">
                  <c:v>0.98252790850516658</c:v>
                </c:pt>
                <c:pt idx="76">
                  <c:v>0.98439833775817043</c:v>
                </c:pt>
                <c:pt idx="77">
                  <c:v>0.98607137165854641</c:v>
                </c:pt>
                <c:pt idx="78">
                  <c:v>0.98756726474555756</c:v>
                </c:pt>
                <c:pt idx="79">
                  <c:v>0.98890431113369237</c:v>
                </c:pt>
                <c:pt idx="80">
                  <c:v>0.99009900990099009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B060-4B46-B906-ECCE52E463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5222440"/>
        <c:axId val="585220144"/>
      </c:scatterChart>
      <c:valAx>
        <c:axId val="585222440"/>
        <c:scaling>
          <c:orientation val="minMax"/>
          <c:max val="800"/>
          <c:min val="-8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5220144"/>
        <c:crosses val="autoZero"/>
        <c:crossBetween val="midCat"/>
      </c:valAx>
      <c:valAx>
        <c:axId val="58522014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5222440"/>
        <c:crossesAt val="-800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82094-58F6-47F7-9526-DAF162CBEF61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ECFBD-2743-44CA-A5F7-D657FB350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917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Given a rating difference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between two players, the expected score of a game is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box>
                      <m:box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/(2∙200)</m:t>
                                </m:r>
                              </m:sup>
                            </m:sSup>
                          </m:den>
                        </m:f>
                      </m:e>
                    </m:box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This is a base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rad>
                  </m:oMath>
                </a14:m>
                <a:r>
                  <a:rPr lang="en-US" dirty="0"/>
                  <a:t> logistic function, chosen to give a standard deviation of 200.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Given a rating difference of </a:t>
                </a:r>
                <a:r>
                  <a:rPr lang="en-US" b="0" i="0">
                    <a:latin typeface="Cambria Math" panose="02040503050406030204" pitchFamily="18" charset="0"/>
                  </a:rPr>
                  <a:t>𝐷</a:t>
                </a:r>
                <a:r>
                  <a:rPr lang="en-US" dirty="0"/>
                  <a:t> between two players, the expected score of a game is</a:t>
                </a:r>
                <a:r>
                  <a:rPr lang="en-US" b="0" i="0">
                    <a:latin typeface="Cambria Math" panose="02040503050406030204" pitchFamily="18" charset="0"/>
                  </a:rPr>
                  <a:t> 𝑃(𝐷)=□(64&amp;1/(1+10^(−𝐷/(2∙200)) ))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This is a base </a:t>
                </a:r>
                <a:r>
                  <a:rPr lang="en-US" i="0">
                    <a:latin typeface="Cambria Math" panose="02040503050406030204" pitchFamily="18" charset="0"/>
                  </a:rPr>
                  <a:t>√</a:t>
                </a:r>
                <a:r>
                  <a:rPr lang="en-US" b="0" i="0">
                    <a:latin typeface="Cambria Math" panose="02040503050406030204" pitchFamily="18" charset="0"/>
                  </a:rPr>
                  <a:t>10</a:t>
                </a:r>
                <a:r>
                  <a:rPr lang="en-US" dirty="0"/>
                  <a:t> logistic function, chosen to give a standard deviation of 200.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ECFBD-2743-44CA-A5F7-D657FB350FF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36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8123FC1-BF65-4BFB-B633-97EE4A31A1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" t="24428" r="1647" b="-159"/>
          <a:stretch/>
        </p:blipFill>
        <p:spPr>
          <a:xfrm>
            <a:off x="0" y="-94893"/>
            <a:ext cx="12192000" cy="62627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82F100-64B4-41E0-8CE8-07EC1055F1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effectLst>
            <a:outerShdw blurRad="50800" dist="38100" dir="2700000" algn="tl" rotWithShape="0">
              <a:prstClr val="black"/>
            </a:outerShdw>
          </a:effectLst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4968B7-FF80-4C5E-AC95-F306B72E77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effectLst>
            <a:outerShdw blurRad="50800" dist="38100" dir="2700000" algn="tl" rotWithShape="0">
              <a:prstClr val="black"/>
            </a:outerShdw>
          </a:effectLst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C948CA-4635-4381-8885-97C23DF83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4A875-7C33-4C58-A02A-B9B529543CBD}" type="datetimeFigureOut">
              <a:rPr lang="en-US" smtClean="0"/>
              <a:t>11/3/2021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B8DC6D-4258-4CBA-BBEC-21A831FFF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A89C8-EAAC-4A1A-9683-60D6DFA00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F4C24-29DF-4A0B-AC75-E483A0882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588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C4BF0-DC60-4AEA-A9B7-8516185F1F52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420AF7-B55B-45F1-BA21-AF16A9ACEA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230387-704A-47C6-9211-D622F20C5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4A875-7C33-4C58-A02A-B9B529543CBD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3E5A3-524F-4C7B-926B-A80E2FBC9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CF911-BD50-4626-9A46-D1F35A84A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F4C24-29DF-4A0B-AC75-E483A0882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904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A818AE-ED4A-40BD-94A3-07A80EB813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99E0DC-6CA5-4ECB-9C62-ADD37A355C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85F21-BE6B-4A6E-8F96-3DF32914C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4A875-7C33-4C58-A02A-B9B529543CBD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AC6E9-11F3-4293-A45F-C3E5C97D1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F23A26-2A56-44BA-A6D6-F01C661D0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F4C24-29DF-4A0B-AC75-E483A0882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37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FCD03-2244-4865-A067-987820DD04AA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1AECB-8F2E-4F3D-96FC-CAE83EB7E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601987-A292-4309-89A8-776170A85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4A875-7C33-4C58-A02A-B9B529543CBD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99ED0E-3A9B-4923-992C-308575574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5CAB95-A957-4D24-A63D-512FCFE99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F4C24-29DF-4A0B-AC75-E483A0882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807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E45A0-A626-41FB-8E0F-4DF3589EE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630F6-5C4A-412D-A490-CE8BBE0099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D66D00-549E-4B9D-B615-64D72CB85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4A875-7C33-4C58-A02A-B9B529543CBD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915C8B-DFC9-49E7-BCE7-968D5E1B2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944DF-E812-4179-9CA5-3C8C6F79A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F4C24-29DF-4A0B-AC75-E483A0882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55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E3779-FB1E-4875-8444-65B0D286FA36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46B11-32F3-4BCA-A278-0AC5BA8700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B2066D-F8A7-4076-8A74-73A1F869B2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59F69E-5E0D-4659-A0F0-2BEA5199F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4A875-7C33-4C58-A02A-B9B529543CBD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BDCF79-DC17-40A4-8322-D9DDAC8D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0CB9B2-FCF6-4FA3-9D51-E20B848C2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F4C24-29DF-4A0B-AC75-E483A0882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262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62300-669B-42DB-908A-34EAE4B95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effectLst>
            <a:outerShdw blurRad="50800" dist="38100" dir="2700000" algn="tl" rotWithShape="0">
              <a:prstClr val="black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4726D7-86FA-4BFA-BA81-64ABF617D2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2753E8-42F4-485F-A9E0-645D3A1197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565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A7E9E0-BBBC-4109-8828-23C31641A4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05E9ED-FB97-4CC2-9B29-F96CD35994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565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5EA99F-7126-40A0-9500-5AF1A2B25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4A875-7C33-4C58-A02A-B9B529543CBD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716CE4-35C1-40D3-A505-7D9283B28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4DFF00-907E-4E81-9AAE-4F20CC81B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F4C24-29DF-4A0B-AC75-E483A0882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3627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CF4B2-5B16-44DB-BAAC-A206BFD9F700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836506-F4B7-4B38-8FB4-144F07931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4A875-7C33-4C58-A02A-B9B529543CBD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F5A752-927E-46CA-963B-5D39252EC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ADDA46-EAEC-4CBC-BE1E-BEE15D519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F4C24-29DF-4A0B-AC75-E483A0882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49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A70BEC-D7D8-4587-8F5A-EFC83EBDC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4A875-7C33-4C58-A02A-B9B529543CBD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9FC822-B991-4CC3-ABBE-5B641B812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23FB53-06E3-4FEF-8F83-AEA57ECF9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F4C24-29DF-4A0B-AC75-E483A0882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032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C7DA8-CA1F-438D-9651-EC86A4EE7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36A69-45DB-415A-AEEB-B02206509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3359ED-FA02-45A2-86DA-1BDAA4A681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F63FBD-0F03-464D-8BFC-ECB344352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4A875-7C33-4C58-A02A-B9B529543CBD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D2D42F-2C7B-48BD-8B93-BD00B9E38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4B544D-A2D6-421E-8045-A86EFD41F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F4C24-29DF-4A0B-AC75-E483A0882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026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C1504-145D-46A4-82E4-AAC98157A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478DAE-13EB-47EF-A832-E0343DD8A1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975C25-1AD6-442E-9456-80F21477F2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D9C8FA-60ED-4F06-8522-4832FEFAB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4A875-7C33-4C58-A02A-B9B529543CBD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44C6BC-BADA-4723-9035-FE7A5CD82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0DDE47-7DB1-4AC9-9EE1-E63DB0F16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F4C24-29DF-4A0B-AC75-E483A0882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954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17B4BB-84B6-439F-8436-5FD9A79B5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2E92DB-190E-455E-800B-8127F1BDA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2449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BAB32A-F78F-4C38-8E4C-B5E41902F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4A875-7C33-4C58-A02A-B9B529543CBD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37D53E-B860-4ED8-84C7-17B1510BE8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9E4EEA-CF46-49FA-A39D-324A076047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F4C24-29DF-4A0B-AC75-E483A08826A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831601-73DD-4CE0-8154-9A13F70A0F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67" t="86443" r="-1" b="3189"/>
          <a:stretch/>
        </p:blipFill>
        <p:spPr>
          <a:xfrm>
            <a:off x="-422694" y="6146799"/>
            <a:ext cx="12614694" cy="7112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01847F-C9DE-4AF6-8808-EBCB4EE63E72}"/>
              </a:ext>
            </a:extLst>
          </p:cNvPr>
          <p:cNvSpPr txBox="1"/>
          <p:nvPr userDrawn="1"/>
        </p:nvSpPr>
        <p:spPr>
          <a:xfrm>
            <a:off x="9103360" y="6302344"/>
            <a:ext cx="258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+mn-lt"/>
                <a:ea typeface="Arial" charset="0"/>
                <a:cs typeface="Arial" charset="0"/>
              </a:rPr>
              <a:t>bonsai.auburn.edu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681FF6-8680-4453-8820-1BB855ED96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" t="28497" r="1647" b="50138"/>
          <a:stretch/>
        </p:blipFill>
        <p:spPr>
          <a:xfrm>
            <a:off x="0" y="0"/>
            <a:ext cx="12192000" cy="17668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9D612D1-7B55-48AE-A848-F45D29ADAE53}"/>
              </a:ext>
            </a:extLst>
          </p:cNvPr>
          <p:cNvSpPr txBox="1"/>
          <p:nvPr userDrawn="1"/>
        </p:nvSpPr>
        <p:spPr>
          <a:xfrm>
            <a:off x="838200" y="6302344"/>
            <a:ext cx="258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rPr>
              <a:t>COMP 5660/6660</a:t>
            </a:r>
            <a:endParaRPr lang="en-US" sz="2000" dirty="0">
              <a:solidFill>
                <a:schemeClr val="bg1"/>
              </a:solidFill>
              <a:latin typeface="+mn-lt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206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Methods for Competitive Fitness in </a:t>
            </a:r>
            <a:r>
              <a:rPr lang="en-US" dirty="0" err="1" smtClean="0"/>
              <a:t>Coevolutionary</a:t>
            </a:r>
            <a:r>
              <a:rPr lang="en-US" dirty="0" smtClean="0"/>
              <a:t> Algorithms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Sean Harris</a:t>
            </a:r>
          </a:p>
          <a:p>
            <a:r>
              <a:rPr lang="en-US" dirty="0" smtClean="0"/>
              <a:t>For </a:t>
            </a:r>
            <a:r>
              <a:rPr lang="en-US" dirty="0" smtClean="0">
                <a:effectLst/>
              </a:rPr>
              <a:t>COMP 5660/6660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35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Similar-Strength Opponent 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(My research, not yet an established sampling method)</a:t>
            </a:r>
          </a:p>
          <a:p>
            <a:r>
              <a:rPr lang="en-US" dirty="0" smtClean="0"/>
              <a:t>Pair individuals over </a:t>
            </a:r>
            <a:r>
              <a:rPr lang="en-US" i="1" dirty="0" smtClean="0"/>
              <a:t>n</a:t>
            </a:r>
            <a:r>
              <a:rPr lang="en-US" dirty="0" smtClean="0"/>
              <a:t> rounds against opponents with similar skill rating from previous rounds</a:t>
            </a:r>
          </a:p>
          <a:p>
            <a:r>
              <a:rPr lang="en-US" dirty="0" smtClean="0"/>
              <a:t>Raw fitness can’t be used as this method biases opponents</a:t>
            </a:r>
          </a:p>
          <a:p>
            <a:r>
              <a:rPr lang="en-US" dirty="0" smtClean="0"/>
              <a:t>Advantages: provides much more information per evaluation, flexible w.r.t. games</a:t>
            </a:r>
          </a:p>
          <a:p>
            <a:r>
              <a:rPr lang="en-US" dirty="0" smtClean="0"/>
              <a:t>Disadvantages: heavily reliant on performance of the skill rating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0429602" y="1755377"/>
            <a:ext cx="457200" cy="4572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0429602" y="2361644"/>
            <a:ext cx="457200" cy="4572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0429602" y="3173095"/>
            <a:ext cx="457200" cy="4572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429602" y="4749165"/>
            <a:ext cx="457200" cy="4572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429602" y="5537200"/>
            <a:ext cx="457200" cy="4572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665322" y="2385060"/>
            <a:ext cx="457200" cy="457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665322" y="2944495"/>
            <a:ext cx="457200" cy="457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665322" y="4474210"/>
            <a:ext cx="457200" cy="457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665322" y="4991100"/>
            <a:ext cx="457200" cy="457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665322" y="5537200"/>
            <a:ext cx="457200" cy="457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stCxn id="10" idx="6"/>
            <a:endCxn id="5" idx="2"/>
          </p:cNvCxnSpPr>
          <p:nvPr/>
        </p:nvCxnSpPr>
        <p:spPr>
          <a:xfrm flipV="1">
            <a:off x="7122522" y="1983977"/>
            <a:ext cx="3307080" cy="629683"/>
          </a:xfrm>
          <a:prstGeom prst="line">
            <a:avLst/>
          </a:prstGeom>
          <a:solidFill>
            <a:srgbClr val="FF0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7" name="Straight Connector 16"/>
          <p:cNvCxnSpPr>
            <a:stCxn id="11" idx="6"/>
            <a:endCxn id="6" idx="2"/>
          </p:cNvCxnSpPr>
          <p:nvPr/>
        </p:nvCxnSpPr>
        <p:spPr>
          <a:xfrm flipV="1">
            <a:off x="7122522" y="2590244"/>
            <a:ext cx="3307080" cy="582851"/>
          </a:xfrm>
          <a:prstGeom prst="line">
            <a:avLst/>
          </a:prstGeom>
          <a:solidFill>
            <a:srgbClr val="FF0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" name="Straight Connector 20"/>
          <p:cNvCxnSpPr>
            <a:stCxn id="12" idx="6"/>
            <a:endCxn id="7" idx="2"/>
          </p:cNvCxnSpPr>
          <p:nvPr/>
        </p:nvCxnSpPr>
        <p:spPr>
          <a:xfrm flipV="1">
            <a:off x="7122522" y="3401695"/>
            <a:ext cx="3307080" cy="1301115"/>
          </a:xfrm>
          <a:prstGeom prst="line">
            <a:avLst/>
          </a:prstGeom>
          <a:solidFill>
            <a:srgbClr val="FF0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4" name="Straight Connector 23"/>
          <p:cNvCxnSpPr>
            <a:stCxn id="13" idx="6"/>
            <a:endCxn id="8" idx="2"/>
          </p:cNvCxnSpPr>
          <p:nvPr/>
        </p:nvCxnSpPr>
        <p:spPr>
          <a:xfrm flipV="1">
            <a:off x="7122522" y="4977765"/>
            <a:ext cx="3307080" cy="241935"/>
          </a:xfrm>
          <a:prstGeom prst="line">
            <a:avLst/>
          </a:prstGeom>
          <a:solidFill>
            <a:srgbClr val="FF0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7" name="Straight Connector 26"/>
          <p:cNvCxnSpPr>
            <a:stCxn id="14" idx="6"/>
            <a:endCxn id="9" idx="2"/>
          </p:cNvCxnSpPr>
          <p:nvPr/>
        </p:nvCxnSpPr>
        <p:spPr>
          <a:xfrm>
            <a:off x="7122522" y="5765800"/>
            <a:ext cx="3307080" cy="0"/>
          </a:xfrm>
          <a:prstGeom prst="line">
            <a:avLst/>
          </a:prstGeom>
          <a:solidFill>
            <a:srgbClr val="FF0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6416040" y="1983977"/>
            <a:ext cx="0" cy="3952003"/>
          </a:xfrm>
          <a:prstGeom prst="straightConnector1">
            <a:avLst/>
          </a:prstGeom>
          <a:solidFill>
            <a:srgbClr val="FF0000"/>
          </a:solidFill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11193780" y="1983977"/>
            <a:ext cx="0" cy="3952003"/>
          </a:xfrm>
          <a:prstGeom prst="straightConnector1">
            <a:avLst/>
          </a:prstGeom>
          <a:solidFill>
            <a:srgbClr val="FF0000"/>
          </a:solidFill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4" name="TextBox 33"/>
          <p:cNvSpPr txBox="1"/>
          <p:nvPr/>
        </p:nvSpPr>
        <p:spPr>
          <a:xfrm>
            <a:off x="5756963" y="386758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1400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5756963" y="205988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2200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5873982" y="556664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600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11193780" y="386758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1400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11193780" y="205988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2200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1210579" y="556664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00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887DE-005C-4B1B-8B51-CF65C1D6B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Aside: </a:t>
            </a:r>
            <a:r>
              <a:rPr lang="en-US" dirty="0" err="1" smtClean="0"/>
              <a:t>Elo</a:t>
            </a:r>
            <a:r>
              <a:rPr lang="en-US" dirty="0" smtClean="0"/>
              <a:t> </a:t>
            </a:r>
            <a:r>
              <a:rPr lang="en-US" dirty="0"/>
              <a:t>Rating 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7C02694-8191-416B-8DDC-50548234BEB5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Given a rating difference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between two players, the expected score of a game is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box>
                      <m:box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/(2∙200)</m:t>
                                </m:r>
                              </m:sup>
                            </m:sSup>
                          </m:den>
                        </m:f>
                      </m:e>
                    </m:box>
                  </m:oMath>
                </a14:m>
                <a:endParaRPr lang="en-US" dirty="0"/>
              </a:p>
              <a:p>
                <a:r>
                  <a:rPr lang="en-US" dirty="0"/>
                  <a:t>This is a base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rad>
                  </m:oMath>
                </a14:m>
                <a:r>
                  <a:rPr lang="en-US" dirty="0"/>
                  <a:t> logistic function, chosen to give a standard deviation of 200.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7C02694-8191-416B-8DDC-50548234BE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2118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E688A1B-65E7-4B6B-96B3-A8396D6E51E7}"/>
              </a:ext>
            </a:extLst>
          </p:cNvPr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3A18254-8A80-4A64-9E68-DC6F7A6C1194}"/>
                  </a:ext>
                </a:extLst>
              </p:cNvPr>
              <p:cNvSpPr txBox="1"/>
              <p:nvPr/>
            </p:nvSpPr>
            <p:spPr>
              <a:xfrm>
                <a:off x="9909560" y="4093514"/>
                <a:ext cx="12974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=1400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3A18254-8A80-4A64-9E68-DC6F7A6C11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9560" y="4093514"/>
                <a:ext cx="129740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FB8A7E6-43A8-4E1F-8FF2-CCFD84C80670}"/>
                  </a:ext>
                </a:extLst>
              </p:cNvPr>
              <p:cNvSpPr txBox="1"/>
              <p:nvPr/>
            </p:nvSpPr>
            <p:spPr>
              <a:xfrm>
                <a:off x="9909560" y="4445900"/>
                <a:ext cx="13027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=1800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FB8A7E6-43A8-4E1F-8FF2-CCFD84C806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9560" y="4445900"/>
                <a:ext cx="130272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A366FCE-1070-42BE-90FC-9AE32037A8FE}"/>
                  </a:ext>
                </a:extLst>
              </p:cNvPr>
              <p:cNvSpPr txBox="1"/>
              <p:nvPr/>
            </p:nvSpPr>
            <p:spPr>
              <a:xfrm>
                <a:off x="9909560" y="4815232"/>
                <a:ext cx="12638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=−400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A366FCE-1070-42BE-90FC-9AE32037A8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9560" y="4815232"/>
                <a:ext cx="126380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3AE9648-08F9-4E00-9D12-4BFB1B128D55}"/>
              </a:ext>
            </a:extLst>
          </p:cNvPr>
          <p:cNvCxnSpPr/>
          <p:nvPr/>
        </p:nvCxnSpPr>
        <p:spPr>
          <a:xfrm>
            <a:off x="7657032" y="5563312"/>
            <a:ext cx="0" cy="32474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06A363A-A15F-4652-9B93-56F60E60DACD}"/>
              </a:ext>
            </a:extLst>
          </p:cNvPr>
          <p:cNvCxnSpPr>
            <a:cxnSpLocks/>
          </p:cNvCxnSpPr>
          <p:nvPr/>
        </p:nvCxnSpPr>
        <p:spPr>
          <a:xfrm flipH="1">
            <a:off x="6503350" y="5563312"/>
            <a:ext cx="1153682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BFBB7D4-209A-4774-8F11-B0066C5E7460}"/>
                  </a:ext>
                </a:extLst>
              </p:cNvPr>
              <p:cNvSpPr txBox="1"/>
              <p:nvPr/>
            </p:nvSpPr>
            <p:spPr>
              <a:xfrm>
                <a:off x="9849738" y="5167618"/>
                <a:ext cx="14017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=.09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BFBB7D4-209A-4774-8F11-B0066C5E74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9738" y="5167618"/>
                <a:ext cx="140173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413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Aside: Alpha-Rank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Skill rating system based on Markov chain modelling</a:t>
            </a:r>
          </a:p>
          <a:p>
            <a:r>
              <a:rPr lang="en-US" dirty="0" smtClean="0"/>
              <a:t>Finds the stationary distribution of a Markov chain, where edges represent a chance to switch to a strategy that beat you</a:t>
            </a:r>
          </a:p>
          <a:p>
            <a:r>
              <a:rPr lang="en-US" dirty="0" smtClean="0"/>
              <a:t>The strategy distribution of the game’s resulting “meta”</a:t>
            </a:r>
          </a:p>
          <a:p>
            <a:r>
              <a:rPr lang="en-US" dirty="0" smtClean="0"/>
              <a:t>Extremely well-suited for modelling intransitive games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5120" y="1883636"/>
            <a:ext cx="4175760" cy="414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78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Competitive fitness sharing, shared sampling: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Christopher </a:t>
            </a:r>
            <a:r>
              <a:rPr lang="en-US" dirty="0"/>
              <a:t>D. Rosin and Richard K. </a:t>
            </a:r>
            <a:r>
              <a:rPr lang="en-US" dirty="0" err="1"/>
              <a:t>Belew</a:t>
            </a:r>
            <a:r>
              <a:rPr lang="en-US" dirty="0"/>
              <a:t>. 1997. New methods for </a:t>
            </a:r>
            <a:r>
              <a:rPr lang="en-US" dirty="0" smtClean="0"/>
              <a:t>competitive coevolution.</a:t>
            </a:r>
          </a:p>
          <a:p>
            <a:r>
              <a:rPr lang="en-US" b="1" dirty="0" smtClean="0"/>
              <a:t>Similar-strength opponent sampling:</a:t>
            </a:r>
            <a:br>
              <a:rPr lang="en-US" b="1" dirty="0" smtClean="0"/>
            </a:br>
            <a:r>
              <a:rPr lang="en-US" dirty="0" smtClean="0"/>
              <a:t>Sean N. Harris and Daniel R. </a:t>
            </a:r>
            <a:r>
              <a:rPr lang="en-US" dirty="0" err="1" smtClean="0"/>
              <a:t>Tauritz</a:t>
            </a:r>
            <a:r>
              <a:rPr lang="en-US" dirty="0" smtClean="0"/>
              <a:t>. 2021. </a:t>
            </a:r>
            <a:r>
              <a:rPr lang="en-US" dirty="0"/>
              <a:t>Competitive Coevolution for Defense and Security: </a:t>
            </a:r>
            <a:r>
              <a:rPr lang="en-US" dirty="0" err="1" smtClean="0"/>
              <a:t>Elo</a:t>
            </a:r>
            <a:r>
              <a:rPr lang="en-US" dirty="0" smtClean="0"/>
              <a:t>-Based Similar-Strength </a:t>
            </a:r>
            <a:r>
              <a:rPr lang="en-US" dirty="0"/>
              <a:t>Opponent </a:t>
            </a:r>
            <a:r>
              <a:rPr lang="en-US" dirty="0" smtClean="0"/>
              <a:t>Sampling,</a:t>
            </a:r>
            <a:br>
              <a:rPr lang="en-US" dirty="0" smtClean="0"/>
            </a:br>
            <a:r>
              <a:rPr lang="en-US" dirty="0"/>
              <a:t>Sean N. Harris and Daniel R. </a:t>
            </a:r>
            <a:r>
              <a:rPr lang="en-US" dirty="0" err="1"/>
              <a:t>Tauritz</a:t>
            </a:r>
            <a:r>
              <a:rPr lang="en-US" dirty="0"/>
              <a:t>. 2021</a:t>
            </a:r>
            <a:r>
              <a:rPr lang="en-US" dirty="0" smtClean="0"/>
              <a:t>. </a:t>
            </a:r>
            <a:r>
              <a:rPr lang="en-US" dirty="0" err="1"/>
              <a:t>Elo</a:t>
            </a:r>
            <a:r>
              <a:rPr lang="en-US" dirty="0"/>
              <a:t>-based Similar-Strength Opponent Sampling </a:t>
            </a:r>
            <a:r>
              <a:rPr lang="en-US" dirty="0" smtClean="0"/>
              <a:t>for </a:t>
            </a:r>
            <a:r>
              <a:rPr lang="en-US" dirty="0" err="1" smtClean="0"/>
              <a:t>Multiobjective</a:t>
            </a:r>
            <a:r>
              <a:rPr lang="en-US" dirty="0" smtClean="0"/>
              <a:t> </a:t>
            </a:r>
            <a:r>
              <a:rPr lang="en-US" dirty="0"/>
              <a:t>Competitive Coevolution</a:t>
            </a:r>
            <a:endParaRPr lang="en-US" dirty="0" smtClean="0"/>
          </a:p>
          <a:p>
            <a:r>
              <a:rPr lang="en-US" b="1" dirty="0" smtClean="0"/>
              <a:t>Alpha-Rank:</a:t>
            </a:r>
            <a:br>
              <a:rPr lang="en-US" b="1" dirty="0" smtClean="0"/>
            </a:br>
            <a:r>
              <a:rPr lang="en-US" dirty="0" err="1"/>
              <a:t>Shayegan</a:t>
            </a:r>
            <a:r>
              <a:rPr lang="en-US" dirty="0"/>
              <a:t> </a:t>
            </a:r>
            <a:r>
              <a:rPr lang="en-US" dirty="0" err="1" smtClean="0"/>
              <a:t>Omidshafiei</a:t>
            </a:r>
            <a:r>
              <a:rPr lang="en-US" dirty="0"/>
              <a:t> </a:t>
            </a:r>
            <a:r>
              <a:rPr lang="en-US" dirty="0" smtClean="0"/>
              <a:t>et al. </a:t>
            </a:r>
            <a:r>
              <a:rPr lang="en-US" dirty="0"/>
              <a:t>2019. 𝛼-rank: Multi-agent evaluation by </a:t>
            </a:r>
            <a:r>
              <a:rPr lang="en-US" dirty="0" smtClean="0"/>
              <a:t>evolution</a:t>
            </a:r>
            <a:r>
              <a:rPr lang="en-US" dirty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8595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Competitive fitness depends on the relative capability of opponents</a:t>
            </a:r>
          </a:p>
          <a:p>
            <a:r>
              <a:rPr lang="en-US" dirty="0" smtClean="0"/>
              <a:t>Evaluating against every possible opponent is ideal, but infeasible</a:t>
            </a:r>
          </a:p>
          <a:p>
            <a:r>
              <a:rPr lang="en-US" dirty="0" smtClean="0"/>
              <a:t>Instead, we sample a subset of possible opponents</a:t>
            </a:r>
          </a:p>
          <a:p>
            <a:r>
              <a:rPr lang="en-US" dirty="0" smtClean="0"/>
              <a:t>While random sampling is the most common, other methods of opponent sampling have advantages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08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Pair each individual with </a:t>
            </a:r>
            <a:r>
              <a:rPr lang="en-US" i="1" dirty="0" smtClean="0"/>
              <a:t>n</a:t>
            </a:r>
            <a:r>
              <a:rPr lang="en-US" dirty="0" smtClean="0"/>
              <a:t> random opponents, then average the </a:t>
            </a:r>
            <a:r>
              <a:rPr lang="en-US" dirty="0" err="1" smtClean="0"/>
              <a:t>fitnesses</a:t>
            </a:r>
            <a:endParaRPr lang="en-US" dirty="0" smtClean="0"/>
          </a:p>
          <a:p>
            <a:r>
              <a:rPr lang="en-US" dirty="0" smtClean="0"/>
              <a:t>Tradeoff between accuracy and time spent</a:t>
            </a:r>
          </a:p>
          <a:p>
            <a:r>
              <a:rPr lang="en-US" dirty="0" smtClean="0"/>
              <a:t>Advantages: easy to implement, minimal bias</a:t>
            </a:r>
          </a:p>
          <a:p>
            <a:r>
              <a:rPr lang="en-US" dirty="0" smtClean="0"/>
              <a:t>Disadvantages: inefficient use of evaluations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6665322" y="2385060"/>
            <a:ext cx="457200" cy="457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665322" y="3173095"/>
            <a:ext cx="457200" cy="457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665322" y="3961130"/>
            <a:ext cx="457200" cy="457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665322" y="4749165"/>
            <a:ext cx="457200" cy="457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665322" y="5537200"/>
            <a:ext cx="457200" cy="457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429602" y="2385060"/>
            <a:ext cx="457200" cy="4572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429602" y="3173095"/>
            <a:ext cx="457200" cy="4572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429602" y="3961130"/>
            <a:ext cx="457200" cy="4572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0429602" y="4749165"/>
            <a:ext cx="457200" cy="4572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0429602" y="5537200"/>
            <a:ext cx="457200" cy="4572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stCxn id="6" idx="6"/>
            <a:endCxn id="13" idx="2"/>
          </p:cNvCxnSpPr>
          <p:nvPr/>
        </p:nvCxnSpPr>
        <p:spPr>
          <a:xfrm>
            <a:off x="7122522" y="2613660"/>
            <a:ext cx="3307080" cy="1576070"/>
          </a:xfrm>
          <a:prstGeom prst="lin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4" name="Straight Connector 23"/>
          <p:cNvCxnSpPr>
            <a:stCxn id="7" idx="6"/>
            <a:endCxn id="12" idx="2"/>
          </p:cNvCxnSpPr>
          <p:nvPr/>
        </p:nvCxnSpPr>
        <p:spPr>
          <a:xfrm>
            <a:off x="7122522" y="3401695"/>
            <a:ext cx="3307080" cy="0"/>
          </a:xfrm>
          <a:prstGeom prst="lin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7" name="Straight Connector 26"/>
          <p:cNvCxnSpPr>
            <a:stCxn id="7" idx="6"/>
            <a:endCxn id="15" idx="2"/>
          </p:cNvCxnSpPr>
          <p:nvPr/>
        </p:nvCxnSpPr>
        <p:spPr>
          <a:xfrm>
            <a:off x="7122522" y="3401695"/>
            <a:ext cx="3307080" cy="2364105"/>
          </a:xfrm>
          <a:prstGeom prst="lin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0" name="Straight Connector 29"/>
          <p:cNvCxnSpPr>
            <a:stCxn id="6" idx="6"/>
            <a:endCxn id="12" idx="2"/>
          </p:cNvCxnSpPr>
          <p:nvPr/>
        </p:nvCxnSpPr>
        <p:spPr>
          <a:xfrm>
            <a:off x="7122522" y="2613660"/>
            <a:ext cx="3307080" cy="788035"/>
          </a:xfrm>
          <a:prstGeom prst="lin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3" name="Straight Connector 32"/>
          <p:cNvCxnSpPr>
            <a:stCxn id="8" idx="6"/>
            <a:endCxn id="11" idx="2"/>
          </p:cNvCxnSpPr>
          <p:nvPr/>
        </p:nvCxnSpPr>
        <p:spPr>
          <a:xfrm flipV="1">
            <a:off x="7122522" y="2613660"/>
            <a:ext cx="3307080" cy="1576070"/>
          </a:xfrm>
          <a:prstGeom prst="lin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6" name="Straight Connector 35"/>
          <p:cNvCxnSpPr>
            <a:stCxn id="9" idx="6"/>
            <a:endCxn id="14" idx="2"/>
          </p:cNvCxnSpPr>
          <p:nvPr/>
        </p:nvCxnSpPr>
        <p:spPr>
          <a:xfrm>
            <a:off x="7122522" y="4977765"/>
            <a:ext cx="3307080" cy="0"/>
          </a:xfrm>
          <a:prstGeom prst="lin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9" name="Straight Connector 38"/>
          <p:cNvCxnSpPr>
            <a:stCxn id="10" idx="6"/>
            <a:endCxn id="11" idx="2"/>
          </p:cNvCxnSpPr>
          <p:nvPr/>
        </p:nvCxnSpPr>
        <p:spPr>
          <a:xfrm flipV="1">
            <a:off x="7122522" y="2613660"/>
            <a:ext cx="3307080" cy="3152140"/>
          </a:xfrm>
          <a:prstGeom prst="lin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2" name="Straight Connector 41"/>
          <p:cNvCxnSpPr>
            <a:stCxn id="8" idx="6"/>
            <a:endCxn id="15" idx="2"/>
          </p:cNvCxnSpPr>
          <p:nvPr/>
        </p:nvCxnSpPr>
        <p:spPr>
          <a:xfrm>
            <a:off x="7122522" y="4189730"/>
            <a:ext cx="3307080" cy="1576070"/>
          </a:xfrm>
          <a:prstGeom prst="lin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5" name="Straight Connector 44"/>
          <p:cNvCxnSpPr>
            <a:stCxn id="9" idx="6"/>
            <a:endCxn id="13" idx="2"/>
          </p:cNvCxnSpPr>
          <p:nvPr/>
        </p:nvCxnSpPr>
        <p:spPr>
          <a:xfrm flipV="1">
            <a:off x="7122522" y="4189730"/>
            <a:ext cx="3307080" cy="788035"/>
          </a:xfrm>
          <a:prstGeom prst="lin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8" name="Straight Connector 47"/>
          <p:cNvCxnSpPr>
            <a:stCxn id="10" idx="6"/>
            <a:endCxn id="14" idx="2"/>
          </p:cNvCxnSpPr>
          <p:nvPr/>
        </p:nvCxnSpPr>
        <p:spPr>
          <a:xfrm flipV="1">
            <a:off x="7122522" y="4977765"/>
            <a:ext cx="3307080" cy="788035"/>
          </a:xfrm>
          <a:prstGeom prst="lin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207929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Single-Elimination Tournament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Award fitness based on which round of a tournament individuals finished in</a:t>
            </a:r>
          </a:p>
          <a:p>
            <a:r>
              <a:rPr lang="en-US" dirty="0" smtClean="0"/>
              <a:t>Advantages: greatly limits number of evaluations</a:t>
            </a:r>
          </a:p>
          <a:p>
            <a:r>
              <a:rPr lang="en-US" dirty="0" smtClean="0"/>
              <a:t>Disadvantages: difficult to use for multiple populations, games need winners/losers, strong transitivity assumption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6934200" y="4533900"/>
            <a:ext cx="457200" cy="457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848600" y="4533900"/>
            <a:ext cx="457200" cy="4572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763000" y="4541520"/>
            <a:ext cx="457200" cy="457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677400" y="4541520"/>
            <a:ext cx="457200" cy="457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220200" y="3788252"/>
            <a:ext cx="457200" cy="457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391400" y="3788252"/>
            <a:ext cx="457200" cy="4572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305800" y="3034984"/>
            <a:ext cx="457200" cy="4572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Elbow Connector 13"/>
          <p:cNvCxnSpPr>
            <a:stCxn id="5" idx="0"/>
            <a:endCxn id="10" idx="2"/>
          </p:cNvCxnSpPr>
          <p:nvPr/>
        </p:nvCxnSpPr>
        <p:spPr>
          <a:xfrm rot="5400000" flipH="1" flipV="1">
            <a:off x="7018576" y="4161076"/>
            <a:ext cx="517048" cy="228600"/>
          </a:xfrm>
          <a:prstGeom prst="bentConnector2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" name="Elbow Connector 15"/>
          <p:cNvCxnSpPr>
            <a:stCxn id="6" idx="0"/>
            <a:endCxn id="10" idx="6"/>
          </p:cNvCxnSpPr>
          <p:nvPr/>
        </p:nvCxnSpPr>
        <p:spPr>
          <a:xfrm rot="16200000" flipV="1">
            <a:off x="7704376" y="4161076"/>
            <a:ext cx="517048" cy="228600"/>
          </a:xfrm>
          <a:prstGeom prst="bentConnector2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8" name="Elbow Connector 17"/>
          <p:cNvCxnSpPr>
            <a:stCxn id="7" idx="0"/>
            <a:endCxn id="9" idx="2"/>
          </p:cNvCxnSpPr>
          <p:nvPr/>
        </p:nvCxnSpPr>
        <p:spPr>
          <a:xfrm rot="5400000" flipH="1" flipV="1">
            <a:off x="8843566" y="4164886"/>
            <a:ext cx="524668" cy="228600"/>
          </a:xfrm>
          <a:prstGeom prst="bentConnector2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0" name="Elbow Connector 19"/>
          <p:cNvCxnSpPr>
            <a:stCxn id="9" idx="6"/>
            <a:endCxn id="8" idx="0"/>
          </p:cNvCxnSpPr>
          <p:nvPr/>
        </p:nvCxnSpPr>
        <p:spPr>
          <a:xfrm>
            <a:off x="9677400" y="4016852"/>
            <a:ext cx="228600" cy="524668"/>
          </a:xfrm>
          <a:prstGeom prst="bentConnector2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2" name="Elbow Connector 21"/>
          <p:cNvCxnSpPr>
            <a:stCxn id="10" idx="0"/>
            <a:endCxn id="12" idx="2"/>
          </p:cNvCxnSpPr>
          <p:nvPr/>
        </p:nvCxnSpPr>
        <p:spPr>
          <a:xfrm rot="5400000" flipH="1" flipV="1">
            <a:off x="7700566" y="3183018"/>
            <a:ext cx="524668" cy="685800"/>
          </a:xfrm>
          <a:prstGeom prst="bentConnector2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4" name="Elbow Connector 23"/>
          <p:cNvCxnSpPr>
            <a:stCxn id="12" idx="6"/>
            <a:endCxn id="9" idx="0"/>
          </p:cNvCxnSpPr>
          <p:nvPr/>
        </p:nvCxnSpPr>
        <p:spPr>
          <a:xfrm>
            <a:off x="8763000" y="3263584"/>
            <a:ext cx="685800" cy="524668"/>
          </a:xfrm>
          <a:prstGeom prst="bentConnector2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6" name="TextBox 25"/>
          <p:cNvSpPr txBox="1"/>
          <p:nvPr/>
        </p:nvSpPr>
        <p:spPr>
          <a:xfrm>
            <a:off x="10454019" y="307891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0454019" y="38321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0454019" y="45778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6766560" y="3621724"/>
            <a:ext cx="3989145" cy="0"/>
          </a:xfrm>
          <a:prstGeom prst="line">
            <a:avLst/>
          </a:prstGeom>
          <a:solidFill>
            <a:srgbClr val="FF0000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766560" y="4383724"/>
            <a:ext cx="3989145" cy="0"/>
          </a:xfrm>
          <a:prstGeom prst="line">
            <a:avLst/>
          </a:prstGeom>
          <a:solidFill>
            <a:srgbClr val="FF0000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33278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Aside: Transitive and Intransitive Games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When a game is transitive, A &gt; B and B &gt; C implies that A &gt; C</a:t>
            </a:r>
          </a:p>
          <a:p>
            <a:r>
              <a:rPr lang="en-US" dirty="0" smtClean="0"/>
              <a:t>An intransitive game has cycles in its dominance graph, e.g. Rock Paper Scissors</a:t>
            </a:r>
          </a:p>
          <a:p>
            <a:r>
              <a:rPr lang="en-US" dirty="0" smtClean="0"/>
              <a:t>Basically all real-world games have some amount of intransitivity</a:t>
            </a:r>
          </a:p>
          <a:p>
            <a:r>
              <a:rPr lang="en-US" dirty="0" smtClean="0"/>
              <a:t>However, many algorithms assume a transitive game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9052560" y="4472622"/>
            <a:ext cx="457200" cy="457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6" name="Oval 5"/>
          <p:cNvSpPr/>
          <p:nvPr/>
        </p:nvSpPr>
        <p:spPr>
          <a:xfrm>
            <a:off x="9866630" y="3413442"/>
            <a:ext cx="457200" cy="457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</a:p>
        </p:txBody>
      </p:sp>
      <p:sp>
        <p:nvSpPr>
          <p:cNvPr id="7" name="Oval 6"/>
          <p:cNvSpPr/>
          <p:nvPr/>
        </p:nvSpPr>
        <p:spPr>
          <a:xfrm>
            <a:off x="10668000" y="4472622"/>
            <a:ext cx="457200" cy="457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</a:p>
        </p:txBody>
      </p:sp>
      <p:sp>
        <p:nvSpPr>
          <p:cNvPr id="21" name="Oval 20"/>
          <p:cNvSpPr/>
          <p:nvPr/>
        </p:nvSpPr>
        <p:spPr>
          <a:xfrm>
            <a:off x="7208520" y="4528504"/>
            <a:ext cx="457200" cy="4572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7208520" y="3352800"/>
            <a:ext cx="457200" cy="4572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7208520" y="2177096"/>
            <a:ext cx="457200" cy="4572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cxnSp>
        <p:nvCxnSpPr>
          <p:cNvPr id="27" name="Curved Connector 26"/>
          <p:cNvCxnSpPr>
            <a:stCxn id="5" idx="0"/>
            <a:endCxn id="6" idx="2"/>
          </p:cNvCxnSpPr>
          <p:nvPr/>
        </p:nvCxnSpPr>
        <p:spPr>
          <a:xfrm rot="5400000" flipH="1" flipV="1">
            <a:off x="9158605" y="3764597"/>
            <a:ext cx="830580" cy="585470"/>
          </a:xfrm>
          <a:prstGeom prst="curvedConnector2">
            <a:avLst/>
          </a:prstGeom>
          <a:solidFill>
            <a:srgbClr val="FF0000"/>
          </a:solidFill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1" name="Curved Connector 30"/>
          <p:cNvCxnSpPr>
            <a:stCxn id="6" idx="6"/>
            <a:endCxn id="7" idx="0"/>
          </p:cNvCxnSpPr>
          <p:nvPr/>
        </p:nvCxnSpPr>
        <p:spPr>
          <a:xfrm>
            <a:off x="10323830" y="3642042"/>
            <a:ext cx="572770" cy="830580"/>
          </a:xfrm>
          <a:prstGeom prst="curvedConnector2">
            <a:avLst/>
          </a:prstGeom>
          <a:solidFill>
            <a:srgbClr val="FF0000"/>
          </a:solidFill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3" name="Curved Connector 32"/>
          <p:cNvCxnSpPr>
            <a:stCxn id="7" idx="3"/>
            <a:endCxn id="5" idx="5"/>
          </p:cNvCxnSpPr>
          <p:nvPr/>
        </p:nvCxnSpPr>
        <p:spPr>
          <a:xfrm rot="5400000">
            <a:off x="10088880" y="4216792"/>
            <a:ext cx="12700" cy="1292150"/>
          </a:xfrm>
          <a:prstGeom prst="curvedConnector3">
            <a:avLst>
              <a:gd name="adj1" fmla="val 2327205"/>
            </a:avLst>
          </a:prstGeom>
          <a:solidFill>
            <a:srgbClr val="FF0000"/>
          </a:solidFill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7" name="Straight Arrow Connector 36"/>
          <p:cNvCxnSpPr>
            <a:stCxn id="21" idx="0"/>
            <a:endCxn id="22" idx="4"/>
          </p:cNvCxnSpPr>
          <p:nvPr/>
        </p:nvCxnSpPr>
        <p:spPr>
          <a:xfrm flipV="1">
            <a:off x="7437120" y="3810000"/>
            <a:ext cx="0" cy="718504"/>
          </a:xfrm>
          <a:prstGeom prst="straightConnector1">
            <a:avLst/>
          </a:prstGeom>
          <a:solidFill>
            <a:srgbClr val="FF0000"/>
          </a:solidFill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9" name="Straight Arrow Connector 38"/>
          <p:cNvCxnSpPr>
            <a:stCxn id="22" idx="0"/>
            <a:endCxn id="23" idx="4"/>
          </p:cNvCxnSpPr>
          <p:nvPr/>
        </p:nvCxnSpPr>
        <p:spPr>
          <a:xfrm flipV="1">
            <a:off x="7437120" y="2634296"/>
            <a:ext cx="0" cy="718504"/>
          </a:xfrm>
          <a:prstGeom prst="straightConnector1">
            <a:avLst/>
          </a:prstGeom>
          <a:solidFill>
            <a:srgbClr val="FF0000"/>
          </a:solidFill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1" name="Curved Connector 40"/>
          <p:cNvCxnSpPr>
            <a:stCxn id="21" idx="6"/>
            <a:endCxn id="23" idx="6"/>
          </p:cNvCxnSpPr>
          <p:nvPr/>
        </p:nvCxnSpPr>
        <p:spPr>
          <a:xfrm flipV="1">
            <a:off x="7665720" y="2405696"/>
            <a:ext cx="12700" cy="2351408"/>
          </a:xfrm>
          <a:prstGeom prst="curvedConnector3">
            <a:avLst>
              <a:gd name="adj1" fmla="val 1800000"/>
            </a:avLst>
          </a:prstGeom>
          <a:solidFill>
            <a:srgbClr val="FF0000"/>
          </a:solidFill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2" name="TextBox 41"/>
          <p:cNvSpPr txBox="1"/>
          <p:nvPr/>
        </p:nvSpPr>
        <p:spPr>
          <a:xfrm>
            <a:off x="6896972" y="5212871"/>
            <a:ext cx="1080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Transitive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9476855" y="2815510"/>
            <a:ext cx="1236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Intransitive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81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Aside: Converting to Winners and Losers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Compare two individuals against a mutual opponent</a:t>
            </a:r>
          </a:p>
          <a:p>
            <a:r>
              <a:rPr lang="en-US" dirty="0" smtClean="0"/>
              <a:t>The winner is whoever scored highest against that opponent</a:t>
            </a:r>
          </a:p>
          <a:p>
            <a:r>
              <a:rPr lang="en-US" dirty="0" smtClean="0"/>
              <a:t>This creates an artificial “game” between two individuals who may not have directly competed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0429602" y="3961130"/>
            <a:ext cx="457200" cy="4572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665322" y="2385060"/>
            <a:ext cx="457200" cy="457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665322" y="5537200"/>
            <a:ext cx="457200" cy="457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stCxn id="10" idx="6"/>
            <a:endCxn id="7" idx="2"/>
          </p:cNvCxnSpPr>
          <p:nvPr/>
        </p:nvCxnSpPr>
        <p:spPr>
          <a:xfrm>
            <a:off x="7122522" y="2613660"/>
            <a:ext cx="3307080" cy="1576070"/>
          </a:xfrm>
          <a:prstGeom prst="line">
            <a:avLst/>
          </a:prstGeom>
          <a:solidFill>
            <a:srgbClr val="FF0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8" name="Straight Connector 17"/>
          <p:cNvCxnSpPr>
            <a:stCxn id="14" idx="6"/>
            <a:endCxn id="7" idx="2"/>
          </p:cNvCxnSpPr>
          <p:nvPr/>
        </p:nvCxnSpPr>
        <p:spPr>
          <a:xfrm flipV="1">
            <a:off x="7122522" y="4189730"/>
            <a:ext cx="3307080" cy="1576070"/>
          </a:xfrm>
          <a:prstGeom prst="line">
            <a:avLst/>
          </a:prstGeom>
          <a:solidFill>
            <a:srgbClr val="FF0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9" name="TextBox 18"/>
          <p:cNvSpPr txBox="1"/>
          <p:nvPr/>
        </p:nvSpPr>
        <p:spPr>
          <a:xfrm rot="1526179">
            <a:off x="8169166" y="3064121"/>
            <a:ext cx="1213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3.45 | 1.20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 rot="20069864">
            <a:off x="8156103" y="4640722"/>
            <a:ext cx="1213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2.66 | 0.10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14" idx="0"/>
            <a:endCxn id="10" idx="4"/>
          </p:cNvCxnSpPr>
          <p:nvPr/>
        </p:nvCxnSpPr>
        <p:spPr>
          <a:xfrm flipV="1">
            <a:off x="6893922" y="2842260"/>
            <a:ext cx="0" cy="2694940"/>
          </a:xfrm>
          <a:prstGeom prst="straightConnector1">
            <a:avLst/>
          </a:prstGeom>
          <a:solidFill>
            <a:srgbClr val="FF0000"/>
          </a:solidFill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3" name="TextBox 22"/>
          <p:cNvSpPr txBox="1"/>
          <p:nvPr/>
        </p:nvSpPr>
        <p:spPr>
          <a:xfrm>
            <a:off x="6925269" y="4005064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3.45 &gt; 2.66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9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High-Fitness Opponents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Pair each individual with the </a:t>
            </a:r>
            <a:r>
              <a:rPr lang="en-US" i="1" dirty="0" smtClean="0"/>
              <a:t>n</a:t>
            </a:r>
            <a:r>
              <a:rPr lang="en-US" dirty="0" smtClean="0"/>
              <a:t> highest-fitness opponents from last generation</a:t>
            </a:r>
          </a:p>
          <a:p>
            <a:r>
              <a:rPr lang="en-US" dirty="0" smtClean="0"/>
              <a:t>Advantages: doesn’t waste time evaluating against bad opponents</a:t>
            </a:r>
          </a:p>
          <a:p>
            <a:r>
              <a:rPr lang="en-US" dirty="0" smtClean="0"/>
              <a:t>Disadvantages: Top-fitness individuals are often very similar, behaves poorly for intransitive games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6665322" y="2385060"/>
            <a:ext cx="457200" cy="457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665322" y="3173095"/>
            <a:ext cx="457200" cy="457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665322" y="3961130"/>
            <a:ext cx="457200" cy="457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665322" y="4749165"/>
            <a:ext cx="457200" cy="457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665322" y="5537200"/>
            <a:ext cx="457200" cy="457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0429602" y="2385060"/>
            <a:ext cx="457200" cy="4572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429602" y="3173095"/>
            <a:ext cx="457200" cy="4572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429602" y="3961130"/>
            <a:ext cx="457200" cy="4572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429602" y="4749165"/>
            <a:ext cx="457200" cy="4572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0429602" y="5537200"/>
            <a:ext cx="457200" cy="4572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>
            <a:stCxn id="9" idx="6"/>
            <a:endCxn id="10" idx="2"/>
          </p:cNvCxnSpPr>
          <p:nvPr/>
        </p:nvCxnSpPr>
        <p:spPr>
          <a:xfrm flipV="1">
            <a:off x="7122522" y="2613660"/>
            <a:ext cx="3307080" cy="3152140"/>
          </a:xfrm>
          <a:prstGeom prst="line">
            <a:avLst/>
          </a:prstGeom>
          <a:solidFill>
            <a:srgbClr val="FF0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8" name="Straight Connector 27"/>
          <p:cNvCxnSpPr>
            <a:stCxn id="8" idx="6"/>
            <a:endCxn id="10" idx="2"/>
          </p:cNvCxnSpPr>
          <p:nvPr/>
        </p:nvCxnSpPr>
        <p:spPr>
          <a:xfrm flipV="1">
            <a:off x="7122522" y="2613660"/>
            <a:ext cx="3307080" cy="2364105"/>
          </a:xfrm>
          <a:prstGeom prst="line">
            <a:avLst/>
          </a:prstGeom>
          <a:solidFill>
            <a:srgbClr val="FF0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0" name="Straight Connector 29"/>
          <p:cNvCxnSpPr>
            <a:stCxn id="7" idx="6"/>
            <a:endCxn id="10" idx="2"/>
          </p:cNvCxnSpPr>
          <p:nvPr/>
        </p:nvCxnSpPr>
        <p:spPr>
          <a:xfrm flipV="1">
            <a:off x="7122522" y="2613660"/>
            <a:ext cx="3307080" cy="1576070"/>
          </a:xfrm>
          <a:prstGeom prst="line">
            <a:avLst/>
          </a:prstGeom>
          <a:solidFill>
            <a:srgbClr val="FF0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2" name="Straight Connector 31"/>
          <p:cNvCxnSpPr>
            <a:stCxn id="6" idx="6"/>
            <a:endCxn id="10" idx="2"/>
          </p:cNvCxnSpPr>
          <p:nvPr/>
        </p:nvCxnSpPr>
        <p:spPr>
          <a:xfrm flipV="1">
            <a:off x="7122522" y="2613660"/>
            <a:ext cx="3307080" cy="788035"/>
          </a:xfrm>
          <a:prstGeom prst="line">
            <a:avLst/>
          </a:prstGeom>
          <a:solidFill>
            <a:srgbClr val="FF0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4" name="Straight Connector 33"/>
          <p:cNvCxnSpPr>
            <a:stCxn id="5" idx="6"/>
            <a:endCxn id="10" idx="2"/>
          </p:cNvCxnSpPr>
          <p:nvPr/>
        </p:nvCxnSpPr>
        <p:spPr>
          <a:xfrm>
            <a:off x="7122522" y="2613660"/>
            <a:ext cx="3307080" cy="0"/>
          </a:xfrm>
          <a:prstGeom prst="line">
            <a:avLst/>
          </a:prstGeom>
          <a:solidFill>
            <a:srgbClr val="FF0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5" name="TextBox 34"/>
          <p:cNvSpPr txBox="1"/>
          <p:nvPr/>
        </p:nvSpPr>
        <p:spPr>
          <a:xfrm>
            <a:off x="6208702" y="1926828"/>
            <a:ext cx="1370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Generation </a:t>
            </a:r>
            <a:r>
              <a:rPr lang="en-US" i="1" dirty="0" smtClean="0"/>
              <a:t>t</a:t>
            </a:r>
            <a:endParaRPr lang="en-US" i="1" dirty="0"/>
          </a:p>
        </p:txBody>
      </p:sp>
      <p:sp>
        <p:nvSpPr>
          <p:cNvPr id="36" name="TextBox 35"/>
          <p:cNvSpPr txBox="1"/>
          <p:nvPr/>
        </p:nvSpPr>
        <p:spPr>
          <a:xfrm>
            <a:off x="9879206" y="1929090"/>
            <a:ext cx="1557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Generation </a:t>
            </a:r>
            <a:r>
              <a:rPr lang="en-US" i="1" dirty="0" smtClean="0"/>
              <a:t>t</a:t>
            </a:r>
            <a:r>
              <a:rPr lang="en-US" dirty="0" smtClean="0"/>
              <a:t>-1</a:t>
            </a:r>
            <a:endParaRPr lang="en-US" dirty="0"/>
          </a:p>
        </p:txBody>
      </p:sp>
      <p:cxnSp>
        <p:nvCxnSpPr>
          <p:cNvPr id="38" name="Straight Connector 37"/>
          <p:cNvCxnSpPr>
            <a:stCxn id="9" idx="6"/>
            <a:endCxn id="11" idx="2"/>
          </p:cNvCxnSpPr>
          <p:nvPr/>
        </p:nvCxnSpPr>
        <p:spPr>
          <a:xfrm flipV="1">
            <a:off x="7122522" y="3401695"/>
            <a:ext cx="3307080" cy="2364105"/>
          </a:xfrm>
          <a:prstGeom prst="line">
            <a:avLst/>
          </a:prstGeom>
          <a:solidFill>
            <a:srgbClr val="FF0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2" name="Straight Connector 41"/>
          <p:cNvCxnSpPr>
            <a:endCxn id="11" idx="2"/>
          </p:cNvCxnSpPr>
          <p:nvPr/>
        </p:nvCxnSpPr>
        <p:spPr>
          <a:xfrm flipV="1">
            <a:off x="7122522" y="3401695"/>
            <a:ext cx="3307080" cy="1576070"/>
          </a:xfrm>
          <a:prstGeom prst="line">
            <a:avLst/>
          </a:prstGeom>
          <a:solidFill>
            <a:srgbClr val="FF0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4" name="Straight Connector 43"/>
          <p:cNvCxnSpPr>
            <a:endCxn id="11" idx="2"/>
          </p:cNvCxnSpPr>
          <p:nvPr/>
        </p:nvCxnSpPr>
        <p:spPr>
          <a:xfrm flipV="1">
            <a:off x="7122522" y="3401695"/>
            <a:ext cx="3307080" cy="788034"/>
          </a:xfrm>
          <a:prstGeom prst="line">
            <a:avLst/>
          </a:prstGeom>
          <a:solidFill>
            <a:srgbClr val="FF0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7" name="Straight Connector 46"/>
          <p:cNvCxnSpPr>
            <a:stCxn id="6" idx="6"/>
            <a:endCxn id="11" idx="2"/>
          </p:cNvCxnSpPr>
          <p:nvPr/>
        </p:nvCxnSpPr>
        <p:spPr>
          <a:xfrm>
            <a:off x="7122522" y="3401695"/>
            <a:ext cx="3307080" cy="0"/>
          </a:xfrm>
          <a:prstGeom prst="line">
            <a:avLst/>
          </a:prstGeom>
          <a:solidFill>
            <a:srgbClr val="FF0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9" name="Straight Connector 48"/>
          <p:cNvCxnSpPr>
            <a:stCxn id="5" idx="6"/>
            <a:endCxn id="11" idx="2"/>
          </p:cNvCxnSpPr>
          <p:nvPr/>
        </p:nvCxnSpPr>
        <p:spPr>
          <a:xfrm>
            <a:off x="7122522" y="2613660"/>
            <a:ext cx="3307080" cy="788035"/>
          </a:xfrm>
          <a:prstGeom prst="line">
            <a:avLst/>
          </a:prstGeom>
          <a:solidFill>
            <a:srgbClr val="FF0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27100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Aside: Competitive Fitness Sharing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Method of rewarding individuals who beat rarely-defeated opponents</a:t>
            </a:r>
          </a:p>
          <a:p>
            <a:r>
              <a:rPr lang="en-US" dirty="0" smtClean="0"/>
              <a:t>Assigns a bounty to each individual, divided between each opponent who beats them</a:t>
            </a:r>
          </a:p>
          <a:p>
            <a:r>
              <a:rPr lang="en-US" dirty="0" smtClean="0"/>
              <a:t>Helps encourage phenotypic diversity and preserve counter-strategies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6665322" y="2385060"/>
            <a:ext cx="457200" cy="457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665322" y="3173095"/>
            <a:ext cx="457200" cy="457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665322" y="3961130"/>
            <a:ext cx="457200" cy="457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665322" y="4749165"/>
            <a:ext cx="457200" cy="457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665322" y="5537200"/>
            <a:ext cx="457200" cy="457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429602" y="2385060"/>
            <a:ext cx="457200" cy="4572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429602" y="3173095"/>
            <a:ext cx="457200" cy="4572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429602" y="3961130"/>
            <a:ext cx="457200" cy="4572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0429602" y="4749165"/>
            <a:ext cx="457200" cy="4572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0429602" y="5537200"/>
            <a:ext cx="457200" cy="4572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11" idx="2"/>
            <a:endCxn id="5" idx="6"/>
          </p:cNvCxnSpPr>
          <p:nvPr/>
        </p:nvCxnSpPr>
        <p:spPr>
          <a:xfrm flipH="1">
            <a:off x="7122522" y="2613660"/>
            <a:ext cx="3307080" cy="0"/>
          </a:xfrm>
          <a:prstGeom prst="straightConnector1">
            <a:avLst/>
          </a:prstGeom>
          <a:solidFill>
            <a:srgbClr val="FF0000"/>
          </a:solidFill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9" name="Straight Arrow Connector 18"/>
          <p:cNvCxnSpPr>
            <a:stCxn id="12" idx="2"/>
            <a:endCxn id="6" idx="6"/>
          </p:cNvCxnSpPr>
          <p:nvPr/>
        </p:nvCxnSpPr>
        <p:spPr>
          <a:xfrm flipH="1">
            <a:off x="7122522" y="3401695"/>
            <a:ext cx="3307080" cy="0"/>
          </a:xfrm>
          <a:prstGeom prst="straightConnector1">
            <a:avLst/>
          </a:prstGeom>
          <a:solidFill>
            <a:srgbClr val="FF0000"/>
          </a:solidFill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" name="Straight Arrow Connector 20"/>
          <p:cNvCxnSpPr>
            <a:stCxn id="12" idx="2"/>
            <a:endCxn id="7" idx="6"/>
          </p:cNvCxnSpPr>
          <p:nvPr/>
        </p:nvCxnSpPr>
        <p:spPr>
          <a:xfrm flipH="1">
            <a:off x="7122522" y="3401695"/>
            <a:ext cx="3307080" cy="788035"/>
          </a:xfrm>
          <a:prstGeom prst="straightConnector1">
            <a:avLst/>
          </a:prstGeom>
          <a:solidFill>
            <a:srgbClr val="FF0000"/>
          </a:solidFill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Straight Arrow Connector 22"/>
          <p:cNvCxnSpPr>
            <a:stCxn id="13" idx="2"/>
            <a:endCxn id="7" idx="6"/>
          </p:cNvCxnSpPr>
          <p:nvPr/>
        </p:nvCxnSpPr>
        <p:spPr>
          <a:xfrm flipH="1">
            <a:off x="7122522" y="4189730"/>
            <a:ext cx="3307080" cy="0"/>
          </a:xfrm>
          <a:prstGeom prst="straightConnector1">
            <a:avLst/>
          </a:prstGeom>
          <a:solidFill>
            <a:srgbClr val="FF0000"/>
          </a:solidFill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5" name="Straight Arrow Connector 24"/>
          <p:cNvCxnSpPr>
            <a:stCxn id="14" idx="2"/>
            <a:endCxn id="7" idx="6"/>
          </p:cNvCxnSpPr>
          <p:nvPr/>
        </p:nvCxnSpPr>
        <p:spPr>
          <a:xfrm flipH="1" flipV="1">
            <a:off x="7122522" y="4189730"/>
            <a:ext cx="3307080" cy="788035"/>
          </a:xfrm>
          <a:prstGeom prst="straightConnector1">
            <a:avLst/>
          </a:prstGeom>
          <a:solidFill>
            <a:srgbClr val="FF0000"/>
          </a:solidFill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7" name="Straight Arrow Connector 26"/>
          <p:cNvCxnSpPr>
            <a:stCxn id="13" idx="2"/>
            <a:endCxn id="8" idx="6"/>
          </p:cNvCxnSpPr>
          <p:nvPr/>
        </p:nvCxnSpPr>
        <p:spPr>
          <a:xfrm flipH="1">
            <a:off x="7122522" y="4189730"/>
            <a:ext cx="3307080" cy="788035"/>
          </a:xfrm>
          <a:prstGeom prst="straightConnector1">
            <a:avLst/>
          </a:prstGeom>
          <a:solidFill>
            <a:srgbClr val="FF0000"/>
          </a:solidFill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9" name="Straight Arrow Connector 28"/>
          <p:cNvCxnSpPr>
            <a:stCxn id="13" idx="2"/>
            <a:endCxn id="9" idx="6"/>
          </p:cNvCxnSpPr>
          <p:nvPr/>
        </p:nvCxnSpPr>
        <p:spPr>
          <a:xfrm flipH="1">
            <a:off x="7122522" y="4189730"/>
            <a:ext cx="3307080" cy="1576070"/>
          </a:xfrm>
          <a:prstGeom prst="straightConnector1">
            <a:avLst/>
          </a:prstGeom>
          <a:solidFill>
            <a:srgbClr val="FF0000"/>
          </a:solidFill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0" name="TextBox 29"/>
          <p:cNvSpPr txBox="1"/>
          <p:nvPr/>
        </p:nvSpPr>
        <p:spPr>
          <a:xfrm>
            <a:off x="10886802" y="2428994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6/1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0886801" y="3211234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6/2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0886800" y="4004885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6/3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0886800" y="4793099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6/2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0886800" y="5581134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6/1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363636" y="24289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363636" y="322197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5912663" y="4004885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3+2+3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130725" y="4795997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2+3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130725" y="5580776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2+6</a:t>
            </a:r>
            <a:endParaRPr lang="en-US" dirty="0"/>
          </a:p>
        </p:txBody>
      </p:sp>
      <p:cxnSp>
        <p:nvCxnSpPr>
          <p:cNvPr id="41" name="Straight Arrow Connector 40"/>
          <p:cNvCxnSpPr>
            <a:stCxn id="15" idx="2"/>
            <a:endCxn id="9" idx="6"/>
          </p:cNvCxnSpPr>
          <p:nvPr/>
        </p:nvCxnSpPr>
        <p:spPr>
          <a:xfrm flipH="1">
            <a:off x="7122522" y="5765800"/>
            <a:ext cx="3307080" cy="0"/>
          </a:xfrm>
          <a:prstGeom prst="straightConnector1">
            <a:avLst/>
          </a:prstGeom>
          <a:solidFill>
            <a:srgbClr val="FF0000"/>
          </a:solidFill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3" name="Straight Arrow Connector 42"/>
          <p:cNvCxnSpPr>
            <a:stCxn id="14" idx="2"/>
            <a:endCxn id="8" idx="6"/>
          </p:cNvCxnSpPr>
          <p:nvPr/>
        </p:nvCxnSpPr>
        <p:spPr>
          <a:xfrm flipH="1">
            <a:off x="7122522" y="4977765"/>
            <a:ext cx="3307080" cy="0"/>
          </a:xfrm>
          <a:prstGeom prst="straightConnector1">
            <a:avLst/>
          </a:prstGeom>
          <a:solidFill>
            <a:srgbClr val="FF0000"/>
          </a:solidFill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50221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Shared 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Iteratively construct a sample with high competitive fitness sharing scores relative to each other, used for all opponents</a:t>
            </a:r>
          </a:p>
          <a:p>
            <a:r>
              <a:rPr lang="en-US" dirty="0" smtClean="0"/>
              <a:t>Like sampling high-fitness opponents, but more diverse</a:t>
            </a:r>
          </a:p>
          <a:p>
            <a:r>
              <a:rPr lang="en-US" dirty="0" smtClean="0"/>
              <a:t>Advantages: opponents are tested against a diverse sample of good opponents</a:t>
            </a:r>
          </a:p>
          <a:p>
            <a:r>
              <a:rPr lang="en-US" dirty="0" smtClean="0"/>
              <a:t>Disadvantages: requires games that have winners/losers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6665322" y="2385060"/>
            <a:ext cx="457200" cy="457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665322" y="3173095"/>
            <a:ext cx="457200" cy="457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665322" y="3961130"/>
            <a:ext cx="457200" cy="457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665322" y="4749165"/>
            <a:ext cx="457200" cy="457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665322" y="5537200"/>
            <a:ext cx="457200" cy="457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0429602" y="2385060"/>
            <a:ext cx="457200" cy="4572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0429602" y="3173095"/>
            <a:ext cx="457200" cy="4572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0429602" y="3961130"/>
            <a:ext cx="457200" cy="4572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0429602" y="4749165"/>
            <a:ext cx="457200" cy="4572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0429602" y="5537200"/>
            <a:ext cx="457200" cy="4572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>
            <a:stCxn id="19" idx="6"/>
            <a:endCxn id="20" idx="2"/>
          </p:cNvCxnSpPr>
          <p:nvPr/>
        </p:nvCxnSpPr>
        <p:spPr>
          <a:xfrm flipV="1">
            <a:off x="7122522" y="2613660"/>
            <a:ext cx="3307080" cy="3152140"/>
          </a:xfrm>
          <a:prstGeom prst="line">
            <a:avLst/>
          </a:prstGeom>
          <a:solidFill>
            <a:srgbClr val="FF0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6" name="Straight Connector 25"/>
          <p:cNvCxnSpPr>
            <a:stCxn id="18" idx="6"/>
            <a:endCxn id="20" idx="2"/>
          </p:cNvCxnSpPr>
          <p:nvPr/>
        </p:nvCxnSpPr>
        <p:spPr>
          <a:xfrm flipV="1">
            <a:off x="7122522" y="2613660"/>
            <a:ext cx="3307080" cy="2364105"/>
          </a:xfrm>
          <a:prstGeom prst="line">
            <a:avLst/>
          </a:prstGeom>
          <a:solidFill>
            <a:srgbClr val="FF0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7" name="Straight Connector 26"/>
          <p:cNvCxnSpPr>
            <a:stCxn id="17" idx="6"/>
            <a:endCxn id="20" idx="2"/>
          </p:cNvCxnSpPr>
          <p:nvPr/>
        </p:nvCxnSpPr>
        <p:spPr>
          <a:xfrm flipV="1">
            <a:off x="7122522" y="2613660"/>
            <a:ext cx="3307080" cy="1576070"/>
          </a:xfrm>
          <a:prstGeom prst="line">
            <a:avLst/>
          </a:prstGeom>
          <a:solidFill>
            <a:srgbClr val="FF0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8" name="Straight Connector 27"/>
          <p:cNvCxnSpPr>
            <a:stCxn id="16" idx="6"/>
            <a:endCxn id="20" idx="2"/>
          </p:cNvCxnSpPr>
          <p:nvPr/>
        </p:nvCxnSpPr>
        <p:spPr>
          <a:xfrm flipV="1">
            <a:off x="7122522" y="2613660"/>
            <a:ext cx="3307080" cy="788035"/>
          </a:xfrm>
          <a:prstGeom prst="line">
            <a:avLst/>
          </a:prstGeom>
          <a:solidFill>
            <a:srgbClr val="FF0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9" name="Straight Connector 28"/>
          <p:cNvCxnSpPr>
            <a:stCxn id="15" idx="6"/>
            <a:endCxn id="20" idx="2"/>
          </p:cNvCxnSpPr>
          <p:nvPr/>
        </p:nvCxnSpPr>
        <p:spPr>
          <a:xfrm>
            <a:off x="7122522" y="2613660"/>
            <a:ext cx="3307080" cy="0"/>
          </a:xfrm>
          <a:prstGeom prst="line">
            <a:avLst/>
          </a:prstGeom>
          <a:solidFill>
            <a:srgbClr val="FF0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0" name="TextBox 29"/>
          <p:cNvSpPr txBox="1"/>
          <p:nvPr/>
        </p:nvSpPr>
        <p:spPr>
          <a:xfrm>
            <a:off x="6208702" y="1926828"/>
            <a:ext cx="1370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Generation </a:t>
            </a:r>
            <a:r>
              <a:rPr lang="en-US" i="1" dirty="0" smtClean="0"/>
              <a:t>t</a:t>
            </a:r>
            <a:endParaRPr lang="en-US" i="1" dirty="0"/>
          </a:p>
        </p:txBody>
      </p:sp>
      <p:sp>
        <p:nvSpPr>
          <p:cNvPr id="31" name="TextBox 30"/>
          <p:cNvSpPr txBox="1"/>
          <p:nvPr/>
        </p:nvSpPr>
        <p:spPr>
          <a:xfrm>
            <a:off x="9879206" y="1929090"/>
            <a:ext cx="1557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Generation </a:t>
            </a:r>
            <a:r>
              <a:rPr lang="en-US" i="1" dirty="0" smtClean="0"/>
              <a:t>t</a:t>
            </a:r>
            <a:r>
              <a:rPr lang="en-US" dirty="0" smtClean="0"/>
              <a:t>-1</a:t>
            </a:r>
            <a:endParaRPr lang="en-US" dirty="0"/>
          </a:p>
        </p:txBody>
      </p:sp>
      <p:cxnSp>
        <p:nvCxnSpPr>
          <p:cNvPr id="32" name="Straight Connector 31"/>
          <p:cNvCxnSpPr>
            <a:stCxn id="19" idx="6"/>
            <a:endCxn id="22" idx="2"/>
          </p:cNvCxnSpPr>
          <p:nvPr/>
        </p:nvCxnSpPr>
        <p:spPr>
          <a:xfrm flipV="1">
            <a:off x="7122522" y="4189730"/>
            <a:ext cx="3307080" cy="1576070"/>
          </a:xfrm>
          <a:prstGeom prst="line">
            <a:avLst/>
          </a:prstGeom>
          <a:solidFill>
            <a:srgbClr val="FF0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3" name="Straight Connector 32"/>
          <p:cNvCxnSpPr>
            <a:endCxn id="22" idx="2"/>
          </p:cNvCxnSpPr>
          <p:nvPr/>
        </p:nvCxnSpPr>
        <p:spPr>
          <a:xfrm flipV="1">
            <a:off x="7122522" y="4189730"/>
            <a:ext cx="3307080" cy="788035"/>
          </a:xfrm>
          <a:prstGeom prst="line">
            <a:avLst/>
          </a:prstGeom>
          <a:solidFill>
            <a:srgbClr val="FF0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4" name="Straight Connector 33"/>
          <p:cNvCxnSpPr>
            <a:endCxn id="22" idx="2"/>
          </p:cNvCxnSpPr>
          <p:nvPr/>
        </p:nvCxnSpPr>
        <p:spPr>
          <a:xfrm>
            <a:off x="7122522" y="4189729"/>
            <a:ext cx="3307080" cy="1"/>
          </a:xfrm>
          <a:prstGeom prst="line">
            <a:avLst/>
          </a:prstGeom>
          <a:solidFill>
            <a:srgbClr val="FF0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5" name="Straight Connector 34"/>
          <p:cNvCxnSpPr>
            <a:stCxn id="16" idx="6"/>
            <a:endCxn id="22" idx="2"/>
          </p:cNvCxnSpPr>
          <p:nvPr/>
        </p:nvCxnSpPr>
        <p:spPr>
          <a:xfrm>
            <a:off x="7122522" y="3401695"/>
            <a:ext cx="3307080" cy="788035"/>
          </a:xfrm>
          <a:prstGeom prst="line">
            <a:avLst/>
          </a:prstGeom>
          <a:solidFill>
            <a:srgbClr val="FF0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6" name="Straight Connector 35"/>
          <p:cNvCxnSpPr>
            <a:stCxn id="15" idx="6"/>
            <a:endCxn id="22" idx="2"/>
          </p:cNvCxnSpPr>
          <p:nvPr/>
        </p:nvCxnSpPr>
        <p:spPr>
          <a:xfrm>
            <a:off x="7122522" y="2613660"/>
            <a:ext cx="3307080" cy="1576070"/>
          </a:xfrm>
          <a:prstGeom prst="line">
            <a:avLst/>
          </a:prstGeom>
          <a:solidFill>
            <a:srgbClr val="FF0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75010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8665</TotalTime>
  <Words>751</Words>
  <Application>Microsoft Office PowerPoint</Application>
  <PresentationFormat>Widescreen</PresentationFormat>
  <Paragraphs>100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Office Theme</vt:lpstr>
      <vt:lpstr>Methods for Competitive Fitness in Coevolutionary Algorithms</vt:lpstr>
      <vt:lpstr>Overview</vt:lpstr>
      <vt:lpstr>Random Sampling</vt:lpstr>
      <vt:lpstr>Single-Elimination Tournament</vt:lpstr>
      <vt:lpstr>Aside: Transitive and Intransitive Games</vt:lpstr>
      <vt:lpstr>Aside: Converting to Winners and Losers</vt:lpstr>
      <vt:lpstr>Sample High-Fitness Opponents</vt:lpstr>
      <vt:lpstr>Aside: Competitive Fitness Sharing</vt:lpstr>
      <vt:lpstr>Shared Sampling</vt:lpstr>
      <vt:lpstr>Similar-Strength Opponent Sampling</vt:lpstr>
      <vt:lpstr>Aside: Elo Rating System</vt:lpstr>
      <vt:lpstr>Aside: Alpha-Rank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</dc:creator>
  <cp:lastModifiedBy>Sean Harris</cp:lastModifiedBy>
  <cp:revision>63</cp:revision>
  <dcterms:created xsi:type="dcterms:W3CDTF">2021-05-31T13:53:05Z</dcterms:created>
  <dcterms:modified xsi:type="dcterms:W3CDTF">2021-11-03T12:24:31Z</dcterms:modified>
</cp:coreProperties>
</file>