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7" r:id="rId3"/>
    <p:sldId id="278" r:id="rId4"/>
    <p:sldId id="288" r:id="rId5"/>
    <p:sldId id="279" r:id="rId6"/>
    <p:sldId id="286" r:id="rId7"/>
    <p:sldId id="280" r:id="rId8"/>
    <p:sldId id="281" r:id="rId9"/>
    <p:sldId id="282" r:id="rId10"/>
    <p:sldId id="283" r:id="rId11"/>
    <p:sldId id="291" r:id="rId12"/>
    <p:sldId id="289" r:id="rId13"/>
    <p:sldId id="285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590" autoAdjust="0"/>
  </p:normalViewPr>
  <p:slideViewPr>
    <p:cSldViewPr snapToGrid="0">
      <p:cViewPr varScale="1">
        <p:scale>
          <a:sx n="125" d="100"/>
          <a:sy n="125" d="100"/>
        </p:scale>
        <p:origin x="4910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91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nh0037\Documents\Research%20Notes\Graphs\Sampling%20Rate%20Te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Rank Error Comparison Example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Random Sampling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Sheet2!$K$1:$K$49</c:f>
              <c:numCache>
                <c:formatCode>General</c:formatCode>
                <c:ptCount val="49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</c:numCache>
            </c:numRef>
          </c:xVal>
          <c:yVal>
            <c:numRef>
              <c:f>Sheet2!$I$1:$I$49</c:f>
              <c:numCache>
                <c:formatCode>General</c:formatCode>
                <c:ptCount val="49"/>
                <c:pt idx="0">
                  <c:v>0.28399999999999898</c:v>
                </c:pt>
                <c:pt idx="1">
                  <c:v>0.25159999999999899</c:v>
                </c:pt>
                <c:pt idx="2">
                  <c:v>0.22159999999999899</c:v>
                </c:pt>
                <c:pt idx="3">
                  <c:v>0.19839999999999899</c:v>
                </c:pt>
                <c:pt idx="4">
                  <c:v>0.18479999999999899</c:v>
                </c:pt>
                <c:pt idx="5">
                  <c:v>0.166799999999999</c:v>
                </c:pt>
                <c:pt idx="6">
                  <c:v>0.15519999999999901</c:v>
                </c:pt>
                <c:pt idx="7">
                  <c:v>0.147199999999999</c:v>
                </c:pt>
                <c:pt idx="8">
                  <c:v>0.14119999999999899</c:v>
                </c:pt>
                <c:pt idx="9">
                  <c:v>0.13399999999999901</c:v>
                </c:pt>
                <c:pt idx="10">
                  <c:v>0.121999999999999</c:v>
                </c:pt>
                <c:pt idx="11">
                  <c:v>0.11159999999999901</c:v>
                </c:pt>
                <c:pt idx="12">
                  <c:v>0.11359999999999899</c:v>
                </c:pt>
                <c:pt idx="13">
                  <c:v>0.103199999999999</c:v>
                </c:pt>
                <c:pt idx="14">
                  <c:v>9.9199999999999899E-2</c:v>
                </c:pt>
                <c:pt idx="15">
                  <c:v>9.3599999999999905E-2</c:v>
                </c:pt>
                <c:pt idx="16">
                  <c:v>9.4399999999999804E-2</c:v>
                </c:pt>
                <c:pt idx="17">
                  <c:v>8.8799999999999907E-2</c:v>
                </c:pt>
                <c:pt idx="18">
                  <c:v>8.7199999999999903E-2</c:v>
                </c:pt>
                <c:pt idx="19">
                  <c:v>8.5199999999999901E-2</c:v>
                </c:pt>
                <c:pt idx="20">
                  <c:v>7.9599999999999893E-2</c:v>
                </c:pt>
                <c:pt idx="21">
                  <c:v>7.4399999999999897E-2</c:v>
                </c:pt>
                <c:pt idx="22">
                  <c:v>7.3199999999999807E-2</c:v>
                </c:pt>
                <c:pt idx="23">
                  <c:v>6.7599999999999896E-2</c:v>
                </c:pt>
                <c:pt idx="24">
                  <c:v>6.7199999999999899E-2</c:v>
                </c:pt>
                <c:pt idx="25">
                  <c:v>6.3599999999999907E-2</c:v>
                </c:pt>
                <c:pt idx="26">
                  <c:v>6.3599999999999907E-2</c:v>
                </c:pt>
                <c:pt idx="27">
                  <c:v>6.1599999999999898E-2</c:v>
                </c:pt>
                <c:pt idx="28">
                  <c:v>6.5599999999999895E-2</c:v>
                </c:pt>
                <c:pt idx="29">
                  <c:v>6.6399999999999904E-2</c:v>
                </c:pt>
                <c:pt idx="30">
                  <c:v>6.6799999999999901E-2</c:v>
                </c:pt>
                <c:pt idx="31">
                  <c:v>6.9599999999999898E-2</c:v>
                </c:pt>
                <c:pt idx="32">
                  <c:v>6.91999999999999E-2</c:v>
                </c:pt>
                <c:pt idx="33">
                  <c:v>6.6399999999999904E-2</c:v>
                </c:pt>
                <c:pt idx="34">
                  <c:v>6.3599999999999907E-2</c:v>
                </c:pt>
                <c:pt idx="35">
                  <c:v>6.3999999999999904E-2</c:v>
                </c:pt>
                <c:pt idx="36">
                  <c:v>6.23999999999999E-2</c:v>
                </c:pt>
                <c:pt idx="37">
                  <c:v>6.3199999999999895E-2</c:v>
                </c:pt>
                <c:pt idx="38">
                  <c:v>6.1999999999999902E-2</c:v>
                </c:pt>
                <c:pt idx="39">
                  <c:v>6.5999999999999906E-2</c:v>
                </c:pt>
                <c:pt idx="40">
                  <c:v>6.7599999999999896E-2</c:v>
                </c:pt>
                <c:pt idx="41">
                  <c:v>6.5199999999999897E-2</c:v>
                </c:pt>
                <c:pt idx="42">
                  <c:v>6.3999999999999904E-2</c:v>
                </c:pt>
                <c:pt idx="43">
                  <c:v>6.3199999999999895E-2</c:v>
                </c:pt>
                <c:pt idx="44">
                  <c:v>6.3599999999999907E-2</c:v>
                </c:pt>
                <c:pt idx="45">
                  <c:v>6.4399999999999902E-2</c:v>
                </c:pt>
                <c:pt idx="46">
                  <c:v>6.3999999999999904E-2</c:v>
                </c:pt>
                <c:pt idx="47">
                  <c:v>5.9599999999999903E-2</c:v>
                </c:pt>
                <c:pt idx="48">
                  <c:v>5.7999999999999899E-2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78-4368-8A45-800BCDB0F95D}"/>
            </c:ext>
          </c:extLst>
        </c:ser>
        <c:ser>
          <c:idx val="1"/>
          <c:order val="1"/>
          <c:tx>
            <c:v>Experimental Sampling Method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Sheet2!$K$1:$K$49</c:f>
              <c:numCache>
                <c:formatCode>General</c:formatCode>
                <c:ptCount val="49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</c:numCache>
            </c:numRef>
          </c:xVal>
          <c:yVal>
            <c:numRef>
              <c:f>Sheet2!$D$1:$D$49</c:f>
              <c:numCache>
                <c:formatCode>General</c:formatCode>
                <c:ptCount val="49"/>
                <c:pt idx="0">
                  <c:v>0.28160000000000002</c:v>
                </c:pt>
                <c:pt idx="1">
                  <c:v>0.3</c:v>
                </c:pt>
                <c:pt idx="2">
                  <c:v>0.316</c:v>
                </c:pt>
                <c:pt idx="3">
                  <c:v>0.31839999999999902</c:v>
                </c:pt>
                <c:pt idx="4">
                  <c:v>0.3296</c:v>
                </c:pt>
                <c:pt idx="5">
                  <c:v>0.31719999999999998</c:v>
                </c:pt>
                <c:pt idx="6">
                  <c:v>0.3216</c:v>
                </c:pt>
                <c:pt idx="7">
                  <c:v>0.32039999999999902</c:v>
                </c:pt>
                <c:pt idx="8">
                  <c:v>0.311999999999999</c:v>
                </c:pt>
                <c:pt idx="9">
                  <c:v>0.31359999999999899</c:v>
                </c:pt>
                <c:pt idx="10">
                  <c:v>0.31079999999999902</c:v>
                </c:pt>
                <c:pt idx="11">
                  <c:v>0.30359999999999898</c:v>
                </c:pt>
                <c:pt idx="12">
                  <c:v>0.30079999999999901</c:v>
                </c:pt>
                <c:pt idx="13">
                  <c:v>0.29919999999999902</c:v>
                </c:pt>
                <c:pt idx="14">
                  <c:v>0.288799999999999</c:v>
                </c:pt>
                <c:pt idx="15">
                  <c:v>0.29320000000000002</c:v>
                </c:pt>
                <c:pt idx="16">
                  <c:v>0.29199999999999898</c:v>
                </c:pt>
                <c:pt idx="17">
                  <c:v>0.28239999999999899</c:v>
                </c:pt>
                <c:pt idx="18">
                  <c:v>0.27759999999999901</c:v>
                </c:pt>
                <c:pt idx="19">
                  <c:v>0.27839999999999998</c:v>
                </c:pt>
                <c:pt idx="20">
                  <c:v>0.26440000000000002</c:v>
                </c:pt>
                <c:pt idx="21">
                  <c:v>0.26119999999999999</c:v>
                </c:pt>
                <c:pt idx="22">
                  <c:v>0.25559999999999899</c:v>
                </c:pt>
                <c:pt idx="23">
                  <c:v>0.25079999999999902</c:v>
                </c:pt>
                <c:pt idx="24">
                  <c:v>0.24439999999999901</c:v>
                </c:pt>
                <c:pt idx="25">
                  <c:v>0.2392</c:v>
                </c:pt>
                <c:pt idx="26">
                  <c:v>0.2364</c:v>
                </c:pt>
                <c:pt idx="27">
                  <c:v>0.23679999999999901</c:v>
                </c:pt>
                <c:pt idx="28">
                  <c:v>0.235599999999999</c:v>
                </c:pt>
                <c:pt idx="29">
                  <c:v>0.22839999999999899</c:v>
                </c:pt>
                <c:pt idx="30">
                  <c:v>0.22119999999999901</c:v>
                </c:pt>
                <c:pt idx="31">
                  <c:v>0.21159999999999901</c:v>
                </c:pt>
                <c:pt idx="32">
                  <c:v>0.20599999999999899</c:v>
                </c:pt>
                <c:pt idx="33">
                  <c:v>0.1948</c:v>
                </c:pt>
                <c:pt idx="34">
                  <c:v>0.17799999999999899</c:v>
                </c:pt>
                <c:pt idx="35">
                  <c:v>0.16239999999999899</c:v>
                </c:pt>
                <c:pt idx="36">
                  <c:v>0.14799999999999899</c:v>
                </c:pt>
                <c:pt idx="37">
                  <c:v>0.13919999999999899</c:v>
                </c:pt>
                <c:pt idx="38">
                  <c:v>0.12999999999999901</c:v>
                </c:pt>
                <c:pt idx="39">
                  <c:v>0.121999999999999</c:v>
                </c:pt>
                <c:pt idx="40">
                  <c:v>0.11599999999999901</c:v>
                </c:pt>
                <c:pt idx="41">
                  <c:v>0.11119999999999899</c:v>
                </c:pt>
                <c:pt idx="42">
                  <c:v>0.107999999999999</c:v>
                </c:pt>
                <c:pt idx="43">
                  <c:v>0.105199999999999</c:v>
                </c:pt>
                <c:pt idx="44">
                  <c:v>0.103599999999999</c:v>
                </c:pt>
                <c:pt idx="45">
                  <c:v>0.101199999999999</c:v>
                </c:pt>
                <c:pt idx="46">
                  <c:v>9.9999999999999895E-2</c:v>
                </c:pt>
                <c:pt idx="47">
                  <c:v>9.7999999999999907E-2</c:v>
                </c:pt>
                <c:pt idx="48">
                  <c:v>9.7599999999999895E-2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78-4368-8A45-800BCDB0F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3513855"/>
        <c:axId val="1206490447"/>
      </c:scatterChart>
      <c:valAx>
        <c:axId val="1373513855"/>
        <c:scaling>
          <c:orientation val="minMax"/>
          <c:max val="25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Total Pairing</a:t>
                </a:r>
                <a:r>
                  <a:rPr lang="en-US" baseline="0">
                    <a:solidFill>
                      <a:schemeClr val="tx1"/>
                    </a:solidFill>
                  </a:rPr>
                  <a:t> </a:t>
                </a:r>
                <a:r>
                  <a:rPr lang="en-US">
                    <a:solidFill>
                      <a:schemeClr val="tx1"/>
                    </a:solidFill>
                  </a:rPr>
                  <a:t>Evaluations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490447"/>
        <c:crosses val="autoZero"/>
        <c:crossBetween val="midCat"/>
      </c:valAx>
      <c:valAx>
        <c:axId val="1206490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Average Fitness</a:t>
                </a:r>
                <a:r>
                  <a:rPr lang="en-US" baseline="0">
                    <a:solidFill>
                      <a:schemeClr val="tx1"/>
                    </a:solidFill>
                  </a:rPr>
                  <a:t> Rank Error (%)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351385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82094-58F6-47F7-9526-DAF162CBEF61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ECFBD-2743-44CA-A5F7-D657FB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1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123FC1-BF65-4BFB-B633-97EE4A31A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24428" r="1647" b="-159"/>
          <a:stretch/>
        </p:blipFill>
        <p:spPr>
          <a:xfrm>
            <a:off x="0" y="-94893"/>
            <a:ext cx="12192000" cy="6262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2F100-64B4-41E0-8CE8-07EC1055F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968B7-FF80-4C5E-AC95-F306B72E7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948CA-4635-4381-8885-97C23DF8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8DC6D-4258-4CBA-BBEC-21A831FF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A89C8-EAAC-4A1A-9683-60D6DFA0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8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C4BF0-DC60-4AEA-A9B7-8516185F1F5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20AF7-B55B-45F1-BA21-AF16A9ACE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30387-704A-47C6-9211-D622F20C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3E5A3-524F-4C7B-926B-A80E2FBC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CF911-BD50-4626-9A46-D1F35A84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0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A818AE-ED4A-40BD-94A3-07A80EB81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9E0DC-6CA5-4ECB-9C62-ADD37A355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85F21-BE6B-4A6E-8F96-3DF32914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AC6E9-11F3-4293-A45F-C3E5C97D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23A26-2A56-44BA-A6D6-F01C661D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7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CD03-2244-4865-A067-987820DD04A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1AECB-8F2E-4F3D-96FC-CAE83EB7E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01987-A292-4309-89A8-776170A8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9ED0E-3A9B-4923-992C-30857557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CAB95-A957-4D24-A63D-512FCFE9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0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45A0-A626-41FB-8E0F-4DF3589EE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630F6-5C4A-412D-A490-CE8BBE009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66D00-549E-4B9D-B615-64D72CB8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15C8B-DFC9-49E7-BCE7-968D5E1B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944DF-E812-4179-9CA5-3C8C6F79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E3779-FB1E-4875-8444-65B0D286FA36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46B11-32F3-4BCA-A278-0AC5BA870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2066D-F8A7-4076-8A74-73A1F869B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9F69E-5E0D-4659-A0F0-2BEA5199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DCF79-DC17-40A4-8322-D9DDAC8D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CB9B2-FCF6-4FA3-9D51-E20B848C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6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2300-669B-42DB-908A-34EAE4B9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726D7-86FA-4BFA-BA81-64ABF617D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753E8-42F4-485F-A9E0-645D3A119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6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7E9E0-BBBC-4109-8828-23C31641A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5E9ED-FB97-4CC2-9B29-F96CD3599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6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EA99F-7126-40A0-9500-5AF1A2B25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716CE4-35C1-40D3-A505-7D9283B2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DFF00-907E-4E81-9AAE-4F20CC81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6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CF4B2-5B16-44DB-BAAC-A206BFD9F70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36506-F4B7-4B38-8FB4-144F0793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5A752-927E-46CA-963B-5D39252E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DDA46-EAEC-4CBC-BE1E-BEE15D51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9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70BEC-D7D8-4587-8F5A-EFC83EBD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FC822-B991-4CC3-ABBE-5B641B81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3FB53-06E3-4FEF-8F83-AEA57ECF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3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7DA8-CA1F-438D-9651-EC86A4EE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36A69-45DB-415A-AEEB-B0220650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359ED-FA02-45A2-86DA-1BDAA4A68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63FBD-0F03-464D-8BFC-ECB34435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2D42F-2C7B-48BD-8B93-BD00B9E3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B544D-A2D6-421E-8045-A86EFD41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2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C1504-145D-46A4-82E4-AAC98157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8DAE-13EB-47EF-A832-E0343DD8A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75C25-1AD6-442E-9456-80F21477F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9C8FA-60ED-4F06-8522-4832FEFA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A875-7C33-4C58-A02A-B9B529543C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4C6BC-BADA-4723-9035-FE7A5CD8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DE47-7DB1-4AC9-9EE1-E63DB0F1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5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17B4BB-84B6-439F-8436-5FD9A79B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E92DB-190E-455E-800B-8127F1BDA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4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AB32A-F78F-4C38-8E4C-B5E41902F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4A875-7C33-4C58-A02A-B9B529543C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7D53E-B860-4ED8-84C7-17B1510BE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E4EEA-CF46-49FA-A39D-324A07604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F4C24-29DF-4A0B-AC75-E483A08826A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31601-73DD-4CE0-8154-9A13F70A0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7" t="86443" r="-1" b="3189"/>
          <a:stretch/>
        </p:blipFill>
        <p:spPr>
          <a:xfrm>
            <a:off x="-422694" y="6146799"/>
            <a:ext cx="12614694" cy="711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01847F-C9DE-4AF6-8808-EBCB4EE63E72}"/>
              </a:ext>
            </a:extLst>
          </p:cNvPr>
          <p:cNvSpPr txBox="1"/>
          <p:nvPr userDrawn="1"/>
        </p:nvSpPr>
        <p:spPr>
          <a:xfrm>
            <a:off x="9103360" y="6302344"/>
            <a:ext cx="258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bonsai.auburn.edu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681FF6-8680-4453-8820-1BB855ED9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28497" r="1647" b="50138"/>
          <a:stretch/>
        </p:blipFill>
        <p:spPr>
          <a:xfrm>
            <a:off x="0" y="0"/>
            <a:ext cx="12192000" cy="176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D612D1-7B55-48AE-A848-F45D29ADAE53}"/>
              </a:ext>
            </a:extLst>
          </p:cNvPr>
          <p:cNvSpPr txBox="1"/>
          <p:nvPr userDrawn="1"/>
        </p:nvSpPr>
        <p:spPr>
          <a:xfrm>
            <a:off x="838200" y="6302344"/>
            <a:ext cx="258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COMP 5660/6660</a:t>
            </a:r>
          </a:p>
        </p:txBody>
      </p:sp>
    </p:spTree>
    <p:extLst>
      <p:ext uri="{BB962C8B-B14F-4D97-AF65-F5344CB8AC3E}">
        <p14:creationId xmlns:p14="http://schemas.microsoft.com/office/powerpoint/2010/main" val="310320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for Competitive Fitness in </a:t>
            </a:r>
            <a:r>
              <a:rPr lang="en-US" dirty="0" err="1"/>
              <a:t>Coevolutionary</a:t>
            </a:r>
            <a:r>
              <a:rPr lang="en-US" dirty="0"/>
              <a:t>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Sean Harris</a:t>
            </a:r>
          </a:p>
          <a:p>
            <a:r>
              <a:rPr lang="en-US" dirty="0"/>
              <a:t>For </a:t>
            </a:r>
            <a:r>
              <a:rPr lang="en-US" dirty="0">
                <a:effectLst/>
              </a:rPr>
              <a:t>COMP 5660/6660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5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Iteratively construct a sample with high competitive fitness sharing scores relative to each other, used for all opponents</a:t>
            </a:r>
          </a:p>
          <a:p>
            <a:r>
              <a:rPr lang="en-US" dirty="0"/>
              <a:t>Like sampling high-fitness opponents, but more diverse</a:t>
            </a:r>
          </a:p>
          <a:p>
            <a:r>
              <a:rPr lang="en-US" dirty="0"/>
              <a:t>Advantages: opponents are tested against a diverse sample of good opponents</a:t>
            </a:r>
          </a:p>
          <a:p>
            <a:r>
              <a:rPr lang="en-US" dirty="0"/>
              <a:t>Disadvantages: requires games that have winners/losers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665322" y="238506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65322" y="317309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65322" y="396113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65322" y="474916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65322" y="55372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429602" y="238506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429602" y="317309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429602" y="3961130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429602" y="4749165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429602" y="5537200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19" idx="6"/>
            <a:endCxn id="20" idx="2"/>
          </p:cNvCxnSpPr>
          <p:nvPr/>
        </p:nvCxnSpPr>
        <p:spPr>
          <a:xfrm flipV="1">
            <a:off x="7122522" y="2613660"/>
            <a:ext cx="3307080" cy="315214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traight Connector 25"/>
          <p:cNvCxnSpPr>
            <a:stCxn id="18" idx="6"/>
            <a:endCxn id="20" idx="2"/>
          </p:cNvCxnSpPr>
          <p:nvPr/>
        </p:nvCxnSpPr>
        <p:spPr>
          <a:xfrm flipV="1">
            <a:off x="7122522" y="2613660"/>
            <a:ext cx="3307080" cy="236410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7" idx="6"/>
            <a:endCxn id="20" idx="2"/>
          </p:cNvCxnSpPr>
          <p:nvPr/>
        </p:nvCxnSpPr>
        <p:spPr>
          <a:xfrm flipV="1">
            <a:off x="7122522" y="261366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Connector 27"/>
          <p:cNvCxnSpPr>
            <a:stCxn id="16" idx="6"/>
            <a:endCxn id="20" idx="2"/>
          </p:cNvCxnSpPr>
          <p:nvPr/>
        </p:nvCxnSpPr>
        <p:spPr>
          <a:xfrm flipV="1">
            <a:off x="7122522" y="2613660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/>
          <p:cNvCxnSpPr>
            <a:stCxn id="15" idx="6"/>
            <a:endCxn id="20" idx="2"/>
          </p:cNvCxnSpPr>
          <p:nvPr/>
        </p:nvCxnSpPr>
        <p:spPr>
          <a:xfrm>
            <a:off x="7122522" y="2613660"/>
            <a:ext cx="3307080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29"/>
          <p:cNvSpPr txBox="1"/>
          <p:nvPr/>
        </p:nvSpPr>
        <p:spPr>
          <a:xfrm>
            <a:off x="6208702" y="1926828"/>
            <a:ext cx="13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Generation </a:t>
            </a:r>
            <a:r>
              <a:rPr lang="en-US" i="1" dirty="0"/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79206" y="1929090"/>
            <a:ext cx="155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Generation </a:t>
            </a:r>
            <a:r>
              <a:rPr lang="en-US" i="1" dirty="0"/>
              <a:t>t</a:t>
            </a:r>
            <a:r>
              <a:rPr lang="en-US" dirty="0"/>
              <a:t>-1</a:t>
            </a:r>
          </a:p>
        </p:txBody>
      </p:sp>
      <p:cxnSp>
        <p:nvCxnSpPr>
          <p:cNvPr id="32" name="Straight Connector 31"/>
          <p:cNvCxnSpPr>
            <a:stCxn id="19" idx="6"/>
            <a:endCxn id="22" idx="2"/>
          </p:cNvCxnSpPr>
          <p:nvPr/>
        </p:nvCxnSpPr>
        <p:spPr>
          <a:xfrm flipV="1">
            <a:off x="7122522" y="418973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Straight Connector 32"/>
          <p:cNvCxnSpPr>
            <a:endCxn id="22" idx="2"/>
          </p:cNvCxnSpPr>
          <p:nvPr/>
        </p:nvCxnSpPr>
        <p:spPr>
          <a:xfrm flipV="1">
            <a:off x="7122522" y="4189730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Straight Connector 33"/>
          <p:cNvCxnSpPr>
            <a:endCxn id="22" idx="2"/>
          </p:cNvCxnSpPr>
          <p:nvPr/>
        </p:nvCxnSpPr>
        <p:spPr>
          <a:xfrm>
            <a:off x="7122522" y="4189729"/>
            <a:ext cx="3307080" cy="1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Straight Connector 34"/>
          <p:cNvCxnSpPr>
            <a:stCxn id="16" idx="6"/>
            <a:endCxn id="22" idx="2"/>
          </p:cNvCxnSpPr>
          <p:nvPr/>
        </p:nvCxnSpPr>
        <p:spPr>
          <a:xfrm>
            <a:off x="7122522" y="3401695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Straight Connector 35"/>
          <p:cNvCxnSpPr>
            <a:stCxn id="15" idx="6"/>
            <a:endCxn id="22" idx="2"/>
          </p:cNvCxnSpPr>
          <p:nvPr/>
        </p:nvCxnSpPr>
        <p:spPr>
          <a:xfrm>
            <a:off x="7122522" y="261366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5010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931695-34B6-43BB-2779-7BD79C61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 Sampling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E9A611-46E7-3211-70C2-9C617004B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comparison of resulting individuals</a:t>
            </a:r>
          </a:p>
          <a:p>
            <a:pPr lvl="1"/>
            <a:r>
              <a:rPr lang="en-US" dirty="0"/>
              <a:t>Not always easy to do in competitive coevolution</a:t>
            </a:r>
          </a:p>
          <a:p>
            <a:r>
              <a:rPr lang="en-US" dirty="0"/>
              <a:t>Comparison of sampling accuracy</a:t>
            </a:r>
          </a:p>
          <a:p>
            <a:pPr lvl="1"/>
            <a:r>
              <a:rPr lang="en-US" dirty="0"/>
              <a:t>Need to compare sampled </a:t>
            </a:r>
            <a:r>
              <a:rPr lang="en-US" dirty="0" err="1"/>
              <a:t>fitnesses</a:t>
            </a:r>
            <a:r>
              <a:rPr lang="en-US" dirty="0"/>
              <a:t> to a “ground truth”</a:t>
            </a:r>
          </a:p>
          <a:p>
            <a:r>
              <a:rPr lang="en-US" dirty="0"/>
              <a:t>Analysis of transitivity properties</a:t>
            </a:r>
          </a:p>
          <a:p>
            <a:pPr lvl="1"/>
            <a:r>
              <a:rPr lang="en-US" dirty="0"/>
              <a:t>Determine whether sampling methods with transitivity assumptions are valid</a:t>
            </a:r>
          </a:p>
          <a:p>
            <a:r>
              <a:rPr lang="en-US" dirty="0"/>
              <a:t>Analysis of phenotype space</a:t>
            </a:r>
          </a:p>
          <a:p>
            <a:pPr lvl="1"/>
            <a:r>
              <a:rPr lang="en-US" dirty="0"/>
              <a:t>Determine how different strategy groups are organized and relate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38748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Sampling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 estimated fitness from a sampling technique to a “ground truth” fitness value</a:t>
            </a:r>
          </a:p>
          <a:p>
            <a:r>
              <a:rPr lang="en-US" dirty="0"/>
              <a:t>One method: Perform round-robin evaluation on a population to get the ground truth</a:t>
            </a:r>
          </a:p>
          <a:p>
            <a:r>
              <a:rPr lang="en-US" dirty="0"/>
              <a:t>Fitness error or rank error can be computed between estimated fitness and ground truth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721FA1-8031-750A-A3E0-674129227DB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7215459"/>
              </p:ext>
            </p:extLst>
          </p:nvPr>
        </p:nvGraphicFramePr>
        <p:xfrm>
          <a:off x="6172200" y="1825625"/>
          <a:ext cx="5181600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01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Skill rating system based on Markov chain modelling</a:t>
            </a:r>
          </a:p>
          <a:p>
            <a:r>
              <a:rPr lang="en-US" dirty="0"/>
              <a:t>Finds the stationary distribution of a Markov chain, where edges represent a chance to switch to a strategy that beat you</a:t>
            </a:r>
          </a:p>
          <a:p>
            <a:r>
              <a:rPr lang="en-US" dirty="0"/>
              <a:t>The strategy distribution of the game’s resulting “meta”</a:t>
            </a:r>
          </a:p>
          <a:p>
            <a:r>
              <a:rPr lang="en-US" dirty="0"/>
              <a:t>Extremely well-suited for modelling intransitive games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1883636"/>
            <a:ext cx="4175760" cy="41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8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Competitive fitness sharing, shared sampling:</a:t>
            </a:r>
            <a:br>
              <a:rPr lang="en-US" dirty="0"/>
            </a:br>
            <a:r>
              <a:rPr lang="en-US" dirty="0"/>
              <a:t>Christopher D. Rosin and Richard K. </a:t>
            </a:r>
            <a:r>
              <a:rPr lang="en-US" dirty="0" err="1"/>
              <a:t>Belew</a:t>
            </a:r>
            <a:r>
              <a:rPr lang="en-US" dirty="0"/>
              <a:t>. 1997. New methods for competitive coevolution.</a:t>
            </a:r>
          </a:p>
          <a:p>
            <a:r>
              <a:rPr lang="en-US" b="1" dirty="0"/>
              <a:t>Alpha-Rank:</a:t>
            </a:r>
            <a:br>
              <a:rPr lang="en-US" b="1" dirty="0"/>
            </a:br>
            <a:r>
              <a:rPr lang="en-US" dirty="0" err="1"/>
              <a:t>Shayegan</a:t>
            </a:r>
            <a:r>
              <a:rPr lang="en-US" dirty="0"/>
              <a:t> </a:t>
            </a:r>
            <a:r>
              <a:rPr lang="en-US" dirty="0" err="1"/>
              <a:t>Omidshafiei</a:t>
            </a:r>
            <a:r>
              <a:rPr lang="en-US" dirty="0"/>
              <a:t> et al. 2019. 𝛼-rank: Multi-agent evaluation by evolution.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595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Competitive fitness depends on the relative capability of opponents</a:t>
            </a:r>
          </a:p>
          <a:p>
            <a:r>
              <a:rPr lang="en-US" dirty="0"/>
              <a:t>Evaluating against every possible opponent is ideal, but infeasible</a:t>
            </a:r>
          </a:p>
          <a:p>
            <a:r>
              <a:rPr lang="en-US" dirty="0"/>
              <a:t>Instead, we sample a subset of possible opponents</a:t>
            </a:r>
          </a:p>
          <a:p>
            <a:r>
              <a:rPr lang="en-US" dirty="0"/>
              <a:t>While random sampling is the most common, other methods of opponent sampling have advantages</a:t>
            </a:r>
          </a:p>
        </p:txBody>
      </p:sp>
    </p:spTree>
    <p:extLst>
      <p:ext uri="{BB962C8B-B14F-4D97-AF65-F5344CB8AC3E}">
        <p14:creationId xmlns:p14="http://schemas.microsoft.com/office/powerpoint/2010/main" val="264308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Pair each individual with </a:t>
            </a:r>
            <a:r>
              <a:rPr lang="en-US" i="1" dirty="0"/>
              <a:t>n</a:t>
            </a:r>
            <a:r>
              <a:rPr lang="en-US" dirty="0"/>
              <a:t> random opponents, then average the </a:t>
            </a:r>
            <a:r>
              <a:rPr lang="en-US" dirty="0" err="1"/>
              <a:t>fitnesses</a:t>
            </a:r>
            <a:endParaRPr lang="en-US" dirty="0"/>
          </a:p>
          <a:p>
            <a:r>
              <a:rPr lang="en-US" dirty="0"/>
              <a:t>Tradeoff between accuracy and time spent</a:t>
            </a:r>
          </a:p>
          <a:p>
            <a:r>
              <a:rPr lang="en-US" dirty="0"/>
              <a:t>Advantages: easy to implement, minimal bias</a:t>
            </a:r>
          </a:p>
          <a:p>
            <a:r>
              <a:rPr lang="en-US" dirty="0"/>
              <a:t>Disadvantages: inefficient use of evaluations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665322" y="238506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65322" y="317309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65322" y="396113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65322" y="474916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65322" y="55372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429602" y="238506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29602" y="317309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429602" y="396113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29602" y="474916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429602" y="55372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6" idx="6"/>
            <a:endCxn id="13" idx="2"/>
          </p:cNvCxnSpPr>
          <p:nvPr/>
        </p:nvCxnSpPr>
        <p:spPr>
          <a:xfrm>
            <a:off x="7122522" y="261366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traight Connector 23"/>
          <p:cNvCxnSpPr>
            <a:stCxn id="7" idx="6"/>
            <a:endCxn id="12" idx="2"/>
          </p:cNvCxnSpPr>
          <p:nvPr/>
        </p:nvCxnSpPr>
        <p:spPr>
          <a:xfrm>
            <a:off x="7122522" y="3401695"/>
            <a:ext cx="3307080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7" idx="6"/>
            <a:endCxn id="15" idx="2"/>
          </p:cNvCxnSpPr>
          <p:nvPr/>
        </p:nvCxnSpPr>
        <p:spPr>
          <a:xfrm>
            <a:off x="7122522" y="3401695"/>
            <a:ext cx="3307080" cy="236410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/>
          <p:cNvCxnSpPr>
            <a:stCxn id="6" idx="6"/>
            <a:endCxn id="12" idx="2"/>
          </p:cNvCxnSpPr>
          <p:nvPr/>
        </p:nvCxnSpPr>
        <p:spPr>
          <a:xfrm>
            <a:off x="7122522" y="2613660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Straight Connector 32"/>
          <p:cNvCxnSpPr>
            <a:stCxn id="8" idx="6"/>
            <a:endCxn id="11" idx="2"/>
          </p:cNvCxnSpPr>
          <p:nvPr/>
        </p:nvCxnSpPr>
        <p:spPr>
          <a:xfrm flipV="1">
            <a:off x="7122522" y="261366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Straight Connector 35"/>
          <p:cNvCxnSpPr>
            <a:stCxn id="9" idx="6"/>
            <a:endCxn id="14" idx="2"/>
          </p:cNvCxnSpPr>
          <p:nvPr/>
        </p:nvCxnSpPr>
        <p:spPr>
          <a:xfrm>
            <a:off x="7122522" y="4977765"/>
            <a:ext cx="3307080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Connector 38"/>
          <p:cNvCxnSpPr>
            <a:stCxn id="10" idx="6"/>
            <a:endCxn id="11" idx="2"/>
          </p:cNvCxnSpPr>
          <p:nvPr/>
        </p:nvCxnSpPr>
        <p:spPr>
          <a:xfrm flipV="1">
            <a:off x="7122522" y="2613660"/>
            <a:ext cx="3307080" cy="315214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41"/>
          <p:cNvCxnSpPr>
            <a:stCxn id="8" idx="6"/>
            <a:endCxn id="15" idx="2"/>
          </p:cNvCxnSpPr>
          <p:nvPr/>
        </p:nvCxnSpPr>
        <p:spPr>
          <a:xfrm>
            <a:off x="7122522" y="418973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44"/>
          <p:cNvCxnSpPr>
            <a:stCxn id="9" idx="6"/>
            <a:endCxn id="13" idx="2"/>
          </p:cNvCxnSpPr>
          <p:nvPr/>
        </p:nvCxnSpPr>
        <p:spPr>
          <a:xfrm flipV="1">
            <a:off x="7122522" y="4189730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47"/>
          <p:cNvCxnSpPr>
            <a:stCxn id="10" idx="6"/>
            <a:endCxn id="14" idx="2"/>
          </p:cNvCxnSpPr>
          <p:nvPr/>
        </p:nvCxnSpPr>
        <p:spPr>
          <a:xfrm flipV="1">
            <a:off x="7122522" y="4977765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07929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Round-Robin 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Pair each individual with each opponent, then average the </a:t>
            </a:r>
            <a:r>
              <a:rPr lang="en-US" dirty="0" err="1"/>
              <a:t>fitnesses</a:t>
            </a:r>
            <a:endParaRPr lang="en-US" dirty="0"/>
          </a:p>
          <a:p>
            <a:r>
              <a:rPr lang="en-US" dirty="0"/>
              <a:t>Advantages: very accurate measure of fitness for a given population size</a:t>
            </a:r>
          </a:p>
          <a:p>
            <a:r>
              <a:rPr lang="en-US" dirty="0"/>
              <a:t>Disadvantages: extreme time cost, quadratic with population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665322" y="238506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65322" y="317309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65322" y="396113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65322" y="474916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65322" y="55372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429602" y="238506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29602" y="317309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429602" y="396113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29602" y="474916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429602" y="55372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6" idx="6"/>
            <a:endCxn id="13" idx="2"/>
          </p:cNvCxnSpPr>
          <p:nvPr/>
        </p:nvCxnSpPr>
        <p:spPr>
          <a:xfrm>
            <a:off x="7122522" y="261366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traight Connector 23"/>
          <p:cNvCxnSpPr>
            <a:stCxn id="7" idx="6"/>
            <a:endCxn id="12" idx="2"/>
          </p:cNvCxnSpPr>
          <p:nvPr/>
        </p:nvCxnSpPr>
        <p:spPr>
          <a:xfrm>
            <a:off x="7122522" y="3401695"/>
            <a:ext cx="3307080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7" idx="6"/>
            <a:endCxn id="15" idx="2"/>
          </p:cNvCxnSpPr>
          <p:nvPr/>
        </p:nvCxnSpPr>
        <p:spPr>
          <a:xfrm>
            <a:off x="7122522" y="3401695"/>
            <a:ext cx="3307080" cy="236410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/>
          <p:cNvCxnSpPr>
            <a:stCxn id="6" idx="6"/>
            <a:endCxn id="12" idx="2"/>
          </p:cNvCxnSpPr>
          <p:nvPr/>
        </p:nvCxnSpPr>
        <p:spPr>
          <a:xfrm>
            <a:off x="7122522" y="2613660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Straight Connector 32"/>
          <p:cNvCxnSpPr>
            <a:stCxn id="8" idx="6"/>
            <a:endCxn id="11" idx="2"/>
          </p:cNvCxnSpPr>
          <p:nvPr/>
        </p:nvCxnSpPr>
        <p:spPr>
          <a:xfrm flipV="1">
            <a:off x="7122522" y="261366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Straight Connector 35"/>
          <p:cNvCxnSpPr>
            <a:stCxn id="9" idx="6"/>
            <a:endCxn id="14" idx="2"/>
          </p:cNvCxnSpPr>
          <p:nvPr/>
        </p:nvCxnSpPr>
        <p:spPr>
          <a:xfrm>
            <a:off x="7122522" y="4977765"/>
            <a:ext cx="3307080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Connector 38"/>
          <p:cNvCxnSpPr>
            <a:stCxn id="10" idx="6"/>
            <a:endCxn id="11" idx="2"/>
          </p:cNvCxnSpPr>
          <p:nvPr/>
        </p:nvCxnSpPr>
        <p:spPr>
          <a:xfrm flipV="1">
            <a:off x="7122522" y="2613660"/>
            <a:ext cx="3307080" cy="315214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41"/>
          <p:cNvCxnSpPr>
            <a:stCxn id="8" idx="6"/>
            <a:endCxn id="15" idx="2"/>
          </p:cNvCxnSpPr>
          <p:nvPr/>
        </p:nvCxnSpPr>
        <p:spPr>
          <a:xfrm>
            <a:off x="7122522" y="418973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44"/>
          <p:cNvCxnSpPr>
            <a:stCxn id="9" idx="6"/>
            <a:endCxn id="13" idx="2"/>
          </p:cNvCxnSpPr>
          <p:nvPr/>
        </p:nvCxnSpPr>
        <p:spPr>
          <a:xfrm flipV="1">
            <a:off x="7122522" y="4189730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47"/>
          <p:cNvCxnSpPr>
            <a:stCxn id="10" idx="6"/>
            <a:endCxn id="14" idx="2"/>
          </p:cNvCxnSpPr>
          <p:nvPr/>
        </p:nvCxnSpPr>
        <p:spPr>
          <a:xfrm flipV="1">
            <a:off x="7122522" y="4977765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7C7000-D300-9805-623D-334C4AEA9528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>
          <a:xfrm>
            <a:off x="7122522" y="2613660"/>
            <a:ext cx="3307080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31B00D-0AB7-2F57-4377-7A01C7652584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7122522" y="2613660"/>
            <a:ext cx="3307080" cy="236410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26EDE8-3C17-3C41-2F38-F4D8F996AEB5}"/>
              </a:ext>
            </a:extLst>
          </p:cNvPr>
          <p:cNvCxnSpPr>
            <a:cxnSpLocks/>
            <a:stCxn id="6" idx="6"/>
            <a:endCxn id="15" idx="2"/>
          </p:cNvCxnSpPr>
          <p:nvPr/>
        </p:nvCxnSpPr>
        <p:spPr>
          <a:xfrm>
            <a:off x="7122522" y="2613660"/>
            <a:ext cx="3307080" cy="315214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D9E0D6-6FDE-DEBB-CB70-51437AF429D0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 flipV="1">
            <a:off x="7122522" y="2613660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09C00D-75E9-CC34-9803-F6E63DBEC1BF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7122522" y="3401695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D326D5-A6D6-4C5E-7F28-F55D6DF289CE}"/>
              </a:ext>
            </a:extLst>
          </p:cNvPr>
          <p:cNvCxnSpPr>
            <a:cxnSpLocks/>
            <a:stCxn id="7" idx="6"/>
            <a:endCxn id="14" idx="2"/>
          </p:cNvCxnSpPr>
          <p:nvPr/>
        </p:nvCxnSpPr>
        <p:spPr>
          <a:xfrm>
            <a:off x="7122522" y="3401695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8072EFA-7A03-71E5-410B-931222B54727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 flipV="1">
            <a:off x="7122522" y="3401695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0180D52-5121-9B0F-1142-634276A802CD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>
            <a:off x="7122522" y="4189730"/>
            <a:ext cx="3307080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0FA7CF1-FFDD-543A-769F-03C6A0BE1E55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>
            <a:off x="7122522" y="4189730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88EDA3-42B3-23AB-7F03-4DF9CAC0D0BF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 flipV="1">
            <a:off x="7122522" y="2613660"/>
            <a:ext cx="3307080" cy="236410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0B838E6-0F5B-E77F-EA86-B43B8BD6F2CD}"/>
              </a:ext>
            </a:extLst>
          </p:cNvPr>
          <p:cNvCxnSpPr>
            <a:cxnSpLocks/>
            <a:stCxn id="9" idx="6"/>
            <a:endCxn id="15" idx="2"/>
          </p:cNvCxnSpPr>
          <p:nvPr/>
        </p:nvCxnSpPr>
        <p:spPr>
          <a:xfrm>
            <a:off x="7122522" y="4977765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21DF46A-5810-6599-4F8F-E6843B8D234A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7122522" y="3401695"/>
            <a:ext cx="3307080" cy="236410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28C13FF-0297-AC9A-F7F6-EF64E1CB33FF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 flipV="1">
            <a:off x="7122522" y="418973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75B1F00-FE23-E32D-3311-C158ADD9C686}"/>
              </a:ext>
            </a:extLst>
          </p:cNvPr>
          <p:cNvCxnSpPr>
            <a:cxnSpLocks/>
            <a:stCxn id="10" idx="6"/>
            <a:endCxn id="15" idx="2"/>
          </p:cNvCxnSpPr>
          <p:nvPr/>
        </p:nvCxnSpPr>
        <p:spPr>
          <a:xfrm>
            <a:off x="7122522" y="5765800"/>
            <a:ext cx="3307080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66C0AF4-D1A4-39FF-5C7F-920E159A699D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 flipV="1">
            <a:off x="7122522" y="3401695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55470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Single-Elimination Tournament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Award fitness based on which round of a tournament individuals finished in</a:t>
            </a:r>
          </a:p>
          <a:p>
            <a:r>
              <a:rPr lang="en-US" dirty="0"/>
              <a:t>Advantages: greatly limits number of evaluations</a:t>
            </a:r>
          </a:p>
          <a:p>
            <a:r>
              <a:rPr lang="en-US" dirty="0"/>
              <a:t>Disadvantages: difficult to use for multiple populations, games need winners/losers, strong transitivity assumption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934200" y="45339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45339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763000" y="454152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677400" y="454152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220200" y="3788252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91400" y="3788252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05800" y="3034984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>
            <a:stCxn id="5" idx="0"/>
            <a:endCxn id="10" idx="2"/>
          </p:cNvCxnSpPr>
          <p:nvPr/>
        </p:nvCxnSpPr>
        <p:spPr>
          <a:xfrm rot="5400000" flipH="1" flipV="1">
            <a:off x="7018576" y="4161076"/>
            <a:ext cx="517048" cy="228600"/>
          </a:xfrm>
          <a:prstGeom prst="bentConnector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Elbow Connector 15"/>
          <p:cNvCxnSpPr>
            <a:stCxn id="6" idx="0"/>
            <a:endCxn id="10" idx="6"/>
          </p:cNvCxnSpPr>
          <p:nvPr/>
        </p:nvCxnSpPr>
        <p:spPr>
          <a:xfrm rot="16200000" flipV="1">
            <a:off x="7704376" y="4161076"/>
            <a:ext cx="517048" cy="228600"/>
          </a:xfrm>
          <a:prstGeom prst="bentConnector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Elbow Connector 17"/>
          <p:cNvCxnSpPr>
            <a:stCxn id="7" idx="0"/>
            <a:endCxn id="9" idx="2"/>
          </p:cNvCxnSpPr>
          <p:nvPr/>
        </p:nvCxnSpPr>
        <p:spPr>
          <a:xfrm rot="5400000" flipH="1" flipV="1">
            <a:off x="8843566" y="4164886"/>
            <a:ext cx="524668" cy="228600"/>
          </a:xfrm>
          <a:prstGeom prst="bentConnector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Elbow Connector 19"/>
          <p:cNvCxnSpPr>
            <a:stCxn id="9" idx="6"/>
            <a:endCxn id="8" idx="0"/>
          </p:cNvCxnSpPr>
          <p:nvPr/>
        </p:nvCxnSpPr>
        <p:spPr>
          <a:xfrm>
            <a:off x="9677400" y="4016852"/>
            <a:ext cx="228600" cy="524668"/>
          </a:xfrm>
          <a:prstGeom prst="bentConnector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Elbow Connector 21"/>
          <p:cNvCxnSpPr>
            <a:stCxn id="10" idx="0"/>
            <a:endCxn id="12" idx="2"/>
          </p:cNvCxnSpPr>
          <p:nvPr/>
        </p:nvCxnSpPr>
        <p:spPr>
          <a:xfrm rot="5400000" flipH="1" flipV="1">
            <a:off x="7700566" y="3183018"/>
            <a:ext cx="524668" cy="685800"/>
          </a:xfrm>
          <a:prstGeom prst="bentConnector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Elbow Connector 23"/>
          <p:cNvCxnSpPr>
            <a:stCxn id="12" idx="6"/>
            <a:endCxn id="9" idx="0"/>
          </p:cNvCxnSpPr>
          <p:nvPr/>
        </p:nvCxnSpPr>
        <p:spPr>
          <a:xfrm>
            <a:off x="8763000" y="3263584"/>
            <a:ext cx="685800" cy="524668"/>
          </a:xfrm>
          <a:prstGeom prst="bentConnector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Box 25"/>
          <p:cNvSpPr txBox="1"/>
          <p:nvPr/>
        </p:nvSpPr>
        <p:spPr>
          <a:xfrm>
            <a:off x="10454019" y="30789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54019" y="38321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54019" y="4577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766560" y="3621724"/>
            <a:ext cx="3989145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766560" y="4383724"/>
            <a:ext cx="3989145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3278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Converting to Winners and Losers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Compare two individuals against a mutual opponent</a:t>
            </a:r>
          </a:p>
          <a:p>
            <a:r>
              <a:rPr lang="en-US" dirty="0"/>
              <a:t>The winner is whoever scored highest against that opponent</a:t>
            </a:r>
          </a:p>
          <a:p>
            <a:r>
              <a:rPr lang="en-US" dirty="0"/>
              <a:t>This creates an artificial “game” between two individuals who may not have directly competed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429602" y="396113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65322" y="238506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65322" y="55372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0" idx="6"/>
            <a:endCxn id="7" idx="2"/>
          </p:cNvCxnSpPr>
          <p:nvPr/>
        </p:nvCxnSpPr>
        <p:spPr>
          <a:xfrm>
            <a:off x="7122522" y="261366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/>
          <p:cNvCxnSpPr>
            <a:stCxn id="14" idx="6"/>
            <a:endCxn id="7" idx="2"/>
          </p:cNvCxnSpPr>
          <p:nvPr/>
        </p:nvCxnSpPr>
        <p:spPr>
          <a:xfrm flipV="1">
            <a:off x="7122522" y="418973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 rot="1526179">
            <a:off x="8169166" y="3064121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3.45 | 1.20</a:t>
            </a:r>
          </a:p>
        </p:txBody>
      </p:sp>
      <p:sp>
        <p:nvSpPr>
          <p:cNvPr id="20" name="TextBox 19"/>
          <p:cNvSpPr txBox="1"/>
          <p:nvPr/>
        </p:nvSpPr>
        <p:spPr>
          <a:xfrm rot="20069864">
            <a:off x="8156103" y="4640722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2.66 | 0.10</a:t>
            </a:r>
          </a:p>
        </p:txBody>
      </p:sp>
      <p:cxnSp>
        <p:nvCxnSpPr>
          <p:cNvPr id="22" name="Straight Arrow Connector 21"/>
          <p:cNvCxnSpPr>
            <a:stCxn id="14" idx="0"/>
            <a:endCxn id="10" idx="4"/>
          </p:cNvCxnSpPr>
          <p:nvPr/>
        </p:nvCxnSpPr>
        <p:spPr>
          <a:xfrm flipV="1">
            <a:off x="6893922" y="2842260"/>
            <a:ext cx="0" cy="2694940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Box 22"/>
          <p:cNvSpPr txBox="1"/>
          <p:nvPr/>
        </p:nvSpPr>
        <p:spPr>
          <a:xfrm>
            <a:off x="6925269" y="400506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3.45 &gt; 2.66</a:t>
            </a:r>
          </a:p>
        </p:txBody>
      </p:sp>
    </p:spTree>
    <p:extLst>
      <p:ext uri="{BB962C8B-B14F-4D97-AF65-F5344CB8AC3E}">
        <p14:creationId xmlns:p14="http://schemas.microsoft.com/office/powerpoint/2010/main" val="12089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Transitive and Intransitive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 game is transitive, A &gt; B and B &gt; C implies that A &gt; C</a:t>
            </a:r>
          </a:p>
          <a:p>
            <a:r>
              <a:rPr lang="en-US" dirty="0"/>
              <a:t>An intransitive game has cycles in its dominance graph, e.g. Rock Paper Scissors</a:t>
            </a:r>
          </a:p>
          <a:p>
            <a:r>
              <a:rPr lang="en-US" dirty="0"/>
              <a:t>Nearly all real-world games have some amount of intransitivity</a:t>
            </a:r>
          </a:p>
          <a:p>
            <a:r>
              <a:rPr lang="en-US" dirty="0"/>
              <a:t>However, many algorithms assume a transitive game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052560" y="4472622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6" name="Oval 5"/>
          <p:cNvSpPr/>
          <p:nvPr/>
        </p:nvSpPr>
        <p:spPr>
          <a:xfrm>
            <a:off x="9866630" y="3413442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7" name="Oval 6"/>
          <p:cNvSpPr/>
          <p:nvPr/>
        </p:nvSpPr>
        <p:spPr>
          <a:xfrm>
            <a:off x="10668000" y="4472622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1" name="Oval 20"/>
          <p:cNvSpPr/>
          <p:nvPr/>
        </p:nvSpPr>
        <p:spPr>
          <a:xfrm>
            <a:off x="7208520" y="4528504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7208520" y="33528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3" name="Oval 22"/>
          <p:cNvSpPr/>
          <p:nvPr/>
        </p:nvSpPr>
        <p:spPr>
          <a:xfrm>
            <a:off x="7208520" y="2177096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27" name="Curved Connector 26"/>
          <p:cNvCxnSpPr>
            <a:stCxn id="5" idx="0"/>
            <a:endCxn id="6" idx="2"/>
          </p:cNvCxnSpPr>
          <p:nvPr/>
        </p:nvCxnSpPr>
        <p:spPr>
          <a:xfrm rot="5400000" flipH="1" flipV="1">
            <a:off x="9158605" y="3764597"/>
            <a:ext cx="830580" cy="585470"/>
          </a:xfrm>
          <a:prstGeom prst="curvedConnector2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Curved Connector 30"/>
          <p:cNvCxnSpPr>
            <a:stCxn id="6" idx="6"/>
            <a:endCxn id="7" idx="0"/>
          </p:cNvCxnSpPr>
          <p:nvPr/>
        </p:nvCxnSpPr>
        <p:spPr>
          <a:xfrm>
            <a:off x="10323830" y="3642042"/>
            <a:ext cx="572770" cy="830580"/>
          </a:xfrm>
          <a:prstGeom prst="curvedConnector2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Curved Connector 32"/>
          <p:cNvCxnSpPr>
            <a:stCxn id="7" idx="3"/>
            <a:endCxn id="5" idx="5"/>
          </p:cNvCxnSpPr>
          <p:nvPr/>
        </p:nvCxnSpPr>
        <p:spPr>
          <a:xfrm rot="5400000">
            <a:off x="10088880" y="4216792"/>
            <a:ext cx="12700" cy="1292150"/>
          </a:xfrm>
          <a:prstGeom prst="curvedConnector3">
            <a:avLst>
              <a:gd name="adj1" fmla="val 2327205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Straight Arrow Connector 36"/>
          <p:cNvCxnSpPr>
            <a:stCxn id="21" idx="0"/>
            <a:endCxn id="22" idx="4"/>
          </p:cNvCxnSpPr>
          <p:nvPr/>
        </p:nvCxnSpPr>
        <p:spPr>
          <a:xfrm flipV="1">
            <a:off x="7437120" y="3810000"/>
            <a:ext cx="0" cy="718504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Arrow Connector 38"/>
          <p:cNvCxnSpPr>
            <a:stCxn id="22" idx="0"/>
            <a:endCxn id="23" idx="4"/>
          </p:cNvCxnSpPr>
          <p:nvPr/>
        </p:nvCxnSpPr>
        <p:spPr>
          <a:xfrm flipV="1">
            <a:off x="7437120" y="2634296"/>
            <a:ext cx="0" cy="718504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Curved Connector 40"/>
          <p:cNvCxnSpPr>
            <a:stCxn id="21" idx="6"/>
            <a:endCxn id="23" idx="6"/>
          </p:cNvCxnSpPr>
          <p:nvPr/>
        </p:nvCxnSpPr>
        <p:spPr>
          <a:xfrm flipV="1">
            <a:off x="7665720" y="2405696"/>
            <a:ext cx="12700" cy="2351408"/>
          </a:xfrm>
          <a:prstGeom prst="curvedConnector3">
            <a:avLst>
              <a:gd name="adj1" fmla="val 1800000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TextBox 41"/>
          <p:cNvSpPr txBox="1"/>
          <p:nvPr/>
        </p:nvSpPr>
        <p:spPr>
          <a:xfrm>
            <a:off x="6896972" y="5212871"/>
            <a:ext cx="108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Transitive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476855" y="2815510"/>
            <a:ext cx="12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Intransitive</a:t>
            </a:r>
          </a:p>
        </p:txBody>
      </p:sp>
    </p:spTree>
    <p:extLst>
      <p:ext uri="{BB962C8B-B14F-4D97-AF65-F5344CB8AC3E}">
        <p14:creationId xmlns:p14="http://schemas.microsoft.com/office/powerpoint/2010/main" val="181081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High-Fitness Opponents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Pair each individual with the </a:t>
            </a:r>
            <a:r>
              <a:rPr lang="en-US" i="1" dirty="0"/>
              <a:t>n</a:t>
            </a:r>
            <a:r>
              <a:rPr lang="en-US" dirty="0"/>
              <a:t> highest-fitness opponents from last generation</a:t>
            </a:r>
          </a:p>
          <a:p>
            <a:r>
              <a:rPr lang="en-US" dirty="0"/>
              <a:t>Advantages: doesn’t waste time evaluating against bad opponents</a:t>
            </a:r>
          </a:p>
          <a:p>
            <a:r>
              <a:rPr lang="en-US" dirty="0"/>
              <a:t>Disadvantages: Top-fitness individuals are often very similar, behaves poorly for intransitive games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665322" y="238506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65322" y="317309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65322" y="396113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65322" y="474916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65322" y="55372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429602" y="238506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429602" y="317309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29602" y="396113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429602" y="474916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29602" y="55372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9" idx="6"/>
            <a:endCxn id="10" idx="2"/>
          </p:cNvCxnSpPr>
          <p:nvPr/>
        </p:nvCxnSpPr>
        <p:spPr>
          <a:xfrm flipV="1">
            <a:off x="7122522" y="2613660"/>
            <a:ext cx="3307080" cy="315214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Connector 27"/>
          <p:cNvCxnSpPr>
            <a:stCxn id="8" idx="6"/>
            <a:endCxn id="10" idx="2"/>
          </p:cNvCxnSpPr>
          <p:nvPr/>
        </p:nvCxnSpPr>
        <p:spPr>
          <a:xfrm flipV="1">
            <a:off x="7122522" y="2613660"/>
            <a:ext cx="3307080" cy="236410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/>
          <p:cNvCxnSpPr>
            <a:stCxn id="7" idx="6"/>
            <a:endCxn id="10" idx="2"/>
          </p:cNvCxnSpPr>
          <p:nvPr/>
        </p:nvCxnSpPr>
        <p:spPr>
          <a:xfrm flipV="1">
            <a:off x="7122522" y="2613660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Straight Connector 31"/>
          <p:cNvCxnSpPr>
            <a:stCxn id="6" idx="6"/>
            <a:endCxn id="10" idx="2"/>
          </p:cNvCxnSpPr>
          <p:nvPr/>
        </p:nvCxnSpPr>
        <p:spPr>
          <a:xfrm flipV="1">
            <a:off x="7122522" y="2613660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Straight Connector 33"/>
          <p:cNvCxnSpPr>
            <a:stCxn id="5" idx="6"/>
            <a:endCxn id="10" idx="2"/>
          </p:cNvCxnSpPr>
          <p:nvPr/>
        </p:nvCxnSpPr>
        <p:spPr>
          <a:xfrm>
            <a:off x="7122522" y="2613660"/>
            <a:ext cx="3307080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TextBox 34"/>
          <p:cNvSpPr txBox="1"/>
          <p:nvPr/>
        </p:nvSpPr>
        <p:spPr>
          <a:xfrm>
            <a:off x="6208702" y="1926828"/>
            <a:ext cx="13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Generation </a:t>
            </a:r>
            <a:r>
              <a:rPr lang="en-US" i="1" dirty="0"/>
              <a:t>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79206" y="1929090"/>
            <a:ext cx="155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Generation </a:t>
            </a:r>
            <a:r>
              <a:rPr lang="en-US" i="1" dirty="0"/>
              <a:t>t</a:t>
            </a:r>
            <a:r>
              <a:rPr lang="en-US" dirty="0"/>
              <a:t>-1</a:t>
            </a:r>
          </a:p>
        </p:txBody>
      </p:sp>
      <p:cxnSp>
        <p:nvCxnSpPr>
          <p:cNvPr id="38" name="Straight Connector 37"/>
          <p:cNvCxnSpPr>
            <a:stCxn id="9" idx="6"/>
            <a:endCxn id="11" idx="2"/>
          </p:cNvCxnSpPr>
          <p:nvPr/>
        </p:nvCxnSpPr>
        <p:spPr>
          <a:xfrm flipV="1">
            <a:off x="7122522" y="3401695"/>
            <a:ext cx="3307080" cy="236410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41"/>
          <p:cNvCxnSpPr>
            <a:endCxn id="11" idx="2"/>
          </p:cNvCxnSpPr>
          <p:nvPr/>
        </p:nvCxnSpPr>
        <p:spPr>
          <a:xfrm flipV="1">
            <a:off x="7122522" y="3401695"/>
            <a:ext cx="3307080" cy="157607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Straight Connector 43"/>
          <p:cNvCxnSpPr>
            <a:endCxn id="11" idx="2"/>
          </p:cNvCxnSpPr>
          <p:nvPr/>
        </p:nvCxnSpPr>
        <p:spPr>
          <a:xfrm flipV="1">
            <a:off x="7122522" y="3401695"/>
            <a:ext cx="3307080" cy="788034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Straight Connector 46"/>
          <p:cNvCxnSpPr>
            <a:stCxn id="6" idx="6"/>
            <a:endCxn id="11" idx="2"/>
          </p:cNvCxnSpPr>
          <p:nvPr/>
        </p:nvCxnSpPr>
        <p:spPr>
          <a:xfrm>
            <a:off x="7122522" y="3401695"/>
            <a:ext cx="3307080" cy="0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48"/>
          <p:cNvCxnSpPr>
            <a:stCxn id="5" idx="6"/>
            <a:endCxn id="11" idx="2"/>
          </p:cNvCxnSpPr>
          <p:nvPr/>
        </p:nvCxnSpPr>
        <p:spPr>
          <a:xfrm>
            <a:off x="7122522" y="2613660"/>
            <a:ext cx="3307080" cy="788035"/>
          </a:xfrm>
          <a:prstGeom prst="lin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7100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Competitive Fitness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Method of rewarding individuals who beat rarely-defeated opponents</a:t>
            </a:r>
          </a:p>
          <a:p>
            <a:r>
              <a:rPr lang="en-US" dirty="0"/>
              <a:t>Assigns a bounty to each individual, divided between each opponent who beats them</a:t>
            </a:r>
          </a:p>
          <a:p>
            <a:r>
              <a:rPr lang="en-US" dirty="0"/>
              <a:t>Helps encourage phenotypic diversity and preserve counter-strategies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665322" y="238506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65322" y="317309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65322" y="396113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65322" y="474916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65322" y="55372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429602" y="238506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29602" y="317309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429602" y="396113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29602" y="474916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429602" y="55372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1" idx="2"/>
            <a:endCxn id="5" idx="6"/>
          </p:cNvCxnSpPr>
          <p:nvPr/>
        </p:nvCxnSpPr>
        <p:spPr>
          <a:xfrm flipH="1">
            <a:off x="7122522" y="2613660"/>
            <a:ext cx="3307080" cy="0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Arrow Connector 18"/>
          <p:cNvCxnSpPr>
            <a:stCxn id="12" idx="2"/>
            <a:endCxn id="6" idx="6"/>
          </p:cNvCxnSpPr>
          <p:nvPr/>
        </p:nvCxnSpPr>
        <p:spPr>
          <a:xfrm flipH="1">
            <a:off x="7122522" y="3401695"/>
            <a:ext cx="3307080" cy="0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>
            <a:stCxn id="12" idx="2"/>
            <a:endCxn id="7" idx="6"/>
          </p:cNvCxnSpPr>
          <p:nvPr/>
        </p:nvCxnSpPr>
        <p:spPr>
          <a:xfrm flipH="1">
            <a:off x="7122522" y="3401695"/>
            <a:ext cx="3307080" cy="788035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Arrow Connector 22"/>
          <p:cNvCxnSpPr>
            <a:stCxn id="13" idx="2"/>
            <a:endCxn id="7" idx="6"/>
          </p:cNvCxnSpPr>
          <p:nvPr/>
        </p:nvCxnSpPr>
        <p:spPr>
          <a:xfrm flipH="1">
            <a:off x="7122522" y="4189730"/>
            <a:ext cx="3307080" cy="0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>
            <a:stCxn id="14" idx="2"/>
            <a:endCxn id="7" idx="6"/>
          </p:cNvCxnSpPr>
          <p:nvPr/>
        </p:nvCxnSpPr>
        <p:spPr>
          <a:xfrm flipH="1" flipV="1">
            <a:off x="7122522" y="4189730"/>
            <a:ext cx="3307080" cy="788035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Arrow Connector 26"/>
          <p:cNvCxnSpPr>
            <a:stCxn id="13" idx="2"/>
            <a:endCxn id="8" idx="6"/>
          </p:cNvCxnSpPr>
          <p:nvPr/>
        </p:nvCxnSpPr>
        <p:spPr>
          <a:xfrm flipH="1">
            <a:off x="7122522" y="4189730"/>
            <a:ext cx="3307080" cy="788035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Arrow Connector 28"/>
          <p:cNvCxnSpPr>
            <a:stCxn id="13" idx="2"/>
            <a:endCxn id="9" idx="6"/>
          </p:cNvCxnSpPr>
          <p:nvPr/>
        </p:nvCxnSpPr>
        <p:spPr>
          <a:xfrm flipH="1">
            <a:off x="7122522" y="4189730"/>
            <a:ext cx="3307080" cy="1576070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29"/>
          <p:cNvSpPr txBox="1"/>
          <p:nvPr/>
        </p:nvSpPr>
        <p:spPr>
          <a:xfrm>
            <a:off x="10886802" y="242899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6/1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886801" y="32112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6/2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886800" y="400488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6/3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86800" y="479309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6/2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886800" y="55811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6/1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63636" y="2428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63636" y="3221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12663" y="400488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3+2+3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30725" y="479599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2+3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30725" y="558077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2+6</a:t>
            </a:r>
          </a:p>
        </p:txBody>
      </p:sp>
      <p:cxnSp>
        <p:nvCxnSpPr>
          <p:cNvPr id="41" name="Straight Arrow Connector 40"/>
          <p:cNvCxnSpPr>
            <a:stCxn id="15" idx="2"/>
            <a:endCxn id="9" idx="6"/>
          </p:cNvCxnSpPr>
          <p:nvPr/>
        </p:nvCxnSpPr>
        <p:spPr>
          <a:xfrm flipH="1">
            <a:off x="7122522" y="5765800"/>
            <a:ext cx="3307080" cy="0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Straight Arrow Connector 42"/>
          <p:cNvCxnSpPr>
            <a:stCxn id="14" idx="2"/>
            <a:endCxn id="8" idx="6"/>
          </p:cNvCxnSpPr>
          <p:nvPr/>
        </p:nvCxnSpPr>
        <p:spPr>
          <a:xfrm flipH="1">
            <a:off x="7122522" y="4977765"/>
            <a:ext cx="3307080" cy="0"/>
          </a:xfrm>
          <a:prstGeom prst="straightConnector1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502210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8716</TotalTime>
  <Words>632</Words>
  <Application>Microsoft Office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Methods for Competitive Fitness in Coevolutionary Algorithms</vt:lpstr>
      <vt:lpstr>Overview</vt:lpstr>
      <vt:lpstr>Random Sampling</vt:lpstr>
      <vt:lpstr>Round-Robin Evaluation </vt:lpstr>
      <vt:lpstr>Single-Elimination Tournament</vt:lpstr>
      <vt:lpstr>Aside: Converting to Winners and Losers</vt:lpstr>
      <vt:lpstr>Aside: Transitive and Intransitive Games</vt:lpstr>
      <vt:lpstr>Sample High-Fitness Opponents</vt:lpstr>
      <vt:lpstr>Aside: Competitive Fitness Sharing</vt:lpstr>
      <vt:lpstr>Shared Sampling</vt:lpstr>
      <vt:lpstr>Selecting a Sampling Method</vt:lpstr>
      <vt:lpstr>Measuring Sampling Accuracy</vt:lpstr>
      <vt:lpstr>Alpha-Rank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</dc:creator>
  <cp:lastModifiedBy>Sean Harris</cp:lastModifiedBy>
  <cp:revision>67</cp:revision>
  <dcterms:created xsi:type="dcterms:W3CDTF">2021-05-31T13:53:05Z</dcterms:created>
  <dcterms:modified xsi:type="dcterms:W3CDTF">2022-11-09T16:57:51Z</dcterms:modified>
</cp:coreProperties>
</file>