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8" r:id="rId1"/>
  </p:sldMasterIdLst>
  <p:notesMasterIdLst>
    <p:notesMasterId r:id="rId28"/>
  </p:notesMasterIdLst>
  <p:handoutMasterIdLst>
    <p:handoutMasterId r:id="rId29"/>
  </p:handoutMasterIdLst>
  <p:sldIdLst>
    <p:sldId id="306" r:id="rId2"/>
    <p:sldId id="304" r:id="rId3"/>
    <p:sldId id="307" r:id="rId4"/>
    <p:sldId id="261" r:id="rId5"/>
    <p:sldId id="262" r:id="rId6"/>
    <p:sldId id="263" r:id="rId7"/>
    <p:sldId id="264" r:id="rId8"/>
    <p:sldId id="308" r:id="rId9"/>
    <p:sldId id="309" r:id="rId10"/>
    <p:sldId id="267" r:id="rId11"/>
    <p:sldId id="268" r:id="rId12"/>
    <p:sldId id="269" r:id="rId13"/>
    <p:sldId id="310" r:id="rId14"/>
    <p:sldId id="271" r:id="rId15"/>
    <p:sldId id="300" r:id="rId16"/>
    <p:sldId id="273" r:id="rId17"/>
    <p:sldId id="275" r:id="rId18"/>
    <p:sldId id="311" r:id="rId19"/>
    <p:sldId id="276" r:id="rId20"/>
    <p:sldId id="278" r:id="rId21"/>
    <p:sldId id="280" r:id="rId22"/>
    <p:sldId id="282" r:id="rId23"/>
    <p:sldId id="305" r:id="rId24"/>
    <p:sldId id="285" r:id="rId25"/>
    <p:sldId id="292" r:id="rId26"/>
    <p:sldId id="31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749"/>
    <a:srgbClr val="93853C"/>
    <a:srgbClr val="1B6917"/>
    <a:srgbClr val="E7CD79"/>
    <a:srgbClr val="404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4" autoAdjust="0"/>
    <p:restoredTop sz="94668" autoAdjust="0"/>
  </p:normalViewPr>
  <p:slideViewPr>
    <p:cSldViewPr>
      <p:cViewPr varScale="1">
        <p:scale>
          <a:sx n="108" d="100"/>
          <a:sy n="108" d="100"/>
        </p:scale>
        <p:origin x="69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an\Dropbox\School\OURE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Sheet2!$H$3</c:f>
              <c:strCache>
                <c:ptCount val="1"/>
                <c:pt idx="0">
                  <c:v>Q1</c:v>
                </c:pt>
              </c:strCache>
            </c:strRef>
          </c:tx>
          <c:spPr>
            <a:noFill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Sheet2!$I$9:$M$9</c:f>
                <c:numCache>
                  <c:formatCode>General</c:formatCode>
                  <c:ptCount val="5"/>
                  <c:pt idx="0">
                    <c:v>59</c:v>
                  </c:pt>
                  <c:pt idx="1">
                    <c:v>106.5</c:v>
                  </c:pt>
                  <c:pt idx="2">
                    <c:v>60.25</c:v>
                  </c:pt>
                  <c:pt idx="3">
                    <c:v>51.5</c:v>
                  </c:pt>
                  <c:pt idx="4">
                    <c:v>48.75</c:v>
                  </c:pt>
                </c:numCache>
              </c:numRef>
            </c:minus>
          </c:errBars>
          <c:cat>
            <c:strRef>
              <c:f>Sheet2!$I$1:$M$1</c:f>
              <c:strCache>
                <c:ptCount val="5"/>
                <c:pt idx="0">
                  <c:v>Tree</c:v>
                </c:pt>
                <c:pt idx="1">
                  <c:v>Linear</c:v>
                </c:pt>
                <c:pt idx="2">
                  <c:v>Cartesian</c:v>
                </c:pt>
                <c:pt idx="3">
                  <c:v>Grammatical</c:v>
                </c:pt>
                <c:pt idx="4">
                  <c:v>Stack</c:v>
                </c:pt>
              </c:strCache>
            </c:strRef>
          </c:cat>
          <c:val>
            <c:numRef>
              <c:f>Sheet2!$I$3:$M$3</c:f>
              <c:numCache>
                <c:formatCode>General</c:formatCode>
                <c:ptCount val="5"/>
                <c:pt idx="0">
                  <c:v>1983</c:v>
                </c:pt>
                <c:pt idx="1">
                  <c:v>1951.5</c:v>
                </c:pt>
                <c:pt idx="2">
                  <c:v>1959.25</c:v>
                </c:pt>
                <c:pt idx="3">
                  <c:v>1863.5</c:v>
                </c:pt>
                <c:pt idx="4">
                  <c:v>1978.75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24-4204-8D6C-D4AE029366AB}"/>
            </c:ext>
          </c:extLst>
        </c:ser>
        <c:ser>
          <c:idx val="1"/>
          <c:order val="1"/>
          <c:tx>
            <c:strRef>
              <c:f>Sheet2!$H$7</c:f>
              <c:strCache>
                <c:ptCount val="1"/>
                <c:pt idx="0">
                  <c:v>Median-Q1</c:v>
                </c:pt>
              </c:strCache>
            </c:strRef>
          </c:tx>
          <c:invertIfNegative val="0"/>
          <c:cat>
            <c:strRef>
              <c:f>Sheet2!$I$1:$M$1</c:f>
              <c:strCache>
                <c:ptCount val="5"/>
                <c:pt idx="0">
                  <c:v>Tree</c:v>
                </c:pt>
                <c:pt idx="1">
                  <c:v>Linear</c:v>
                </c:pt>
                <c:pt idx="2">
                  <c:v>Cartesian</c:v>
                </c:pt>
                <c:pt idx="3">
                  <c:v>Grammatical</c:v>
                </c:pt>
                <c:pt idx="4">
                  <c:v>Stack</c:v>
                </c:pt>
              </c:strCache>
            </c:strRef>
          </c:cat>
          <c:val>
            <c:numRef>
              <c:f>Sheet2!$I$7:$M$7</c:f>
              <c:numCache>
                <c:formatCode>General</c:formatCode>
                <c:ptCount val="5"/>
                <c:pt idx="0">
                  <c:v>9</c:v>
                </c:pt>
                <c:pt idx="1">
                  <c:v>34</c:v>
                </c:pt>
                <c:pt idx="2">
                  <c:v>14.25</c:v>
                </c:pt>
                <c:pt idx="3">
                  <c:v>92</c:v>
                </c:pt>
                <c:pt idx="4">
                  <c:v>11.25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24-4204-8D6C-D4AE029366AB}"/>
            </c:ext>
          </c:extLst>
        </c:ser>
        <c:ser>
          <c:idx val="2"/>
          <c:order val="2"/>
          <c:tx>
            <c:strRef>
              <c:f>Sheet2!$H$8</c:f>
              <c:strCache>
                <c:ptCount val="1"/>
                <c:pt idx="0">
                  <c:v>Q3-Median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Sheet2!$I$10:$M$10</c:f>
                <c:numCache>
                  <c:formatCode>General</c:formatCode>
                  <c:ptCount val="5"/>
                  <c:pt idx="0">
                    <c:v>3</c:v>
                  </c:pt>
                  <c:pt idx="1">
                    <c:v>3</c:v>
                  </c:pt>
                  <c:pt idx="2">
                    <c:v>5</c:v>
                  </c:pt>
                  <c:pt idx="3">
                    <c:v>9.75</c:v>
                  </c:pt>
                  <c:pt idx="4">
                    <c:v>3.5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Sheet2!$I$1:$M$1</c:f>
              <c:strCache>
                <c:ptCount val="5"/>
                <c:pt idx="0">
                  <c:v>Tree</c:v>
                </c:pt>
                <c:pt idx="1">
                  <c:v>Linear</c:v>
                </c:pt>
                <c:pt idx="2">
                  <c:v>Cartesian</c:v>
                </c:pt>
                <c:pt idx="3">
                  <c:v>Grammatical</c:v>
                </c:pt>
                <c:pt idx="4">
                  <c:v>Stack</c:v>
                </c:pt>
              </c:strCache>
            </c:strRef>
          </c:cat>
          <c:val>
            <c:numRef>
              <c:f>Sheet2!$I$8:$M$8</c:f>
              <c:numCache>
                <c:formatCode>General</c:formatCode>
                <c:ptCount val="5"/>
                <c:pt idx="0">
                  <c:v>5</c:v>
                </c:pt>
                <c:pt idx="1">
                  <c:v>4.5</c:v>
                </c:pt>
                <c:pt idx="2">
                  <c:v>16.5</c:v>
                </c:pt>
                <c:pt idx="3">
                  <c:v>33.75</c:v>
                </c:pt>
                <c:pt idx="4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24-4204-8D6C-D4AE02936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697152"/>
        <c:axId val="74153280"/>
      </c:barChart>
      <c:catAx>
        <c:axId val="83697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4153280"/>
        <c:crosses val="autoZero"/>
        <c:auto val="1"/>
        <c:lblAlgn val="ctr"/>
        <c:lblOffset val="100"/>
        <c:noMultiLvlLbl val="0"/>
      </c:catAx>
      <c:valAx>
        <c:axId val="74153280"/>
        <c:scaling>
          <c:orientation val="minMax"/>
          <c:max val="2000"/>
          <c:min val="18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Clauses Satisfied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3697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E7708-B72C-7D4F-874D-E4F747318BE7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73CF4-53F9-4E43-956D-C132AAC93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76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A437-E9EA-CA40-B494-753BD8954286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14ABD-532A-7746-94A8-F3D17EF67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62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69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 research has focused on reducing these</a:t>
            </a:r>
            <a:r>
              <a:rPr lang="en-US" baseline="0" dirty="0"/>
              <a:t> locality-based problems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07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5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D0399-9C87-D361-B546-DCDC60399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992F39-DEAC-5597-E461-B85EF1EC1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E3CFE-FAEA-478E-6B34-1A07B014D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5A8E9-DEA8-CF1D-22D8-68058177B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EC61D-FF10-C991-521C-D371A2BA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2792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43CFE-EDDC-410E-6D11-3F803A517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887AA-CF8A-F010-C82C-C3BD8259F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A1653-47C5-98AC-54BF-B67B51BA7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70681-43C8-6709-7192-E2D8B85D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8F339-595C-5FB1-E6D2-8E3BEB88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32628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5CCB15-25D0-219B-8927-51084E520D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A4549-204D-5440-B4F9-629FA55FF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5799C-DA4F-61EF-0494-793069D4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8531A-EB7F-D5E4-72C9-51EDFDC37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BF5DC-BC16-DD44-36E1-B6421AFC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7993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81792"/>
            <a:ext cx="28448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8755D-F290-75FB-E3AD-5140A36F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45A16-E418-6365-D5F2-1CAC28F1D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92A0F-AA2C-31AA-8B18-E699CC4F0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A1CE5-9CEC-1345-A1C5-D2C6279C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735F3-D923-AA32-19EA-F6A39745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9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5ECA-C98E-54ED-ECBF-439B152D5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C69CF-5389-2B38-4271-CE587A393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0AE5C-971B-0BE8-C836-2B25D7124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72D0E-F6CC-1F19-A502-41C4D50D3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5D4D2-1B19-DF00-1C39-45C34661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5657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5502-A73F-7C8C-884B-DF081D2B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4A314-5BEE-8204-CED9-604071E48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D1340-7468-5357-2F23-33B643EF3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BDC8C-AB36-2504-9BAF-6015A902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B7092-2C10-436D-97C7-C515C748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D88CF-06A0-03FF-EBA4-39A1D99D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A598-FFBF-034A-DA31-B32E21C67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8D1BB-2405-3612-768B-B2BDC4694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BD50F-510B-200A-DF41-6CC526DE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79D29-976D-1089-07AF-7F0EEC5900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C0BF8-A658-2E20-873C-3E9A862D63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A060A3-251A-F3F2-E3E7-76A65F517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965834-1922-6225-2B76-25F6BFB0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0FEF71-9948-49CC-33B8-A19E29BBB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4FD69-76C2-3358-D500-92EDFB01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2D26D6-C552-4779-08B9-FFE56D796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07188-E7BB-BE78-E3C5-1AFEF5141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EB52E-4CEB-455D-B4CB-A4D8AA9E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0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79198D-0EC2-93A7-04B2-0BD577D62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C4A457-3821-D47E-871E-9FABB8FFD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7AE2C-5420-331B-C00A-2EEA3604C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0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26254-480C-2A85-CBFC-134B8DE83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65AD8-869E-68D9-113F-BDEDDD605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AE1F4-721C-9CD1-FFE0-0B63CE61C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1A248-36FF-869E-C983-289676C6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57925-1614-7E23-67DD-773E8AA85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4A045-E5F8-E2E2-8835-B30AC084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DD510-9756-702B-0E6C-5489C3935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DA9F24-E8ED-2C0F-01EF-6760B7CA4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7DCAC-536B-2987-ADCE-BBCE7F1B8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43421-BB81-903E-A48F-344477E9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C53FD-B1EA-4D67-CD5E-0792024FA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82122-18EC-B56F-D977-AEB0932F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9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8CE90-852D-E78C-A823-BA0622CBF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6FD90-A2CD-3250-6ED5-A8CC95EE4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1AC6F-7C09-23CF-9948-DDE3E947B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03FE9-AA73-2920-91DB-ABF999AC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16AFD-86B4-2345-A0D3-2C84AACFC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1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65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906B2-7B31-1F25-3C50-F35712F45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Genetic Programming Representations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FCAC44-DA37-851E-EC06-745CA0479F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Sean Harris</a:t>
            </a:r>
          </a:p>
          <a:p>
            <a:r>
              <a:rPr lang="en-US" dirty="0"/>
              <a:t>Auburn University</a:t>
            </a:r>
          </a:p>
          <a:p>
            <a:r>
              <a:rPr lang="en-US" dirty="0"/>
              <a:t>Fall 2022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B5BD5-CEC7-24C3-5BC8-7D713B82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82BBB-C1AD-B425-28C1-C15A7398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1DDD0-8261-46E4-B27D-227E7C3A7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30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Genetic Programming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862723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60570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94073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226509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77029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391630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149505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+7x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917450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+7x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-7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ight Arrow 1"/>
          <p:cNvSpPr/>
          <p:nvPr/>
        </p:nvSpPr>
        <p:spPr>
          <a:xfrm flipH="1">
            <a:off x="8362950" y="2514600"/>
            <a:ext cx="457200" cy="457200"/>
          </a:xfrm>
          <a:prstGeom prst="rightArrow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CA31E819-518D-C529-77A5-0D64CF597E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Represents programs as lists of instructions analogous to assembly language</a:t>
            </a:r>
          </a:p>
          <a:p>
            <a:r>
              <a:rPr lang="en-US" dirty="0"/>
              <a:t>Executed in order of the list</a:t>
            </a:r>
          </a:p>
          <a:p>
            <a:r>
              <a:rPr lang="en-US" dirty="0"/>
              <a:t>Instructions use registers for inputs and outputs</a:t>
            </a:r>
          </a:p>
          <a:p>
            <a:r>
              <a:rPr lang="en-US" dirty="0"/>
              <a:t>Registers include inputs, outputs, and working registers</a:t>
            </a:r>
          </a:p>
          <a:p>
            <a:r>
              <a:rPr lang="en-US" dirty="0"/>
              <a:t>Often uses a real language</a:t>
            </a:r>
          </a:p>
          <a:p>
            <a:endParaRPr lang="en-US" dirty="0"/>
          </a:p>
        </p:txBody>
      </p:sp>
      <p:graphicFrame>
        <p:nvGraphicFramePr>
          <p:cNvPr id="20" name="Content Placeholder 1">
            <a:extLst>
              <a:ext uri="{FF2B5EF4-FFF2-40B4-BE49-F238E27FC236}">
                <a16:creationId xmlns:a16="http://schemas.microsoft.com/office/drawing/2014/main" id="{6EA9969A-6872-3376-CC87-319F4303D7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9406472"/>
              </p:ext>
            </p:extLst>
          </p:nvPr>
        </p:nvGraphicFramePr>
        <p:xfrm>
          <a:off x="672465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1 MUL 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532CEFA0-C15D-09DB-6B7B-55C0F5C0E3FC}"/>
              </a:ext>
            </a:extLst>
          </p:cNvPr>
          <p:cNvSpPr txBox="1"/>
          <p:nvPr/>
        </p:nvSpPr>
        <p:spPr>
          <a:xfrm>
            <a:off x="6724651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</p:spTree>
    <p:extLst>
      <p:ext uri="{BB962C8B-B14F-4D97-AF65-F5344CB8AC3E}">
        <p14:creationId xmlns:p14="http://schemas.microsoft.com/office/powerpoint/2010/main" val="285252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2.5E-6 0.06667 " pathEditMode="relative" rAng="0" ptsTypes="AA">
                                      <p:cBhvr>
                                        <p:cTn id="20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6667 L 2.5E-6 0.13333 " pathEditMode="relative" rAng="0" ptsTypes="AA">
                                      <p:cBhvr>
                                        <p:cTn id="2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13333 L 2.5E-6 0.2 " pathEditMode="relative" rAng="0" ptsTypes="AA">
                                      <p:cBhvr>
                                        <p:cTn id="3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path" presetSubtype="0" decel="1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2 L 2.5E-6 0.26667 " pathEditMode="relative" rAng="0" ptsTypes="AA">
                                      <p:cBhvr>
                                        <p:cTn id="4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decel="1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26667 L 2.5E-6 0.33333 " pathEditMode="relative" rAng="0" ptsTypes="AA">
                                      <p:cBhvr>
                                        <p:cTn id="5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path" presetSubtype="0" decel="1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33333 L 2.5E-6 0.4 " pathEditMode="relative" rAng="0" ptsTypes="AA">
                                      <p:cBhvr>
                                        <p:cTn id="6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793C8-5852-A50E-7EA8-9E63714896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Replace a section of the genome with a new, random one</a:t>
            </a:r>
          </a:p>
          <a:p>
            <a:r>
              <a:rPr lang="en-US" dirty="0"/>
              <a:t>The length of the new sequence can differ, allowing the program to change in size</a:t>
            </a:r>
          </a:p>
          <a:p>
            <a:r>
              <a:rPr lang="en-US" dirty="0"/>
              <a:t>Moderately disruptive, as the contents of registers can change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012262"/>
              </p:ext>
            </p:extLst>
          </p:nvPr>
        </p:nvGraphicFramePr>
        <p:xfrm>
          <a:off x="678180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1 MUL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913897"/>
              </p:ext>
            </p:extLst>
          </p:nvPr>
        </p:nvGraphicFramePr>
        <p:xfrm>
          <a:off x="10210800" y="2514600"/>
          <a:ext cx="1600200" cy="27432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1 1 MUL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81801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10801" y="2057400"/>
            <a:ext cx="11429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49x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-7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1C99913-FC10-5528-4D91-DF9ECCA598C6}"/>
              </a:ext>
            </a:extLst>
          </p:cNvPr>
          <p:cNvCxnSpPr/>
          <p:nvPr/>
        </p:nvCxnSpPr>
        <p:spPr>
          <a:xfrm>
            <a:off x="8382000" y="2286000"/>
            <a:ext cx="16671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57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Recombination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85AFD98-2D14-DE66-8248-ED6DDB049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572000" cy="4351338"/>
          </a:xfrm>
        </p:spPr>
        <p:txBody>
          <a:bodyPr/>
          <a:lstStyle/>
          <a:p>
            <a:r>
              <a:rPr lang="en-US" dirty="0"/>
              <a:t>Recombination uses a crossover operator</a:t>
            </a:r>
          </a:p>
          <a:p>
            <a:r>
              <a:rPr lang="en-US" dirty="0"/>
              <a:t>Must take into account the possible differing lengths</a:t>
            </a:r>
          </a:p>
          <a:p>
            <a:r>
              <a:rPr lang="en-US" dirty="0"/>
              <a:t>Moderately disruptive, as the contents of registers can change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116668"/>
              </p:ext>
            </p:extLst>
          </p:nvPr>
        </p:nvGraphicFramePr>
        <p:xfrm>
          <a:off x="563880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1 MUL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38801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graphicFrame>
        <p:nvGraphicFramePr>
          <p:cNvPr id="6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408543"/>
              </p:ext>
            </p:extLst>
          </p:nvPr>
        </p:nvGraphicFramePr>
        <p:xfrm>
          <a:off x="7467600" y="2514600"/>
          <a:ext cx="1600200" cy="27432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MOV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0 1 MUL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0 MOV 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(3) MOV 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2 3 ADD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2 1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67601" y="2057400"/>
            <a:ext cx="11429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x</a:t>
            </a:r>
            <a:r>
              <a:rPr lang="en-US" baseline="30000" dirty="0">
                <a:latin typeface="Lucida Console" panose="020B0609040504020204" pitchFamily="49" charset="0"/>
              </a:rPr>
              <a:t>3</a:t>
            </a:r>
            <a:r>
              <a:rPr lang="en-US" dirty="0">
                <a:latin typeface="Lucida Console" panose="020B0609040504020204" pitchFamily="49" charset="0"/>
              </a:rPr>
              <a:t>+3x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endParaRPr lang="en-US" dirty="0">
              <a:latin typeface="Lucida Console" panose="020B0609040504020204" pitchFamily="49" charset="0"/>
            </a:endParaRPr>
          </a:p>
        </p:txBody>
      </p:sp>
      <p:graphicFrame>
        <p:nvGraphicFramePr>
          <p:cNvPr id="9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020038"/>
              </p:ext>
            </p:extLst>
          </p:nvPr>
        </p:nvGraphicFramePr>
        <p:xfrm>
          <a:off x="1021080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(3) MOV 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2 3 ADD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10802" y="2057400"/>
            <a:ext cx="4571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A26074-C24D-D185-09C5-05B5E8E573F5}"/>
              </a:ext>
            </a:extLst>
          </p:cNvPr>
          <p:cNvCxnSpPr>
            <a:cxnSpLocks/>
          </p:cNvCxnSpPr>
          <p:nvPr/>
        </p:nvCxnSpPr>
        <p:spPr>
          <a:xfrm>
            <a:off x="8839200" y="2286000"/>
            <a:ext cx="12099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295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1EA1D14-D1FD-7B55-B812-AA93A0C97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About Linear Genetic Programming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0E1816-60D7-0D77-3442-C71989239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Registers can be reused, allowing for smaller genotypes</a:t>
            </a:r>
          </a:p>
          <a:p>
            <a:r>
              <a:rPr lang="en-US" dirty="0"/>
              <a:t>Performance is highly sensitive to number of registers</a:t>
            </a:r>
          </a:p>
          <a:p>
            <a:pPr lvl="1"/>
            <a:r>
              <a:rPr lang="en-US" dirty="0"/>
              <a:t>Too few limits the working space of the program</a:t>
            </a:r>
          </a:p>
          <a:p>
            <a:pPr lvl="1"/>
            <a:r>
              <a:rPr lang="en-US" dirty="0"/>
              <a:t>Too many results in an overly large search space</a:t>
            </a:r>
          </a:p>
          <a:p>
            <a:r>
              <a:rPr lang="en-US" dirty="0"/>
              <a:t>Genotypes can contain introns, pieces of genetic material which have no effect on fitness</a:t>
            </a:r>
          </a:p>
          <a:p>
            <a:pPr lvl="1"/>
            <a:r>
              <a:rPr lang="en-US" dirty="0"/>
              <a:t>Introns tend to be positive for evolution, as they can store functional but unused segments of programs</a:t>
            </a:r>
          </a:p>
          <a:p>
            <a:r>
              <a:rPr lang="en-US" dirty="0"/>
              <a:t>Programs can have multiple outputs by adding more output registers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E5F7E-5FAB-96E8-83FB-F75C366C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18DAC-17B0-14FF-F418-785FA8B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815AA1-79CA-E000-E682-8ACD5DED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383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Cartesian Genetic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148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Often used in evolving circuits</a:t>
            </a:r>
          </a:p>
          <a:p>
            <a:r>
              <a:rPr lang="en-US" dirty="0"/>
              <a:t>Represents programs as directed acyclic graphs stored in a grid</a:t>
            </a:r>
          </a:p>
          <a:p>
            <a:r>
              <a:rPr lang="en-US" dirty="0"/>
              <a:t>Nodes are arranged into layers, where each layer only accepts inputs from earlier layers</a:t>
            </a:r>
          </a:p>
          <a:p>
            <a:r>
              <a:rPr lang="en-US" dirty="0"/>
              <a:t>Parameter for how far backwards nodes can accept inputs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22E1A5-E5EB-CEBB-6249-0167F05B4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742016"/>
              </p:ext>
            </p:extLst>
          </p:nvPr>
        </p:nvGraphicFramePr>
        <p:xfrm>
          <a:off x="4953000" y="1825625"/>
          <a:ext cx="3886200" cy="448056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&lt;I&gt;=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&lt;I&gt;+&lt;I&gt;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&lt;1&gt;+&lt;3&gt;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&lt;1&gt;+&lt;2&gt;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&lt;2&gt;*&lt;I&gt;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&lt;8&gt;=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&lt;4&gt;-&lt;4&gt;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&lt;9&gt;=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&lt;6&gt;+&lt;1&gt;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&lt;7&gt;-&lt;5&gt;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&lt;12&gt;=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&lt;7&gt;+&lt;10&gt;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&lt;11&gt;*&lt;7&gt;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&lt;O&gt;=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A96485-BCB0-D9E5-A461-62E05F2AA385}"/>
              </a:ext>
            </a:extLst>
          </p:cNvPr>
          <p:cNvSpPr txBox="1"/>
          <p:nvPr/>
        </p:nvSpPr>
        <p:spPr>
          <a:xfrm>
            <a:off x="7924801" y="1825625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04F14A1-1DD6-F26F-236F-B2E76C681984}"/>
              </a:ext>
            </a:extLst>
          </p:cNvPr>
          <p:cNvSpPr/>
          <p:nvPr/>
        </p:nvSpPr>
        <p:spPr>
          <a:xfrm>
            <a:off x="10439400" y="18256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904D9EF-6181-DF25-E7B2-833AF99C2552}"/>
              </a:ext>
            </a:extLst>
          </p:cNvPr>
          <p:cNvSpPr/>
          <p:nvPr/>
        </p:nvSpPr>
        <p:spPr>
          <a:xfrm>
            <a:off x="10439400" y="25114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B7522A8-C19E-4590-1F17-0072F639A589}"/>
              </a:ext>
            </a:extLst>
          </p:cNvPr>
          <p:cNvSpPr/>
          <p:nvPr/>
        </p:nvSpPr>
        <p:spPr>
          <a:xfrm>
            <a:off x="9525000" y="25114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3CA681-AF64-977C-D421-18423567D9BB}"/>
              </a:ext>
            </a:extLst>
          </p:cNvPr>
          <p:cNvCxnSpPr>
            <a:stCxn id="7" idx="5"/>
            <a:endCxn id="12" idx="0"/>
          </p:cNvCxnSpPr>
          <p:nvPr/>
        </p:nvCxnSpPr>
        <p:spPr>
          <a:xfrm>
            <a:off x="10829646" y="2215871"/>
            <a:ext cx="752755" cy="9813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04EFBFBF-E49F-9D9F-E62C-0A33A561895B}"/>
              </a:ext>
            </a:extLst>
          </p:cNvPr>
          <p:cNvSpPr/>
          <p:nvPr/>
        </p:nvSpPr>
        <p:spPr>
          <a:xfrm>
            <a:off x="10439400" y="31972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521D09E-2279-BB6F-7D7E-5DBCA533ABC6}"/>
              </a:ext>
            </a:extLst>
          </p:cNvPr>
          <p:cNvSpPr/>
          <p:nvPr/>
        </p:nvSpPr>
        <p:spPr>
          <a:xfrm>
            <a:off x="11353800" y="31972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E70DF0-F3A4-017A-A0AE-830653727DC9}"/>
              </a:ext>
            </a:extLst>
          </p:cNvPr>
          <p:cNvSpPr/>
          <p:nvPr/>
        </p:nvSpPr>
        <p:spPr>
          <a:xfrm>
            <a:off x="9525000" y="38830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0B1178-9472-EF4A-FE01-DDBB80FABF60}"/>
              </a:ext>
            </a:extLst>
          </p:cNvPr>
          <p:cNvSpPr/>
          <p:nvPr/>
        </p:nvSpPr>
        <p:spPr>
          <a:xfrm>
            <a:off x="9525000" y="45688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FE8915C-D684-2A10-A2EE-44B150A9066F}"/>
              </a:ext>
            </a:extLst>
          </p:cNvPr>
          <p:cNvSpPr/>
          <p:nvPr/>
        </p:nvSpPr>
        <p:spPr>
          <a:xfrm>
            <a:off x="10439400" y="45688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BD79024-A56F-914A-DDF0-BD287F7377AE}"/>
              </a:ext>
            </a:extLst>
          </p:cNvPr>
          <p:cNvSpPr/>
          <p:nvPr/>
        </p:nvSpPr>
        <p:spPr>
          <a:xfrm>
            <a:off x="11353800" y="52546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31ADD22-3B3A-C079-3B53-FAC469291483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10668000" y="2968625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6F50D62-EF12-BC2F-F9FB-7AF6F29CC5A1}"/>
              </a:ext>
            </a:extLst>
          </p:cNvPr>
          <p:cNvCxnSpPr>
            <a:stCxn id="11" idx="1"/>
            <a:endCxn id="9" idx="4"/>
          </p:cNvCxnSpPr>
          <p:nvPr/>
        </p:nvCxnSpPr>
        <p:spPr>
          <a:xfrm flipH="1" flipV="1">
            <a:off x="9753601" y="296862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8E910B-50EC-8A2B-489E-6D1C874EEB7E}"/>
              </a:ext>
            </a:extLst>
          </p:cNvPr>
          <p:cNvCxnSpPr>
            <a:stCxn id="13" idx="7"/>
            <a:endCxn id="11" idx="3"/>
          </p:cNvCxnSpPr>
          <p:nvPr/>
        </p:nvCxnSpPr>
        <p:spPr>
          <a:xfrm flipV="1">
            <a:off x="9915245" y="35874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F0F5D3-5501-3B61-2A04-579ACD9B94CF}"/>
              </a:ext>
            </a:extLst>
          </p:cNvPr>
          <p:cNvCxnSpPr>
            <a:stCxn id="12" idx="3"/>
            <a:endCxn id="13" idx="6"/>
          </p:cNvCxnSpPr>
          <p:nvPr/>
        </p:nvCxnSpPr>
        <p:spPr>
          <a:xfrm flipH="1">
            <a:off x="9982201" y="3587471"/>
            <a:ext cx="1438555" cy="5241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0E57381-D136-1848-C852-ECBDB64AC138}"/>
              </a:ext>
            </a:extLst>
          </p:cNvPr>
          <p:cNvCxnSpPr>
            <a:stCxn id="8" idx="5"/>
            <a:endCxn id="12" idx="1"/>
          </p:cNvCxnSpPr>
          <p:nvPr/>
        </p:nvCxnSpPr>
        <p:spPr>
          <a:xfrm>
            <a:off x="10829645" y="29016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712DC9-34E8-4C98-5665-AB08065582E1}"/>
              </a:ext>
            </a:extLst>
          </p:cNvPr>
          <p:cNvCxnSpPr>
            <a:stCxn id="14" idx="0"/>
            <a:endCxn id="13" idx="4"/>
          </p:cNvCxnSpPr>
          <p:nvPr/>
        </p:nvCxnSpPr>
        <p:spPr>
          <a:xfrm flipV="1">
            <a:off x="9753600" y="4340225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462A88B-4E39-CBA7-244E-4313EE21787F}"/>
              </a:ext>
            </a:extLst>
          </p:cNvPr>
          <p:cNvCxnSpPr>
            <a:stCxn id="12" idx="4"/>
            <a:endCxn id="14" idx="7"/>
          </p:cNvCxnSpPr>
          <p:nvPr/>
        </p:nvCxnSpPr>
        <p:spPr>
          <a:xfrm flipH="1">
            <a:off x="9915246" y="3654426"/>
            <a:ext cx="1667155" cy="9813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79E7F2A-59D5-62F0-5F95-B0559EFC7166}"/>
              </a:ext>
            </a:extLst>
          </p:cNvPr>
          <p:cNvCxnSpPr>
            <a:stCxn id="13" idx="5"/>
            <a:endCxn id="15" idx="1"/>
          </p:cNvCxnSpPr>
          <p:nvPr/>
        </p:nvCxnSpPr>
        <p:spPr>
          <a:xfrm>
            <a:off x="9915245" y="42732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EB39D63-96E0-BD35-A885-B91C827A7D2C}"/>
              </a:ext>
            </a:extLst>
          </p:cNvPr>
          <p:cNvCxnSpPr>
            <a:stCxn id="11" idx="4"/>
            <a:endCxn id="15" idx="0"/>
          </p:cNvCxnSpPr>
          <p:nvPr/>
        </p:nvCxnSpPr>
        <p:spPr>
          <a:xfrm>
            <a:off x="10668000" y="3654425"/>
            <a:ext cx="0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0271239-6547-D38A-AC58-5694E5CA2B52}"/>
              </a:ext>
            </a:extLst>
          </p:cNvPr>
          <p:cNvCxnSpPr>
            <a:stCxn id="15" idx="5"/>
            <a:endCxn id="16" idx="1"/>
          </p:cNvCxnSpPr>
          <p:nvPr/>
        </p:nvCxnSpPr>
        <p:spPr>
          <a:xfrm>
            <a:off x="10829645" y="49590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937BD88-0E98-9947-0342-A52D235E51DD}"/>
              </a:ext>
            </a:extLst>
          </p:cNvPr>
          <p:cNvCxnSpPr>
            <a:stCxn id="14" idx="5"/>
            <a:endCxn id="16" idx="2"/>
          </p:cNvCxnSpPr>
          <p:nvPr/>
        </p:nvCxnSpPr>
        <p:spPr>
          <a:xfrm>
            <a:off x="9915246" y="4959071"/>
            <a:ext cx="1438555" cy="5241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428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CGP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No recombination</a:t>
            </a:r>
          </a:p>
          <a:p>
            <a:r>
              <a:rPr lang="en-US" dirty="0"/>
              <a:t>Uses a 1+</a:t>
            </a:r>
            <a:r>
              <a:rPr lang="el-GR" dirty="0"/>
              <a:t>λ</a:t>
            </a:r>
            <a:r>
              <a:rPr lang="en-US" dirty="0"/>
              <a:t> evolutionary strategy, with </a:t>
            </a:r>
            <a:r>
              <a:rPr lang="el-GR" dirty="0"/>
              <a:t>λ</a:t>
            </a:r>
            <a:r>
              <a:rPr lang="en-US" dirty="0"/>
              <a:t> as low as 4</a:t>
            </a:r>
          </a:p>
          <a:p>
            <a:r>
              <a:rPr lang="en-US" dirty="0"/>
              <a:t>Children dominate parents if fitness is not worse</a:t>
            </a:r>
          </a:p>
          <a:p>
            <a:r>
              <a:rPr lang="en-US" dirty="0"/>
              <a:t>Neutral mutations are allowed to accumulate, to allow evolution of introns</a:t>
            </a:r>
          </a:p>
        </p:txBody>
      </p:sp>
      <p:pic>
        <p:nvPicPr>
          <p:cNvPr id="7" name="Content Placeholder 6" descr="DNA with solid fill">
            <a:extLst>
              <a:ext uri="{FF2B5EF4-FFF2-40B4-BE49-F238E27FC236}">
                <a16:creationId xmlns:a16="http://schemas.microsoft.com/office/drawing/2014/main" id="{42F92F85-6472-F99E-DC07-103092AD79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0" y="1026542"/>
            <a:ext cx="914400" cy="9144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B349-B284-884E-BF58-0D68D479BD97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Content Placeholder 6" descr="DNA with solid fill">
            <a:extLst>
              <a:ext uri="{FF2B5EF4-FFF2-40B4-BE49-F238E27FC236}">
                <a16:creationId xmlns:a16="http://schemas.microsoft.com/office/drawing/2014/main" id="{B143066E-A63D-202E-19D1-86257C3534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10400" y="2490217"/>
            <a:ext cx="914400" cy="914400"/>
          </a:xfrm>
          <a:prstGeom prst="rect">
            <a:avLst/>
          </a:prstGeom>
        </p:spPr>
      </p:pic>
      <p:pic>
        <p:nvPicPr>
          <p:cNvPr id="9" name="Content Placeholder 6" descr="DNA with solid fill">
            <a:extLst>
              <a:ext uri="{FF2B5EF4-FFF2-40B4-BE49-F238E27FC236}">
                <a16:creationId xmlns:a16="http://schemas.microsoft.com/office/drawing/2014/main" id="{2A37D341-5168-8986-ACC4-C05502108F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24800" y="2490217"/>
            <a:ext cx="914400" cy="914400"/>
          </a:xfrm>
          <a:prstGeom prst="rect">
            <a:avLst/>
          </a:prstGeom>
        </p:spPr>
      </p:pic>
      <p:pic>
        <p:nvPicPr>
          <p:cNvPr id="10" name="Content Placeholder 6" descr="DNA with solid fill">
            <a:extLst>
              <a:ext uri="{FF2B5EF4-FFF2-40B4-BE49-F238E27FC236}">
                <a16:creationId xmlns:a16="http://schemas.microsoft.com/office/drawing/2014/main" id="{358F014A-8E6C-0687-EC05-B0CEB056D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39200" y="2490217"/>
            <a:ext cx="914400" cy="914400"/>
          </a:xfrm>
          <a:prstGeom prst="rect">
            <a:avLst/>
          </a:prstGeom>
        </p:spPr>
      </p:pic>
      <p:pic>
        <p:nvPicPr>
          <p:cNvPr id="11" name="Content Placeholder 6" descr="DNA with solid fill">
            <a:extLst>
              <a:ext uri="{FF2B5EF4-FFF2-40B4-BE49-F238E27FC236}">
                <a16:creationId xmlns:a16="http://schemas.microsoft.com/office/drawing/2014/main" id="{10AD3ABD-5D0C-9712-4695-E6512382FA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3600" y="2490217"/>
            <a:ext cx="914400" cy="9144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AAEC1F-4F83-473A-731C-5F4B072D5DEC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>
            <a:off x="7467600" y="1940942"/>
            <a:ext cx="13716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BDD77B0-B3F5-A261-3B29-7533597ACF0D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flipH="1">
            <a:off x="8382000" y="1940942"/>
            <a:ext cx="4572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1969292-257E-E44C-46FB-1EE94ED2CE2C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8839200" y="1940942"/>
            <a:ext cx="4572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56F394-29FF-7001-2A6D-283D605750F0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8839200" y="1940942"/>
            <a:ext cx="13716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Content Placeholder 6" descr="DNA with solid fill">
            <a:extLst>
              <a:ext uri="{FF2B5EF4-FFF2-40B4-BE49-F238E27FC236}">
                <a16:creationId xmlns:a16="http://schemas.microsoft.com/office/drawing/2014/main" id="{A7E2F735-A7BF-6807-3A63-909723915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10400" y="3953892"/>
            <a:ext cx="914400" cy="914400"/>
          </a:xfrm>
          <a:prstGeom prst="rect">
            <a:avLst/>
          </a:prstGeom>
        </p:spPr>
      </p:pic>
      <p:pic>
        <p:nvPicPr>
          <p:cNvPr id="31" name="Content Placeholder 6" descr="DNA with solid fill">
            <a:extLst>
              <a:ext uri="{FF2B5EF4-FFF2-40B4-BE49-F238E27FC236}">
                <a16:creationId xmlns:a16="http://schemas.microsoft.com/office/drawing/2014/main" id="{2D4BE939-3401-72CB-1966-775F2E1DE6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24800" y="3953892"/>
            <a:ext cx="914400" cy="914400"/>
          </a:xfrm>
          <a:prstGeom prst="rect">
            <a:avLst/>
          </a:prstGeom>
        </p:spPr>
      </p:pic>
      <p:pic>
        <p:nvPicPr>
          <p:cNvPr id="32" name="Content Placeholder 6" descr="DNA with solid fill">
            <a:extLst>
              <a:ext uri="{FF2B5EF4-FFF2-40B4-BE49-F238E27FC236}">
                <a16:creationId xmlns:a16="http://schemas.microsoft.com/office/drawing/2014/main" id="{3BF11C9C-6C40-D497-7578-75A325ADFF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9200" y="3953892"/>
            <a:ext cx="914400" cy="914400"/>
          </a:xfrm>
          <a:prstGeom prst="rect">
            <a:avLst/>
          </a:prstGeom>
        </p:spPr>
      </p:pic>
      <p:pic>
        <p:nvPicPr>
          <p:cNvPr id="33" name="Content Placeholder 6" descr="DNA with solid fill">
            <a:extLst>
              <a:ext uri="{FF2B5EF4-FFF2-40B4-BE49-F238E27FC236}">
                <a16:creationId xmlns:a16="http://schemas.microsoft.com/office/drawing/2014/main" id="{4B231E2E-E54E-9244-3CFF-5F8567EAA7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3600" y="3953892"/>
            <a:ext cx="914400" cy="914400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76857E0-9FDC-5D76-25F1-6B115692AD2B}"/>
              </a:ext>
            </a:extLst>
          </p:cNvPr>
          <p:cNvCxnSpPr>
            <a:cxnSpLocks/>
            <a:stCxn id="10" idx="2"/>
            <a:endCxn id="30" idx="0"/>
          </p:cNvCxnSpPr>
          <p:nvPr/>
        </p:nvCxnSpPr>
        <p:spPr>
          <a:xfrm flipH="1">
            <a:off x="7467600" y="3404617"/>
            <a:ext cx="18288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F798743-12B9-152B-D960-173C92D0302A}"/>
              </a:ext>
            </a:extLst>
          </p:cNvPr>
          <p:cNvCxnSpPr>
            <a:cxnSpLocks/>
            <a:stCxn id="10" idx="2"/>
            <a:endCxn id="31" idx="0"/>
          </p:cNvCxnSpPr>
          <p:nvPr/>
        </p:nvCxnSpPr>
        <p:spPr>
          <a:xfrm flipH="1">
            <a:off x="8382000" y="3404617"/>
            <a:ext cx="9144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E061CAF-8A62-8FEC-D8A6-B237B27E506E}"/>
              </a:ext>
            </a:extLst>
          </p:cNvPr>
          <p:cNvCxnSpPr>
            <a:cxnSpLocks/>
            <a:stCxn id="10" idx="2"/>
            <a:endCxn id="32" idx="0"/>
          </p:cNvCxnSpPr>
          <p:nvPr/>
        </p:nvCxnSpPr>
        <p:spPr>
          <a:xfrm>
            <a:off x="9296400" y="3404617"/>
            <a:ext cx="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7CC5155-F6F9-50BE-993B-31A4FBF6C660}"/>
              </a:ext>
            </a:extLst>
          </p:cNvPr>
          <p:cNvCxnSpPr>
            <a:cxnSpLocks/>
            <a:stCxn id="10" idx="2"/>
            <a:endCxn id="33" idx="0"/>
          </p:cNvCxnSpPr>
          <p:nvPr/>
        </p:nvCxnSpPr>
        <p:spPr>
          <a:xfrm>
            <a:off x="9296400" y="3404617"/>
            <a:ext cx="9144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Content Placeholder 6" descr="DNA with solid fill">
            <a:extLst>
              <a:ext uri="{FF2B5EF4-FFF2-40B4-BE49-F238E27FC236}">
                <a16:creationId xmlns:a16="http://schemas.microsoft.com/office/drawing/2014/main" id="{C077F872-4695-A64E-6A7D-A13343C906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10400" y="5417567"/>
            <a:ext cx="914400" cy="914400"/>
          </a:xfrm>
          <a:prstGeom prst="rect">
            <a:avLst/>
          </a:prstGeom>
        </p:spPr>
      </p:pic>
      <p:pic>
        <p:nvPicPr>
          <p:cNvPr id="43" name="Content Placeholder 6" descr="DNA with solid fill">
            <a:extLst>
              <a:ext uri="{FF2B5EF4-FFF2-40B4-BE49-F238E27FC236}">
                <a16:creationId xmlns:a16="http://schemas.microsoft.com/office/drawing/2014/main" id="{29FC18A4-FD50-A98F-A749-47E4C5B0B6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5417567"/>
            <a:ext cx="914400" cy="914400"/>
          </a:xfrm>
          <a:prstGeom prst="rect">
            <a:avLst/>
          </a:prstGeom>
        </p:spPr>
      </p:pic>
      <p:pic>
        <p:nvPicPr>
          <p:cNvPr id="44" name="Content Placeholder 6" descr="DNA with solid fill">
            <a:extLst>
              <a:ext uri="{FF2B5EF4-FFF2-40B4-BE49-F238E27FC236}">
                <a16:creationId xmlns:a16="http://schemas.microsoft.com/office/drawing/2014/main" id="{50CFB810-30ED-EDB2-FCC2-E4D1964E07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9200" y="5417567"/>
            <a:ext cx="914400" cy="914400"/>
          </a:xfrm>
          <a:prstGeom prst="rect">
            <a:avLst/>
          </a:prstGeom>
        </p:spPr>
      </p:pic>
      <p:pic>
        <p:nvPicPr>
          <p:cNvPr id="45" name="Content Placeholder 6" descr="DNA with solid fill">
            <a:extLst>
              <a:ext uri="{FF2B5EF4-FFF2-40B4-BE49-F238E27FC236}">
                <a16:creationId xmlns:a16="http://schemas.microsoft.com/office/drawing/2014/main" id="{F25210C3-2010-D085-7832-727206DF83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3600" y="5417567"/>
            <a:ext cx="914400" cy="914400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BAC597F-E8DD-0766-9451-B3D4616C27CB}"/>
              </a:ext>
            </a:extLst>
          </p:cNvPr>
          <p:cNvCxnSpPr>
            <a:cxnSpLocks/>
            <a:stCxn id="30" idx="2"/>
            <a:endCxn id="42" idx="0"/>
          </p:cNvCxnSpPr>
          <p:nvPr/>
        </p:nvCxnSpPr>
        <p:spPr>
          <a:xfrm>
            <a:off x="7467600" y="4868292"/>
            <a:ext cx="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55133BF-1D2A-BF5C-5527-FB9C85BEB89B}"/>
              </a:ext>
            </a:extLst>
          </p:cNvPr>
          <p:cNvCxnSpPr>
            <a:cxnSpLocks/>
            <a:stCxn id="30" idx="2"/>
            <a:endCxn id="43" idx="0"/>
          </p:cNvCxnSpPr>
          <p:nvPr/>
        </p:nvCxnSpPr>
        <p:spPr>
          <a:xfrm>
            <a:off x="7467600" y="4868292"/>
            <a:ext cx="9144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36AD62-B324-EF50-8FD3-9F820798B34C}"/>
              </a:ext>
            </a:extLst>
          </p:cNvPr>
          <p:cNvCxnSpPr>
            <a:cxnSpLocks/>
            <a:stCxn id="30" idx="2"/>
            <a:endCxn id="44" idx="0"/>
          </p:cNvCxnSpPr>
          <p:nvPr/>
        </p:nvCxnSpPr>
        <p:spPr>
          <a:xfrm>
            <a:off x="7467600" y="4868292"/>
            <a:ext cx="18288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451147C-6CFB-C404-3C86-85B69D454FC5}"/>
              </a:ext>
            </a:extLst>
          </p:cNvPr>
          <p:cNvCxnSpPr>
            <a:cxnSpLocks/>
            <a:stCxn id="30" idx="2"/>
            <a:endCxn id="45" idx="0"/>
          </p:cNvCxnSpPr>
          <p:nvPr/>
        </p:nvCxnSpPr>
        <p:spPr>
          <a:xfrm>
            <a:off x="7467600" y="4868292"/>
            <a:ext cx="27432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286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3CBDC-B675-7A63-8C4A-D651BC9505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971800" cy="4351338"/>
          </a:xfrm>
        </p:spPr>
        <p:txBody>
          <a:bodyPr/>
          <a:lstStyle/>
          <a:p>
            <a:r>
              <a:rPr lang="en-US" dirty="0"/>
              <a:t>Randomly mutate a node, changing the operator and input nodes</a:t>
            </a:r>
          </a:p>
          <a:p>
            <a:r>
              <a:rPr lang="en-US" dirty="0"/>
              <a:t>Often changes which nodes are used without modifying the old ones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68205"/>
              </p:ext>
            </p:extLst>
          </p:nvPr>
        </p:nvGraphicFramePr>
        <p:xfrm>
          <a:off x="4038600" y="1828800"/>
          <a:ext cx="3886200" cy="448056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&lt;I&gt;=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&lt;I&gt;+&lt;I&gt;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&lt;1&gt;+&lt;3&gt;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&lt;1&gt;+&lt;2&gt;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&lt;2&gt;*&lt;I&gt;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&lt;8&gt;=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&lt;4&gt;-&lt;4&gt;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&lt;9&gt;=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&lt;6&gt;+&lt;1&gt;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&lt;7&gt;-&lt;5&gt;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&lt;12&gt;=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&lt;7&gt;+&lt;10&gt;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&lt;11&gt;*&lt;7&gt;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&lt;O&gt;=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&lt;15&gt;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50606"/>
              </p:ext>
            </p:extLst>
          </p:nvPr>
        </p:nvGraphicFramePr>
        <p:xfrm>
          <a:off x="8153400" y="1828800"/>
          <a:ext cx="3886200" cy="448056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&lt;I&gt;=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&lt;3&gt;=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&lt;I&gt;+&lt;I&gt;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&lt;4&gt;=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&lt;1&gt;+&lt;3&gt;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&lt;1&gt;+&lt;2&gt;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&lt;2&gt;*&lt;I&gt;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&lt;5&gt;*&lt;6&gt;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&lt;8&gt;=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&lt;4&gt;-&lt;4&gt;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&lt;9&gt;=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&lt;6&gt;+&lt;1&gt;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&lt;10&gt;=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&lt;7&gt;-&lt;5&gt;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&lt;13&gt;=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&lt;7&gt;+&lt;10&gt;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&lt;14&gt;=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&lt;11&gt;*&lt;7&gt;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&lt;10&gt;+&lt;9&gt;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&lt;O&gt;=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&lt;12&gt;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95901" y="13716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53601" y="1371600"/>
            <a:ext cx="6857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</a:p>
        </p:txBody>
      </p:sp>
    </p:spTree>
    <p:extLst>
      <p:ext uri="{BB962C8B-B14F-4D97-AF65-F5344CB8AC3E}">
        <p14:creationId xmlns:p14="http://schemas.microsoft.com/office/powerpoint/2010/main" val="231262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Cartesian Genetic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Cells can be reused, allowing for smaller genotypes</a:t>
            </a:r>
          </a:p>
          <a:p>
            <a:r>
              <a:rPr lang="en-US" dirty="0"/>
              <a:t>Limit on program size which needs to be tuned, but prevents bloat</a:t>
            </a:r>
          </a:p>
          <a:p>
            <a:r>
              <a:rPr lang="en-US" dirty="0"/>
              <a:t>Multiple output cells can be used</a:t>
            </a:r>
          </a:p>
          <a:p>
            <a:r>
              <a:rPr lang="en-US" dirty="0"/>
              <a:t>Very nonstandard EA configuration!</a:t>
            </a:r>
          </a:p>
          <a:p>
            <a:r>
              <a:rPr lang="en-US" dirty="0"/>
              <a:t>Strong results for agent-based AI, comparable to neural network techniques for reinforcement learning</a:t>
            </a:r>
          </a:p>
          <a:p>
            <a:pPr lvl="1"/>
            <a:r>
              <a:rPr lang="en-US" i="1" dirty="0">
                <a:effectLst/>
                <a:latin typeface="Arial" panose="020B0604020202020204" pitchFamily="34" charset="0"/>
              </a:rPr>
              <a:t>Evolving simple programs for playing Atari games</a:t>
            </a:r>
            <a:r>
              <a:rPr lang="en-US" dirty="0">
                <a:effectLst/>
                <a:latin typeface="Arial" panose="020B0604020202020204" pitchFamily="34" charset="0"/>
              </a:rPr>
              <a:t>, by Wilson et al. (2018)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36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64BF-E3EE-E42B-820D-A06DEE5C7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Variant: Differentiable CGP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5D444D7-2AE0-F880-A6F9-83A4008B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 form of Cartesian genetic programming which uses differentiable primitives</a:t>
            </a:r>
          </a:p>
          <a:p>
            <a:r>
              <a:rPr lang="en-US" dirty="0">
                <a:effectLst/>
              </a:rPr>
              <a:t>Enables backpropagation and gradient descent to precisely tune constants</a:t>
            </a:r>
          </a:p>
          <a:p>
            <a:r>
              <a:rPr lang="en-US" dirty="0"/>
              <a:t>Primarily made for symbolic regression, but can be applied anywhere where gradients are available</a:t>
            </a:r>
          </a:p>
          <a:p>
            <a:endParaRPr lang="en-US" dirty="0">
              <a:effectLst/>
            </a:endParaRPr>
          </a:p>
          <a:p>
            <a:r>
              <a:rPr lang="en-US" i="1" dirty="0">
                <a:effectLst/>
              </a:rPr>
              <a:t>Differentiable Genetic Programming</a:t>
            </a:r>
            <a:r>
              <a:rPr lang="en-US" dirty="0">
                <a:effectLst/>
              </a:rPr>
              <a:t>, by Izzo et al. (2016)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8DF1F-F816-C0F1-3C5C-DE918FCFD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77B58-DA33-FB4C-364D-FEA1C21D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3837D-8C69-C7D8-8F96-5738AD70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73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Individuals are represented as a list of expansions for a context-free grammar designed for the application</a:t>
            </a:r>
          </a:p>
          <a:p>
            <a:r>
              <a:rPr lang="en-US" dirty="0"/>
              <a:t>Allows for fine-tuning of the search space if characteristics of the desired programs are known</a:t>
            </a:r>
          </a:p>
          <a:p>
            <a:r>
              <a:rPr lang="en-US" dirty="0"/>
              <a:t>Need a method of handling incomplete sequences of expansions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E25BFDC-D4CD-4268-8A0B-84B45B273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81288"/>
              </p:ext>
            </p:extLst>
          </p:nvPr>
        </p:nvGraphicFramePr>
        <p:xfrm>
          <a:off x="6172202" y="4353070"/>
          <a:ext cx="3000378" cy="1828800"/>
        </p:xfrm>
        <a:graphic>
          <a:graphicData uri="http://schemas.openxmlformats.org/drawingml/2006/table">
            <a:tbl>
              <a:tblPr/>
              <a:tblGrid>
                <a:gridCol w="150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E -&gt; T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E -&gt; 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T -&gt; 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T -&gt; 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NT -&gt; (E+E)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NT -&gt; (E-E)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 NT -&gt; (E*E)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4. NT -&gt; (E/E)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n.</a:t>
                      </a:r>
                      <a:r>
                        <a:rPr lang="en-US" baseline="0" dirty="0"/>
                        <a:t> # -&gt; 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AB6C5C7-54F5-5D31-14DE-177D4D105A0C}"/>
              </a:ext>
            </a:extLst>
          </p:cNvPr>
          <p:cNvSpPr txBox="1"/>
          <p:nvPr/>
        </p:nvSpPr>
        <p:spPr>
          <a:xfrm>
            <a:off x="6172202" y="2067070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((((x*7)*x)+(x*7))-(6+1))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005B30-AD61-C902-B90D-7BF1C427BAE5}"/>
              </a:ext>
            </a:extLst>
          </p:cNvPr>
          <p:cNvSpPr txBox="1"/>
          <p:nvPr/>
        </p:nvSpPr>
        <p:spPr>
          <a:xfrm>
            <a:off x="6172203" y="1609870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2,2,2,1,2,3,2,3,1,1,1,2,7,1,1,2,3,1,1,1,2,7,2,1,1,2,6,1,2,1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D06931-82AD-0312-3458-8811F53E8E46}"/>
              </a:ext>
            </a:extLst>
          </p:cNvPr>
          <p:cNvSpPr txBox="1"/>
          <p:nvPr/>
        </p:nvSpPr>
        <p:spPr>
          <a:xfrm>
            <a:off x="6172203" y="252427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</p:spTree>
    <p:extLst>
      <p:ext uri="{BB962C8B-B14F-4D97-AF65-F5344CB8AC3E}">
        <p14:creationId xmlns:p14="http://schemas.microsoft.com/office/powerpoint/2010/main" val="29542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form of evolutionary algorithm designed to automate the creation of “programs”</a:t>
            </a:r>
          </a:p>
          <a:p>
            <a:r>
              <a:rPr lang="en-US" dirty="0"/>
              <a:t>Applications include the design of equations (symbolic regression), electronic circuits, and computer algorithms</a:t>
            </a:r>
          </a:p>
          <a:p>
            <a:r>
              <a:rPr lang="en-US" dirty="0"/>
              <a:t>Evolution attempts to find useful ways to combine primitive program nodes to meet a desired result</a:t>
            </a:r>
          </a:p>
          <a:p>
            <a:r>
              <a:rPr lang="en-US" dirty="0"/>
              <a:t>Comes in many variants which represent the program in different ways</a:t>
            </a:r>
          </a:p>
        </p:txBody>
      </p:sp>
    </p:spTree>
    <p:extLst>
      <p:ext uri="{BB962C8B-B14F-4D97-AF65-F5344CB8AC3E}">
        <p14:creationId xmlns:p14="http://schemas.microsoft.com/office/powerpoint/2010/main" val="1740562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C9787-A43E-0225-59AB-4CB5F88A2E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Replaces a sequence of expansions with a new sequence, which may vary in length</a:t>
            </a:r>
          </a:p>
          <a:p>
            <a:r>
              <a:rPr lang="en-US" dirty="0"/>
              <a:t>Can have catastrophic effects on the rest of the genotype due to high nonlocality</a:t>
            </a:r>
          </a:p>
          <a:p>
            <a:r>
              <a:rPr lang="en-US" dirty="0"/>
              <a:t>Recombination functions analogously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88588"/>
              </p:ext>
            </p:extLst>
          </p:nvPr>
        </p:nvGraphicFramePr>
        <p:xfrm>
          <a:off x="6172202" y="4348163"/>
          <a:ext cx="3000378" cy="1828800"/>
        </p:xfrm>
        <a:graphic>
          <a:graphicData uri="http://schemas.openxmlformats.org/drawingml/2006/table">
            <a:tbl>
              <a:tblPr/>
              <a:tblGrid>
                <a:gridCol w="150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E -&gt; T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E -&gt; 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T -&gt; 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T -&gt; 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NT -&gt; (E+E)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NT -&gt; (E-E)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 NT -&gt; (E*E)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4. NT -&gt; (E/E)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n.</a:t>
                      </a:r>
                      <a:r>
                        <a:rPr lang="en-US" baseline="0" dirty="0"/>
                        <a:t> # -&gt; 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72202" y="2062163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((((x*7)*x)+(x*7))-(6+1))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203" y="1604963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2,2,</a:t>
            </a:r>
            <a:r>
              <a:rPr lang="en-US" dirty="0">
                <a:solidFill>
                  <a:srgbClr val="FF0000"/>
                </a:solidFill>
              </a:rPr>
              <a:t>2,1</a:t>
            </a:r>
            <a:r>
              <a:rPr lang="en-US" dirty="0"/>
              <a:t>,2,3,2,3,1,1,1,2,7,1,1,2,3,1,1,1,2,7,2,1,1,2,6,1,2,1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3" y="2519363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2" y="3433763"/>
            <a:ext cx="6126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(x-3)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72202" y="2976563"/>
            <a:ext cx="57150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2,2,</a:t>
            </a:r>
            <a:r>
              <a:rPr lang="en-US" dirty="0">
                <a:solidFill>
                  <a:srgbClr val="FF0000"/>
                </a:solidFill>
              </a:rPr>
              <a:t>1,1,1</a:t>
            </a:r>
            <a:r>
              <a:rPr lang="en-US" dirty="0"/>
              <a:t>,2,3,</a:t>
            </a:r>
            <a:r>
              <a:rPr lang="en-US" dirty="0">
                <a:solidFill>
                  <a:srgbClr val="FF0000"/>
                </a:solidFill>
              </a:rPr>
              <a:t>2,3,1,1,1,2,7,1,1,2,3,1,1,1,2,7,2,1,1,2,6,1,2,1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3" y="3890963"/>
            <a:ext cx="6858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x-3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11A6EE9-99D7-97F5-7055-38B9B4037B94}"/>
              </a:ext>
            </a:extLst>
          </p:cNvPr>
          <p:cNvCxnSpPr>
            <a:cxnSpLocks/>
          </p:cNvCxnSpPr>
          <p:nvPr/>
        </p:nvCxnSpPr>
        <p:spPr>
          <a:xfrm>
            <a:off x="9067800" y="2090976"/>
            <a:ext cx="0" cy="68103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956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Grammatical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Extremely powerful ability to fine-tune the search space, though this can lead to bias</a:t>
            </a:r>
          </a:p>
          <a:p>
            <a:r>
              <a:rPr lang="en-US" dirty="0"/>
              <a:t>Implementation of typed GP is simple</a:t>
            </a:r>
          </a:p>
          <a:p>
            <a:r>
              <a:rPr lang="en-US" dirty="0"/>
              <a:t>Extremely poor locality from genetic operators</a:t>
            </a:r>
          </a:p>
          <a:p>
            <a:r>
              <a:rPr lang="en-US" dirty="0"/>
              <a:t>High non-uniform redundancy, meaning some phenotypes are underrepresented</a:t>
            </a:r>
          </a:p>
          <a:p>
            <a:r>
              <a:rPr lang="en-US" dirty="0"/>
              <a:t>Frequently used for evolution on existing programming languages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9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Stack-Based Genetic Programming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31DC7C-7CF3-68E4-7D76-4E28694BB3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Individuals are represented as a list of instructions which push and pull values from the stack</a:t>
            </a:r>
          </a:p>
          <a:p>
            <a:r>
              <a:rPr lang="en-US" dirty="0"/>
              <a:t>Program inputs are pushed to the stack and outputs are left on the stack by the end</a:t>
            </a:r>
          </a:p>
          <a:p>
            <a:r>
              <a:rPr lang="en-US" dirty="0"/>
              <a:t>Complexity grows with multiple stacks, or operations that manipulate the stack</a:t>
            </a:r>
          </a:p>
          <a:p>
            <a:r>
              <a:rPr lang="en-US" dirty="0"/>
              <a:t>Same operators as linear GP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210800" y="2743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111252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92964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88392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97536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106680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115824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86106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4" name="Oval 13"/>
          <p:cNvSpPr/>
          <p:nvPr/>
        </p:nvSpPr>
        <p:spPr>
          <a:xfrm>
            <a:off x="90678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5" name="Oval 14"/>
          <p:cNvSpPr/>
          <p:nvPr/>
        </p:nvSpPr>
        <p:spPr>
          <a:xfrm>
            <a:off x="95250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6" name="Oval 15"/>
          <p:cNvSpPr/>
          <p:nvPr/>
        </p:nvSpPr>
        <p:spPr>
          <a:xfrm>
            <a:off x="99822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7" name="Straight Connector 16"/>
          <p:cNvCxnSpPr>
            <a:stCxn id="4" idx="3"/>
            <a:endCxn id="6" idx="0"/>
          </p:cNvCxnSpPr>
          <p:nvPr/>
        </p:nvCxnSpPr>
        <p:spPr>
          <a:xfrm flipH="1">
            <a:off x="9525001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5"/>
            <a:endCxn id="5" idx="0"/>
          </p:cNvCxnSpPr>
          <p:nvPr/>
        </p:nvCxnSpPr>
        <p:spPr>
          <a:xfrm>
            <a:off x="10601046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7" idx="0"/>
          </p:cNvCxnSpPr>
          <p:nvPr/>
        </p:nvCxnSpPr>
        <p:spPr>
          <a:xfrm flipH="1">
            <a:off x="90678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6" idx="5"/>
          </p:cNvCxnSpPr>
          <p:nvPr/>
        </p:nvCxnSpPr>
        <p:spPr>
          <a:xfrm flipH="1" flipV="1">
            <a:off x="96866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0"/>
            <a:endCxn id="7" idx="3"/>
          </p:cNvCxnSpPr>
          <p:nvPr/>
        </p:nvCxnSpPr>
        <p:spPr>
          <a:xfrm flipV="1">
            <a:off x="88392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5"/>
            <a:endCxn id="14" idx="0"/>
          </p:cNvCxnSpPr>
          <p:nvPr/>
        </p:nvCxnSpPr>
        <p:spPr>
          <a:xfrm>
            <a:off x="92294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0"/>
            <a:endCxn id="8" idx="3"/>
          </p:cNvCxnSpPr>
          <p:nvPr/>
        </p:nvCxnSpPr>
        <p:spPr>
          <a:xfrm flipV="1">
            <a:off x="97536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0"/>
            <a:endCxn id="8" idx="5"/>
          </p:cNvCxnSpPr>
          <p:nvPr/>
        </p:nvCxnSpPr>
        <p:spPr>
          <a:xfrm flipH="1" flipV="1">
            <a:off x="101438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0"/>
            <a:endCxn id="5" idx="3"/>
          </p:cNvCxnSpPr>
          <p:nvPr/>
        </p:nvCxnSpPr>
        <p:spPr>
          <a:xfrm flipV="1">
            <a:off x="108966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5"/>
            <a:endCxn id="10" idx="0"/>
          </p:cNvCxnSpPr>
          <p:nvPr/>
        </p:nvCxnSpPr>
        <p:spPr>
          <a:xfrm>
            <a:off x="115154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3820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8" name="Oval 27"/>
          <p:cNvSpPr/>
          <p:nvPr/>
        </p:nvSpPr>
        <p:spPr>
          <a:xfrm>
            <a:off x="88392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9" name="Straight Connector 28"/>
          <p:cNvCxnSpPr>
            <a:stCxn id="11" idx="5"/>
            <a:endCxn id="28" idx="0"/>
          </p:cNvCxnSpPr>
          <p:nvPr/>
        </p:nvCxnSpPr>
        <p:spPr>
          <a:xfrm>
            <a:off x="9000846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1" idx="3"/>
            <a:endCxn id="27" idx="0"/>
          </p:cNvCxnSpPr>
          <p:nvPr/>
        </p:nvCxnSpPr>
        <p:spPr>
          <a:xfrm flipH="1">
            <a:off x="8610601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753600" y="2286000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graphicFrame>
        <p:nvGraphicFramePr>
          <p:cNvPr id="32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709224"/>
              </p:ext>
            </p:extLst>
          </p:nvPr>
        </p:nvGraphicFramePr>
        <p:xfrm>
          <a:off x="6105246" y="1825625"/>
          <a:ext cx="1371600" cy="475488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7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MUL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MUL</a:t>
                      </a:r>
                      <a:endParaRPr lang="en-US" baseline="0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MUL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ADD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6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ADD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SUB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105247" y="1368425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ACC11C5-38FB-F5F6-FF49-FD23DDA5C9E1}"/>
              </a:ext>
            </a:extLst>
          </p:cNvPr>
          <p:cNvCxnSpPr>
            <a:cxnSpLocks/>
          </p:cNvCxnSpPr>
          <p:nvPr/>
        </p:nvCxnSpPr>
        <p:spPr>
          <a:xfrm>
            <a:off x="7924800" y="3657600"/>
            <a:ext cx="981356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284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Variant: </a:t>
            </a:r>
            <a:r>
              <a:rPr lang="en-US" dirty="0" err="1"/>
              <a:t>PushGP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dominant form of stack-based genetic programming</a:t>
            </a:r>
          </a:p>
          <a:p>
            <a:r>
              <a:rPr lang="en-US" dirty="0"/>
              <a:t>Implements the Push language, based on the Forth language</a:t>
            </a:r>
          </a:p>
          <a:p>
            <a:r>
              <a:rPr lang="en-US" dirty="0"/>
              <a:t>Individuals represent instructions as a self-modifiable stack</a:t>
            </a:r>
          </a:p>
          <a:p>
            <a:r>
              <a:rPr lang="en-US" dirty="0"/>
              <a:t>A variant, </a:t>
            </a:r>
            <a:r>
              <a:rPr lang="en-US" dirty="0" err="1"/>
              <a:t>PushPop</a:t>
            </a:r>
            <a:r>
              <a:rPr lang="en-US" dirty="0"/>
              <a:t>, makes individuals encode their own variation operators</a:t>
            </a:r>
          </a:p>
          <a:p>
            <a:endParaRPr lang="en-US" dirty="0"/>
          </a:p>
          <a:p>
            <a:r>
              <a:rPr lang="en-US" sz="2800" i="1" dirty="0"/>
              <a:t>Genetic Programming and </a:t>
            </a:r>
            <a:r>
              <a:rPr lang="en-US" sz="2800" i="1" dirty="0" err="1"/>
              <a:t>Autoconstructive</a:t>
            </a:r>
            <a:r>
              <a:rPr lang="en-US" sz="2800" i="1" dirty="0"/>
              <a:t> Evolution with the Push Programming Language</a:t>
            </a:r>
            <a:r>
              <a:rPr lang="en-US" sz="2800" dirty="0"/>
              <a:t>, by Spector and Robinson (2002)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B349-B284-884E-BF58-0D68D479BD9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09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Stack-Based GP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one stack, programs are very similar to tree-based GP</a:t>
            </a:r>
          </a:p>
          <a:p>
            <a:r>
              <a:rPr lang="en-US" dirty="0"/>
              <a:t>Multiple data types can be represented with a stack for each type</a:t>
            </a:r>
          </a:p>
          <a:p>
            <a:r>
              <a:rPr lang="en-US" dirty="0"/>
              <a:t>Allows for introns if extra data is pushed and never popped</a:t>
            </a:r>
          </a:p>
          <a:p>
            <a:r>
              <a:rPr lang="en-US" dirty="0"/>
              <a:t>Can represent existing stack-based languages</a:t>
            </a:r>
          </a:p>
          <a:p>
            <a:r>
              <a:rPr lang="en-US" dirty="0"/>
              <a:t>Mostly used to study automatic code generation and repair</a:t>
            </a:r>
          </a:p>
        </p:txBody>
      </p:sp>
    </p:spTree>
    <p:extLst>
      <p:ext uri="{BB962C8B-B14F-4D97-AF65-F5344CB8AC3E}">
        <p14:creationId xmlns:p14="http://schemas.microsoft.com/office/powerpoint/2010/main" val="4265985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Case-study: SAT Solver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39F445-612F-5B2D-34A4-B3DDC227F3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five GP types were implemented as hyper-heuristics for black-box search algorithms for the 3-SAT problem</a:t>
            </a:r>
          </a:p>
          <a:p>
            <a:r>
              <a:rPr lang="en-US" dirty="0"/>
              <a:t>Hyper-heuristic fitness based on the fitness of the best search algorithm generated at solving the 3-SAT problem</a:t>
            </a:r>
          </a:p>
          <a:p>
            <a:r>
              <a:rPr lang="en-US" dirty="0"/>
              <a:t>The choice of representation strongly affects performance!</a:t>
            </a:r>
          </a:p>
          <a:p>
            <a:endParaRPr lang="en-US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5387797-8D55-CEDF-762E-DC3D6A15F3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372643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1201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62E96-144E-D507-E132-0D2CD1B25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868AA-774B-84D4-F5DA-D42BDC3B1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effectLst/>
                <a:latin typeface="Arial" panose="020B0604020202020204" pitchFamily="34" charset="0"/>
              </a:rPr>
              <a:t>A Field Guide to Genetic Programming</a:t>
            </a:r>
            <a:r>
              <a:rPr lang="en-US" dirty="0">
                <a:effectLst/>
                <a:latin typeface="Arial" panose="020B0604020202020204" pitchFamily="34" charset="0"/>
              </a:rPr>
              <a:t>, by Poli, Langdon, and McPhee (2008)</a:t>
            </a: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A well-regarded free textbook on genetic programming, which covers many of these variants (and others!)</a:t>
            </a:r>
          </a:p>
          <a:p>
            <a:r>
              <a:rPr lang="en-US" i="1" dirty="0">
                <a:effectLst/>
                <a:latin typeface="Arial" panose="020B0604020202020204" pitchFamily="34" charset="0"/>
              </a:rPr>
              <a:t>Cartesian genetic programming: its status and future</a:t>
            </a:r>
            <a:r>
              <a:rPr lang="en-US" dirty="0">
                <a:effectLst/>
                <a:latin typeface="Arial" panose="020B0604020202020204" pitchFamily="34" charset="0"/>
              </a:rPr>
              <a:t>, by Julian Miller (2020)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A recent and extensive survey paper on Cartesian genetic programming (which isn’t covered very well by the Field Guide)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87A28-D3A0-3712-8066-1A9DC70F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1B549-E7E0-0CBF-5E6D-B26FEC22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D160C-E234-F4F3-72CD-18CB69FA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4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26A1B-74A6-5AB8-6D13-CBE535EB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BEAF8-8535-59BA-32C7-77746398E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Genetic programming combines primitives (operators and terminals) into a structured genotype</a:t>
            </a:r>
          </a:p>
          <a:p>
            <a:r>
              <a:rPr lang="en-US" dirty="0"/>
              <a:t>There are many different ways to structure the genotype!</a:t>
            </a:r>
          </a:p>
          <a:p>
            <a:r>
              <a:rPr lang="en-US" dirty="0"/>
              <a:t>Five common representations that we’ll look at:</a:t>
            </a:r>
          </a:p>
          <a:p>
            <a:pPr lvl="1"/>
            <a:r>
              <a:rPr lang="en-US" dirty="0"/>
              <a:t>Tree-based GP</a:t>
            </a:r>
          </a:p>
          <a:p>
            <a:pPr lvl="1"/>
            <a:r>
              <a:rPr lang="en-US" dirty="0"/>
              <a:t>Linear GP</a:t>
            </a:r>
          </a:p>
          <a:p>
            <a:pPr lvl="1"/>
            <a:r>
              <a:rPr lang="en-US" dirty="0"/>
              <a:t>Cartesian GP</a:t>
            </a:r>
          </a:p>
          <a:p>
            <a:pPr lvl="1"/>
            <a:r>
              <a:rPr lang="en-US" dirty="0"/>
              <a:t>Grammatical Evolution</a:t>
            </a:r>
          </a:p>
          <a:p>
            <a:pPr lvl="1"/>
            <a:r>
              <a:rPr lang="en-US" dirty="0"/>
              <a:t>Stack-based GP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A854E-EF2D-3029-9E5A-83244D2D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FC550-750C-4928-3DE5-0A3466B69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85F2F-F07D-03FF-B6F6-F0FB3039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51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Tree-Based Genetic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called “</a:t>
            </a:r>
            <a:r>
              <a:rPr lang="en-US" dirty="0" err="1"/>
              <a:t>Koza</a:t>
            </a:r>
            <a:r>
              <a:rPr lang="en-US" dirty="0"/>
              <a:t>-style”</a:t>
            </a:r>
          </a:p>
          <a:p>
            <a:r>
              <a:rPr lang="en-US" dirty="0"/>
              <a:t>Most popular form of genetic programming</a:t>
            </a:r>
          </a:p>
          <a:p>
            <a:r>
              <a:rPr lang="en-US" dirty="0"/>
              <a:t>Programs are represented by a tree</a:t>
            </a:r>
          </a:p>
          <a:p>
            <a:r>
              <a:rPr lang="en-US" dirty="0"/>
              <a:t>Inputs to nodes are represented by their children</a:t>
            </a:r>
          </a:p>
          <a:p>
            <a:r>
              <a:rPr lang="en-US" dirty="0"/>
              <a:t>The value of the root node is the program’s return value</a:t>
            </a:r>
          </a:p>
        </p:txBody>
      </p:sp>
    </p:spTree>
    <p:extLst>
      <p:ext uri="{BB962C8B-B14F-4D97-AF65-F5344CB8AC3E}">
        <p14:creationId xmlns:p14="http://schemas.microsoft.com/office/powerpoint/2010/main" val="413211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Representation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F6D2A5-1B7D-337C-C39E-D711BD7CD4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Often called “</a:t>
            </a:r>
            <a:r>
              <a:rPr lang="en-US" dirty="0" err="1"/>
              <a:t>Koza</a:t>
            </a:r>
            <a:r>
              <a:rPr lang="en-US" dirty="0"/>
              <a:t>-style”</a:t>
            </a:r>
          </a:p>
          <a:p>
            <a:r>
              <a:rPr lang="en-US" dirty="0"/>
              <a:t>Most popular form of genetic programming</a:t>
            </a:r>
          </a:p>
          <a:p>
            <a:r>
              <a:rPr lang="en-US" dirty="0"/>
              <a:t>Programs represented by a tree</a:t>
            </a:r>
          </a:p>
          <a:p>
            <a:r>
              <a:rPr lang="en-US" dirty="0"/>
              <a:t>Inputs to nodes are represented by their children</a:t>
            </a:r>
          </a:p>
          <a:p>
            <a:r>
              <a:rPr lang="en-US" dirty="0"/>
              <a:t>The value of the root node is the program’s return value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B8448-E7E8-7994-1015-D7083B41F2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382000" y="2743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92964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74676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70104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79248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88392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97536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67818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4" name="Oval 13"/>
          <p:cNvSpPr/>
          <p:nvPr/>
        </p:nvSpPr>
        <p:spPr>
          <a:xfrm>
            <a:off x="72390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5" name="Oval 14"/>
          <p:cNvSpPr/>
          <p:nvPr/>
        </p:nvSpPr>
        <p:spPr>
          <a:xfrm>
            <a:off x="76962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6" name="Oval 15"/>
          <p:cNvSpPr/>
          <p:nvPr/>
        </p:nvSpPr>
        <p:spPr>
          <a:xfrm>
            <a:off x="81534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7" name="Straight Connector 16"/>
          <p:cNvCxnSpPr>
            <a:stCxn id="4" idx="3"/>
            <a:endCxn id="6" idx="0"/>
          </p:cNvCxnSpPr>
          <p:nvPr/>
        </p:nvCxnSpPr>
        <p:spPr>
          <a:xfrm flipH="1">
            <a:off x="7696201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5"/>
            <a:endCxn id="5" idx="0"/>
          </p:cNvCxnSpPr>
          <p:nvPr/>
        </p:nvCxnSpPr>
        <p:spPr>
          <a:xfrm>
            <a:off x="8772246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7" idx="0"/>
          </p:cNvCxnSpPr>
          <p:nvPr/>
        </p:nvCxnSpPr>
        <p:spPr>
          <a:xfrm flipH="1">
            <a:off x="72390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6" idx="5"/>
          </p:cNvCxnSpPr>
          <p:nvPr/>
        </p:nvCxnSpPr>
        <p:spPr>
          <a:xfrm flipH="1" flipV="1">
            <a:off x="78578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0"/>
            <a:endCxn id="7" idx="3"/>
          </p:cNvCxnSpPr>
          <p:nvPr/>
        </p:nvCxnSpPr>
        <p:spPr>
          <a:xfrm flipV="1">
            <a:off x="70104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5"/>
            <a:endCxn id="14" idx="0"/>
          </p:cNvCxnSpPr>
          <p:nvPr/>
        </p:nvCxnSpPr>
        <p:spPr>
          <a:xfrm>
            <a:off x="74006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0"/>
            <a:endCxn id="8" idx="3"/>
          </p:cNvCxnSpPr>
          <p:nvPr/>
        </p:nvCxnSpPr>
        <p:spPr>
          <a:xfrm flipV="1">
            <a:off x="79248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0"/>
            <a:endCxn id="8" idx="5"/>
          </p:cNvCxnSpPr>
          <p:nvPr/>
        </p:nvCxnSpPr>
        <p:spPr>
          <a:xfrm flipH="1" flipV="1">
            <a:off x="83150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0"/>
            <a:endCxn id="5" idx="3"/>
          </p:cNvCxnSpPr>
          <p:nvPr/>
        </p:nvCxnSpPr>
        <p:spPr>
          <a:xfrm flipV="1">
            <a:off x="90678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5"/>
            <a:endCxn id="10" idx="0"/>
          </p:cNvCxnSpPr>
          <p:nvPr/>
        </p:nvCxnSpPr>
        <p:spPr>
          <a:xfrm>
            <a:off x="96866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5532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8" name="Oval 27"/>
          <p:cNvSpPr/>
          <p:nvPr/>
        </p:nvSpPr>
        <p:spPr>
          <a:xfrm>
            <a:off x="70104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9" name="Straight Connector 28"/>
          <p:cNvCxnSpPr>
            <a:stCxn id="11" idx="5"/>
            <a:endCxn id="28" idx="0"/>
          </p:cNvCxnSpPr>
          <p:nvPr/>
        </p:nvCxnSpPr>
        <p:spPr>
          <a:xfrm>
            <a:off x="7172046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1" idx="3"/>
            <a:endCxn id="27" idx="0"/>
          </p:cNvCxnSpPr>
          <p:nvPr/>
        </p:nvCxnSpPr>
        <p:spPr>
          <a:xfrm flipH="1">
            <a:off x="6781801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924800" y="2286000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</p:spTree>
    <p:extLst>
      <p:ext uri="{BB962C8B-B14F-4D97-AF65-F5344CB8AC3E}">
        <p14:creationId xmlns:p14="http://schemas.microsoft.com/office/powerpoint/2010/main" val="379676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C153B-4CA4-F3AE-0CEC-19BAB116E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24553" cy="4351338"/>
          </a:xfrm>
        </p:spPr>
        <p:txBody>
          <a:bodyPr/>
          <a:lstStyle/>
          <a:p>
            <a:r>
              <a:rPr lang="en-US" dirty="0"/>
              <a:t>Two kinds of mutation are used with trees</a:t>
            </a:r>
          </a:p>
          <a:p>
            <a:r>
              <a:rPr lang="en-US" dirty="0"/>
              <a:t>Subtree mutation re-generates a subtree</a:t>
            </a:r>
          </a:p>
          <a:p>
            <a:r>
              <a:rPr lang="en-US" dirty="0"/>
              <a:t>Point mutation randomizes an operator or terminal</a:t>
            </a:r>
          </a:p>
          <a:p>
            <a:r>
              <a:rPr lang="en-US" dirty="0"/>
              <a:t>Both are often used together</a:t>
            </a:r>
          </a:p>
        </p:txBody>
      </p:sp>
      <p:sp>
        <p:nvSpPr>
          <p:cNvPr id="4" name="Oval 3"/>
          <p:cNvSpPr/>
          <p:nvPr/>
        </p:nvSpPr>
        <p:spPr>
          <a:xfrm>
            <a:off x="6553199" y="2514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74675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56387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51815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60959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70103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9247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49529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2" name="Oval 11"/>
          <p:cNvSpPr/>
          <p:nvPr/>
        </p:nvSpPr>
        <p:spPr>
          <a:xfrm>
            <a:off x="54101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3" name="Oval 12"/>
          <p:cNvSpPr/>
          <p:nvPr/>
        </p:nvSpPr>
        <p:spPr>
          <a:xfrm>
            <a:off x="58673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4" name="Oval 13"/>
          <p:cNvSpPr/>
          <p:nvPr/>
        </p:nvSpPr>
        <p:spPr>
          <a:xfrm>
            <a:off x="63245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5" name="Straight Connector 14"/>
          <p:cNvCxnSpPr>
            <a:stCxn id="4" idx="3"/>
            <a:endCxn id="6" idx="0"/>
          </p:cNvCxnSpPr>
          <p:nvPr/>
        </p:nvCxnSpPr>
        <p:spPr>
          <a:xfrm flipH="1">
            <a:off x="5867400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5" idx="0"/>
          </p:cNvCxnSpPr>
          <p:nvPr/>
        </p:nvCxnSpPr>
        <p:spPr>
          <a:xfrm>
            <a:off x="6943445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3"/>
            <a:endCxn id="7" idx="0"/>
          </p:cNvCxnSpPr>
          <p:nvPr/>
        </p:nvCxnSpPr>
        <p:spPr>
          <a:xfrm flipH="1">
            <a:off x="54102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  <a:endCxn id="6" idx="5"/>
          </p:cNvCxnSpPr>
          <p:nvPr/>
        </p:nvCxnSpPr>
        <p:spPr>
          <a:xfrm flipH="1" flipV="1">
            <a:off x="60290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  <a:endCxn id="7" idx="3"/>
          </p:cNvCxnSpPr>
          <p:nvPr/>
        </p:nvCxnSpPr>
        <p:spPr>
          <a:xfrm flipV="1">
            <a:off x="51816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5"/>
            <a:endCxn id="12" idx="0"/>
          </p:cNvCxnSpPr>
          <p:nvPr/>
        </p:nvCxnSpPr>
        <p:spPr>
          <a:xfrm>
            <a:off x="55718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0"/>
            <a:endCxn id="8" idx="3"/>
          </p:cNvCxnSpPr>
          <p:nvPr/>
        </p:nvCxnSpPr>
        <p:spPr>
          <a:xfrm flipV="1">
            <a:off x="60960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0"/>
            <a:endCxn id="8" idx="5"/>
          </p:cNvCxnSpPr>
          <p:nvPr/>
        </p:nvCxnSpPr>
        <p:spPr>
          <a:xfrm flipH="1" flipV="1">
            <a:off x="64862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5" idx="3"/>
          </p:cNvCxnSpPr>
          <p:nvPr/>
        </p:nvCxnSpPr>
        <p:spPr>
          <a:xfrm flipV="1">
            <a:off x="72390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5"/>
            <a:endCxn id="10" idx="0"/>
          </p:cNvCxnSpPr>
          <p:nvPr/>
        </p:nvCxnSpPr>
        <p:spPr>
          <a:xfrm>
            <a:off x="78578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7243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6" name="Oval 25"/>
          <p:cNvSpPr/>
          <p:nvPr/>
        </p:nvSpPr>
        <p:spPr>
          <a:xfrm>
            <a:off x="51815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7" name="Straight Connector 26"/>
          <p:cNvCxnSpPr>
            <a:stCxn id="11" idx="5"/>
            <a:endCxn id="26" idx="0"/>
          </p:cNvCxnSpPr>
          <p:nvPr/>
        </p:nvCxnSpPr>
        <p:spPr>
          <a:xfrm>
            <a:off x="5343245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25" idx="0"/>
          </p:cNvCxnSpPr>
          <p:nvPr/>
        </p:nvCxnSpPr>
        <p:spPr>
          <a:xfrm flipH="1">
            <a:off x="4953000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96000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30" name="Oval 29"/>
          <p:cNvSpPr/>
          <p:nvPr/>
        </p:nvSpPr>
        <p:spPr>
          <a:xfrm>
            <a:off x="10210799" y="2514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31" name="Oval 30"/>
          <p:cNvSpPr/>
          <p:nvPr/>
        </p:nvSpPr>
        <p:spPr>
          <a:xfrm>
            <a:off x="111251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32" name="Oval 31"/>
          <p:cNvSpPr/>
          <p:nvPr/>
        </p:nvSpPr>
        <p:spPr>
          <a:xfrm>
            <a:off x="92963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33" name="Oval 32"/>
          <p:cNvSpPr/>
          <p:nvPr/>
        </p:nvSpPr>
        <p:spPr>
          <a:xfrm>
            <a:off x="88391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34" name="Oval 33"/>
          <p:cNvSpPr/>
          <p:nvPr/>
        </p:nvSpPr>
        <p:spPr>
          <a:xfrm>
            <a:off x="97535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35" name="Oval 34"/>
          <p:cNvSpPr/>
          <p:nvPr/>
        </p:nvSpPr>
        <p:spPr>
          <a:xfrm>
            <a:off x="106679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36" name="Oval 35"/>
          <p:cNvSpPr/>
          <p:nvPr/>
        </p:nvSpPr>
        <p:spPr>
          <a:xfrm>
            <a:off x="115823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37" name="Oval 36"/>
          <p:cNvSpPr/>
          <p:nvPr/>
        </p:nvSpPr>
        <p:spPr>
          <a:xfrm>
            <a:off x="90677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38" name="Oval 37"/>
          <p:cNvSpPr/>
          <p:nvPr/>
        </p:nvSpPr>
        <p:spPr>
          <a:xfrm>
            <a:off x="95249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39" name="Straight Connector 38"/>
          <p:cNvCxnSpPr>
            <a:stCxn id="30" idx="3"/>
            <a:endCxn id="32" idx="0"/>
          </p:cNvCxnSpPr>
          <p:nvPr/>
        </p:nvCxnSpPr>
        <p:spPr>
          <a:xfrm flipH="1">
            <a:off x="9525000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5"/>
            <a:endCxn id="31" idx="0"/>
          </p:cNvCxnSpPr>
          <p:nvPr/>
        </p:nvCxnSpPr>
        <p:spPr>
          <a:xfrm>
            <a:off x="10601045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2" idx="3"/>
            <a:endCxn id="33" idx="0"/>
          </p:cNvCxnSpPr>
          <p:nvPr/>
        </p:nvCxnSpPr>
        <p:spPr>
          <a:xfrm flipH="1">
            <a:off x="90678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0"/>
            <a:endCxn id="32" idx="5"/>
          </p:cNvCxnSpPr>
          <p:nvPr/>
        </p:nvCxnSpPr>
        <p:spPr>
          <a:xfrm flipH="1" flipV="1">
            <a:off x="96866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4" idx="0"/>
            <a:endCxn id="33" idx="3"/>
          </p:cNvCxnSpPr>
          <p:nvPr/>
        </p:nvCxnSpPr>
        <p:spPr>
          <a:xfrm flipV="1">
            <a:off x="88392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3" idx="5"/>
            <a:endCxn id="37" idx="0"/>
          </p:cNvCxnSpPr>
          <p:nvPr/>
        </p:nvCxnSpPr>
        <p:spPr>
          <a:xfrm>
            <a:off x="92294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0"/>
            <a:endCxn id="34" idx="3"/>
          </p:cNvCxnSpPr>
          <p:nvPr/>
        </p:nvCxnSpPr>
        <p:spPr>
          <a:xfrm flipV="1">
            <a:off x="97536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9" idx="0"/>
            <a:endCxn id="34" idx="5"/>
          </p:cNvCxnSpPr>
          <p:nvPr/>
        </p:nvCxnSpPr>
        <p:spPr>
          <a:xfrm flipH="1" flipV="1">
            <a:off x="101438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5" idx="0"/>
            <a:endCxn id="31" idx="3"/>
          </p:cNvCxnSpPr>
          <p:nvPr/>
        </p:nvCxnSpPr>
        <p:spPr>
          <a:xfrm flipV="1">
            <a:off x="108966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1" idx="5"/>
            <a:endCxn id="36" idx="0"/>
          </p:cNvCxnSpPr>
          <p:nvPr/>
        </p:nvCxnSpPr>
        <p:spPr>
          <a:xfrm>
            <a:off x="115154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99821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50" name="Oval 49"/>
          <p:cNvSpPr/>
          <p:nvPr/>
        </p:nvSpPr>
        <p:spPr>
          <a:xfrm>
            <a:off x="97535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102107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52" name="Straight Connector 51"/>
          <p:cNvCxnSpPr>
            <a:stCxn id="50" idx="0"/>
            <a:endCxn id="49" idx="3"/>
          </p:cNvCxnSpPr>
          <p:nvPr/>
        </p:nvCxnSpPr>
        <p:spPr>
          <a:xfrm flipV="1">
            <a:off x="9982200" y="4962246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1" idx="0"/>
            <a:endCxn id="49" idx="5"/>
          </p:cNvCxnSpPr>
          <p:nvPr/>
        </p:nvCxnSpPr>
        <p:spPr>
          <a:xfrm flipH="1" flipV="1">
            <a:off x="10372445" y="4962246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86105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55" name="Oval 54"/>
          <p:cNvSpPr/>
          <p:nvPr/>
        </p:nvSpPr>
        <p:spPr>
          <a:xfrm>
            <a:off x="83819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56" name="Oval 55"/>
          <p:cNvSpPr/>
          <p:nvPr/>
        </p:nvSpPr>
        <p:spPr>
          <a:xfrm>
            <a:off x="88391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57" name="Straight Connector 56"/>
          <p:cNvCxnSpPr>
            <a:stCxn id="54" idx="5"/>
            <a:endCxn id="56" idx="0"/>
          </p:cNvCxnSpPr>
          <p:nvPr/>
        </p:nvCxnSpPr>
        <p:spPr>
          <a:xfrm>
            <a:off x="9000845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4" idx="3"/>
            <a:endCxn id="55" idx="0"/>
          </p:cNvCxnSpPr>
          <p:nvPr/>
        </p:nvCxnSpPr>
        <p:spPr>
          <a:xfrm flipH="1">
            <a:off x="8610600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9982199" y="2057400"/>
            <a:ext cx="9144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9x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-7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3A1B322-5D49-20FF-49F6-FF0611EEDB09}"/>
              </a:ext>
            </a:extLst>
          </p:cNvPr>
          <p:cNvCxnSpPr/>
          <p:nvPr/>
        </p:nvCxnSpPr>
        <p:spPr>
          <a:xfrm>
            <a:off x="7857845" y="2286000"/>
            <a:ext cx="16671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70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Recombination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DB1FE718-7980-4302-4B39-3D8081353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562909" cy="4351338"/>
          </a:xfrm>
        </p:spPr>
        <p:txBody>
          <a:bodyPr/>
          <a:lstStyle/>
          <a:p>
            <a:r>
              <a:rPr lang="en-US" dirty="0"/>
              <a:t>Recombination uses subtree crossover</a:t>
            </a:r>
          </a:p>
          <a:p>
            <a:r>
              <a:rPr lang="en-US" dirty="0"/>
              <a:t>Subtree crossover has high locality compared to other operators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324599" y="19632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72389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54101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49529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58673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67817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6961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47243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2" name="Oval 11"/>
          <p:cNvSpPr/>
          <p:nvPr/>
        </p:nvSpPr>
        <p:spPr>
          <a:xfrm>
            <a:off x="51815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3" name="Oval 12"/>
          <p:cNvSpPr/>
          <p:nvPr/>
        </p:nvSpPr>
        <p:spPr>
          <a:xfrm>
            <a:off x="56387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4" name="Oval 13"/>
          <p:cNvSpPr/>
          <p:nvPr/>
        </p:nvSpPr>
        <p:spPr>
          <a:xfrm>
            <a:off x="60959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5" name="Straight Connector 14"/>
          <p:cNvCxnSpPr>
            <a:stCxn id="4" idx="3"/>
            <a:endCxn id="6" idx="0"/>
          </p:cNvCxnSpPr>
          <p:nvPr/>
        </p:nvCxnSpPr>
        <p:spPr>
          <a:xfrm flipH="1">
            <a:off x="5638800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5" idx="0"/>
          </p:cNvCxnSpPr>
          <p:nvPr/>
        </p:nvCxnSpPr>
        <p:spPr>
          <a:xfrm>
            <a:off x="6714845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3"/>
            <a:endCxn id="7" idx="0"/>
          </p:cNvCxnSpPr>
          <p:nvPr/>
        </p:nvCxnSpPr>
        <p:spPr>
          <a:xfrm flipH="1">
            <a:off x="51816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  <a:endCxn id="6" idx="5"/>
          </p:cNvCxnSpPr>
          <p:nvPr/>
        </p:nvCxnSpPr>
        <p:spPr>
          <a:xfrm flipH="1" flipV="1">
            <a:off x="58004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  <a:endCxn id="7" idx="3"/>
          </p:cNvCxnSpPr>
          <p:nvPr/>
        </p:nvCxnSpPr>
        <p:spPr>
          <a:xfrm flipV="1">
            <a:off x="49530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5"/>
            <a:endCxn id="12" idx="0"/>
          </p:cNvCxnSpPr>
          <p:nvPr/>
        </p:nvCxnSpPr>
        <p:spPr>
          <a:xfrm>
            <a:off x="53432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0"/>
            <a:endCxn id="8" idx="3"/>
          </p:cNvCxnSpPr>
          <p:nvPr/>
        </p:nvCxnSpPr>
        <p:spPr>
          <a:xfrm flipV="1">
            <a:off x="58674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0"/>
            <a:endCxn id="8" idx="5"/>
          </p:cNvCxnSpPr>
          <p:nvPr/>
        </p:nvCxnSpPr>
        <p:spPr>
          <a:xfrm flipH="1" flipV="1">
            <a:off x="62576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5" idx="3"/>
          </p:cNvCxnSpPr>
          <p:nvPr/>
        </p:nvCxnSpPr>
        <p:spPr>
          <a:xfrm flipV="1">
            <a:off x="70104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5"/>
            <a:endCxn id="10" idx="0"/>
          </p:cNvCxnSpPr>
          <p:nvPr/>
        </p:nvCxnSpPr>
        <p:spPr>
          <a:xfrm>
            <a:off x="76292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4957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6" name="Oval 25"/>
          <p:cNvSpPr/>
          <p:nvPr/>
        </p:nvSpPr>
        <p:spPr>
          <a:xfrm>
            <a:off x="49529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7" name="Straight Connector 26"/>
          <p:cNvCxnSpPr>
            <a:stCxn id="11" idx="5"/>
            <a:endCxn id="26" idx="0"/>
          </p:cNvCxnSpPr>
          <p:nvPr/>
        </p:nvCxnSpPr>
        <p:spPr>
          <a:xfrm>
            <a:off x="5114645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25" idx="0"/>
          </p:cNvCxnSpPr>
          <p:nvPr/>
        </p:nvCxnSpPr>
        <p:spPr>
          <a:xfrm flipH="1">
            <a:off x="4724400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67400" y="1506022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56" name="Oval 55"/>
          <p:cNvSpPr/>
          <p:nvPr/>
        </p:nvSpPr>
        <p:spPr>
          <a:xfrm>
            <a:off x="9982199" y="19632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7" name="Oval 56"/>
          <p:cNvSpPr/>
          <p:nvPr/>
        </p:nvSpPr>
        <p:spPr>
          <a:xfrm>
            <a:off x="108965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58" name="Oval 57"/>
          <p:cNvSpPr/>
          <p:nvPr/>
        </p:nvSpPr>
        <p:spPr>
          <a:xfrm>
            <a:off x="90677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59" name="Oval 58"/>
          <p:cNvSpPr/>
          <p:nvPr/>
        </p:nvSpPr>
        <p:spPr>
          <a:xfrm>
            <a:off x="86105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60" name="Oval 59"/>
          <p:cNvSpPr/>
          <p:nvPr/>
        </p:nvSpPr>
        <p:spPr>
          <a:xfrm>
            <a:off x="95249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61" name="Oval 60"/>
          <p:cNvSpPr/>
          <p:nvPr/>
        </p:nvSpPr>
        <p:spPr>
          <a:xfrm>
            <a:off x="104393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63" name="Oval 62"/>
          <p:cNvSpPr/>
          <p:nvPr/>
        </p:nvSpPr>
        <p:spPr>
          <a:xfrm>
            <a:off x="83819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64" name="Oval 63"/>
          <p:cNvSpPr/>
          <p:nvPr/>
        </p:nvSpPr>
        <p:spPr>
          <a:xfrm>
            <a:off x="88391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65" name="Oval 64"/>
          <p:cNvSpPr/>
          <p:nvPr/>
        </p:nvSpPr>
        <p:spPr>
          <a:xfrm>
            <a:off x="92963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66" name="Oval 65"/>
          <p:cNvSpPr/>
          <p:nvPr/>
        </p:nvSpPr>
        <p:spPr>
          <a:xfrm>
            <a:off x="97535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67" name="Straight Connector 66"/>
          <p:cNvCxnSpPr>
            <a:stCxn id="56" idx="3"/>
            <a:endCxn id="58" idx="0"/>
          </p:cNvCxnSpPr>
          <p:nvPr/>
        </p:nvCxnSpPr>
        <p:spPr>
          <a:xfrm flipH="1">
            <a:off x="9296400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6" idx="5"/>
            <a:endCxn id="57" idx="0"/>
          </p:cNvCxnSpPr>
          <p:nvPr/>
        </p:nvCxnSpPr>
        <p:spPr>
          <a:xfrm>
            <a:off x="10372445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8" idx="3"/>
            <a:endCxn id="59" idx="0"/>
          </p:cNvCxnSpPr>
          <p:nvPr/>
        </p:nvCxnSpPr>
        <p:spPr>
          <a:xfrm flipH="1">
            <a:off x="88392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0" idx="0"/>
            <a:endCxn id="58" idx="5"/>
          </p:cNvCxnSpPr>
          <p:nvPr/>
        </p:nvCxnSpPr>
        <p:spPr>
          <a:xfrm flipH="1" flipV="1">
            <a:off x="94580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0"/>
            <a:endCxn id="59" idx="3"/>
          </p:cNvCxnSpPr>
          <p:nvPr/>
        </p:nvCxnSpPr>
        <p:spPr>
          <a:xfrm flipV="1">
            <a:off x="86106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59" idx="5"/>
            <a:endCxn id="64" idx="0"/>
          </p:cNvCxnSpPr>
          <p:nvPr/>
        </p:nvCxnSpPr>
        <p:spPr>
          <a:xfrm>
            <a:off x="90008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5" idx="0"/>
            <a:endCxn id="60" idx="3"/>
          </p:cNvCxnSpPr>
          <p:nvPr/>
        </p:nvCxnSpPr>
        <p:spPr>
          <a:xfrm flipV="1">
            <a:off x="95250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6" idx="0"/>
            <a:endCxn id="60" idx="5"/>
          </p:cNvCxnSpPr>
          <p:nvPr/>
        </p:nvCxnSpPr>
        <p:spPr>
          <a:xfrm flipH="1" flipV="1">
            <a:off x="99152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1" idx="0"/>
            <a:endCxn id="57" idx="3"/>
          </p:cNvCxnSpPr>
          <p:nvPr/>
        </p:nvCxnSpPr>
        <p:spPr>
          <a:xfrm flipV="1">
            <a:off x="106680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7" idx="5"/>
            <a:endCxn id="113" idx="0"/>
          </p:cNvCxnSpPr>
          <p:nvPr/>
        </p:nvCxnSpPr>
        <p:spPr>
          <a:xfrm>
            <a:off x="112868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81533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78" name="Oval 77"/>
          <p:cNvSpPr/>
          <p:nvPr/>
        </p:nvSpPr>
        <p:spPr>
          <a:xfrm>
            <a:off x="86105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79" name="Straight Connector 78"/>
          <p:cNvCxnSpPr>
            <a:stCxn id="63" idx="5"/>
            <a:endCxn id="78" idx="0"/>
          </p:cNvCxnSpPr>
          <p:nvPr/>
        </p:nvCxnSpPr>
        <p:spPr>
          <a:xfrm>
            <a:off x="8772245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3" idx="3"/>
            <a:endCxn id="77" idx="0"/>
          </p:cNvCxnSpPr>
          <p:nvPr/>
        </p:nvCxnSpPr>
        <p:spPr>
          <a:xfrm flipH="1">
            <a:off x="8382000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9525000" y="1506022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6x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+7x-6</a:t>
            </a:r>
          </a:p>
        </p:txBody>
      </p:sp>
      <p:sp>
        <p:nvSpPr>
          <p:cNvPr id="82" name="Oval 81"/>
          <p:cNvSpPr/>
          <p:nvPr/>
        </p:nvSpPr>
        <p:spPr>
          <a:xfrm>
            <a:off x="7010399" y="4477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3" name="Oval 82"/>
          <p:cNvSpPr/>
          <p:nvPr/>
        </p:nvSpPr>
        <p:spPr>
          <a:xfrm>
            <a:off x="6553199" y="5163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85" name="Oval 84"/>
          <p:cNvSpPr/>
          <p:nvPr/>
        </p:nvSpPr>
        <p:spPr>
          <a:xfrm>
            <a:off x="63245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86" name="Oval 85"/>
          <p:cNvSpPr/>
          <p:nvPr/>
        </p:nvSpPr>
        <p:spPr>
          <a:xfrm>
            <a:off x="67817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3</a:t>
            </a:r>
          </a:p>
        </p:txBody>
      </p:sp>
      <p:sp>
        <p:nvSpPr>
          <p:cNvPr id="87" name="Oval 86"/>
          <p:cNvSpPr/>
          <p:nvPr/>
        </p:nvSpPr>
        <p:spPr>
          <a:xfrm>
            <a:off x="7467599" y="5163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8" name="Oval 87"/>
          <p:cNvSpPr/>
          <p:nvPr/>
        </p:nvSpPr>
        <p:spPr>
          <a:xfrm>
            <a:off x="72389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89" name="Oval 88"/>
          <p:cNvSpPr/>
          <p:nvPr/>
        </p:nvSpPr>
        <p:spPr>
          <a:xfrm>
            <a:off x="76961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90" name="Straight Connector 89"/>
          <p:cNvCxnSpPr>
            <a:stCxn id="82" idx="3"/>
            <a:endCxn id="83" idx="0"/>
          </p:cNvCxnSpPr>
          <p:nvPr/>
        </p:nvCxnSpPr>
        <p:spPr>
          <a:xfrm flipH="1">
            <a:off x="6781800" y="48680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3" idx="3"/>
            <a:endCxn id="85" idx="0"/>
          </p:cNvCxnSpPr>
          <p:nvPr/>
        </p:nvCxnSpPr>
        <p:spPr>
          <a:xfrm flipH="1">
            <a:off x="6553200" y="5553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3" idx="5"/>
            <a:endCxn id="86" idx="0"/>
          </p:cNvCxnSpPr>
          <p:nvPr/>
        </p:nvCxnSpPr>
        <p:spPr>
          <a:xfrm>
            <a:off x="6943445" y="5553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2" idx="5"/>
            <a:endCxn id="87" idx="0"/>
          </p:cNvCxnSpPr>
          <p:nvPr/>
        </p:nvCxnSpPr>
        <p:spPr>
          <a:xfrm>
            <a:off x="7400645" y="48680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7" idx="3"/>
            <a:endCxn id="88" idx="0"/>
          </p:cNvCxnSpPr>
          <p:nvPr/>
        </p:nvCxnSpPr>
        <p:spPr>
          <a:xfrm flipH="1">
            <a:off x="7467600" y="55538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87" idx="5"/>
            <a:endCxn id="89" idx="0"/>
          </p:cNvCxnSpPr>
          <p:nvPr/>
        </p:nvCxnSpPr>
        <p:spPr>
          <a:xfrm>
            <a:off x="7857845" y="55538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6781800" y="4020622"/>
            <a:ext cx="11429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x</a:t>
            </a:r>
            <a:r>
              <a:rPr lang="en-US" baseline="30000" dirty="0">
                <a:latin typeface="Lucida Console" panose="020B0609040504020204" pitchFamily="49" charset="0"/>
              </a:rPr>
              <a:t>3</a:t>
            </a:r>
            <a:r>
              <a:rPr lang="en-US" dirty="0">
                <a:latin typeface="Lucida Console" panose="020B0609040504020204" pitchFamily="49" charset="0"/>
              </a:rPr>
              <a:t>+3x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113537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14" name="Oval 113"/>
          <p:cNvSpPr/>
          <p:nvPr/>
        </p:nvSpPr>
        <p:spPr>
          <a:xfrm>
            <a:off x="111251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15" name="Oval 114"/>
          <p:cNvSpPr/>
          <p:nvPr/>
        </p:nvSpPr>
        <p:spPr>
          <a:xfrm>
            <a:off x="115823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116" name="Straight Connector 115"/>
          <p:cNvCxnSpPr>
            <a:stCxn id="113" idx="3"/>
            <a:endCxn id="114" idx="0"/>
          </p:cNvCxnSpPr>
          <p:nvPr/>
        </p:nvCxnSpPr>
        <p:spPr>
          <a:xfrm flipH="1">
            <a:off x="11353800" y="37250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3" idx="5"/>
            <a:endCxn id="115" idx="0"/>
          </p:cNvCxnSpPr>
          <p:nvPr/>
        </p:nvCxnSpPr>
        <p:spPr>
          <a:xfrm>
            <a:off x="11744045" y="37250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210989E-162E-FAE9-A646-F7B1F6A17ED7}"/>
              </a:ext>
            </a:extLst>
          </p:cNvPr>
          <p:cNvCxnSpPr/>
          <p:nvPr/>
        </p:nvCxnSpPr>
        <p:spPr>
          <a:xfrm>
            <a:off x="7548422" y="1734622"/>
            <a:ext cx="16671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30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C6542-3948-154D-0E67-8E846BBA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About Tree-Based GP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13E799-B3E1-D89F-BDAC-F0A7FB65A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Relatively human-interpretable compared to other representations</a:t>
            </a:r>
          </a:p>
          <a:p>
            <a:r>
              <a:rPr lang="en-US" dirty="0"/>
              <a:t>Needs methods like automatically-defined-functions to reuse results</a:t>
            </a:r>
          </a:p>
          <a:p>
            <a:r>
              <a:rPr lang="en-US" dirty="0"/>
              <a:t>The entire tree is used, no introns</a:t>
            </a:r>
          </a:p>
          <a:p>
            <a:r>
              <a:rPr lang="en-US" dirty="0"/>
              <a:t>Only generates one output per tree; if you need more than one:</a:t>
            </a:r>
          </a:p>
          <a:p>
            <a:pPr lvl="1"/>
            <a:r>
              <a:rPr lang="en-US" dirty="0"/>
              <a:t>Multiple trees are commonly used together as a single genotype</a:t>
            </a:r>
          </a:p>
          <a:p>
            <a:pPr lvl="1"/>
            <a:r>
              <a:rPr lang="en-US" dirty="0"/>
              <a:t>One tree can be run repeatedly, changing or updating the inputs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4DC9C-0826-84C6-EDEC-7F2AF8BD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DD9F7-8DC6-C062-F657-94B7BB2B8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237E9-0BEC-59E0-C7B3-C298D137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3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1D6E9-93C8-44EA-B272-60F28A3D1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Variant: Strongly-Typed Genetic Programming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DE09E-28B0-D5D9-138B-05BC7B4D1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versatile form of tree-based genetic programming</a:t>
            </a:r>
          </a:p>
          <a:p>
            <a:r>
              <a:rPr lang="en-US" dirty="0"/>
              <a:t>Each primitive has data types for inputs and outputs</a:t>
            </a:r>
          </a:p>
          <a:p>
            <a:r>
              <a:rPr lang="en-US" dirty="0"/>
              <a:t>Initialization and variation operators ensure that the input types for parent nodes match the output types of their child nodes</a:t>
            </a:r>
          </a:p>
          <a:p>
            <a:pPr lvl="1"/>
            <a:r>
              <a:rPr lang="en-US" dirty="0"/>
              <a:t>For subtree crossover, ensure the parent’s subtree has the same output type as the donor’s subtree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600D4-374B-3EF4-CB33-FE80C56F9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6C50A-A4E9-3AEB-A54B-B2E303807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5CEAF-201C-ADF5-AEBC-446BA7D5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37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4640</TotalTime>
  <Words>2061</Words>
  <Application>Microsoft Office PowerPoint</Application>
  <PresentationFormat>Widescreen</PresentationFormat>
  <Paragraphs>501</Paragraphs>
  <Slides>26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Lucida Console</vt:lpstr>
      <vt:lpstr>Office Theme</vt:lpstr>
      <vt:lpstr>Genetic Programming Representations</vt:lpstr>
      <vt:lpstr>Genetic Programming</vt:lpstr>
      <vt:lpstr>Overview</vt:lpstr>
      <vt:lpstr>Tree-Based Genetic Programming</vt:lpstr>
      <vt:lpstr>Tree Representation</vt:lpstr>
      <vt:lpstr>Tree Mutation</vt:lpstr>
      <vt:lpstr>Tree Recombination</vt:lpstr>
      <vt:lpstr>Notes About Tree-Based GP</vt:lpstr>
      <vt:lpstr>Variant: Strongly-Typed Genetic Programming</vt:lpstr>
      <vt:lpstr>Linear Genetic Programming</vt:lpstr>
      <vt:lpstr>Linear Mutation</vt:lpstr>
      <vt:lpstr>Linear Recombination</vt:lpstr>
      <vt:lpstr>Notes About Linear Genetic Programming</vt:lpstr>
      <vt:lpstr>Cartesian Genetic Programming</vt:lpstr>
      <vt:lpstr>Canonical CGP</vt:lpstr>
      <vt:lpstr>Cartesian Mutation</vt:lpstr>
      <vt:lpstr>Notes About Cartesian Genetic Programming</vt:lpstr>
      <vt:lpstr>Variant: Differentiable CGP</vt:lpstr>
      <vt:lpstr>Grammatical Evolution</vt:lpstr>
      <vt:lpstr>Grammatical Mutation</vt:lpstr>
      <vt:lpstr>Notes About Grammatical Evolution</vt:lpstr>
      <vt:lpstr>Stack-Based Genetic Programming</vt:lpstr>
      <vt:lpstr>Variant: PushGP</vt:lpstr>
      <vt:lpstr>Notes About Stack-Based GP</vt:lpstr>
      <vt:lpstr>Case-study: SAT Solver</vt:lpstr>
      <vt:lpstr>Recommended Reading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Miner</dc:creator>
  <cp:lastModifiedBy>Sean Harris</cp:lastModifiedBy>
  <cp:revision>57</cp:revision>
  <dcterms:created xsi:type="dcterms:W3CDTF">2011-01-20T20:57:47Z</dcterms:created>
  <dcterms:modified xsi:type="dcterms:W3CDTF">2022-10-14T06:24:51Z</dcterms:modified>
</cp:coreProperties>
</file>