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4130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85B"/>
    <a:srgbClr val="F1C544"/>
    <a:srgbClr val="943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1344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CC91E-81C7-1B49-B3E1-860434022CD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F2C285-161B-014E-BE62-39679C7D5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4955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FBA2E-585D-BB46-A4B5-F0AA486081A7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7AD7D-B5A4-F347-8CD5-93D936D0D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824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71010-8A74-47A8-97A2-686B8249365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907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55186"/>
            <a:ext cx="7619660" cy="49028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404745"/>
            <a:ext cx="7772400" cy="1470025"/>
          </a:xfrm>
        </p:spPr>
        <p:txBody>
          <a:bodyPr/>
          <a:lstStyle>
            <a:lvl1pPr>
              <a:defRPr baseline="0">
                <a:latin typeface="Arial"/>
                <a:cs typeface="Arial"/>
              </a:defRPr>
            </a:lvl1pPr>
          </a:lstStyle>
          <a:p>
            <a:r>
              <a:rPr lang="en-US" dirty="0" smtClean="0"/>
              <a:t>Evolutionary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12238" y="4114120"/>
            <a:ext cx="4045962" cy="1752600"/>
          </a:xfrm>
        </p:spPr>
        <p:txBody>
          <a:bodyPr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Lecture 1, date</a:t>
            </a:r>
          </a:p>
          <a:p>
            <a:endParaRPr lang="en-US" dirty="0" smtClean="0"/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Prof. dr. A. E. (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cs typeface="Arial"/>
              </a:rPr>
              <a:t>Guszti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cs typeface="Arial"/>
              </a:rPr>
              <a:t>Eiben</a:t>
            </a:r>
            <a:endParaRPr lang="en-US" sz="2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411604" y="118955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90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16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24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78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0060" y="6258670"/>
            <a:ext cx="942715" cy="501650"/>
          </a:xfrm>
        </p:spPr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62813" y="0"/>
            <a:ext cx="1" cy="6721475"/>
          </a:xfrm>
          <a:prstGeom prst="line">
            <a:avLst/>
          </a:prstGeom>
          <a:ln w="38100" cmpd="sng">
            <a:solidFill>
              <a:srgbClr val="E8D24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76780" y="0"/>
            <a:ext cx="16282" cy="612616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1243160"/>
            <a:ext cx="8686800" cy="0"/>
          </a:xfrm>
          <a:prstGeom prst="line">
            <a:avLst/>
          </a:prstGeom>
          <a:ln w="38100" cmpd="sng">
            <a:solidFill>
              <a:srgbClr val="E8D24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" y="1339720"/>
            <a:ext cx="8254629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 userDrawn="1"/>
        </p:nvSpPr>
        <p:spPr>
          <a:xfrm>
            <a:off x="8329911" y="6382538"/>
            <a:ext cx="3568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6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8190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1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4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7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6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605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0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83913" y="6356350"/>
            <a:ext cx="58938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A.E. Eiben and J.E. Smith, Introduction to Evolutionary Computing 2014, Chapter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19660" y="6258670"/>
            <a:ext cx="1067139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85CF2-87A1-424D-AAB4-8DA3F7B30A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31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32" r:id="rId2"/>
    <p:sldLayoutId id="2147484133" r:id="rId3"/>
    <p:sldLayoutId id="2147484134" r:id="rId4"/>
    <p:sldLayoutId id="2147484135" r:id="rId5"/>
    <p:sldLayoutId id="2147484136" r:id="rId6"/>
    <p:sldLayoutId id="2147484137" r:id="rId7"/>
    <p:sldLayoutId id="2147484138" r:id="rId8"/>
    <p:sldLayoutId id="2147484139" r:id="rId9"/>
    <p:sldLayoutId id="2147484140" r:id="rId10"/>
    <p:sldLayoutId id="214748414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Evolutionary Computing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Chapter 14</a:t>
            </a: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65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14:</a:t>
            </a:r>
            <a:br>
              <a:rPr lang="en-GB" dirty="0" smtClean="0"/>
            </a:br>
            <a:r>
              <a:rPr lang="en-GB" dirty="0" smtClean="0"/>
              <a:t>Interactive Evolutionary Algorithms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Motivation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Characteristics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Approaches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Interactive evolution as design vs. </a:t>
            </a:r>
            <a:r>
              <a:rPr lang="en-US" dirty="0" smtClean="0"/>
              <a:t>optimization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3A65-ADF9-4CAA-A8DF-1B8B54690ED6}" type="slidenum">
              <a:rPr lang="nl-NL" smtClean="0"/>
              <a:pPr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105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46C0A"/>
                </a:solidFill>
              </a:rPr>
              <a:t>Interactive evolution (IE)</a:t>
            </a:r>
            <a:r>
              <a:rPr lang="en-US" dirty="0" smtClean="0"/>
              <a:t>: measure of a solution’s fitness is provided by a human’s subjective judgement</a:t>
            </a:r>
          </a:p>
          <a:p>
            <a:r>
              <a:rPr lang="en-US" dirty="0" smtClean="0"/>
              <a:t>World is full of examples of humanoid intervention (pets, food crops)</a:t>
            </a:r>
          </a:p>
          <a:p>
            <a:r>
              <a:rPr lang="en-US" dirty="0" smtClean="0"/>
              <a:t>Applications of IE Algorithms: capturing aesthetics in art and design, </a:t>
            </a:r>
            <a:r>
              <a:rPr lang="en-US" dirty="0" smtClean="0"/>
              <a:t>personalization </a:t>
            </a:r>
            <a:r>
              <a:rPr lang="en-US" dirty="0" smtClean="0"/>
              <a:t>of artefacts such as medical devices</a:t>
            </a:r>
          </a:p>
          <a:p>
            <a:r>
              <a:rPr lang="en-US" dirty="0" smtClean="0"/>
              <a:t>Human’s judgement</a:t>
            </a:r>
          </a:p>
          <a:p>
            <a:pPr lvl="1"/>
            <a:r>
              <a:rPr lang="en-US" dirty="0" smtClean="0"/>
              <a:t>Advantage: insight and guidance</a:t>
            </a:r>
          </a:p>
          <a:p>
            <a:pPr lvl="1"/>
            <a:r>
              <a:rPr lang="en-US" dirty="0" smtClean="0"/>
              <a:t>Disadvantage: inconsistent, loss of attention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24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user becomes effectively part of the system </a:t>
            </a:r>
            <a:r>
              <a:rPr lang="sl-SI" dirty="0" smtClean="0"/>
              <a:t/>
            </a:r>
            <a:br>
              <a:rPr lang="sl-SI" dirty="0" smtClean="0"/>
            </a:br>
            <a:r>
              <a:rPr lang="en-US" dirty="0" smtClean="0"/>
              <a:t>(</a:t>
            </a:r>
            <a:r>
              <a:rPr lang="sl-SI" dirty="0" smtClean="0"/>
              <a:t>like in </a:t>
            </a:r>
            <a:r>
              <a:rPr lang="en-US" dirty="0" smtClean="0"/>
              <a:t>agricultural breeding)</a:t>
            </a:r>
          </a:p>
          <a:p>
            <a:r>
              <a:rPr lang="en-US" dirty="0" smtClean="0"/>
              <a:t>Features that impact on the design of IEAs:</a:t>
            </a:r>
          </a:p>
          <a:p>
            <a:pPr lvl="1"/>
            <a:r>
              <a:rPr lang="en-US" dirty="0" smtClean="0"/>
              <a:t>Effect of time:</a:t>
            </a:r>
          </a:p>
          <a:p>
            <a:pPr lvl="2"/>
            <a:r>
              <a:rPr lang="sl-SI" dirty="0"/>
              <a:t>A</a:t>
            </a:r>
            <a:r>
              <a:rPr lang="en-US" dirty="0" smtClean="0"/>
              <a:t>void lengthy evolution </a:t>
            </a:r>
            <a:r>
              <a:rPr lang="en-US" dirty="0" smtClean="0"/>
              <a:t>and </a:t>
            </a:r>
            <a:r>
              <a:rPr lang="en-US" dirty="0" smtClean="0"/>
              <a:t>focus on making rapid gains to fit in with human needs</a:t>
            </a:r>
          </a:p>
          <a:p>
            <a:pPr lvl="2"/>
            <a:r>
              <a:rPr lang="en-US" dirty="0" smtClean="0"/>
              <a:t>Human decision takes longer than evaluation mathematical  fitness function</a:t>
            </a:r>
            <a:endParaRPr lang="en-US" dirty="0"/>
          </a:p>
          <a:p>
            <a:pPr lvl="1"/>
            <a:r>
              <a:rPr lang="en-US" dirty="0" smtClean="0"/>
              <a:t>Effect of context:</a:t>
            </a:r>
          </a:p>
          <a:p>
            <a:pPr lvl="2"/>
            <a:r>
              <a:rPr lang="en-US" dirty="0" smtClean="0"/>
              <a:t>Human expectations change in response to what evolution produces</a:t>
            </a:r>
            <a:endParaRPr lang="en-US" dirty="0"/>
          </a:p>
          <a:p>
            <a:pPr lvl="1"/>
            <a:r>
              <a:rPr lang="en-US" dirty="0" smtClean="0"/>
              <a:t>Advantages of IEAs</a:t>
            </a:r>
            <a:r>
              <a:rPr lang="sl-SI" dirty="0" smtClean="0"/>
              <a:t>:</a:t>
            </a:r>
            <a:endParaRPr lang="en-US" dirty="0" smtClean="0"/>
          </a:p>
          <a:p>
            <a:pPr lvl="2"/>
            <a:r>
              <a:rPr lang="en-US" dirty="0" smtClean="0"/>
              <a:t>Handling situations with no clear fitness function</a:t>
            </a:r>
          </a:p>
          <a:p>
            <a:pPr lvl="2"/>
            <a:r>
              <a:rPr lang="en-US" dirty="0" smtClean="0"/>
              <a:t>Improved search ability, increased exploration and diversity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9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Algorithmic Approaches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Interactive selection and population size</a:t>
            </a:r>
            <a:endParaRPr lang="en-US" dirty="0" smtClean="0"/>
          </a:p>
          <a:p>
            <a:r>
              <a:rPr lang="en-US" dirty="0" smtClean="0"/>
              <a:t>Subjective selection</a:t>
            </a:r>
          </a:p>
          <a:p>
            <a:pPr lvl="1"/>
            <a:r>
              <a:rPr lang="en-US" dirty="0" smtClean="0"/>
              <a:t>Direct (choosing individuals for reproduction)</a:t>
            </a:r>
            <a:endParaRPr lang="en-US" dirty="0"/>
          </a:p>
          <a:p>
            <a:pPr lvl="1"/>
            <a:r>
              <a:rPr lang="en-US" dirty="0" smtClean="0"/>
              <a:t>Indirect (assigning fitness, sorting)</a:t>
            </a:r>
          </a:p>
          <a:p>
            <a:endParaRPr lang="sl-SI" dirty="0" smtClean="0"/>
          </a:p>
          <a:p>
            <a:r>
              <a:rPr lang="en-US" dirty="0" smtClean="0"/>
              <a:t>Use of small population because:</a:t>
            </a:r>
          </a:p>
          <a:p>
            <a:pPr lvl="1"/>
            <a:r>
              <a:rPr lang="en-US" dirty="0" smtClean="0"/>
              <a:t>Limited number of solutions can be shown</a:t>
            </a:r>
          </a:p>
          <a:p>
            <a:pPr lvl="1"/>
            <a:r>
              <a:rPr lang="en-US" dirty="0" smtClean="0"/>
              <a:t>When ranking, the pair-wise comparisons grow rapidly</a:t>
            </a:r>
          </a:p>
          <a:p>
            <a:endParaRPr lang="sl-SI" dirty="0" smtClean="0"/>
          </a:p>
          <a:p>
            <a:r>
              <a:rPr lang="en-US" dirty="0" smtClean="0"/>
              <a:t>Multi-objective EAs are used for problems with mixture of quantitative and qualitative aspects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16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Algorithmic Approaches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Intervention in the variation process</a:t>
            </a:r>
          </a:p>
          <a:p>
            <a:r>
              <a:rPr lang="en-US" sz="2000" dirty="0" smtClean="0"/>
              <a:t>Implicit: periodically adjust the choice and </a:t>
            </a:r>
            <a:r>
              <a:rPr lang="en-US" sz="2000" dirty="0" err="1" smtClean="0"/>
              <a:t>parameterisation</a:t>
            </a:r>
            <a:r>
              <a:rPr lang="en-US" sz="2000" dirty="0" smtClean="0"/>
              <a:t> of variation operators, using the given score to control mutation</a:t>
            </a:r>
          </a:p>
          <a:p>
            <a:r>
              <a:rPr lang="en-US" sz="2000" dirty="0" smtClean="0"/>
              <a:t>Explicit: inspect promising solutions to adjust them by hand and place them back in to the population (</a:t>
            </a:r>
            <a:r>
              <a:rPr lang="en-US" sz="2000" dirty="0" err="1"/>
              <a:t>L</a:t>
            </a:r>
            <a:r>
              <a:rPr lang="en-US" sz="2000" dirty="0" err="1" smtClean="0"/>
              <a:t>amarkian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dirty="0" smtClean="0"/>
              <a:t>Use </a:t>
            </a:r>
            <a:r>
              <a:rPr lang="en-US" dirty="0"/>
              <a:t>of surrogate fitness function</a:t>
            </a:r>
          </a:p>
          <a:p>
            <a:r>
              <a:rPr lang="en-US" sz="2000" dirty="0"/>
              <a:t>Approximate the decision a human would make</a:t>
            </a:r>
          </a:p>
          <a:p>
            <a:r>
              <a:rPr lang="en-US" sz="2000" dirty="0"/>
              <a:t>Advantage: can use large populations</a:t>
            </a:r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19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Interactive evolution as design vs. </a:t>
            </a:r>
            <a:r>
              <a:rPr lang="en-US" dirty="0" err="1" smtClean="0"/>
              <a:t>optimisation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 is related to evolutionary art </a:t>
            </a:r>
            <a:r>
              <a:rPr lang="en-US" smtClean="0"/>
              <a:t>and design</a:t>
            </a:r>
            <a:endParaRPr lang="en-US" dirty="0" smtClean="0"/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27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512C5E3905F24CA914F7B19ACB26E1" ma:contentTypeVersion="13" ma:contentTypeDescription="Create a new document." ma:contentTypeScope="" ma:versionID="af7b694c82dd4a15a7f6a8ceb26469d0">
  <xsd:schema xmlns:xsd="http://www.w3.org/2001/XMLSchema" xmlns:xs="http://www.w3.org/2001/XMLSchema" xmlns:p="http://schemas.microsoft.com/office/2006/metadata/properties" xmlns:ns3="4c192e29-ec8f-4e6d-8a14-d07254f6979d" xmlns:ns4="e3c927ec-74bc-487c-9bac-c96f3132e237" targetNamespace="http://schemas.microsoft.com/office/2006/metadata/properties" ma:root="true" ma:fieldsID="fb085026200ff5a0eb1e5e2448b0fdce" ns3:_="" ns4:_="">
    <xsd:import namespace="4c192e29-ec8f-4e6d-8a14-d07254f6979d"/>
    <xsd:import namespace="e3c927ec-74bc-487c-9bac-c96f3132e23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192e29-ec8f-4e6d-8a14-d07254f6979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c927ec-74bc-487c-9bac-c96f3132e2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F58027-B482-4CAF-A6BA-BAFE31E812CF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4c192e29-ec8f-4e6d-8a14-d07254f6979d"/>
    <ds:schemaRef ds:uri="http://purl.org/dc/terms/"/>
    <ds:schemaRef ds:uri="e3c927ec-74bc-487c-9bac-c96f3132e237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4719DA5-70D0-4BC9-AD44-F66E53F5AB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5BD8D9-0D01-487F-BBE0-DEF889AB57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192e29-ec8f-4e6d-8a14-d07254f6979d"/>
    <ds:schemaRef ds:uri="e3c927ec-74bc-487c-9bac-c96f3132e2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5510</TotalTime>
  <Words>323</Words>
  <Application>Microsoft Office PowerPoint</Application>
  <PresentationFormat>On-screen Show (4:3)</PresentationFormat>
  <Paragraphs>52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EC2014</vt:lpstr>
      <vt:lpstr>Evolutionary Computing</vt:lpstr>
      <vt:lpstr>Chapter 14: Interactive Evolutionary Algorithms</vt:lpstr>
      <vt:lpstr>Motivation</vt:lpstr>
      <vt:lpstr>Characteristics</vt:lpstr>
      <vt:lpstr>Algorithmic Approaches (1/2)</vt:lpstr>
      <vt:lpstr>Algorithmic Approaches (2/2)</vt:lpstr>
      <vt:lpstr>Interactive evolution as design vs. optimisation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Evolutionary Computing 2014-</dc:title>
  <dc:creator>Jacqueline Heinerman</dc:creator>
  <cp:lastModifiedBy>Daniel Tauritz</cp:lastModifiedBy>
  <cp:revision>239</cp:revision>
  <dcterms:created xsi:type="dcterms:W3CDTF">2014-06-19T13:47:47Z</dcterms:created>
  <dcterms:modified xsi:type="dcterms:W3CDTF">2021-11-29T16:55:56Z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0x0101004B512C5E3905F24CA914F7B19ACB26E1</vt:lpwstr>
  </property>
</Properties>
</file>