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den Tisdale" initials="BT" lastIdx="1" clrIdx="0">
    <p:extLst>
      <p:ext uri="{19B8F6BF-5375-455C-9EA6-DF929625EA0E}">
        <p15:presenceInfo xmlns:p15="http://schemas.microsoft.com/office/powerpoint/2012/main" userId="Braden Tisda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741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8/22/2023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381003"/>
            <a:ext cx="8825658" cy="1060404"/>
          </a:xfrm>
        </p:spPr>
        <p:txBody>
          <a:bodyPr/>
          <a:lstStyle/>
          <a:p>
            <a:r>
              <a:rPr lang="en-US" sz="6000" dirty="0" smtClean="0"/>
              <a:t>Coursework Overview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3708601"/>
            <a:ext cx="8825658" cy="86142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Assignment Series 1 &amp; 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8382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Series 1: Cutting Stock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678547"/>
          </a:xfrm>
        </p:spPr>
        <p:txBody>
          <a:bodyPr/>
          <a:lstStyle/>
          <a:p>
            <a:r>
              <a:rPr lang="en-US" dirty="0" smtClean="0"/>
              <a:t>Highly </a:t>
            </a:r>
            <a:r>
              <a:rPr lang="en-US" dirty="0" err="1" smtClean="0"/>
              <a:t>tutorialized</a:t>
            </a:r>
            <a:endParaRPr lang="en-US" dirty="0" smtClean="0"/>
          </a:p>
          <a:p>
            <a:r>
              <a:rPr lang="en-US" dirty="0" smtClean="0"/>
              <a:t>1a – Random Search</a:t>
            </a:r>
          </a:p>
          <a:p>
            <a:pPr lvl="1"/>
            <a:r>
              <a:rPr lang="en-US" dirty="0" smtClean="0"/>
              <a:t>How to represent &amp; create solutions</a:t>
            </a:r>
          </a:p>
          <a:p>
            <a:r>
              <a:rPr lang="en-US" dirty="0" smtClean="0"/>
              <a:t>1b – Basic evolutionary algorithm (EA)</a:t>
            </a:r>
          </a:p>
          <a:p>
            <a:pPr lvl="1"/>
            <a:r>
              <a:rPr lang="en-US" dirty="0" smtClean="0"/>
              <a:t>How to select, recombine, &amp; mutate solutions</a:t>
            </a:r>
          </a:p>
          <a:p>
            <a:r>
              <a:rPr lang="en-US" dirty="0" smtClean="0"/>
              <a:t>1c – Constraint satisfaction EA &amp; (tentatively) self-adaptive EA</a:t>
            </a:r>
          </a:p>
          <a:p>
            <a:pPr lvl="1"/>
            <a:r>
              <a:rPr lang="en-US" dirty="0" smtClean="0"/>
              <a:t>Penalty functions &amp; parameter control</a:t>
            </a:r>
          </a:p>
          <a:p>
            <a:r>
              <a:rPr lang="en-US" dirty="0" smtClean="0"/>
              <a:t>1d – Multi-objective EA (MOEA)</a:t>
            </a:r>
          </a:p>
          <a:p>
            <a:pPr lvl="1"/>
            <a:r>
              <a:rPr lang="en-US" dirty="0" smtClean="0"/>
              <a:t>Optimizing two conflicting objectives at once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3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Series 2: </a:t>
            </a:r>
            <a:r>
              <a:rPr lang="en-US" dirty="0" err="1" smtClean="0"/>
              <a:t>GPac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 </a:t>
            </a:r>
            <a:r>
              <a:rPr lang="en-US" dirty="0" err="1" smtClean="0"/>
              <a:t>tutorialized</a:t>
            </a:r>
            <a:endParaRPr lang="en-US" dirty="0" smtClean="0"/>
          </a:p>
          <a:p>
            <a:r>
              <a:rPr lang="en-US" dirty="0" smtClean="0"/>
              <a:t>Creating agents to play Mrs. Pacman</a:t>
            </a:r>
          </a:p>
          <a:p>
            <a:r>
              <a:rPr lang="en-US" dirty="0" smtClean="0"/>
              <a:t>2a – Random tree search</a:t>
            </a:r>
          </a:p>
          <a:p>
            <a:pPr lvl="1"/>
            <a:r>
              <a:rPr lang="en-US" dirty="0" smtClean="0"/>
              <a:t>How to represent &amp; create algorithms as parse trees</a:t>
            </a:r>
          </a:p>
          <a:p>
            <a:r>
              <a:rPr lang="en-US" dirty="0" smtClean="0"/>
              <a:t>2b – Genetic programming (GP)</a:t>
            </a:r>
          </a:p>
          <a:p>
            <a:pPr lvl="1"/>
            <a:r>
              <a:rPr lang="en-US" dirty="0" smtClean="0"/>
              <a:t>How to recombine &amp; mutate parse trees</a:t>
            </a:r>
          </a:p>
          <a:p>
            <a:r>
              <a:rPr lang="en-US" dirty="0" smtClean="0"/>
              <a:t>2c – Competitive co-evolution</a:t>
            </a:r>
          </a:p>
          <a:p>
            <a:pPr lvl="1"/>
            <a:r>
              <a:rPr lang="en-US" dirty="0" smtClean="0"/>
              <a:t>Multiple evolving populations playing against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543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Cutting Stock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Rectangular sheet of stock</a:t>
            </a:r>
          </a:p>
          <a:p>
            <a:pPr lvl="1"/>
            <a:r>
              <a:rPr lang="en-US" dirty="0" smtClean="0"/>
              <a:t>Limited width, infinite length</a:t>
            </a:r>
          </a:p>
          <a:p>
            <a:r>
              <a:rPr lang="en-US" dirty="0" smtClean="0"/>
              <a:t>Shapes to cut out of stock</a:t>
            </a:r>
          </a:p>
          <a:p>
            <a:r>
              <a:rPr lang="en-US" dirty="0" smtClean="0"/>
              <a:t>Problem: placing shapes to minimize length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1750" y="4310743"/>
            <a:ext cx="5762438" cy="2262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934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832926"/>
          </a:xfrm>
        </p:spPr>
        <p:txBody>
          <a:bodyPr/>
          <a:lstStyle/>
          <a:p>
            <a:r>
              <a:rPr lang="en-US" dirty="0" smtClean="0"/>
              <a:t>n shapes to place on the stock</a:t>
            </a:r>
          </a:p>
          <a:p>
            <a:pPr lvl="1"/>
            <a:r>
              <a:rPr lang="en-US" dirty="0" smtClean="0"/>
              <a:t>n placements, one per shape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 defines placement of </a:t>
            </a:r>
            <a:r>
              <a:rPr lang="en-US" dirty="0" err="1" smtClean="0"/>
              <a:t>i-th</a:t>
            </a:r>
            <a:r>
              <a:rPr lang="en-US" dirty="0" smtClean="0"/>
              <a:t> shape</a:t>
            </a:r>
          </a:p>
          <a:p>
            <a:pPr lvl="1"/>
            <a:r>
              <a:rPr lang="en-US" dirty="0" smtClean="0"/>
              <a:t>Fixed-length linear genotype</a:t>
            </a:r>
            <a:endParaRPr lang="en-US" dirty="0"/>
          </a:p>
          <a:p>
            <a:r>
              <a:rPr lang="en-US" dirty="0" smtClean="0"/>
              <a:t>How would you specify a shape’s placement?</a:t>
            </a:r>
          </a:p>
          <a:p>
            <a:pPr lvl="1"/>
            <a:r>
              <a:rPr lang="en-US" dirty="0" smtClean="0"/>
              <a:t>Translation</a:t>
            </a:r>
          </a:p>
          <a:p>
            <a:pPr lvl="2"/>
            <a:r>
              <a:rPr lang="en-US" dirty="0"/>
              <a:t>x</a:t>
            </a:r>
            <a:r>
              <a:rPr lang="en-US" dirty="0" smtClean="0"/>
              <a:t> &amp; y</a:t>
            </a:r>
          </a:p>
          <a:p>
            <a:pPr lvl="1"/>
            <a:r>
              <a:rPr lang="en-US" dirty="0" smtClean="0"/>
              <a:t>Rotation</a:t>
            </a:r>
          </a:p>
          <a:p>
            <a:pPr lvl="2"/>
            <a:r>
              <a:rPr lang="en-US" dirty="0" smtClean="0"/>
              <a:t>90 degree clockwise turns (0, 1, 2, or 3)</a:t>
            </a:r>
          </a:p>
          <a:p>
            <a:pPr lvl="1"/>
            <a:r>
              <a:rPr lang="en-US" dirty="0" smtClean="0"/>
              <a:t>p</a:t>
            </a:r>
            <a:r>
              <a:rPr lang="en-US" baseline="-25000" dirty="0" smtClean="0"/>
              <a:t>i</a:t>
            </a:r>
            <a:r>
              <a:rPr lang="en-US" dirty="0" smtClean="0"/>
              <a:t> = (x</a:t>
            </a:r>
            <a:r>
              <a:rPr lang="en-US" baseline="-25000" dirty="0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i</a:t>
            </a:r>
            <a:r>
              <a:rPr lang="en-US" dirty="0" smtClean="0"/>
              <a:t>,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i</a:t>
            </a:r>
            <a:r>
              <a:rPr lang="en-US" dirty="0" smtClean="0"/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701085"/>
              </p:ext>
            </p:extLst>
          </p:nvPr>
        </p:nvGraphicFramePr>
        <p:xfrm>
          <a:off x="7298282" y="3197670"/>
          <a:ext cx="4064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70488420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6666947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904712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728150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87817224"/>
                    </a:ext>
                  </a:extLst>
                </a:gridCol>
              </a:tblGrid>
              <a:tr h="1829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x</a:t>
                      </a:r>
                      <a:r>
                        <a:rPr lang="en-US" sz="1400" baseline="-250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338084"/>
                  </a:ext>
                </a:extLst>
              </a:tr>
              <a:tr h="1829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</a:t>
                      </a:r>
                      <a:r>
                        <a:rPr lang="en-US" sz="1400" baseline="-250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</a:t>
                      </a:r>
                      <a:r>
                        <a:rPr lang="en-US" sz="1400" baseline="-250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</a:t>
                      </a:r>
                      <a:r>
                        <a:rPr lang="en-US" sz="1400" baseline="-250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</a:t>
                      </a:r>
                      <a:r>
                        <a:rPr lang="en-US" sz="1400" baseline="-250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430235"/>
                  </a:ext>
                </a:extLst>
              </a:tr>
              <a:tr h="18299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r>
                        <a:rPr lang="en-US" sz="1400" baseline="-250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r>
                        <a:rPr lang="en-US" sz="1400" baseline="-250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r>
                        <a:rPr lang="en-US" sz="1400" baseline="-250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</a:t>
                      </a:r>
                      <a:r>
                        <a:rPr lang="en-US" sz="1400" baseline="-250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60679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501998"/>
              </p:ext>
            </p:extLst>
          </p:nvPr>
        </p:nvGraphicFramePr>
        <p:xfrm>
          <a:off x="7298282" y="2714096"/>
          <a:ext cx="4064000" cy="304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70488420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166669475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904712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7281504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388781722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</a:t>
                      </a:r>
                      <a:r>
                        <a:rPr lang="en-US" sz="1400" baseline="-250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</a:t>
                      </a:r>
                      <a:r>
                        <a:rPr lang="en-US" sz="1400" baseline="-25000" dirty="0" smtClean="0"/>
                        <a:t>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</a:t>
                      </a:r>
                      <a:r>
                        <a:rPr lang="en-US" sz="1400" baseline="-25000" dirty="0" smtClean="0"/>
                        <a:t>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</a:t>
                      </a:r>
                      <a:r>
                        <a:rPr lang="en-US" sz="1400" baseline="-250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</a:t>
                      </a:r>
                      <a:r>
                        <a:rPr lang="en-US" sz="1400" baseline="-250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338084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7148191" y="4191989"/>
                <a:ext cx="4364181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latin typeface="Cambria Math" panose="02040503050406030204" pitchFamily="18" charset="0"/>
                  </a:rPr>
                  <a:t>A solution takes the form</a:t>
                </a:r>
                <a:endParaRPr lang="en-US" b="0" dirty="0" smtClean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,…(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algn="ctr"/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with valid values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{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,1≤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𝑚𝑖𝑛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𝑚𝑖𝑛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≤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&lt;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}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d>
                            <m:dPr>
                              <m:begChr m:val="{"/>
                              <m:endChr m:val="}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0,1,2,3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algn="ctr"/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given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𝑚𝑖𝑛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endParaRPr lang="en-US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8191" y="4191989"/>
                <a:ext cx="4364181" cy="2308324"/>
              </a:xfrm>
              <a:prstGeom prst="rect">
                <a:avLst/>
              </a:prstGeom>
              <a:blipFill>
                <a:blip r:embed="rId2"/>
                <a:stretch>
                  <a:fillRect t="-1852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035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1a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499"/>
            <a:ext cx="8825659" cy="3986871"/>
          </a:xfrm>
        </p:spPr>
        <p:txBody>
          <a:bodyPr/>
          <a:lstStyle/>
          <a:p>
            <a:r>
              <a:rPr lang="en-US" dirty="0" smtClean="0"/>
              <a:t>Implement random search</a:t>
            </a:r>
          </a:p>
          <a:p>
            <a:r>
              <a:rPr lang="en-US" dirty="0" smtClean="0"/>
              <a:t>Generate a million random solutions and evaluate them</a:t>
            </a:r>
          </a:p>
          <a:p>
            <a:pPr lvl="1"/>
            <a:r>
              <a:rPr lang="en-US" dirty="0" smtClean="0"/>
              <a:t>We call this one </a:t>
            </a:r>
            <a:r>
              <a:rPr lang="en-US" b="1" dirty="0" smtClean="0"/>
              <a:t>run</a:t>
            </a:r>
            <a:r>
              <a:rPr lang="en-US" dirty="0" smtClean="0"/>
              <a:t> with one million </a:t>
            </a:r>
            <a:r>
              <a:rPr lang="en-US" b="1" dirty="0" smtClean="0"/>
              <a:t>evaluations</a:t>
            </a:r>
            <a:r>
              <a:rPr lang="en-US" dirty="0" smtClean="0"/>
              <a:t> (</a:t>
            </a:r>
            <a:r>
              <a:rPr lang="en-US" b="1" dirty="0" err="1" smtClean="0"/>
              <a:t>evals</a:t>
            </a:r>
            <a:r>
              <a:rPr lang="en-US" dirty="0" smtClean="0"/>
              <a:t>)</a:t>
            </a:r>
          </a:p>
          <a:p>
            <a:r>
              <a:rPr lang="en-US" dirty="0" smtClean="0"/>
              <a:t>Do thirty runs</a:t>
            </a:r>
          </a:p>
          <a:p>
            <a:pPr lvl="1"/>
            <a:r>
              <a:rPr lang="en-US" dirty="0" smtClean="0"/>
              <a:t>For this class, thirty runs make one </a:t>
            </a:r>
            <a:r>
              <a:rPr lang="en-US" b="1" dirty="0" smtClean="0"/>
              <a:t>experiment</a:t>
            </a:r>
            <a:endParaRPr lang="en-US" dirty="0" smtClean="0"/>
          </a:p>
          <a:p>
            <a:r>
              <a:rPr lang="en-US" dirty="0" smtClean="0"/>
              <a:t>Record the fitness values during each run for analysis &amp; plotting</a:t>
            </a:r>
          </a:p>
          <a:p>
            <a:r>
              <a:rPr lang="en-US" dirty="0" err="1" smtClean="0"/>
              <a:t>Stairstep</a:t>
            </a:r>
            <a:r>
              <a:rPr lang="en-US" dirty="0" smtClean="0"/>
              <a:t> plot showing progress of search during a run</a:t>
            </a:r>
          </a:p>
          <a:p>
            <a:pPr lvl="1"/>
            <a:r>
              <a:rPr lang="en-US" dirty="0" smtClean="0"/>
              <a:t>x = </a:t>
            </a:r>
            <a:r>
              <a:rPr lang="en-US" dirty="0" err="1" smtClean="0"/>
              <a:t>evals</a:t>
            </a:r>
            <a:r>
              <a:rPr lang="en-US" dirty="0" smtClean="0"/>
              <a:t> (1 through 1,000,000)</a:t>
            </a:r>
          </a:p>
          <a:p>
            <a:pPr lvl="1"/>
            <a:r>
              <a:rPr lang="en-US" dirty="0" smtClean="0"/>
              <a:t>y = highest fitness seen so far at that </a:t>
            </a:r>
            <a:r>
              <a:rPr lang="en-US" dirty="0" err="1" smtClean="0"/>
              <a:t>eval</a:t>
            </a:r>
            <a:r>
              <a:rPr lang="en-US" dirty="0" smtClean="0"/>
              <a:t> in that run</a:t>
            </a:r>
          </a:p>
        </p:txBody>
      </p:sp>
    </p:spTree>
    <p:extLst>
      <p:ext uri="{BB962C8B-B14F-4D97-AF65-F5344CB8AC3E}">
        <p14:creationId xmlns:p14="http://schemas.microsoft.com/office/powerpoint/2010/main" val="38124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306" y="2247241"/>
            <a:ext cx="5542729" cy="2087253"/>
          </a:xfrm>
        </p:spPr>
        <p:txBody>
          <a:bodyPr>
            <a:normAutofit/>
          </a:bodyPr>
          <a:lstStyle/>
          <a:p>
            <a:r>
              <a:rPr lang="en-US" dirty="0" smtClean="0"/>
              <a:t>Starting too late</a:t>
            </a:r>
          </a:p>
          <a:p>
            <a:pPr lvl="1"/>
            <a:r>
              <a:rPr lang="en-US" dirty="0" smtClean="0"/>
              <a:t>Plan for multiple hours of compute for your experiment</a:t>
            </a:r>
          </a:p>
          <a:p>
            <a:pPr lvl="1"/>
            <a:r>
              <a:rPr lang="en-US" dirty="0" smtClean="0"/>
              <a:t>Report takes time to write</a:t>
            </a:r>
          </a:p>
          <a:p>
            <a:pPr lvl="1"/>
            <a:r>
              <a:rPr lang="en-US" dirty="0" smtClean="0"/>
              <a:t>TA lab hours Friday before the due date; </a:t>
            </a:r>
            <a:r>
              <a:rPr lang="en-US" b="1" dirty="0" smtClean="0"/>
              <a:t>have your questions ready before then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64305" y="4469078"/>
            <a:ext cx="5542729" cy="1902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Code legibility</a:t>
            </a:r>
          </a:p>
          <a:p>
            <a:pPr lvl="1"/>
            <a:r>
              <a:rPr lang="en-US" dirty="0" smtClean="0"/>
              <a:t>Remember someone else will read your code</a:t>
            </a:r>
          </a:p>
          <a:p>
            <a:pPr lvl="1"/>
            <a:r>
              <a:rPr lang="en-US" dirty="0" smtClean="0"/>
              <a:t>Legibility and understandability contribute to your grade</a:t>
            </a:r>
          </a:p>
          <a:p>
            <a:pPr lvl="1"/>
            <a:r>
              <a:rPr lang="en-US" dirty="0" smtClean="0"/>
              <a:t>You will reuse your code in future assignments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807034" y="2247241"/>
            <a:ext cx="5444836" cy="1962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Making a “better” algorithm</a:t>
            </a:r>
          </a:p>
          <a:p>
            <a:pPr lvl="1"/>
            <a:r>
              <a:rPr lang="en-US" dirty="0" smtClean="0"/>
              <a:t>This is a blind random search</a:t>
            </a:r>
          </a:p>
          <a:p>
            <a:pPr lvl="1"/>
            <a:r>
              <a:rPr lang="en-US" dirty="0" smtClean="0"/>
              <a:t>It’s </a:t>
            </a:r>
            <a:r>
              <a:rPr lang="en-US" i="1" dirty="0" smtClean="0"/>
              <a:t>supposed</a:t>
            </a:r>
            <a:r>
              <a:rPr lang="en-US" dirty="0" smtClean="0"/>
              <a:t> to be pretty bad</a:t>
            </a:r>
          </a:p>
          <a:p>
            <a:pPr lvl="1"/>
            <a:r>
              <a:rPr lang="en-US" dirty="0" smtClean="0"/>
              <a:t>It will be used as a component of later assignments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807034" y="4469078"/>
            <a:ext cx="5444836" cy="1962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Jupyter</a:t>
            </a:r>
            <a:r>
              <a:rPr lang="en-US" dirty="0" smtClean="0"/>
              <a:t> Notebook misuse</a:t>
            </a:r>
          </a:p>
          <a:p>
            <a:pPr lvl="1"/>
            <a:r>
              <a:rPr lang="en-US" dirty="0" smtClean="0"/>
              <a:t>Out-of-order cell execution</a:t>
            </a:r>
          </a:p>
          <a:p>
            <a:pPr lvl="1"/>
            <a:r>
              <a:rPr lang="en-US" dirty="0" smtClean="0"/>
              <a:t>Global scope abuse</a:t>
            </a:r>
          </a:p>
          <a:p>
            <a:pPr lvl="1"/>
            <a:r>
              <a:rPr lang="en-US" dirty="0" smtClean="0"/>
              <a:t>Copy-and-paste</a:t>
            </a:r>
          </a:p>
          <a:p>
            <a:pPr lvl="1"/>
            <a:r>
              <a:rPr lang="en-US" dirty="0" smtClean="0"/>
              <a:t>Not saving experimental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14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Discord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973"/>
          <a:stretch/>
        </p:blipFill>
        <p:spPr>
          <a:xfrm>
            <a:off x="3852754" y="2500917"/>
            <a:ext cx="4443753" cy="408945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348838" y="2316251"/>
            <a:ext cx="34515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https://discord.gg/ughcPUg7</a:t>
            </a:r>
          </a:p>
        </p:txBody>
      </p:sp>
    </p:spTree>
    <p:extLst>
      <p:ext uri="{BB962C8B-B14F-4D97-AF65-F5344CB8AC3E}">
        <p14:creationId xmlns:p14="http://schemas.microsoft.com/office/powerpoint/2010/main" val="401465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1358</TotalTime>
  <Words>603</Words>
  <Application>Microsoft Office PowerPoint</Application>
  <PresentationFormat>Widescreen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Cambria Math</vt:lpstr>
      <vt:lpstr>Century Gothic</vt:lpstr>
      <vt:lpstr>Wingdings 3</vt:lpstr>
      <vt:lpstr>Ion Boardroom</vt:lpstr>
      <vt:lpstr>Coursework Overview</vt:lpstr>
      <vt:lpstr>Assignment Series 1: Cutting Stock</vt:lpstr>
      <vt:lpstr>Assignment Series 2: GPac</vt:lpstr>
      <vt:lpstr>The Cutting Stock Problem</vt:lpstr>
      <vt:lpstr>Solution Representation</vt:lpstr>
      <vt:lpstr>Assignment 1a Task</vt:lpstr>
      <vt:lpstr>Common Pitfalls</vt:lpstr>
      <vt:lpstr>Discord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Coursework Overview</dc:title>
  <dc:creator>Braden Tisdale</dc:creator>
  <cp:lastModifiedBy>Braden Tisdale</cp:lastModifiedBy>
  <cp:revision>102</cp:revision>
  <dcterms:created xsi:type="dcterms:W3CDTF">2023-08-22T18:40:00Z</dcterms:created>
  <dcterms:modified xsi:type="dcterms:W3CDTF">2023-08-23T17:18:13Z</dcterms:modified>
</cp:coreProperties>
</file>