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4130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85B"/>
    <a:srgbClr val="F1C544"/>
    <a:srgbClr val="943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15ACA1-CE45-482F-BC76-F2EA75B18ABB}" v="12" dt="2023-11-10T16:53:15.4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Tauritz" userId="cbc25e90-8d4c-4604-b41a-01681ff09c5e" providerId="ADAL" clId="{1315ACA1-CE45-482F-BC76-F2EA75B18ABB}"/>
    <pc:docChg chg="custSel modSld">
      <pc:chgData name="Daniel Tauritz" userId="cbc25e90-8d4c-4604-b41a-01681ff09c5e" providerId="ADAL" clId="{1315ACA1-CE45-482F-BC76-F2EA75B18ABB}" dt="2023-11-10T16:56:02.608" v="109" actId="20577"/>
      <pc:docMkLst>
        <pc:docMk/>
      </pc:docMkLst>
      <pc:sldChg chg="modAnim">
        <pc:chgData name="Daniel Tauritz" userId="cbc25e90-8d4c-4604-b41a-01681ff09c5e" providerId="ADAL" clId="{1315ACA1-CE45-482F-BC76-F2EA75B18ABB}" dt="2023-11-10T16:52:17.137" v="6"/>
        <pc:sldMkLst>
          <pc:docMk/>
          <pc:sldMk cId="3821992623" sldId="259"/>
        </pc:sldMkLst>
      </pc:sldChg>
      <pc:sldChg chg="modAnim">
        <pc:chgData name="Daniel Tauritz" userId="cbc25e90-8d4c-4604-b41a-01681ff09c5e" providerId="ADAL" clId="{1315ACA1-CE45-482F-BC76-F2EA75B18ABB}" dt="2023-11-10T16:53:15.426" v="11"/>
        <pc:sldMkLst>
          <pc:docMk/>
          <pc:sldMk cId="3840163971" sldId="260"/>
        </pc:sldMkLst>
      </pc:sldChg>
      <pc:sldChg chg="modSp mod">
        <pc:chgData name="Daniel Tauritz" userId="cbc25e90-8d4c-4604-b41a-01681ff09c5e" providerId="ADAL" clId="{1315ACA1-CE45-482F-BC76-F2EA75B18ABB}" dt="2023-11-10T16:56:02.608" v="109" actId="20577"/>
        <pc:sldMkLst>
          <pc:docMk/>
          <pc:sldMk cId="4284279083" sldId="262"/>
        </pc:sldMkLst>
        <pc:spChg chg="mod">
          <ac:chgData name="Daniel Tauritz" userId="cbc25e90-8d4c-4604-b41a-01681ff09c5e" providerId="ADAL" clId="{1315ACA1-CE45-482F-BC76-F2EA75B18ABB}" dt="2023-11-10T16:55:59.809" v="108" actId="20577"/>
          <ac:spMkLst>
            <pc:docMk/>
            <pc:sldMk cId="4284279083" sldId="262"/>
            <ac:spMk id="2" creationId="{00000000-0000-0000-0000-000000000000}"/>
          </ac:spMkLst>
        </pc:spChg>
        <pc:spChg chg="mod">
          <ac:chgData name="Daniel Tauritz" userId="cbc25e90-8d4c-4604-b41a-01681ff09c5e" providerId="ADAL" clId="{1315ACA1-CE45-482F-BC76-F2EA75B18ABB}" dt="2023-11-10T16:56:02.608" v="109" actId="20577"/>
          <ac:spMkLst>
            <pc:docMk/>
            <pc:sldMk cId="4284279083" sldId="26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CC91E-81C7-1B49-B3E1-860434022CDC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2C285-161B-014E-BE62-39679C7D5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955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FBA2E-585D-BB46-A4B5-F0AA486081A7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7AD7D-B5A4-F347-8CD5-93D936D0D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824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71010-8A74-47A8-97A2-686B8249365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07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5186"/>
            <a:ext cx="7619660" cy="49028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04745"/>
            <a:ext cx="7772400" cy="1470025"/>
          </a:xfrm>
        </p:spPr>
        <p:txBody>
          <a:bodyPr/>
          <a:lstStyle>
            <a:lvl1pPr>
              <a:defRPr baseline="0">
                <a:latin typeface="Arial"/>
                <a:cs typeface="Arial"/>
              </a:defRPr>
            </a:lvl1pPr>
          </a:lstStyle>
          <a:p>
            <a:r>
              <a:rPr lang="en-US" dirty="0"/>
              <a:t>Evolutionary Computing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12238" y="4114120"/>
            <a:ext cx="4045962" cy="1752600"/>
          </a:xfr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Lecture 1, date</a:t>
            </a:r>
          </a:p>
          <a:p>
            <a:endParaRPr lang="en-US" dirty="0"/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Prof. dr. A. E. (</a:t>
            </a:r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Guszti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Eiben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411604" y="11895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0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A.E. Eiben and J.E. Smith, Introduction to Evolutionary Computing 2014, Chapter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1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A.E. Eiben and J.E. Smith, Introduction to Evolutionary Computing 2014, Chapter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4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78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A.E. Eiben and J.E. Smith, Introduction to Evolutionary Computing 2014, Chapter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0060" y="6258670"/>
            <a:ext cx="942715" cy="501650"/>
          </a:xfrm>
        </p:spPr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2813" y="0"/>
            <a:ext cx="1" cy="6721475"/>
          </a:xfrm>
          <a:prstGeom prst="line">
            <a:avLst/>
          </a:prstGeom>
          <a:ln w="38100" cmpd="sng">
            <a:solidFill>
              <a:srgbClr val="E8D24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76780" y="0"/>
            <a:ext cx="16282" cy="612616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1243160"/>
            <a:ext cx="8686800" cy="0"/>
          </a:xfrm>
          <a:prstGeom prst="line">
            <a:avLst/>
          </a:prstGeom>
          <a:ln w="38100" cmpd="sng">
            <a:solidFill>
              <a:srgbClr val="E8D24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" y="1339720"/>
            <a:ext cx="8254629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 userDrawn="1"/>
        </p:nvSpPr>
        <p:spPr>
          <a:xfrm>
            <a:off x="8329911" y="6382538"/>
            <a:ext cx="3568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6</a:t>
            </a:r>
          </a:p>
        </p:txBody>
      </p:sp>
    </p:spTree>
    <p:extLst>
      <p:ext uri="{BB962C8B-B14F-4D97-AF65-F5344CB8AC3E}">
        <p14:creationId xmlns:p14="http://schemas.microsoft.com/office/powerpoint/2010/main" val="70819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A.E. Eiben and J.E. Smith, Introduction to Evolutionary Computing 2014, Chapter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A.E. Eiben and J.E. Smith, Introduction to Evolutionary Computing 2014, Chapter 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1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A.E. Eiben and J.E. Smith, Introduction to Evolutionary Computing 2014, Chapter 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4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A.E. Eiben and J.E. Smith, Introduction to Evolutionary Computing 2014, Chapter 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7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A.E. Eiben and J.E. Smith, Introduction to Evolutionary Computing 2014, Chapter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6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A.E. Eiben and J.E. Smith, Introduction to Evolutionary Computing 2014, Chapter 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0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A.E. Eiben and J.E. Smith, Introduction to Evolutionary Computing 2014, Chapter 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83913" y="6356350"/>
            <a:ext cx="58938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A.E. Eiben and J.E. Smith, Introduction to Evolutionary Computing 2014, Chapter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9660" y="6258670"/>
            <a:ext cx="1067139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5CF2-87A1-424D-AAB4-8DA3F7B30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1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Evolutionary Computing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Chapter 14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65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14:</a:t>
            </a:r>
            <a:br>
              <a:rPr lang="en-GB" dirty="0"/>
            </a:br>
            <a:r>
              <a:rPr lang="en-GB" dirty="0"/>
              <a:t>Interactive Evolutionary Algorithms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Motivation</a:t>
            </a:r>
          </a:p>
          <a:p>
            <a:pPr>
              <a:lnSpc>
                <a:spcPct val="90000"/>
              </a:lnSpc>
            </a:pPr>
            <a:r>
              <a:rPr lang="en-US" dirty="0"/>
              <a:t>Characteristics</a:t>
            </a:r>
          </a:p>
          <a:p>
            <a:pPr>
              <a:lnSpc>
                <a:spcPct val="90000"/>
              </a:lnSpc>
            </a:pPr>
            <a:r>
              <a:rPr lang="en-US" dirty="0"/>
              <a:t>Approaches</a:t>
            </a:r>
          </a:p>
          <a:p>
            <a:pPr>
              <a:lnSpc>
                <a:spcPct val="90000"/>
              </a:lnSpc>
            </a:pPr>
            <a:r>
              <a:rPr lang="en-US" dirty="0"/>
              <a:t>Interactive evolution as design vs. optimization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3A65-ADF9-4CAA-A8DF-1B8B54690ED6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1058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E46C0A"/>
                </a:solidFill>
              </a:rPr>
              <a:t>Interactive evolution (IE)</a:t>
            </a:r>
            <a:r>
              <a:rPr lang="en-US" dirty="0"/>
              <a:t>: measure of a solution’s fitness is provided by a human’s subjective judgement</a:t>
            </a:r>
          </a:p>
          <a:p>
            <a:r>
              <a:rPr lang="en-US" dirty="0"/>
              <a:t>World is full of examples of humanoid intervention (pets, food crops)</a:t>
            </a:r>
          </a:p>
          <a:p>
            <a:r>
              <a:rPr lang="en-US" dirty="0"/>
              <a:t>Applications of IE Algorithms: capturing aesthetics in art and design, personalization of artefacts such as medical devices</a:t>
            </a:r>
          </a:p>
          <a:p>
            <a:r>
              <a:rPr lang="en-US" dirty="0"/>
              <a:t>Human’s judgement</a:t>
            </a:r>
          </a:p>
          <a:p>
            <a:pPr lvl="1"/>
            <a:r>
              <a:rPr lang="en-US" dirty="0"/>
              <a:t>Advantage: insight and guidance</a:t>
            </a:r>
          </a:p>
          <a:p>
            <a:pPr lvl="1"/>
            <a:r>
              <a:rPr lang="en-US" dirty="0"/>
              <a:t>Disadvantage: inconsistent, loss of attention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2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user becomes effectively part of the system </a:t>
            </a:r>
            <a:br>
              <a:rPr lang="sl-SI" dirty="0"/>
            </a:br>
            <a:r>
              <a:rPr lang="en-US" dirty="0"/>
              <a:t>(</a:t>
            </a:r>
            <a:r>
              <a:rPr lang="sl-SI" dirty="0"/>
              <a:t>like in </a:t>
            </a:r>
            <a:r>
              <a:rPr lang="en-US" dirty="0"/>
              <a:t>agricultural breeding)</a:t>
            </a:r>
          </a:p>
          <a:p>
            <a:r>
              <a:rPr lang="en-US" dirty="0"/>
              <a:t>Features that impact on the design of IEAs:</a:t>
            </a:r>
          </a:p>
          <a:p>
            <a:pPr lvl="1"/>
            <a:r>
              <a:rPr lang="en-US" dirty="0"/>
              <a:t>Effect of time:</a:t>
            </a:r>
          </a:p>
          <a:p>
            <a:pPr lvl="2"/>
            <a:r>
              <a:rPr lang="sl-SI" dirty="0"/>
              <a:t>A</a:t>
            </a:r>
            <a:r>
              <a:rPr lang="en-US" dirty="0"/>
              <a:t>void lengthy evolution and focus on making rapid gains to fit in with human needs</a:t>
            </a:r>
          </a:p>
          <a:p>
            <a:pPr lvl="2"/>
            <a:r>
              <a:rPr lang="en-US" dirty="0"/>
              <a:t>Human decision takes longer than evaluation mathematical  fitness function</a:t>
            </a:r>
          </a:p>
          <a:p>
            <a:pPr lvl="1"/>
            <a:r>
              <a:rPr lang="en-US" dirty="0"/>
              <a:t>Effect of context:</a:t>
            </a:r>
          </a:p>
          <a:p>
            <a:pPr lvl="2"/>
            <a:r>
              <a:rPr lang="en-US" dirty="0"/>
              <a:t>Human expectations change in response to what evolution produces</a:t>
            </a:r>
          </a:p>
          <a:p>
            <a:pPr lvl="1"/>
            <a:r>
              <a:rPr lang="en-US" dirty="0"/>
              <a:t>Advantages of IEAs</a:t>
            </a:r>
            <a:r>
              <a:rPr lang="sl-SI" dirty="0"/>
              <a:t>:</a:t>
            </a:r>
            <a:endParaRPr lang="en-US" dirty="0"/>
          </a:p>
          <a:p>
            <a:pPr lvl="2"/>
            <a:r>
              <a:rPr lang="en-US" dirty="0"/>
              <a:t>Handling situations with no clear fitness function</a:t>
            </a:r>
          </a:p>
          <a:p>
            <a:pPr lvl="2"/>
            <a:r>
              <a:rPr lang="en-US" dirty="0"/>
              <a:t>Improved search ability, increased exploration and diversity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9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Algorithmic Approaches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Interactive selection and population size</a:t>
            </a:r>
          </a:p>
          <a:p>
            <a:r>
              <a:rPr lang="en-US" dirty="0"/>
              <a:t>Subjective selection</a:t>
            </a:r>
          </a:p>
          <a:p>
            <a:pPr lvl="1"/>
            <a:r>
              <a:rPr lang="en-US" dirty="0"/>
              <a:t>Direct (choosing individuals for reproduction)</a:t>
            </a:r>
          </a:p>
          <a:p>
            <a:pPr lvl="1"/>
            <a:r>
              <a:rPr lang="en-US" dirty="0"/>
              <a:t>Indirect (assigning fitness, sorting)</a:t>
            </a:r>
          </a:p>
          <a:p>
            <a:endParaRPr lang="sl-SI" dirty="0"/>
          </a:p>
          <a:p>
            <a:r>
              <a:rPr lang="en-US" dirty="0"/>
              <a:t>Use of small population because:</a:t>
            </a:r>
          </a:p>
          <a:p>
            <a:pPr lvl="1"/>
            <a:r>
              <a:rPr lang="en-US" dirty="0"/>
              <a:t>Limited number of solutions can be shown</a:t>
            </a:r>
          </a:p>
          <a:p>
            <a:pPr lvl="1"/>
            <a:r>
              <a:rPr lang="en-US" dirty="0"/>
              <a:t>When ranking, the pair-wise comparisons grow rapidly</a:t>
            </a:r>
          </a:p>
          <a:p>
            <a:endParaRPr lang="sl-SI" dirty="0"/>
          </a:p>
          <a:p>
            <a:r>
              <a:rPr lang="en-US" dirty="0"/>
              <a:t>Multi-objective EAs are used for problems with mixture of quantitative and qualitative aspects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6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Algorithmic Approaches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Intervention in the variation process</a:t>
            </a:r>
          </a:p>
          <a:p>
            <a:r>
              <a:rPr lang="en-US" sz="2000" dirty="0"/>
              <a:t>Implicit: periodically adjust the choice and </a:t>
            </a:r>
            <a:r>
              <a:rPr lang="en-US" sz="2000" dirty="0" err="1"/>
              <a:t>parameterisation</a:t>
            </a:r>
            <a:r>
              <a:rPr lang="en-US" sz="2000" dirty="0"/>
              <a:t> of variation operators, using the given score to control mutation</a:t>
            </a:r>
          </a:p>
          <a:p>
            <a:r>
              <a:rPr lang="en-US" sz="2000" dirty="0"/>
              <a:t>Explicit: inspect promising solutions to adjust them by hand and place them back in to the population (</a:t>
            </a:r>
            <a:r>
              <a:rPr lang="en-US" sz="2000" dirty="0" err="1"/>
              <a:t>Lamarkian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br>
              <a:rPr lang="en-US" sz="2000" dirty="0"/>
            </a:br>
            <a:r>
              <a:rPr lang="en-US" dirty="0"/>
              <a:t>Use of surrogate fitness function</a:t>
            </a:r>
          </a:p>
          <a:p>
            <a:r>
              <a:rPr lang="en-US" sz="2000" dirty="0"/>
              <a:t>Approximate the decision a human would make</a:t>
            </a:r>
          </a:p>
          <a:p>
            <a:r>
              <a:rPr lang="en-US" sz="2000" dirty="0"/>
              <a:t>Advantage: can use large populations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19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evolution as design discovery vs. design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 is related to evolutionary art and design</a:t>
            </a:r>
          </a:p>
          <a:p>
            <a:r>
              <a:rPr lang="en-US" dirty="0"/>
              <a:t>Design optimization – knowledge rich</a:t>
            </a:r>
          </a:p>
          <a:p>
            <a:r>
              <a:rPr lang="en-US" dirty="0"/>
              <a:t>Design discovery – </a:t>
            </a:r>
            <a:r>
              <a:rPr lang="en-US"/>
              <a:t>knowledge poor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279083"/>
      </p:ext>
    </p:extLst>
  </p:cSld>
  <p:clrMapOvr>
    <a:masterClrMapping/>
  </p:clrMapOvr>
</p:sld>
</file>

<file path=ppt/theme/theme1.xml><?xml version="1.0" encoding="utf-8"?>
<a:theme xmlns:a="http://schemas.openxmlformats.org/drawingml/2006/main" name="EC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512C5E3905F24CA914F7B19ACB26E1" ma:contentTypeVersion="13" ma:contentTypeDescription="Create a new document." ma:contentTypeScope="" ma:versionID="af7b694c82dd4a15a7f6a8ceb26469d0">
  <xsd:schema xmlns:xsd="http://www.w3.org/2001/XMLSchema" xmlns:xs="http://www.w3.org/2001/XMLSchema" xmlns:p="http://schemas.microsoft.com/office/2006/metadata/properties" xmlns:ns3="4c192e29-ec8f-4e6d-8a14-d07254f6979d" xmlns:ns4="e3c927ec-74bc-487c-9bac-c96f3132e237" targetNamespace="http://schemas.microsoft.com/office/2006/metadata/properties" ma:root="true" ma:fieldsID="fb085026200ff5a0eb1e5e2448b0fdce" ns3:_="" ns4:_="">
    <xsd:import namespace="4c192e29-ec8f-4e6d-8a14-d07254f6979d"/>
    <xsd:import namespace="e3c927ec-74bc-487c-9bac-c96f3132e23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192e29-ec8f-4e6d-8a14-d07254f697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c927ec-74bc-487c-9bac-c96f3132e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5BD8D9-0D01-487F-BBE0-DEF889AB57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192e29-ec8f-4e6d-8a14-d07254f6979d"/>
    <ds:schemaRef ds:uri="e3c927ec-74bc-487c-9bac-c96f3132e2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719DA5-70D0-4BC9-AD44-F66E53F5AB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F58027-B482-4CAF-A6BA-BAFE31E812C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4c192e29-ec8f-4e6d-8a14-d07254f6979d"/>
    <ds:schemaRef ds:uri="http://purl.org/dc/terms/"/>
    <ds:schemaRef ds:uri="e3c927ec-74bc-487c-9bac-c96f3132e237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5515</TotalTime>
  <Words>335</Words>
  <Application>Microsoft Office PowerPoint</Application>
  <PresentationFormat>On-screen Show (4:3)</PresentationFormat>
  <Paragraphs>54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EC2014</vt:lpstr>
      <vt:lpstr>Evolutionary Computing</vt:lpstr>
      <vt:lpstr>Chapter 14: Interactive Evolutionary Algorithms</vt:lpstr>
      <vt:lpstr>Motivation</vt:lpstr>
      <vt:lpstr>Characteristics</vt:lpstr>
      <vt:lpstr>Algorithmic Approaches (1/2)</vt:lpstr>
      <vt:lpstr>Algorithmic Approaches (2/2)</vt:lpstr>
      <vt:lpstr>Interactive evolution as design discovery vs. design optimization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Evolutionary Computing 2014-</dc:title>
  <dc:creator>Jacqueline Heinerman</dc:creator>
  <cp:lastModifiedBy>Daniel Tauritz</cp:lastModifiedBy>
  <cp:revision>239</cp:revision>
  <dcterms:created xsi:type="dcterms:W3CDTF">2014-06-19T13:47:47Z</dcterms:created>
  <dcterms:modified xsi:type="dcterms:W3CDTF">2023-11-10T16:56:08Z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0x0101004B512C5E3905F24CA914F7B19ACB26E1</vt:lpwstr>
  </property>
</Properties>
</file>