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 id="2147485269" r:id="rId6"/>
  </p:sldMasterIdLst>
  <p:notesMasterIdLst>
    <p:notesMasterId r:id="rId214"/>
  </p:notesMasterIdLst>
  <p:sldIdLst>
    <p:sldId id="256" r:id="rId7"/>
    <p:sldId id="257" r:id="rId8"/>
    <p:sldId id="456" r:id="rId9"/>
    <p:sldId id="457" r:id="rId10"/>
    <p:sldId id="449" r:id="rId11"/>
    <p:sldId id="258" r:id="rId12"/>
    <p:sldId id="447" r:id="rId13"/>
    <p:sldId id="259" r:id="rId14"/>
    <p:sldId id="261" r:id="rId15"/>
    <p:sldId id="274" r:id="rId16"/>
    <p:sldId id="275" r:id="rId17"/>
    <p:sldId id="263" r:id="rId18"/>
    <p:sldId id="264" r:id="rId19"/>
    <p:sldId id="272" r:id="rId20"/>
    <p:sldId id="273" r:id="rId21"/>
    <p:sldId id="266" r:id="rId22"/>
    <p:sldId id="267" r:id="rId23"/>
    <p:sldId id="271" r:id="rId24"/>
    <p:sldId id="270" r:id="rId25"/>
    <p:sldId id="277" r:id="rId26"/>
    <p:sldId id="280" r:id="rId27"/>
    <p:sldId id="284" r:id="rId28"/>
    <p:sldId id="373" r:id="rId29"/>
    <p:sldId id="358" r:id="rId30"/>
    <p:sldId id="384" r:id="rId31"/>
    <p:sldId id="385" r:id="rId32"/>
    <p:sldId id="386" r:id="rId33"/>
    <p:sldId id="389" r:id="rId34"/>
    <p:sldId id="496" r:id="rId35"/>
    <p:sldId id="497" r:id="rId36"/>
    <p:sldId id="498" r:id="rId37"/>
    <p:sldId id="499" r:id="rId38"/>
    <p:sldId id="500" r:id="rId39"/>
    <p:sldId id="501" r:id="rId40"/>
    <p:sldId id="502" r:id="rId41"/>
    <p:sldId id="503" r:id="rId42"/>
    <p:sldId id="504" r:id="rId43"/>
    <p:sldId id="375" r:id="rId44"/>
    <p:sldId id="377" r:id="rId45"/>
    <p:sldId id="505" r:id="rId46"/>
    <p:sldId id="376" r:id="rId47"/>
    <p:sldId id="506" r:id="rId48"/>
    <p:sldId id="290" r:id="rId49"/>
    <p:sldId id="291" r:id="rId50"/>
    <p:sldId id="417" r:id="rId51"/>
    <p:sldId id="282" r:id="rId52"/>
    <p:sldId id="418" r:id="rId53"/>
    <p:sldId id="293" r:id="rId54"/>
    <p:sldId id="294" r:id="rId55"/>
    <p:sldId id="292" r:id="rId56"/>
    <p:sldId id="379" r:id="rId57"/>
    <p:sldId id="380" r:id="rId58"/>
    <p:sldId id="481" r:id="rId59"/>
    <p:sldId id="482" r:id="rId60"/>
    <p:sldId id="507" r:id="rId61"/>
    <p:sldId id="508" r:id="rId62"/>
    <p:sldId id="474" r:id="rId63"/>
    <p:sldId id="475" r:id="rId64"/>
    <p:sldId id="476" r:id="rId65"/>
    <p:sldId id="477" r:id="rId66"/>
    <p:sldId id="479" r:id="rId67"/>
    <p:sldId id="480" r:id="rId68"/>
    <p:sldId id="478" r:id="rId69"/>
    <p:sldId id="509" r:id="rId70"/>
    <p:sldId id="393" r:id="rId71"/>
    <p:sldId id="394" r:id="rId72"/>
    <p:sldId id="395" r:id="rId73"/>
    <p:sldId id="396" r:id="rId74"/>
    <p:sldId id="397" r:id="rId75"/>
    <p:sldId id="398" r:id="rId76"/>
    <p:sldId id="518" r:id="rId77"/>
    <p:sldId id="521" r:id="rId78"/>
    <p:sldId id="399" r:id="rId79"/>
    <p:sldId id="510" r:id="rId80"/>
    <p:sldId id="511" r:id="rId81"/>
    <p:sldId id="400" r:id="rId82"/>
    <p:sldId id="401" r:id="rId83"/>
    <p:sldId id="406" r:id="rId84"/>
    <p:sldId id="402" r:id="rId85"/>
    <p:sldId id="403" r:id="rId86"/>
    <p:sldId id="404" r:id="rId87"/>
    <p:sldId id="405" r:id="rId88"/>
    <p:sldId id="308" r:id="rId89"/>
    <p:sldId id="309" r:id="rId90"/>
    <p:sldId id="310" r:id="rId91"/>
    <p:sldId id="311" r:id="rId92"/>
    <p:sldId id="312" r:id="rId93"/>
    <p:sldId id="313" r:id="rId94"/>
    <p:sldId id="314" r:id="rId95"/>
    <p:sldId id="315" r:id="rId96"/>
    <p:sldId id="316" r:id="rId97"/>
    <p:sldId id="317" r:id="rId98"/>
    <p:sldId id="318" r:id="rId99"/>
    <p:sldId id="319" r:id="rId100"/>
    <p:sldId id="320" r:id="rId101"/>
    <p:sldId id="321" r:id="rId102"/>
    <p:sldId id="322" r:id="rId103"/>
    <p:sldId id="324" r:id="rId104"/>
    <p:sldId id="325" r:id="rId105"/>
    <p:sldId id="407" r:id="rId106"/>
    <p:sldId id="408" r:id="rId107"/>
    <p:sldId id="409" r:id="rId108"/>
    <p:sldId id="410" r:id="rId109"/>
    <p:sldId id="411" r:id="rId110"/>
    <p:sldId id="412" r:id="rId111"/>
    <p:sldId id="413" r:id="rId112"/>
    <p:sldId id="414" r:id="rId113"/>
    <p:sldId id="415" r:id="rId114"/>
    <p:sldId id="416" r:id="rId115"/>
    <p:sldId id="326" r:id="rId116"/>
    <p:sldId id="327" r:id="rId117"/>
    <p:sldId id="522" r:id="rId118"/>
    <p:sldId id="523" r:id="rId119"/>
    <p:sldId id="524" r:id="rId120"/>
    <p:sldId id="525" r:id="rId121"/>
    <p:sldId id="355" r:id="rId122"/>
    <p:sldId id="526" r:id="rId123"/>
    <p:sldId id="458" r:id="rId124"/>
    <p:sldId id="512" r:id="rId125"/>
    <p:sldId id="527" r:id="rId126"/>
    <p:sldId id="528" r:id="rId127"/>
    <p:sldId id="359" r:id="rId128"/>
    <p:sldId id="360" r:id="rId129"/>
    <p:sldId id="329" r:id="rId130"/>
    <p:sldId id="492" r:id="rId131"/>
    <p:sldId id="330" r:id="rId132"/>
    <p:sldId id="489" r:id="rId133"/>
    <p:sldId id="488" r:id="rId134"/>
    <p:sldId id="331" r:id="rId135"/>
    <p:sldId id="491" r:id="rId136"/>
    <p:sldId id="332" r:id="rId137"/>
    <p:sldId id="487" r:id="rId138"/>
    <p:sldId id="517" r:id="rId139"/>
    <p:sldId id="334" r:id="rId140"/>
    <p:sldId id="336" r:id="rId141"/>
    <p:sldId id="419" r:id="rId142"/>
    <p:sldId id="420" r:id="rId143"/>
    <p:sldId id="421" r:id="rId144"/>
    <p:sldId id="335" r:id="rId145"/>
    <p:sldId id="381" r:id="rId146"/>
    <p:sldId id="382" r:id="rId147"/>
    <p:sldId id="337" r:id="rId148"/>
    <p:sldId id="486" r:id="rId149"/>
    <p:sldId id="383" r:id="rId150"/>
    <p:sldId id="436" r:id="rId151"/>
    <p:sldId id="437" r:id="rId152"/>
    <p:sldId id="438" r:id="rId153"/>
    <p:sldId id="439" r:id="rId154"/>
    <p:sldId id="440" r:id="rId155"/>
    <p:sldId id="441" r:id="rId156"/>
    <p:sldId id="442" r:id="rId157"/>
    <p:sldId id="444" r:id="rId158"/>
    <p:sldId id="445" r:id="rId159"/>
    <p:sldId id="446" r:id="rId160"/>
    <p:sldId id="422" r:id="rId161"/>
    <p:sldId id="485" r:id="rId162"/>
    <p:sldId id="423" r:id="rId163"/>
    <p:sldId id="424" r:id="rId164"/>
    <p:sldId id="425" r:id="rId165"/>
    <p:sldId id="426" r:id="rId166"/>
    <p:sldId id="427" r:id="rId167"/>
    <p:sldId id="428" r:id="rId168"/>
    <p:sldId id="429" r:id="rId169"/>
    <p:sldId id="430" r:id="rId170"/>
    <p:sldId id="431" r:id="rId171"/>
    <p:sldId id="432" r:id="rId172"/>
    <p:sldId id="340" r:id="rId173"/>
    <p:sldId id="339" r:id="rId174"/>
    <p:sldId id="392" r:id="rId175"/>
    <p:sldId id="342" r:id="rId176"/>
    <p:sldId id="343" r:id="rId177"/>
    <p:sldId id="453" r:id="rId178"/>
    <p:sldId id="454" r:id="rId179"/>
    <p:sldId id="455" r:id="rId180"/>
    <p:sldId id="519" r:id="rId181"/>
    <p:sldId id="520" r:id="rId182"/>
    <p:sldId id="346" r:id="rId183"/>
    <p:sldId id="347" r:id="rId184"/>
    <p:sldId id="348" r:id="rId185"/>
    <p:sldId id="349" r:id="rId186"/>
    <p:sldId id="350" r:id="rId187"/>
    <p:sldId id="351" r:id="rId188"/>
    <p:sldId id="352" r:id="rId189"/>
    <p:sldId id="356" r:id="rId190"/>
    <p:sldId id="357" r:id="rId191"/>
    <p:sldId id="493" r:id="rId192"/>
    <p:sldId id="353" r:id="rId193"/>
    <p:sldId id="354" r:id="rId194"/>
    <p:sldId id="433" r:id="rId195"/>
    <p:sldId id="513" r:id="rId196"/>
    <p:sldId id="494" r:id="rId197"/>
    <p:sldId id="514" r:id="rId198"/>
    <p:sldId id="495" r:id="rId199"/>
    <p:sldId id="434" r:id="rId200"/>
    <p:sldId id="515" r:id="rId201"/>
    <p:sldId id="435" r:id="rId202"/>
    <p:sldId id="460" r:id="rId203"/>
    <p:sldId id="461" r:id="rId204"/>
    <p:sldId id="462" r:id="rId205"/>
    <p:sldId id="463" r:id="rId206"/>
    <p:sldId id="464" r:id="rId207"/>
    <p:sldId id="465" r:id="rId208"/>
    <p:sldId id="466" r:id="rId209"/>
    <p:sldId id="467" r:id="rId210"/>
    <p:sldId id="468" r:id="rId211"/>
    <p:sldId id="516" r:id="rId212"/>
    <p:sldId id="471" r:id="rId2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49B65-E528-4E16-B28E-729D0D766C95}" v="44" dt="2024-10-25T15:35:58.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55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viewProps" Target="viewProps.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theme" Target="theme/theme1.xml"/><Relationship Id="rId6" Type="http://schemas.openxmlformats.org/officeDocument/2006/relationships/slideMaster" Target="slideMasters/slideMaster6.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tableStyles" Target="tableStyles.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219" Type="http://schemas.microsoft.com/office/2016/11/relationships/changesInfo" Target="changesInfos/changesInfo1.xml"/><Relationship Id="rId3" Type="http://schemas.openxmlformats.org/officeDocument/2006/relationships/slideMaster" Target="slideMasters/slideMaster3.xml"/><Relationship Id="rId214" Type="http://schemas.openxmlformats.org/officeDocument/2006/relationships/notesMaster" Target="notesMasters/notesMaster1.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220" Type="http://schemas.microsoft.com/office/2015/10/relationships/revisionInfo" Target="revisionInfo.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slide" Target="slides/slide204.xml"/><Relationship Id="rId215" Type="http://schemas.openxmlformats.org/officeDocument/2006/relationships/presProps" Target="presProps.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12" Type="http://schemas.openxmlformats.org/officeDocument/2006/relationships/slide" Target="slides/slide206.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 Type="http://schemas.openxmlformats.org/officeDocument/2006/relationships/slideMaster" Target="slideMasters/slideMaster2.xml"/><Relationship Id="rId29" Type="http://schemas.openxmlformats.org/officeDocument/2006/relationships/slide" Target="slides/slide23.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auritz" userId="cbc25e90-8d4c-4604-b41a-01681ff09c5e" providerId="ADAL" clId="{A3C7F98D-8060-4233-9291-F6BDC3EF7875}"/>
    <pc:docChg chg="addSld modSld">
      <pc:chgData name="Daniel Tauritz" userId="cbc25e90-8d4c-4604-b41a-01681ff09c5e" providerId="ADAL" clId="{A3C7F98D-8060-4233-9291-F6BDC3EF7875}" dt="2023-10-02T15:39:10.014" v="851" actId="20577"/>
      <pc:docMkLst>
        <pc:docMk/>
      </pc:docMkLst>
      <pc:sldChg chg="modAnim">
        <pc:chgData name="Daniel Tauritz" userId="cbc25e90-8d4c-4604-b41a-01681ff09c5e" providerId="ADAL" clId="{A3C7F98D-8060-4233-9291-F6BDC3EF7875}" dt="2023-09-20T15:48:29.954" v="250"/>
        <pc:sldMkLst>
          <pc:docMk/>
          <pc:sldMk cId="0" sldId="337"/>
        </pc:sldMkLst>
      </pc:sldChg>
      <pc:sldChg chg="modSp mod modAnim">
        <pc:chgData name="Daniel Tauritz" userId="cbc25e90-8d4c-4604-b41a-01681ff09c5e" providerId="ADAL" clId="{A3C7F98D-8060-4233-9291-F6BDC3EF7875}" dt="2023-09-15T15:38:30.043" v="37"/>
        <pc:sldMkLst>
          <pc:docMk/>
          <pc:sldMk cId="0" sldId="474"/>
        </pc:sldMkLst>
        <pc:spChg chg="mod">
          <ac:chgData name="Daniel Tauritz" userId="cbc25e90-8d4c-4604-b41a-01681ff09c5e" providerId="ADAL" clId="{A3C7F98D-8060-4233-9291-F6BDC3EF7875}" dt="2023-09-15T15:35:36.020" v="30" actId="20577"/>
          <ac:spMkLst>
            <pc:docMk/>
            <pc:sldMk cId="0" sldId="474"/>
            <ac:spMk id="66563" creationId="{00000000-0000-0000-0000-000000000000}"/>
          </ac:spMkLst>
        </pc:spChg>
      </pc:sldChg>
      <pc:sldChg chg="modSp new mod modAnim">
        <pc:chgData name="Daniel Tauritz" userId="cbc25e90-8d4c-4604-b41a-01681ff09c5e" providerId="ADAL" clId="{A3C7F98D-8060-4233-9291-F6BDC3EF7875}" dt="2023-09-18T15:47:33.525" v="246"/>
        <pc:sldMkLst>
          <pc:docMk/>
          <pc:sldMk cId="1969770621" sldId="517"/>
        </pc:sldMkLst>
        <pc:spChg chg="mod">
          <ac:chgData name="Daniel Tauritz" userId="cbc25e90-8d4c-4604-b41a-01681ff09c5e" providerId="ADAL" clId="{A3C7F98D-8060-4233-9291-F6BDC3EF7875}" dt="2023-09-18T15:45:20.410" v="101" actId="20577"/>
          <ac:spMkLst>
            <pc:docMk/>
            <pc:sldMk cId="1969770621" sldId="517"/>
            <ac:spMk id="2" creationId="{F38BC226-B2AF-58F4-FB6B-43176FA68CB8}"/>
          </ac:spMkLst>
        </pc:spChg>
        <pc:spChg chg="mod">
          <ac:chgData name="Daniel Tauritz" userId="cbc25e90-8d4c-4604-b41a-01681ff09c5e" providerId="ADAL" clId="{A3C7F98D-8060-4233-9291-F6BDC3EF7875}" dt="2023-09-18T15:46:42.257" v="242" actId="20577"/>
          <ac:spMkLst>
            <pc:docMk/>
            <pc:sldMk cId="1969770621" sldId="517"/>
            <ac:spMk id="3" creationId="{EC7BE8B0-D8FE-38FA-D8F8-EC88CC02FFCB}"/>
          </ac:spMkLst>
        </pc:spChg>
      </pc:sldChg>
      <pc:sldChg chg="modSp new mod">
        <pc:chgData name="Daniel Tauritz" userId="cbc25e90-8d4c-4604-b41a-01681ff09c5e" providerId="ADAL" clId="{A3C7F98D-8060-4233-9291-F6BDC3EF7875}" dt="2023-10-02T15:39:10.014" v="851" actId="20577"/>
        <pc:sldMkLst>
          <pc:docMk/>
          <pc:sldMk cId="3212493441" sldId="518"/>
        </pc:sldMkLst>
        <pc:spChg chg="mod">
          <ac:chgData name="Daniel Tauritz" userId="cbc25e90-8d4c-4604-b41a-01681ff09c5e" providerId="ADAL" clId="{A3C7F98D-8060-4233-9291-F6BDC3EF7875}" dt="2023-10-02T15:32:15.936" v="282" actId="20577"/>
          <ac:spMkLst>
            <pc:docMk/>
            <pc:sldMk cId="3212493441" sldId="518"/>
            <ac:spMk id="2" creationId="{D134361E-45E3-56B4-C447-14646857168D}"/>
          </ac:spMkLst>
        </pc:spChg>
        <pc:spChg chg="mod">
          <ac:chgData name="Daniel Tauritz" userId="cbc25e90-8d4c-4604-b41a-01681ff09c5e" providerId="ADAL" clId="{A3C7F98D-8060-4233-9291-F6BDC3EF7875}" dt="2023-10-02T15:39:10.014" v="851" actId="20577"/>
          <ac:spMkLst>
            <pc:docMk/>
            <pc:sldMk cId="3212493441" sldId="518"/>
            <ac:spMk id="3" creationId="{33C3FE2B-D621-EA41-D78C-E1224F061FBC}"/>
          </ac:spMkLst>
        </pc:spChg>
      </pc:sldChg>
    </pc:docChg>
  </pc:docChgLst>
  <pc:docChgLst>
    <pc:chgData name="Daniel Tauritz" userId="cbc25e90-8d4c-4604-b41a-01681ff09c5e" providerId="ADAL" clId="{F0349B65-E528-4E16-B28E-729D0D766C95}"/>
    <pc:docChg chg="undo custSel addSld delSld modSld sldOrd">
      <pc:chgData name="Daniel Tauritz" userId="cbc25e90-8d4c-4604-b41a-01681ff09c5e" providerId="ADAL" clId="{F0349B65-E528-4E16-B28E-729D0D766C95}" dt="2024-10-25T15:46:28.261" v="263"/>
      <pc:docMkLst>
        <pc:docMk/>
      </pc:docMkLst>
      <pc:sldChg chg="modSp mod modAnim">
        <pc:chgData name="Daniel Tauritz" userId="cbc25e90-8d4c-4604-b41a-01681ff09c5e" providerId="ADAL" clId="{F0349B65-E528-4E16-B28E-729D0D766C95}" dt="2024-10-18T14:54:41.175" v="102"/>
        <pc:sldMkLst>
          <pc:docMk/>
          <pc:sldMk cId="0" sldId="313"/>
        </pc:sldMkLst>
        <pc:spChg chg="mod">
          <ac:chgData name="Daniel Tauritz" userId="cbc25e90-8d4c-4604-b41a-01681ff09c5e" providerId="ADAL" clId="{F0349B65-E528-4E16-B28E-729D0D766C95}" dt="2024-10-18T14:51:50.795" v="93"/>
          <ac:spMkLst>
            <pc:docMk/>
            <pc:sldMk cId="0" sldId="313"/>
            <ac:spMk id="95234" creationId="{00000000-0000-0000-0000-000000000000}"/>
          </ac:spMkLst>
        </pc:spChg>
      </pc:sldChg>
      <pc:sldChg chg="modSp mod">
        <pc:chgData name="Daniel Tauritz" userId="cbc25e90-8d4c-4604-b41a-01681ff09c5e" providerId="ADAL" clId="{F0349B65-E528-4E16-B28E-729D0D766C95}" dt="2024-10-18T14:55:19.164" v="126" actId="20577"/>
        <pc:sldMkLst>
          <pc:docMk/>
          <pc:sldMk cId="0" sldId="314"/>
        </pc:sldMkLst>
        <pc:spChg chg="mod">
          <ac:chgData name="Daniel Tauritz" userId="cbc25e90-8d4c-4604-b41a-01681ff09c5e" providerId="ADAL" clId="{F0349B65-E528-4E16-B28E-729D0D766C95}" dt="2024-10-18T14:55:19.164" v="126" actId="20577"/>
          <ac:spMkLst>
            <pc:docMk/>
            <pc:sldMk cId="0" sldId="314"/>
            <ac:spMk id="96258" creationId="{00000000-0000-0000-0000-000000000000}"/>
          </ac:spMkLst>
        </pc:spChg>
      </pc:sldChg>
      <pc:sldChg chg="modSp del mod">
        <pc:chgData name="Daniel Tauritz" userId="cbc25e90-8d4c-4604-b41a-01681ff09c5e" providerId="ADAL" clId="{F0349B65-E528-4E16-B28E-729D0D766C95}" dt="2024-10-25T15:46:03.038" v="259" actId="47"/>
        <pc:sldMkLst>
          <pc:docMk/>
          <pc:sldMk cId="0" sldId="328"/>
        </pc:sldMkLst>
        <pc:spChg chg="mod">
          <ac:chgData name="Daniel Tauritz" userId="cbc25e90-8d4c-4604-b41a-01681ff09c5e" providerId="ADAL" clId="{F0349B65-E528-4E16-B28E-729D0D766C95}" dt="2024-10-25T15:44:27.308" v="138" actId="6549"/>
          <ac:spMkLst>
            <pc:docMk/>
            <pc:sldMk cId="0" sldId="328"/>
            <ac:spMk id="119811" creationId="{00000000-0000-0000-0000-000000000000}"/>
          </ac:spMkLst>
        </pc:spChg>
      </pc:sldChg>
      <pc:sldChg chg="add del modTransition">
        <pc:chgData name="Daniel Tauritz" userId="cbc25e90-8d4c-4604-b41a-01681ff09c5e" providerId="ADAL" clId="{F0349B65-E528-4E16-B28E-729D0D766C95}" dt="2024-10-25T15:35:14.538" v="136"/>
        <pc:sldMkLst>
          <pc:docMk/>
          <pc:sldMk cId="140637175" sldId="355"/>
        </pc:sldMkLst>
      </pc:sldChg>
      <pc:sldChg chg="modSp add del mod modTransition">
        <pc:chgData name="Daniel Tauritz" userId="cbc25e90-8d4c-4604-b41a-01681ff09c5e" providerId="ADAL" clId="{F0349B65-E528-4E16-B28E-729D0D766C95}" dt="2024-10-25T15:35:58.569" v="137"/>
        <pc:sldMkLst>
          <pc:docMk/>
          <pc:sldMk cId="4035750208" sldId="359"/>
        </pc:sldMkLst>
        <pc:spChg chg="mod">
          <ac:chgData name="Daniel Tauritz" userId="cbc25e90-8d4c-4604-b41a-01681ff09c5e" providerId="ADAL" clId="{F0349B65-E528-4E16-B28E-729D0D766C95}" dt="2024-10-25T15:34:03.678" v="134"/>
          <ac:spMkLst>
            <pc:docMk/>
            <pc:sldMk cId="4035750208" sldId="359"/>
            <ac:spMk id="105475" creationId="{00000000-0000-0000-0000-000000000000}"/>
          </ac:spMkLst>
        </pc:spChg>
      </pc:sldChg>
      <pc:sldChg chg="add del modTransition">
        <pc:chgData name="Daniel Tauritz" userId="cbc25e90-8d4c-4604-b41a-01681ff09c5e" providerId="ADAL" clId="{F0349B65-E528-4E16-B28E-729D0D766C95}" dt="2024-10-25T15:35:58.569" v="137"/>
        <pc:sldMkLst>
          <pc:docMk/>
          <pc:sldMk cId="1388077525" sldId="360"/>
        </pc:sldMkLst>
      </pc:sldChg>
      <pc:sldChg chg="modAnim">
        <pc:chgData name="Daniel Tauritz" userId="cbc25e90-8d4c-4604-b41a-01681ff09c5e" providerId="ADAL" clId="{F0349B65-E528-4E16-B28E-729D0D766C95}" dt="2024-10-02T15:26:51.128" v="8"/>
        <pc:sldMkLst>
          <pc:docMk/>
          <pc:sldMk cId="0" sldId="393"/>
        </pc:sldMkLst>
      </pc:sldChg>
      <pc:sldChg chg="modAnim">
        <pc:chgData name="Daniel Tauritz" userId="cbc25e90-8d4c-4604-b41a-01681ff09c5e" providerId="ADAL" clId="{F0349B65-E528-4E16-B28E-729D0D766C95}" dt="2024-10-02T15:27:12.099" v="11"/>
        <pc:sldMkLst>
          <pc:docMk/>
          <pc:sldMk cId="0" sldId="394"/>
        </pc:sldMkLst>
      </pc:sldChg>
      <pc:sldChg chg="modAnim">
        <pc:chgData name="Daniel Tauritz" userId="cbc25e90-8d4c-4604-b41a-01681ff09c5e" providerId="ADAL" clId="{F0349B65-E528-4E16-B28E-729D0D766C95}" dt="2024-10-02T15:27:23.310" v="13"/>
        <pc:sldMkLst>
          <pc:docMk/>
          <pc:sldMk cId="0" sldId="396"/>
        </pc:sldMkLst>
      </pc:sldChg>
      <pc:sldChg chg="modAnim">
        <pc:chgData name="Daniel Tauritz" userId="cbc25e90-8d4c-4604-b41a-01681ff09c5e" providerId="ADAL" clId="{F0349B65-E528-4E16-B28E-729D0D766C95}" dt="2024-10-02T15:27:37.021" v="16"/>
        <pc:sldMkLst>
          <pc:docMk/>
          <pc:sldMk cId="0" sldId="397"/>
        </pc:sldMkLst>
      </pc:sldChg>
      <pc:sldChg chg="modAnim">
        <pc:chgData name="Daniel Tauritz" userId="cbc25e90-8d4c-4604-b41a-01681ff09c5e" providerId="ADAL" clId="{F0349B65-E528-4E16-B28E-729D0D766C95}" dt="2024-10-02T15:27:50.942" v="18"/>
        <pc:sldMkLst>
          <pc:docMk/>
          <pc:sldMk cId="0" sldId="398"/>
        </pc:sldMkLst>
      </pc:sldChg>
      <pc:sldChg chg="modAnim">
        <pc:chgData name="Daniel Tauritz" userId="cbc25e90-8d4c-4604-b41a-01681ff09c5e" providerId="ADAL" clId="{F0349B65-E528-4E16-B28E-729D0D766C95}" dt="2024-10-02T15:28:14.644" v="20"/>
        <pc:sldMkLst>
          <pc:docMk/>
          <pc:sldMk cId="0" sldId="399"/>
        </pc:sldMkLst>
      </pc:sldChg>
      <pc:sldChg chg="modAnim">
        <pc:chgData name="Daniel Tauritz" userId="cbc25e90-8d4c-4604-b41a-01681ff09c5e" providerId="ADAL" clId="{F0349B65-E528-4E16-B28E-729D0D766C95}" dt="2024-10-02T15:26:27.631" v="3"/>
        <pc:sldMkLst>
          <pc:docMk/>
          <pc:sldMk cId="3029279678" sldId="509"/>
        </pc:sldMkLst>
      </pc:sldChg>
      <pc:sldChg chg="ord">
        <pc:chgData name="Daniel Tauritz" userId="cbc25e90-8d4c-4604-b41a-01681ff09c5e" providerId="ADAL" clId="{F0349B65-E528-4E16-B28E-729D0D766C95}" dt="2024-10-25T15:46:28.261" v="263"/>
        <pc:sldMkLst>
          <pc:docMk/>
          <pc:sldMk cId="1837446226" sldId="512"/>
        </pc:sldMkLst>
      </pc:sldChg>
      <pc:sldChg chg="modSp mod">
        <pc:chgData name="Daniel Tauritz" userId="cbc25e90-8d4c-4604-b41a-01681ff09c5e" providerId="ADAL" clId="{F0349B65-E528-4E16-B28E-729D0D766C95}" dt="2024-09-20T15:40:41.377" v="0" actId="20577"/>
        <pc:sldMkLst>
          <pc:docMk/>
          <pc:sldMk cId="1969770621" sldId="517"/>
        </pc:sldMkLst>
        <pc:spChg chg="mod">
          <ac:chgData name="Daniel Tauritz" userId="cbc25e90-8d4c-4604-b41a-01681ff09c5e" providerId="ADAL" clId="{F0349B65-E528-4E16-B28E-729D0D766C95}" dt="2024-09-20T15:40:41.377" v="0" actId="20577"/>
          <ac:spMkLst>
            <pc:docMk/>
            <pc:sldMk cId="1969770621" sldId="517"/>
            <ac:spMk id="2" creationId="{F38BC226-B2AF-58F4-FB6B-43176FA68CB8}"/>
          </ac:spMkLst>
        </pc:spChg>
      </pc:sldChg>
      <pc:sldChg chg="addSp delSp modSp add mod modAnim">
        <pc:chgData name="Daniel Tauritz" userId="cbc25e90-8d4c-4604-b41a-01681ff09c5e" providerId="ADAL" clId="{F0349B65-E528-4E16-B28E-729D0D766C95}" dt="2024-10-02T15:35:00.149" v="47"/>
        <pc:sldMkLst>
          <pc:docMk/>
          <pc:sldMk cId="1860482863" sldId="521"/>
        </pc:sldMkLst>
        <pc:spChg chg="mod">
          <ac:chgData name="Daniel Tauritz" userId="cbc25e90-8d4c-4604-b41a-01681ff09c5e" providerId="ADAL" clId="{F0349B65-E528-4E16-B28E-729D0D766C95}" dt="2024-10-02T15:34:53.820" v="46" actId="255"/>
          <ac:spMkLst>
            <pc:docMk/>
            <pc:sldMk cId="1860482863" sldId="521"/>
            <ac:spMk id="3" creationId="{33C3FE2B-D621-EA41-D78C-E1224F061FBC}"/>
          </ac:spMkLst>
        </pc:spChg>
        <pc:graphicFrameChg chg="add del mod">
          <ac:chgData name="Daniel Tauritz" userId="cbc25e90-8d4c-4604-b41a-01681ff09c5e" providerId="ADAL" clId="{F0349B65-E528-4E16-B28E-729D0D766C95}" dt="2024-10-02T15:33:58.479" v="32"/>
          <ac:graphicFrameMkLst>
            <pc:docMk/>
            <pc:sldMk cId="1860482863" sldId="521"/>
            <ac:graphicFrameMk id="4" creationId="{8D5B9810-BDC5-036B-4507-CECCFEE56574}"/>
          </ac:graphicFrameMkLst>
        </pc:graphicFrameChg>
        <pc:graphicFrameChg chg="add del mod">
          <ac:chgData name="Daniel Tauritz" userId="cbc25e90-8d4c-4604-b41a-01681ff09c5e" providerId="ADAL" clId="{F0349B65-E528-4E16-B28E-729D0D766C95}" dt="2024-10-02T15:34:11.920" v="38"/>
          <ac:graphicFrameMkLst>
            <pc:docMk/>
            <pc:sldMk cId="1860482863" sldId="521"/>
            <ac:graphicFrameMk id="5" creationId="{C11C395A-AF1C-094A-5C4B-513B9A584329}"/>
          </ac:graphicFrameMkLst>
        </pc:graphicFrameChg>
      </pc:sldChg>
      <pc:sldChg chg="delSp modSp add del mod">
        <pc:chgData name="Daniel Tauritz" userId="cbc25e90-8d4c-4604-b41a-01681ff09c5e" providerId="ADAL" clId="{F0349B65-E528-4E16-B28E-729D0D766C95}" dt="2024-10-18T14:51:54.841" v="94" actId="47"/>
        <pc:sldMkLst>
          <pc:docMk/>
          <pc:sldMk cId="780896863" sldId="522"/>
        </pc:sldMkLst>
        <pc:spChg chg="mod">
          <ac:chgData name="Daniel Tauritz" userId="cbc25e90-8d4c-4604-b41a-01681ff09c5e" providerId="ADAL" clId="{F0349B65-E528-4E16-B28E-729D0D766C95}" dt="2024-10-18T14:51:45.417" v="91" actId="21"/>
          <ac:spMkLst>
            <pc:docMk/>
            <pc:sldMk cId="780896863" sldId="522"/>
            <ac:spMk id="94210" creationId="{00000000-0000-0000-0000-000000000000}"/>
          </ac:spMkLst>
        </pc:spChg>
        <pc:spChg chg="mod">
          <ac:chgData name="Daniel Tauritz" userId="cbc25e90-8d4c-4604-b41a-01681ff09c5e" providerId="ADAL" clId="{F0349B65-E528-4E16-B28E-729D0D766C95}" dt="2024-10-18T14:51:32.905" v="90" actId="6549"/>
          <ac:spMkLst>
            <pc:docMk/>
            <pc:sldMk cId="780896863" sldId="522"/>
            <ac:spMk id="94211" creationId="{00000000-0000-0000-0000-000000000000}"/>
          </ac:spMkLst>
        </pc:spChg>
        <pc:picChg chg="del">
          <ac:chgData name="Daniel Tauritz" userId="cbc25e90-8d4c-4604-b41a-01681ff09c5e" providerId="ADAL" clId="{F0349B65-E528-4E16-B28E-729D0D766C95}" dt="2024-10-18T14:51:25.147" v="89" actId="478"/>
          <ac:picMkLst>
            <pc:docMk/>
            <pc:sldMk cId="780896863" sldId="522"/>
            <ac:picMk id="94212" creationId="{00000000-0000-0000-0000-000000000000}"/>
          </ac:picMkLst>
        </pc:picChg>
      </pc:sldChg>
      <pc:sldChg chg="modSp add del modTransition">
        <pc:chgData name="Daniel Tauritz" userId="cbc25e90-8d4c-4604-b41a-01681ff09c5e" providerId="ADAL" clId="{F0349B65-E528-4E16-B28E-729D0D766C95}" dt="2024-10-25T15:34:43.046" v="135"/>
        <pc:sldMkLst>
          <pc:docMk/>
          <pc:sldMk cId="3321725790" sldId="522"/>
        </pc:sldMkLst>
        <pc:spChg chg="mod">
          <ac:chgData name="Daniel Tauritz" userId="cbc25e90-8d4c-4604-b41a-01681ff09c5e" providerId="ADAL" clId="{F0349B65-E528-4E16-B28E-729D0D766C95}" dt="2024-10-25T15:33:26.747" v="131" actId="207"/>
          <ac:spMkLst>
            <pc:docMk/>
            <pc:sldMk cId="3321725790" sldId="522"/>
            <ac:spMk id="2" creationId="{00000000-0000-0000-0000-000000000000}"/>
          </ac:spMkLst>
        </pc:spChg>
        <pc:spChg chg="mod">
          <ac:chgData name="Daniel Tauritz" userId="cbc25e90-8d4c-4604-b41a-01681ff09c5e" providerId="ADAL" clId="{F0349B65-E528-4E16-B28E-729D0D766C95}" dt="2024-10-25T15:33:26.747" v="131" actId="207"/>
          <ac:spMkLst>
            <pc:docMk/>
            <pc:sldMk cId="3321725790" sldId="522"/>
            <ac:spMk id="94210" creationId="{00000000-0000-0000-0000-000000000000}"/>
          </ac:spMkLst>
        </pc:spChg>
        <pc:spChg chg="mod">
          <ac:chgData name="Daniel Tauritz" userId="cbc25e90-8d4c-4604-b41a-01681ff09c5e" providerId="ADAL" clId="{F0349B65-E528-4E16-B28E-729D0D766C95}" dt="2024-10-25T15:33:26.747" v="131" actId="207"/>
          <ac:spMkLst>
            <pc:docMk/>
            <pc:sldMk cId="3321725790" sldId="522"/>
            <ac:spMk id="94211" creationId="{00000000-0000-0000-0000-000000000000}"/>
          </ac:spMkLst>
        </pc:spChg>
        <pc:spChg chg="mod">
          <ac:chgData name="Daniel Tauritz" userId="cbc25e90-8d4c-4604-b41a-01681ff09c5e" providerId="ADAL" clId="{F0349B65-E528-4E16-B28E-729D0D766C95}" dt="2024-10-25T15:34:03.180" v="132" actId="207"/>
          <ac:spMkLst>
            <pc:docMk/>
            <pc:sldMk cId="3321725790" sldId="522"/>
            <ac:spMk id="94213" creationId="{00000000-0000-0000-0000-000000000000}"/>
          </ac:spMkLst>
        </pc:spChg>
        <pc:spChg chg="mod">
          <ac:chgData name="Daniel Tauritz" userId="cbc25e90-8d4c-4604-b41a-01681ff09c5e" providerId="ADAL" clId="{F0349B65-E528-4E16-B28E-729D0D766C95}" dt="2024-10-25T15:34:03.180" v="132" actId="207"/>
          <ac:spMkLst>
            <pc:docMk/>
            <pc:sldMk cId="3321725790" sldId="522"/>
            <ac:spMk id="94214" creationId="{00000000-0000-0000-0000-000000000000}"/>
          </ac:spMkLst>
        </pc:spChg>
        <pc:graphicFrameChg chg="mod">
          <ac:chgData name="Daniel Tauritz" userId="cbc25e90-8d4c-4604-b41a-01681ff09c5e" providerId="ADAL" clId="{F0349B65-E528-4E16-B28E-729D0D766C95}" dt="2024-10-25T15:33:26.747" v="131" actId="207"/>
          <ac:graphicFrameMkLst>
            <pc:docMk/>
            <pc:sldMk cId="3321725790" sldId="522"/>
            <ac:graphicFrameMk id="94212" creationId="{00000000-0000-0000-0000-000000000000}"/>
          </ac:graphicFrameMkLst>
        </pc:graphicFrameChg>
      </pc:sldChg>
      <pc:sldChg chg="add del modTransition">
        <pc:chgData name="Daniel Tauritz" userId="cbc25e90-8d4c-4604-b41a-01681ff09c5e" providerId="ADAL" clId="{F0349B65-E528-4E16-B28E-729D0D766C95}" dt="2024-10-25T15:35:14.538" v="136"/>
        <pc:sldMkLst>
          <pc:docMk/>
          <pc:sldMk cId="3444225755" sldId="523"/>
        </pc:sldMkLst>
      </pc:sldChg>
      <pc:sldChg chg="add del modTransition">
        <pc:chgData name="Daniel Tauritz" userId="cbc25e90-8d4c-4604-b41a-01681ff09c5e" providerId="ADAL" clId="{F0349B65-E528-4E16-B28E-729D0D766C95}" dt="2024-10-25T15:35:14.538" v="136"/>
        <pc:sldMkLst>
          <pc:docMk/>
          <pc:sldMk cId="1741586674" sldId="524"/>
        </pc:sldMkLst>
      </pc:sldChg>
      <pc:sldChg chg="add del modTransition">
        <pc:chgData name="Daniel Tauritz" userId="cbc25e90-8d4c-4604-b41a-01681ff09c5e" providerId="ADAL" clId="{F0349B65-E528-4E16-B28E-729D0D766C95}" dt="2024-10-25T15:35:14.538" v="136"/>
        <pc:sldMkLst>
          <pc:docMk/>
          <pc:sldMk cId="298918690" sldId="525"/>
        </pc:sldMkLst>
      </pc:sldChg>
      <pc:sldChg chg="modSp add del mod modTransition">
        <pc:chgData name="Daniel Tauritz" userId="cbc25e90-8d4c-4604-b41a-01681ff09c5e" providerId="ADAL" clId="{F0349B65-E528-4E16-B28E-729D0D766C95}" dt="2024-10-25T15:45:58.306" v="258" actId="20577"/>
        <pc:sldMkLst>
          <pc:docMk/>
          <pc:sldMk cId="4237236102" sldId="526"/>
        </pc:sldMkLst>
        <pc:spChg chg="mod">
          <ac:chgData name="Daniel Tauritz" userId="cbc25e90-8d4c-4604-b41a-01681ff09c5e" providerId="ADAL" clId="{F0349B65-E528-4E16-B28E-729D0D766C95}" dt="2024-10-25T15:45:58.306" v="258" actId="20577"/>
          <ac:spMkLst>
            <pc:docMk/>
            <pc:sldMk cId="4237236102" sldId="526"/>
            <ac:spMk id="99331" creationId="{00000000-0000-0000-0000-000000000000}"/>
          </ac:spMkLst>
        </pc:spChg>
      </pc:sldChg>
      <pc:sldChg chg="add del modTransition">
        <pc:chgData name="Daniel Tauritz" userId="cbc25e90-8d4c-4604-b41a-01681ff09c5e" providerId="ADAL" clId="{F0349B65-E528-4E16-B28E-729D0D766C95}" dt="2024-10-25T15:35:58.569" v="137"/>
        <pc:sldMkLst>
          <pc:docMk/>
          <pc:sldMk cId="454186820" sldId="527"/>
        </pc:sldMkLst>
      </pc:sldChg>
      <pc:sldChg chg="modSp add del mod modTransition">
        <pc:chgData name="Daniel Tauritz" userId="cbc25e90-8d4c-4604-b41a-01681ff09c5e" providerId="ADAL" clId="{F0349B65-E528-4E16-B28E-729D0D766C95}" dt="2024-10-25T15:35:58.569" v="137"/>
        <pc:sldMkLst>
          <pc:docMk/>
          <pc:sldMk cId="1750631677" sldId="528"/>
        </pc:sldMkLst>
        <pc:spChg chg="mod">
          <ac:chgData name="Daniel Tauritz" userId="cbc25e90-8d4c-4604-b41a-01681ff09c5e" providerId="ADAL" clId="{F0349B65-E528-4E16-B28E-729D0D766C95}" dt="2024-10-25T15:34:03.678" v="134"/>
          <ac:spMkLst>
            <pc:docMk/>
            <pc:sldMk cId="1750631677" sldId="528"/>
            <ac:spMk id="104451" creationId="{00000000-0000-0000-0000-000000000000}"/>
          </ac:spMkLst>
        </pc:spChg>
      </pc:sldChg>
    </pc:docChg>
  </pc:docChgLst>
  <pc:docChgLst>
    <pc:chgData name="Daniel Tauritz" userId="cbc25e90-8d4c-4604-b41a-01681ff09c5e" providerId="ADAL" clId="{6331A906-7DAE-4F7F-8BBF-AA27B45D5535}"/>
    <pc:docChg chg="modSld sldOrd">
      <pc:chgData name="Daniel Tauritz" userId="cbc25e90-8d4c-4604-b41a-01681ff09c5e" providerId="ADAL" clId="{6331A906-7DAE-4F7F-8BBF-AA27B45D5535}" dt="2023-09-20T15:27:10.072" v="679" actId="20577"/>
      <pc:docMkLst>
        <pc:docMk/>
      </pc:docMkLst>
      <pc:sldChg chg="ord">
        <pc:chgData name="Daniel Tauritz" userId="cbc25e90-8d4c-4604-b41a-01681ff09c5e" providerId="ADAL" clId="{6331A906-7DAE-4F7F-8BBF-AA27B45D5535}" dt="2023-09-11T14:45:14.313" v="3"/>
        <pc:sldMkLst>
          <pc:docMk/>
          <pc:sldMk cId="0" sldId="282"/>
        </pc:sldMkLst>
      </pc:sldChg>
      <pc:sldChg chg="modSp modAnim">
        <pc:chgData name="Daniel Tauritz" userId="cbc25e90-8d4c-4604-b41a-01681ff09c5e" providerId="ADAL" clId="{6331A906-7DAE-4F7F-8BBF-AA27B45D5535}" dt="2023-09-11T14:58:26.154" v="34" actId="20577"/>
        <pc:sldMkLst>
          <pc:docMk/>
          <pc:sldMk cId="0" sldId="290"/>
        </pc:sldMkLst>
        <pc:spChg chg="mod">
          <ac:chgData name="Daniel Tauritz" userId="cbc25e90-8d4c-4604-b41a-01681ff09c5e" providerId="ADAL" clId="{6331A906-7DAE-4F7F-8BBF-AA27B45D5535}" dt="2023-09-11T14:58:26.154" v="34" actId="20577"/>
          <ac:spMkLst>
            <pc:docMk/>
            <pc:sldMk cId="0" sldId="290"/>
            <ac:spMk id="55299" creationId="{00000000-0000-0000-0000-000000000000}"/>
          </ac:spMkLst>
        </pc:spChg>
      </pc:sldChg>
      <pc:sldChg chg="modAnim">
        <pc:chgData name="Daniel Tauritz" userId="cbc25e90-8d4c-4604-b41a-01681ff09c5e" providerId="ADAL" clId="{6331A906-7DAE-4F7F-8BBF-AA27B45D5535}" dt="2023-09-11T14:59:35.472" v="39"/>
        <pc:sldMkLst>
          <pc:docMk/>
          <pc:sldMk cId="0" sldId="291"/>
        </pc:sldMkLst>
      </pc:sldChg>
      <pc:sldChg chg="modSp mod">
        <pc:chgData name="Daniel Tauritz" userId="cbc25e90-8d4c-4604-b41a-01681ff09c5e" providerId="ADAL" clId="{6331A906-7DAE-4F7F-8BBF-AA27B45D5535}" dt="2023-09-20T15:27:10.072" v="679" actId="20577"/>
        <pc:sldMkLst>
          <pc:docMk/>
          <pc:sldMk cId="0" sldId="337"/>
        </pc:sldMkLst>
        <pc:spChg chg="mod">
          <ac:chgData name="Daniel Tauritz" userId="cbc25e90-8d4c-4604-b41a-01681ff09c5e" providerId="ADAL" clId="{6331A906-7DAE-4F7F-8BBF-AA27B45D5535}" dt="2023-09-20T15:27:10.072" v="679" actId="20577"/>
          <ac:spMkLst>
            <pc:docMk/>
            <pc:sldMk cId="0" sldId="337"/>
            <ac:spMk id="134147" creationId="{00000000-0000-0000-0000-000000000000}"/>
          </ac:spMkLst>
        </pc:spChg>
      </pc:sldChg>
      <pc:sldChg chg="modSp mod modAnim">
        <pc:chgData name="Daniel Tauritz" userId="cbc25e90-8d4c-4604-b41a-01681ff09c5e" providerId="ADAL" clId="{6331A906-7DAE-4F7F-8BBF-AA27B45D5535}" dt="2023-09-11T15:00:51.538" v="66"/>
        <pc:sldMkLst>
          <pc:docMk/>
          <pc:sldMk cId="0" sldId="417"/>
        </pc:sldMkLst>
        <pc:spChg chg="mod">
          <ac:chgData name="Daniel Tauritz" userId="cbc25e90-8d4c-4604-b41a-01681ff09c5e" providerId="ADAL" clId="{6331A906-7DAE-4F7F-8BBF-AA27B45D5535}" dt="2023-09-11T15:00:26.585" v="61" actId="20577"/>
          <ac:spMkLst>
            <pc:docMk/>
            <pc:sldMk cId="0" sldId="417"/>
            <ac:spMk id="57346" creationId="{00000000-0000-0000-0000-000000000000}"/>
          </ac:spMkLst>
        </pc:spChg>
      </pc:sldChg>
      <pc:sldChg chg="addSp modSp mod">
        <pc:chgData name="Daniel Tauritz" userId="cbc25e90-8d4c-4604-b41a-01681ff09c5e" providerId="ADAL" clId="{6331A906-7DAE-4F7F-8BBF-AA27B45D5535}" dt="2023-09-11T15:46:53.857" v="270" actId="1035"/>
        <pc:sldMkLst>
          <pc:docMk/>
          <pc:sldMk cId="0" sldId="418"/>
        </pc:sldMkLst>
        <pc:spChg chg="mod">
          <ac:chgData name="Daniel Tauritz" userId="cbc25e90-8d4c-4604-b41a-01681ff09c5e" providerId="ADAL" clId="{6331A906-7DAE-4F7F-8BBF-AA27B45D5535}" dt="2023-09-11T15:43:20.450" v="128" actId="20577"/>
          <ac:spMkLst>
            <pc:docMk/>
            <pc:sldMk cId="0" sldId="418"/>
            <ac:spMk id="58371" creationId="{00000000-0000-0000-0000-000000000000}"/>
          </ac:spMkLst>
        </pc:spChg>
        <pc:graphicFrameChg chg="add mod">
          <ac:chgData name="Daniel Tauritz" userId="cbc25e90-8d4c-4604-b41a-01681ff09c5e" providerId="ADAL" clId="{6331A906-7DAE-4F7F-8BBF-AA27B45D5535}" dt="2023-09-11T15:46:53.857" v="270" actId="1035"/>
          <ac:graphicFrameMkLst>
            <pc:docMk/>
            <pc:sldMk cId="0" sldId="418"/>
            <ac:graphicFrameMk id="2" creationId="{38568E51-90EA-4C36-9A58-54209979892F}"/>
          </ac:graphicFrameMkLst>
        </pc:graphicFrameChg>
        <pc:graphicFrameChg chg="add mod">
          <ac:chgData name="Daniel Tauritz" userId="cbc25e90-8d4c-4604-b41a-01681ff09c5e" providerId="ADAL" clId="{6331A906-7DAE-4F7F-8BBF-AA27B45D5535}" dt="2023-09-11T15:46:41.184" v="256" actId="1036"/>
          <ac:graphicFrameMkLst>
            <pc:docMk/>
            <pc:sldMk cId="0" sldId="418"/>
            <ac:graphicFrameMk id="3" creationId="{17055F68-44BC-4542-83E6-BA85C4B426C1}"/>
          </ac:graphicFrameMkLst>
        </pc:graphicFrameChg>
      </pc:sldChg>
    </pc:docChg>
  </pc:docChgLst>
  <pc:docChgLst>
    <pc:chgData name="Daniel Tauritz" userId="cbc25e90-8d4c-4604-b41a-01681ff09c5e" providerId="ADAL" clId="{B6C19E67-0187-4343-8BBA-ECA21B9A5B80}"/>
    <pc:docChg chg="delSld modSld sldOrd">
      <pc:chgData name="Daniel Tauritz" userId="cbc25e90-8d4c-4604-b41a-01681ff09c5e" providerId="ADAL" clId="{B6C19E67-0187-4343-8BBA-ECA21B9A5B80}" dt="2023-08-30T15:35:49.905" v="93" actId="20577"/>
      <pc:docMkLst>
        <pc:docMk/>
      </pc:docMkLst>
      <pc:sldChg chg="modSp mod">
        <pc:chgData name="Daniel Tauritz" userId="cbc25e90-8d4c-4604-b41a-01681ff09c5e" providerId="ADAL" clId="{B6C19E67-0187-4343-8BBA-ECA21B9A5B80}" dt="2023-08-30T15:35:49.905" v="93" actId="20577"/>
        <pc:sldMkLst>
          <pc:docMk/>
          <pc:sldMk cId="0" sldId="280"/>
        </pc:sldMkLst>
        <pc:spChg chg="mod">
          <ac:chgData name="Daniel Tauritz" userId="cbc25e90-8d4c-4604-b41a-01681ff09c5e" providerId="ADAL" clId="{B6C19E67-0187-4343-8BBA-ECA21B9A5B80}" dt="2023-08-30T15:20:33.682" v="45" actId="20577"/>
          <ac:spMkLst>
            <pc:docMk/>
            <pc:sldMk cId="0" sldId="280"/>
            <ac:spMk id="41986" creationId="{00000000-0000-0000-0000-000000000000}"/>
          </ac:spMkLst>
        </pc:spChg>
        <pc:spChg chg="mod">
          <ac:chgData name="Daniel Tauritz" userId="cbc25e90-8d4c-4604-b41a-01681ff09c5e" providerId="ADAL" clId="{B6C19E67-0187-4343-8BBA-ECA21B9A5B80}" dt="2023-08-30T15:35:49.905" v="93" actId="20577"/>
          <ac:spMkLst>
            <pc:docMk/>
            <pc:sldMk cId="0" sldId="280"/>
            <ac:spMk id="41987" creationId="{00000000-0000-0000-0000-000000000000}"/>
          </ac:spMkLst>
        </pc:spChg>
      </pc:sldChg>
      <pc:sldChg chg="ord">
        <pc:chgData name="Daniel Tauritz" userId="cbc25e90-8d4c-4604-b41a-01681ff09c5e" providerId="ADAL" clId="{B6C19E67-0187-4343-8BBA-ECA21B9A5B80}" dt="2023-08-30T15:19:45.102" v="32"/>
        <pc:sldMkLst>
          <pc:docMk/>
          <pc:sldMk cId="0" sldId="282"/>
        </pc:sldMkLst>
      </pc:sldChg>
      <pc:sldChg chg="del">
        <pc:chgData name="Daniel Tauritz" userId="cbc25e90-8d4c-4604-b41a-01681ff09c5e" providerId="ADAL" clId="{B6C19E67-0187-4343-8BBA-ECA21B9A5B80}" dt="2023-08-30T15:16:43.942" v="0" actId="47"/>
        <pc:sldMkLst>
          <pc:docMk/>
          <pc:sldMk cId="0" sldId="283"/>
        </pc:sldMkLst>
      </pc:sldChg>
      <pc:sldChg chg="modSp mod ord">
        <pc:chgData name="Daniel Tauritz" userId="cbc25e90-8d4c-4604-b41a-01681ff09c5e" providerId="ADAL" clId="{B6C19E67-0187-4343-8BBA-ECA21B9A5B80}" dt="2023-08-30T15:20:51.242" v="63" actId="20577"/>
        <pc:sldMkLst>
          <pc:docMk/>
          <pc:sldMk cId="0" sldId="284"/>
        </pc:sldMkLst>
        <pc:spChg chg="mod">
          <ac:chgData name="Daniel Tauritz" userId="cbc25e90-8d4c-4604-b41a-01681ff09c5e" providerId="ADAL" clId="{B6C19E67-0187-4343-8BBA-ECA21B9A5B80}" dt="2023-08-30T15:20:51.242" v="63" actId="20577"/>
          <ac:spMkLst>
            <pc:docMk/>
            <pc:sldMk cId="0" sldId="284"/>
            <ac:spMk id="45058" creationId="{00000000-0000-0000-0000-000000000000}"/>
          </ac:spMkLst>
        </pc:spChg>
      </pc:sldChg>
      <pc:sldChg chg="ord">
        <pc:chgData name="Daniel Tauritz" userId="cbc25e90-8d4c-4604-b41a-01681ff09c5e" providerId="ADAL" clId="{B6C19E67-0187-4343-8BBA-ECA21B9A5B80}" dt="2023-08-30T15:21:18.430" v="65"/>
        <pc:sldMkLst>
          <pc:docMk/>
          <pc:sldMk cId="0" sldId="358"/>
        </pc:sldMkLst>
      </pc:sldChg>
    </pc:docChg>
  </pc:docChgLst>
  <pc:docChgLst>
    <pc:chgData name="Daniel Tauritz" userId="cbc25e90-8d4c-4604-b41a-01681ff09c5e" providerId="ADAL" clId="{71FED6F2-FAF1-4231-B00F-4425D12355CF}"/>
    <pc:docChg chg="undo custSel addSld delSld modSld sldOrd">
      <pc:chgData name="Daniel Tauritz" userId="cbc25e90-8d4c-4604-b41a-01681ff09c5e" providerId="ADAL" clId="{71FED6F2-FAF1-4231-B00F-4425D12355CF}" dt="2023-11-03T15:48:58.789" v="908" actId="947"/>
      <pc:docMkLst>
        <pc:docMk/>
      </pc:docMkLst>
      <pc:sldChg chg="ord">
        <pc:chgData name="Daniel Tauritz" userId="cbc25e90-8d4c-4604-b41a-01681ff09c5e" providerId="ADAL" clId="{71FED6F2-FAF1-4231-B00F-4425D12355CF}" dt="2023-11-03T15:22:28.280" v="4"/>
        <pc:sldMkLst>
          <pc:docMk/>
          <pc:sldMk cId="0" sldId="346"/>
        </pc:sldMkLst>
      </pc:sldChg>
      <pc:sldChg chg="modSp new mod">
        <pc:chgData name="Daniel Tauritz" userId="cbc25e90-8d4c-4604-b41a-01681ff09c5e" providerId="ADAL" clId="{71FED6F2-FAF1-4231-B00F-4425D12355CF}" dt="2023-11-03T15:34:29.915" v="352" actId="14100"/>
        <pc:sldMkLst>
          <pc:docMk/>
          <pc:sldMk cId="966483526" sldId="519"/>
        </pc:sldMkLst>
        <pc:spChg chg="mod">
          <ac:chgData name="Daniel Tauritz" userId="cbc25e90-8d4c-4604-b41a-01681ff09c5e" providerId="ADAL" clId="{71FED6F2-FAF1-4231-B00F-4425D12355CF}" dt="2023-11-03T15:22:39.148" v="32" actId="20577"/>
          <ac:spMkLst>
            <pc:docMk/>
            <pc:sldMk cId="966483526" sldId="519"/>
            <ac:spMk id="2" creationId="{8B808100-2EE7-5557-1AF0-2AB44AD449F7}"/>
          </ac:spMkLst>
        </pc:spChg>
        <pc:spChg chg="mod">
          <ac:chgData name="Daniel Tauritz" userId="cbc25e90-8d4c-4604-b41a-01681ff09c5e" providerId="ADAL" clId="{71FED6F2-FAF1-4231-B00F-4425D12355CF}" dt="2023-11-03T15:34:29.915" v="352" actId="14100"/>
          <ac:spMkLst>
            <pc:docMk/>
            <pc:sldMk cId="966483526" sldId="519"/>
            <ac:spMk id="3" creationId="{F6344F29-EE21-45BF-72F6-052B83849581}"/>
          </ac:spMkLst>
        </pc:spChg>
      </pc:sldChg>
      <pc:sldChg chg="new del">
        <pc:chgData name="Daniel Tauritz" userId="cbc25e90-8d4c-4604-b41a-01681ff09c5e" providerId="ADAL" clId="{71FED6F2-FAF1-4231-B00F-4425D12355CF}" dt="2023-11-03T15:22:17.024" v="1" actId="680"/>
        <pc:sldMkLst>
          <pc:docMk/>
          <pc:sldMk cId="2433616486" sldId="519"/>
        </pc:sldMkLst>
      </pc:sldChg>
      <pc:sldChg chg="modSp new mod">
        <pc:chgData name="Daniel Tauritz" userId="cbc25e90-8d4c-4604-b41a-01681ff09c5e" providerId="ADAL" clId="{71FED6F2-FAF1-4231-B00F-4425D12355CF}" dt="2023-11-03T15:48:58.789" v="908" actId="947"/>
        <pc:sldMkLst>
          <pc:docMk/>
          <pc:sldMk cId="3613045355" sldId="520"/>
        </pc:sldMkLst>
        <pc:spChg chg="mod">
          <ac:chgData name="Daniel Tauritz" userId="cbc25e90-8d4c-4604-b41a-01681ff09c5e" providerId="ADAL" clId="{71FED6F2-FAF1-4231-B00F-4425D12355CF}" dt="2023-11-03T15:36:41.635" v="365" actId="20577"/>
          <ac:spMkLst>
            <pc:docMk/>
            <pc:sldMk cId="3613045355" sldId="520"/>
            <ac:spMk id="2" creationId="{69C649A9-F769-9F94-8C2B-6FAE639A29DC}"/>
          </ac:spMkLst>
        </pc:spChg>
        <pc:spChg chg="mod">
          <ac:chgData name="Daniel Tauritz" userId="cbc25e90-8d4c-4604-b41a-01681ff09c5e" providerId="ADAL" clId="{71FED6F2-FAF1-4231-B00F-4425D12355CF}" dt="2023-11-03T15:48:58.789" v="908" actId="947"/>
          <ac:spMkLst>
            <pc:docMk/>
            <pc:sldMk cId="3613045355" sldId="520"/>
            <ac:spMk id="3" creationId="{95D71BE0-8CEE-C414-564C-CD2B14438D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10/25/2024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197</a:t>
            </a:fld>
            <a:endParaRPr lang="en-US" altLang="en-US">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198</a:t>
            </a:fld>
            <a:endParaRPr lang="en-US" altLang="en-US">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200</a:t>
            </a:fld>
            <a:endParaRPr lang="en-US" altLang="en-US"/>
          </a:p>
        </p:txBody>
      </p:sp>
    </p:spTree>
    <p:extLst>
      <p:ext uri="{BB962C8B-B14F-4D97-AF65-F5344CB8AC3E}">
        <p14:creationId xmlns:p14="http://schemas.microsoft.com/office/powerpoint/2010/main" val="315674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204</a:t>
            </a:fld>
            <a:endParaRPr lang="en-US" altLang="en-US"/>
          </a:p>
        </p:txBody>
      </p:sp>
    </p:spTree>
    <p:extLst>
      <p:ext uri="{BB962C8B-B14F-4D97-AF65-F5344CB8AC3E}">
        <p14:creationId xmlns:p14="http://schemas.microsoft.com/office/powerpoint/2010/main" val="255128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205</a:t>
            </a:fld>
            <a:endParaRPr lang="en-US" altLang="en-US"/>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t>More likely to keep together genes that are near each other</a:t>
            </a:r>
          </a:p>
          <a:p>
            <a:pPr lvl="1"/>
            <a:r>
              <a:rPr lang="en-GB"/>
              <a:t>Can never keep together genes from opposite ends of string</a:t>
            </a:r>
          </a:p>
          <a:p>
            <a:pPr lvl="1"/>
            <a:r>
              <a:rPr lang="en-GB"/>
              <a:t>This is known as Positional Bias</a:t>
            </a:r>
          </a:p>
          <a:p>
            <a:pPr lvl="1"/>
            <a:r>
              <a:rPr lang="en-GB"/>
              <a:t>Can be exploited if we know about the structure of our problem, but this is not usually the case</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29</a:t>
            </a:fld>
            <a:endParaRPr lang="en-US" altLang="en-US"/>
          </a:p>
        </p:txBody>
      </p:sp>
    </p:spTree>
    <p:extLst>
      <p:ext uri="{BB962C8B-B14F-4D97-AF65-F5344CB8AC3E}">
        <p14:creationId xmlns:p14="http://schemas.microsoft.com/office/powerpoint/2010/main" val="78735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Generalisation of 1-point, but still some positional bias</a:t>
            </a:r>
            <a:endParaRPr lang="nl-NL"/>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30</a:t>
            </a:fld>
            <a:endParaRPr lang="en-US" altLang="en-US"/>
          </a:p>
        </p:txBody>
      </p:sp>
    </p:spTree>
    <p:extLst>
      <p:ext uri="{BB962C8B-B14F-4D97-AF65-F5344CB8AC3E}">
        <p14:creationId xmlns:p14="http://schemas.microsoft.com/office/powerpoint/2010/main" val="39593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Distribution bias: high chance of inheriting</a:t>
            </a:r>
            <a:r>
              <a:rPr lang="en-US" baseline="0"/>
              <a:t> near 50% of genes from each parent, small chance of inheriting most genes from one parent</a:t>
            </a:r>
          </a:p>
          <a:p>
            <a:r>
              <a:rPr lang="en-US" baseline="0"/>
              <a:t>Can used weight coin to favor one parent over the other (e.g., fitness based, diversity based, etc.)</a:t>
            </a:r>
            <a:endParaRPr lang="en-US"/>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31</a:t>
            </a:fld>
            <a:endParaRPr lang="en-US" altLang="en-US"/>
          </a:p>
        </p:txBody>
      </p:sp>
    </p:spTree>
    <p:extLst>
      <p:ext uri="{BB962C8B-B14F-4D97-AF65-F5344CB8AC3E}">
        <p14:creationId xmlns:p14="http://schemas.microsoft.com/office/powerpoint/2010/main" val="121556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145</a:t>
            </a:fld>
            <a:endParaRPr lang="en-US" altLang="en-US"/>
          </a:p>
        </p:txBody>
      </p:sp>
    </p:spTree>
    <p:extLst>
      <p:ext uri="{BB962C8B-B14F-4D97-AF65-F5344CB8AC3E}">
        <p14:creationId xmlns:p14="http://schemas.microsoft.com/office/powerpoint/2010/main" val="167493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146</a:t>
            </a:fld>
            <a:endParaRPr lang="en-US" alt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a:t>
            </a:r>
            <a:r>
              <a:rPr lang="en-US" altLang="en-US" err="1"/>
              <a:t>Gawelczyk</a:t>
            </a:r>
            <a:r>
              <a:rPr lang="en-US" altLang="en-US"/>
              <a:t>, and </a:t>
            </a:r>
            <a:r>
              <a:rPr lang="en-US" altLang="en-US" err="1"/>
              <a:t>Ostermeier</a:t>
            </a:r>
            <a:endParaRPr lang="en-US" altLang="en-US"/>
          </a:p>
          <a:p>
            <a:pPr eaLnBrk="1" hangingPunct="1">
              <a:spcBef>
                <a:spcPct val="0"/>
              </a:spcBef>
            </a:pPr>
            <a:r>
              <a:rPr lang="en-US" altLang="en-US"/>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149</a:t>
            </a:fld>
            <a:endParaRPr lang="en-US" alt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a:t>
            </a:r>
            <a:r>
              <a:rPr lang="en-US" altLang="en-US" err="1"/>
              <a:t>PRoFIGA</a:t>
            </a:r>
            <a:r>
              <a:rPr lang="en-US" altLang="en-US"/>
              <a:t> uses several parameters that need to be manually set, including an increase factor and the maximum given number of fitness  evaluations. To decrease a population size, </a:t>
            </a:r>
            <a:r>
              <a:rPr lang="en-US" altLang="en-US" err="1"/>
              <a:t>PRoFIGA</a:t>
            </a:r>
            <a:r>
              <a:rPr lang="en-US" altLang="en-US"/>
              <a:t>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a:p>
        </p:txBody>
      </p:sp>
    </p:spTree>
    <p:extLst>
      <p:ext uri="{BB962C8B-B14F-4D97-AF65-F5344CB8AC3E}">
        <p14:creationId xmlns:p14="http://schemas.microsoft.com/office/powerpoint/2010/main" val="19286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150</a:t>
            </a:fld>
            <a:endParaRPr lang="en-US" alt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157</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a:t>Numbering</a:t>
            </a:r>
          </a:p>
          <a:p>
            <a:pPr lvl="1"/>
            <a:r>
              <a:rPr lang="en-GB" noProof="0"/>
              <a:t>Bullet</a:t>
            </a:r>
          </a:p>
          <a:p>
            <a:pPr lvl="2"/>
            <a:r>
              <a:rPr lang="en-GB" noProof="0"/>
              <a:t>Plain text</a:t>
            </a:r>
          </a:p>
          <a:p>
            <a:pPr lvl="3"/>
            <a:r>
              <a:rPr lang="en-GB" noProof="0"/>
              <a:t>Header dark blue</a:t>
            </a:r>
          </a:p>
          <a:p>
            <a:pPr lvl="4"/>
            <a:r>
              <a:rPr lang="en-GB" noProof="0"/>
              <a:t>Header yellow</a:t>
            </a:r>
          </a:p>
          <a:p>
            <a:pPr lvl="5"/>
            <a:r>
              <a:rPr lang="en-GB" noProof="0"/>
              <a:t>Numbering</a:t>
            </a:r>
          </a:p>
          <a:p>
            <a:pPr lvl="6"/>
            <a:r>
              <a:rPr lang="en-GB" noProof="0"/>
              <a:t>Bullet</a:t>
            </a:r>
          </a:p>
          <a:p>
            <a:pPr lvl="7"/>
            <a:r>
              <a:rPr lang="en-GB" sz="1012" noProof="0"/>
              <a:t>Plain text</a:t>
            </a:r>
          </a:p>
          <a:p>
            <a:pPr lvl="8"/>
            <a:r>
              <a:rPr lang="en-GB" noProof="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a:t>Click here to insert</a:t>
            </a:r>
            <a:br>
              <a:rPr lang="en-GB" noProof="0"/>
            </a:br>
            <a:r>
              <a:rPr lang="en-GB" noProof="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55186"/>
            <a:ext cx="7619660" cy="4902814"/>
          </a:xfrm>
          <a:prstGeom prst="rect">
            <a:avLst/>
          </a:prstGeom>
        </p:spPr>
      </p:pic>
      <p:sp>
        <p:nvSpPr>
          <p:cNvPr id="2" name="Title 1"/>
          <p:cNvSpPr>
            <a:spLocks noGrp="1"/>
          </p:cNvSpPr>
          <p:nvPr>
            <p:ph type="ctrTitle" hasCustomPrompt="1"/>
          </p:nvPr>
        </p:nvSpPr>
        <p:spPr>
          <a:xfrm>
            <a:off x="685800" y="404745"/>
            <a:ext cx="7772400" cy="1470025"/>
          </a:xfrm>
        </p:spPr>
        <p:txBody>
          <a:bodyPr/>
          <a:lstStyle>
            <a:lvl1pPr>
              <a:defRPr baseline="0">
                <a:latin typeface="Arial"/>
                <a:cs typeface="Arial"/>
              </a:defRPr>
            </a:lvl1pPr>
          </a:lstStyle>
          <a:p>
            <a:r>
              <a:rPr lang="en-US" dirty="0"/>
              <a:t>Evolutionary Computing</a:t>
            </a:r>
          </a:p>
        </p:txBody>
      </p:sp>
      <p:sp>
        <p:nvSpPr>
          <p:cNvPr id="3" name="Subtitle 2"/>
          <p:cNvSpPr>
            <a:spLocks noGrp="1"/>
          </p:cNvSpPr>
          <p:nvPr>
            <p:ph type="subTitle" idx="1" hasCustomPrompt="1"/>
          </p:nvPr>
        </p:nvSpPr>
        <p:spPr>
          <a:xfrm>
            <a:off x="4412238" y="4114120"/>
            <a:ext cx="4045962"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Lecture 1, date</a:t>
            </a:r>
          </a:p>
          <a:p>
            <a:endParaRPr lang="en-US" dirty="0"/>
          </a:p>
          <a:p>
            <a:r>
              <a:rPr lang="en-US" sz="2400" dirty="0">
                <a:solidFill>
                  <a:srgbClr val="000000"/>
                </a:solidFill>
                <a:latin typeface="Arial"/>
                <a:cs typeface="Arial"/>
              </a:rPr>
              <a:t>Prof. dr. A. E. (</a:t>
            </a:r>
            <a:r>
              <a:rPr lang="en-US" sz="2400" dirty="0" err="1">
                <a:solidFill>
                  <a:srgbClr val="000000"/>
                </a:solidFill>
                <a:latin typeface="Arial"/>
                <a:cs typeface="Arial"/>
              </a:rPr>
              <a:t>Guszti</a:t>
            </a:r>
            <a:r>
              <a:rPr lang="en-US" sz="2400" dirty="0">
                <a:solidFill>
                  <a:srgbClr val="000000"/>
                </a:solidFill>
                <a:latin typeface="Arial"/>
                <a:cs typeface="Arial"/>
              </a:rPr>
              <a:t>) </a:t>
            </a:r>
            <a:r>
              <a:rPr lang="en-US" sz="2400" dirty="0" err="1">
                <a:solidFill>
                  <a:srgbClr val="000000"/>
                </a:solidFill>
                <a:latin typeface="Arial"/>
                <a:cs typeface="Arial"/>
              </a:rPr>
              <a:t>Eiben</a:t>
            </a:r>
            <a:endParaRPr lang="en-US" sz="2400" dirty="0">
              <a:solidFill>
                <a:srgbClr val="000000"/>
              </a:solidFill>
              <a:latin typeface="Arial"/>
              <a:cs typeface="Arial"/>
            </a:endParaRPr>
          </a:p>
        </p:txBody>
      </p:sp>
      <p:sp>
        <p:nvSpPr>
          <p:cNvPr id="7" name="TextBox 6"/>
          <p:cNvSpPr txBox="1"/>
          <p:nvPr userDrawn="1"/>
        </p:nvSpPr>
        <p:spPr>
          <a:xfrm>
            <a:off x="2411604" y="11895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6083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78"/>
            <a:ext cx="8229600" cy="1143000"/>
          </a:xfrm>
        </p:spPr>
        <p:txBody>
          <a:bodyPr>
            <a:normAutofit/>
          </a:bodyPr>
          <a:lstStyle>
            <a:lvl1pPr algn="l">
              <a:defRPr sz="3200">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endParaRPr lang="en-US" dirty="0"/>
          </a:p>
        </p:txBody>
      </p:sp>
      <p:sp>
        <p:nvSpPr>
          <p:cNvPr id="6" name="Slide Number Placeholder 5"/>
          <p:cNvSpPr>
            <a:spLocks noGrp="1"/>
          </p:cNvSpPr>
          <p:nvPr>
            <p:ph type="sldNum" sz="quarter" idx="12"/>
          </p:nvPr>
        </p:nvSpPr>
        <p:spPr>
          <a:xfrm>
            <a:off x="7619660" y="6258670"/>
            <a:ext cx="734118" cy="501650"/>
          </a:xfrm>
        </p:spPr>
        <p:txBody>
          <a:bodyPr/>
          <a:lstStyle/>
          <a:p>
            <a:fld id="{23A85CF2-87A1-424D-AAB4-8DA3F7B30A26}" type="slidenum">
              <a:rPr lang="en-US" smtClean="0"/>
              <a:t>‹#›</a:t>
            </a:fld>
            <a:endParaRPr lang="en-US" dirty="0"/>
          </a:p>
        </p:txBody>
      </p:sp>
      <p:cxnSp>
        <p:nvCxnSpPr>
          <p:cNvPr id="8" name="Straight Connector 7"/>
          <p:cNvCxnSpPr/>
          <p:nvPr/>
        </p:nvCxnSpPr>
        <p:spPr>
          <a:xfrm flipH="1">
            <a:off x="162813" y="0"/>
            <a:ext cx="1" cy="6721475"/>
          </a:xfrm>
          <a:prstGeom prst="line">
            <a:avLst/>
          </a:prstGeom>
          <a:ln w="38100" cmpd="sng">
            <a:solidFill>
              <a:srgbClr val="E8D24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76780" y="0"/>
            <a:ext cx="16282" cy="612616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1243160"/>
            <a:ext cx="8686800" cy="0"/>
          </a:xfrm>
          <a:prstGeom prst="line">
            <a:avLst/>
          </a:prstGeom>
          <a:ln w="38100" cmpd="sng">
            <a:solidFill>
              <a:srgbClr val="E8D24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 y="1339720"/>
            <a:ext cx="8254629"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a:xfrm>
            <a:off x="7630950" y="6269960"/>
            <a:ext cx="1067140" cy="501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r>
              <a:rPr lang="en-US" baseline="0" dirty="0"/>
              <a:t> 62</a:t>
            </a:r>
            <a:endParaRPr lang="en-US" dirty="0"/>
          </a:p>
        </p:txBody>
      </p:sp>
    </p:spTree>
    <p:extLst>
      <p:ext uri="{BB962C8B-B14F-4D97-AF65-F5344CB8AC3E}">
        <p14:creationId xmlns:p14="http://schemas.microsoft.com/office/powerpoint/2010/main" val="4236361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268609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617323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A.E. Eiben and J.E. Smith, Introduction to Evolutionary Computing 2014, Chapter 4</a:t>
            </a:r>
          </a:p>
        </p:txBody>
      </p:sp>
      <p:sp>
        <p:nvSpPr>
          <p:cNvPr id="9" name="Slide Number Placeholder 8"/>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2871004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A.E. Eiben and J.E. Smith, Introduction to Evolutionary Computing 2014, Chapter 4</a:t>
            </a:r>
          </a:p>
        </p:txBody>
      </p:sp>
      <p:sp>
        <p:nvSpPr>
          <p:cNvPr id="5" name="Slide Number Placeholder 4"/>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2426724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A.E. Eiben and J.E. Smith, Introduction to Evolutionary Computing 2014, Chapter 4</a:t>
            </a:r>
          </a:p>
        </p:txBody>
      </p:sp>
      <p:sp>
        <p:nvSpPr>
          <p:cNvPr id="4" name="Slide Number Placeholder 3"/>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14382232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46543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1934366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3116128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959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a:solidFill>
                  <a:srgbClr val="003366"/>
                </a:solidFill>
                <a:latin typeface="Arial" charset="0"/>
              </a:rPr>
              <a:t>A.E. Eiben and J.E. Smith, Introduction to Evolutionary Computing</a:t>
            </a:r>
          </a:p>
          <a:p>
            <a:pPr algn="r" eaLnBrk="1" hangingPunct="1">
              <a:defRPr/>
            </a:pPr>
            <a:r>
              <a:rPr lang="en-GB" altLang="en-US" sz="140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83913" y="6356350"/>
            <a:ext cx="589383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A.E. Eiben and J.E. Smith, Introduction to Evolutionary Computing 2014, Chapter 4</a:t>
            </a:r>
            <a:endParaRPr lang="en-US" dirty="0"/>
          </a:p>
        </p:txBody>
      </p:sp>
      <p:sp>
        <p:nvSpPr>
          <p:cNvPr id="6" name="Slide Number Placeholder 5"/>
          <p:cNvSpPr>
            <a:spLocks noGrp="1"/>
          </p:cNvSpPr>
          <p:nvPr>
            <p:ph type="sldNum" sz="quarter" idx="4"/>
          </p:nvPr>
        </p:nvSpPr>
        <p:spPr>
          <a:xfrm>
            <a:off x="7619660" y="6258670"/>
            <a:ext cx="1067139" cy="501650"/>
          </a:xfrm>
          <a:prstGeom prst="rect">
            <a:avLst/>
          </a:prstGeom>
        </p:spPr>
        <p:txBody>
          <a:bodyPr vert="horz" lIns="91440" tIns="45720" rIns="91440" bIns="45720" rtlCol="0" anchor="ctr"/>
          <a:lstStyle>
            <a:lvl1pPr algn="r">
              <a:defRPr sz="1200">
                <a:solidFill>
                  <a:schemeClr val="tx1">
                    <a:tint val="75000"/>
                  </a:schemeClr>
                </a:solidFill>
              </a:defRPr>
            </a:lvl1pPr>
          </a:lstStyle>
          <a:p>
            <a:fld id="{23A85CF2-87A1-424D-AAB4-8DA3F7B30A26}" type="slidenum">
              <a:rPr lang="en-US" smtClean="0"/>
              <a:t>‹#›</a:t>
            </a:fld>
            <a:endParaRPr lang="en-US" dirty="0"/>
          </a:p>
        </p:txBody>
      </p:sp>
    </p:spTree>
    <p:extLst>
      <p:ext uri="{BB962C8B-B14F-4D97-AF65-F5344CB8AC3E}">
        <p14:creationId xmlns:p14="http://schemas.microsoft.com/office/powerpoint/2010/main" val="187372002"/>
      </p:ext>
    </p:extLst>
  </p:cSld>
  <p:clrMap bg1="lt1" tx1="dk1" bg2="lt2" tx2="dk2" accent1="accent1" accent2="accent2" accent3="accent3" accent4="accent4" accent5="accent5" accent6="accent6" hlink="hlink" folHlink="folHlink"/>
  <p:sldLayoutIdLst>
    <p:sldLayoutId id="2147485270"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8.bin"/><Relationship Id="rId1" Type="http://schemas.openxmlformats.org/officeDocument/2006/relationships/slideLayout" Target="../slideLayouts/slideLayout63.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8.jpeg"/><Relationship Id="rId1" Type="http://schemas.openxmlformats.org/officeDocument/2006/relationships/slideLayout" Target="../slideLayouts/slideLayout63.xml"/><Relationship Id="rId4" Type="http://schemas.openxmlformats.org/officeDocument/2006/relationships/image" Target="../media/image29.wmf"/></Relationships>
</file>

<file path=ppt/slides/_rels/slide1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3.xml"/><Relationship Id="rId5" Type="http://schemas.openxmlformats.org/officeDocument/2006/relationships/image" Target="../media/image37.jpeg"/><Relationship Id="rId4" Type="http://schemas.openxmlformats.org/officeDocument/2006/relationships/image" Target="../media/image36.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4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gif"/></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10.bin"/><Relationship Id="rId1" Type="http://schemas.openxmlformats.org/officeDocument/2006/relationships/slideLayout" Target="../slideLayouts/slideLayout38.xml"/><Relationship Id="rId5" Type="http://schemas.openxmlformats.org/officeDocument/2006/relationships/image" Target="../media/image52.wmf"/><Relationship Id="rId4" Type="http://schemas.openxmlformats.org/officeDocument/2006/relationships/oleObject" Target="../embeddings/oleObject11.bin"/></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36.xml"/></Relationships>
</file>

<file path=ppt/slides/_rels/slide1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slideLayout" Target="../slideLayouts/slideLayout13.x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7.bin"/><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a:t>Evolutionary Computing</a:t>
            </a:r>
          </a:p>
        </p:txBody>
      </p:sp>
      <p:sp>
        <p:nvSpPr>
          <p:cNvPr id="19459" name="Rectangle 3"/>
          <p:cNvSpPr>
            <a:spLocks noGrp="1" noChangeArrowheads="1"/>
          </p:cNvSpPr>
          <p:nvPr>
            <p:ph type="subTitle" idx="1"/>
          </p:nvPr>
        </p:nvSpPr>
        <p:spPr/>
        <p:txBody>
          <a:bodyPr/>
          <a:lstStyle/>
          <a:p>
            <a:pPr eaLnBrk="1" hangingPunct="1"/>
            <a:r>
              <a:rPr lang="en-US" altLang="en-US"/>
              <a:t>COMP 5660/6660</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More general purpose than traditional optimization algorithms; i.e., less problem specific knowledge required</a:t>
            </a:r>
          </a:p>
          <a:p>
            <a:pPr eaLnBrk="1" hangingPunct="1">
              <a:lnSpc>
                <a:spcPct val="90000"/>
              </a:lnSpc>
            </a:pPr>
            <a:r>
              <a:rPr lang="en-US" altLang="en-US"/>
              <a:t>Ability to solve “difficult” problems</a:t>
            </a:r>
          </a:p>
          <a:p>
            <a:pPr eaLnBrk="1" hangingPunct="1">
              <a:lnSpc>
                <a:spcPct val="90000"/>
              </a:lnSpc>
            </a:pPr>
            <a:r>
              <a:rPr lang="en-US" altLang="en-US"/>
              <a:t>Solution availability</a:t>
            </a:r>
          </a:p>
          <a:p>
            <a:pPr eaLnBrk="1" hangingPunct="1">
              <a:lnSpc>
                <a:spcPct val="90000"/>
              </a:lnSpc>
            </a:pPr>
            <a:r>
              <a:rPr lang="en-US" altLang="en-US"/>
              <a:t>Robustness</a:t>
            </a:r>
          </a:p>
          <a:p>
            <a:pPr eaLnBrk="1" hangingPunct="1">
              <a:lnSpc>
                <a:spcPct val="90000"/>
              </a:lnSpc>
            </a:pPr>
            <a:r>
              <a:rPr lang="en-US" altLang="en-US"/>
              <a:t>Inherent parallelism</a:t>
            </a:r>
          </a:p>
          <a:p>
            <a:pPr eaLnBrk="1" hangingPunct="1">
              <a:lnSpc>
                <a:spcPct val="90000"/>
              </a:lnSpc>
              <a:buFont typeface="Wingdings" panose="05000000000000000000" pitchFamily="2" charset="2"/>
              <a:buNone/>
            </a:pPr>
            <a:endParaRPr lang="en-US" altLang="en-US"/>
          </a:p>
        </p:txBody>
      </p:sp>
      <p:sp>
        <p:nvSpPr>
          <p:cNvPr id="29699" name="Rectangle 3"/>
          <p:cNvSpPr>
            <a:spLocks noGrp="1" noChangeArrowheads="1"/>
          </p:cNvSpPr>
          <p:nvPr>
            <p:ph type="title"/>
          </p:nvPr>
        </p:nvSpPr>
        <p:spPr>
          <a:noFill/>
        </p:spPr>
        <p:txBody>
          <a:bodyPr/>
          <a:lstStyle/>
          <a:p>
            <a:pPr eaLnBrk="1" hangingPunct="1"/>
            <a:r>
              <a:rPr lang="en-US" altLang="en-US"/>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a:solidFill>
                  <a:schemeClr val="accent1"/>
                </a:solidFill>
              </a:rPr>
              <a:t>Joshua M. Eads</a:t>
            </a:r>
          </a:p>
          <a:p>
            <a:pPr eaLnBrk="1" hangingPunct="1"/>
            <a:r>
              <a:rPr lang="en-US" altLang="en-US" sz="1600">
                <a:solidFill>
                  <a:schemeClr val="accent1"/>
                </a:solidFill>
              </a:rPr>
              <a:t>Former undergraduate student in Computer Science</a:t>
            </a:r>
          </a:p>
          <a:p>
            <a:pPr eaLnBrk="1" hangingPunct="1"/>
            <a:endParaRPr lang="en-US" altLang="en-US" sz="1600">
              <a:solidFill>
                <a:schemeClr val="accent1"/>
              </a:solidFill>
            </a:endParaRPr>
          </a:p>
          <a:p>
            <a:pPr eaLnBrk="1" hangingPunct="1"/>
            <a:r>
              <a:rPr lang="en-US" altLang="en-US" sz="2800">
                <a:solidFill>
                  <a:schemeClr val="accent1"/>
                </a:solidFill>
              </a:rPr>
              <a:t>Daniel Tauritz</a:t>
            </a:r>
          </a:p>
          <a:p>
            <a:pPr eaLnBrk="1" hangingPunct="1"/>
            <a:r>
              <a:rPr lang="en-US" altLang="en-US" sz="1600">
                <a:solidFill>
                  <a:schemeClr val="accent1"/>
                </a:solidFill>
              </a:rPr>
              <a:t>Associate Professor of Computer Science</a:t>
            </a:r>
          </a:p>
          <a:p>
            <a:pPr eaLnBrk="1" hangingPunct="1"/>
            <a:endParaRPr lang="en-US" altLang="en-US" sz="1600">
              <a:solidFill>
                <a:schemeClr val="accent1"/>
              </a:solidFill>
            </a:endParaRPr>
          </a:p>
          <a:p>
            <a:pPr eaLnBrk="1" hangingPunct="1"/>
            <a:r>
              <a:rPr lang="en-US" altLang="en-US" sz="2800">
                <a:solidFill>
                  <a:schemeClr val="accent1"/>
                </a:solidFill>
              </a:rPr>
              <a:t>Glenn Morrison</a:t>
            </a:r>
          </a:p>
          <a:p>
            <a:pPr eaLnBrk="1" hangingPunct="1"/>
            <a:r>
              <a:rPr lang="en-US" altLang="en-US" sz="1600">
                <a:solidFill>
                  <a:schemeClr val="accent1"/>
                </a:solidFill>
              </a:rPr>
              <a:t>Associate Professor of Environmental Engineering</a:t>
            </a:r>
          </a:p>
          <a:p>
            <a:pPr eaLnBrk="1" hangingPunct="1"/>
            <a:endParaRPr lang="en-US" altLang="en-US" sz="1600">
              <a:solidFill>
                <a:schemeClr val="accent1"/>
              </a:solidFill>
            </a:endParaRPr>
          </a:p>
          <a:p>
            <a:pPr eaLnBrk="1" hangingPunct="1"/>
            <a:r>
              <a:rPr lang="en-US" altLang="en-US" sz="2000">
                <a:solidFill>
                  <a:schemeClr val="accent1"/>
                </a:solidFill>
              </a:rPr>
              <a:t>Ekaterina Smorodkina</a:t>
            </a:r>
          </a:p>
          <a:p>
            <a:pPr eaLnBrk="1" hangingPunct="1"/>
            <a:r>
              <a:rPr lang="en-US" altLang="en-US" sz="1600">
                <a:solidFill>
                  <a:schemeClr val="accent1"/>
                </a:solidFill>
              </a:rPr>
              <a:t>Former Ph.D. Student in Computer Science</a:t>
            </a:r>
          </a:p>
          <a:p>
            <a:pPr eaLnBrk="1" hangingPunct="1"/>
            <a:endParaRPr lang="en-US" altLang="en-US">
              <a:solidFill>
                <a:schemeClr val="accent1"/>
              </a:solidFill>
            </a:endParaRPr>
          </a:p>
        </p:txBody>
      </p:sp>
    </p:spTree>
  </p:cSld>
  <p:clrMapOvr>
    <a:masterClrMapping/>
  </p:clrMapOvr>
  <p:transition>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Indoor air pollution top five environmental health risks</a:t>
            </a:r>
          </a:p>
          <a:p>
            <a:pPr marL="698500" indent="-444500" eaLnBrk="1" hangingPunct="1">
              <a:buSzPct val="171000"/>
              <a:buFont typeface="Thonburi" charset="0"/>
              <a:buChar char="•"/>
            </a:pPr>
            <a:r>
              <a:rPr lang="en-US" altLang="en-US">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a:solidFill>
                  <a:schemeClr val="accent1"/>
                </a:solidFill>
              </a:rPr>
              <a:t>Current exposure history is inadequate</a:t>
            </a:r>
          </a:p>
          <a:p>
            <a:pPr marL="698500" indent="-444500" eaLnBrk="1" hangingPunct="1">
              <a:buSzPct val="171000"/>
              <a:buFont typeface="Thonburi" charset="0"/>
              <a:buChar char="•"/>
            </a:pPr>
            <a:r>
              <a:rPr lang="en-US" altLang="en-US">
                <a:solidFill>
                  <a:schemeClr val="accent1"/>
                </a:solidFill>
              </a:rPr>
              <a:t>A reliable method is needed to determine past contamination levels and times</a:t>
            </a:r>
          </a:p>
        </p:txBody>
      </p:sp>
    </p:spTree>
  </p:cSld>
  <p:clrMapOvr>
    <a:masterClrMapping/>
  </p:clrMapOvr>
  <p:transition>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a:solidFill>
                  <a:schemeClr val="accent1"/>
                </a:solidFill>
              </a:rPr>
              <a:t>Gas-phase concentration history and material absorption</a:t>
            </a:r>
          </a:p>
        </p:txBody>
      </p:sp>
    </p:spTree>
  </p:cSld>
  <p:clrMapOvr>
    <a:masterClrMapping/>
  </p:clrMapOvr>
  <p:transition>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dirty="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dirty="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It has been proven that the inverse equation exists</a:t>
            </a:r>
          </a:p>
          <a:p>
            <a:pPr marL="698500" indent="-444500" eaLnBrk="1" hangingPunct="1">
              <a:buSzPct val="171000"/>
              <a:buFont typeface="Thonburi" charset="0"/>
              <a:buChar char="•"/>
            </a:pPr>
            <a:r>
              <a:rPr lang="en-US" altLang="en-US">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a:solidFill>
                  <a:schemeClr val="accent1"/>
                </a:solidFill>
              </a:rPr>
              <a:t>Similar inverse problems in thermodynamics and geothermal research have been solved</a:t>
            </a:r>
          </a:p>
        </p:txBody>
      </p:sp>
    </p:spTree>
  </p:cSld>
  <p:clrMapOvr>
    <a:masterClrMapping/>
  </p:clrMapOvr>
  <p:transition>
    <p:push dir="u"/>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dirty="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dirty="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Fitness function and genetic operators often not obvious</a:t>
            </a:r>
          </a:p>
          <a:p>
            <a:pPr eaLnBrk="1" hangingPunct="1">
              <a:lnSpc>
                <a:spcPct val="90000"/>
              </a:lnSpc>
            </a:pPr>
            <a:r>
              <a:rPr lang="en-US" altLang="en-US"/>
              <a:t>Premature convergence</a:t>
            </a:r>
          </a:p>
          <a:p>
            <a:pPr eaLnBrk="1" hangingPunct="1">
              <a:lnSpc>
                <a:spcPct val="90000"/>
              </a:lnSpc>
            </a:pPr>
            <a:r>
              <a:rPr lang="en-US" altLang="en-US"/>
              <a:t>Computationally intensive</a:t>
            </a:r>
          </a:p>
          <a:p>
            <a:pPr eaLnBrk="1" hangingPunct="1">
              <a:lnSpc>
                <a:spcPct val="90000"/>
              </a:lnSpc>
            </a:pPr>
            <a:r>
              <a:rPr lang="en-US" altLang="en-US"/>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a:t>Characteristic property: variable-size hierarchical representation vs. fixed-size linear in traditional EAs</a:t>
            </a:r>
          </a:p>
          <a:p>
            <a:pPr eaLnBrk="1" hangingPunct="1"/>
            <a:r>
              <a:rPr lang="en-US" altLang="en-US"/>
              <a:t>Application domain: model optimization vs. input values in traditional EAs</a:t>
            </a:r>
          </a:p>
          <a:p>
            <a:pPr eaLnBrk="1" hangingPunct="1"/>
            <a:r>
              <a:rPr lang="en-US" altLang="en-US"/>
              <a:t>Unifying Paradigm: Program (i.e., Executable Model) Induction</a:t>
            </a:r>
          </a:p>
          <a:p>
            <a:pPr eaLnBrk="1" hangingPunct="1"/>
            <a:endParaRPr lang="en-US" altLang="en-US"/>
          </a:p>
        </p:txBody>
      </p:sp>
    </p:spTree>
  </p:cSld>
  <p:clrMapOvr>
    <a:masterClrMapping/>
  </p:clrMapOvr>
  <p:transition>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a:t>Optimal control</a:t>
            </a:r>
          </a:p>
          <a:p>
            <a:pPr eaLnBrk="1" hangingPunct="1"/>
            <a:r>
              <a:rPr lang="en-US" altLang="en-US" sz="2600"/>
              <a:t>Planning</a:t>
            </a:r>
          </a:p>
          <a:p>
            <a:pPr eaLnBrk="1" hangingPunct="1"/>
            <a:r>
              <a:rPr lang="en-US" altLang="en-US" sz="2600"/>
              <a:t>Symbolic regression</a:t>
            </a:r>
          </a:p>
          <a:p>
            <a:pPr eaLnBrk="1" hangingPunct="1"/>
            <a:r>
              <a:rPr lang="en-US" altLang="en-US" sz="2600"/>
              <a:t>Automatic programming</a:t>
            </a:r>
          </a:p>
          <a:p>
            <a:pPr eaLnBrk="1" hangingPunct="1"/>
            <a:r>
              <a:rPr lang="en-US" altLang="en-US" sz="2600"/>
              <a:t>Discovering game playing strategies</a:t>
            </a:r>
          </a:p>
          <a:p>
            <a:pPr eaLnBrk="1" hangingPunct="1"/>
            <a:r>
              <a:rPr lang="en-US" altLang="en-US" sz="2600"/>
              <a:t>Forecasting</a:t>
            </a:r>
          </a:p>
          <a:p>
            <a:pPr eaLnBrk="1" hangingPunct="1"/>
            <a:r>
              <a:rPr lang="en-US" altLang="en-US" sz="2600"/>
              <a:t>Inverse problem solving</a:t>
            </a:r>
          </a:p>
          <a:p>
            <a:pPr eaLnBrk="1" hangingPunct="1"/>
            <a:r>
              <a:rPr lang="en-US" altLang="en-US" sz="2600"/>
              <a:t>Decision Tree induction</a:t>
            </a:r>
          </a:p>
          <a:p>
            <a:pPr eaLnBrk="1" hangingPunct="1"/>
            <a:r>
              <a:rPr lang="en-US" altLang="en-US" sz="2600"/>
              <a:t>Evolution of emergent behavior</a:t>
            </a:r>
          </a:p>
          <a:p>
            <a:pPr eaLnBrk="1" hangingPunct="1"/>
            <a:r>
              <a:rPr lang="en-US" altLang="en-US" sz="2600"/>
              <a:t>Evolution of cellular automata</a:t>
            </a:r>
          </a:p>
        </p:txBody>
      </p:sp>
    </p:spTree>
  </p:cSld>
  <p:clrMapOvr>
    <a:masterClrMapping/>
  </p:clrMapOvr>
  <p:transition>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Tree Representation (1/6)</a:t>
            </a:r>
          </a:p>
        </p:txBody>
      </p:sp>
      <p:sp>
        <p:nvSpPr>
          <p:cNvPr id="94211" name="Rectangle 3"/>
          <p:cNvSpPr>
            <a:spLocks noGrp="1" noChangeArrowheads="1"/>
          </p:cNvSpPr>
          <p:nvPr>
            <p:ph idx="1"/>
          </p:nvPr>
        </p:nvSpPr>
        <p:spPr/>
        <p:txBody>
          <a:bodyPr/>
          <a:lstStyle/>
          <a:p>
            <a:r>
              <a:rPr lang="en-US" dirty="0"/>
              <a:t>Trees are a universal form, e.g. consider </a:t>
            </a:r>
          </a:p>
          <a:p>
            <a:endParaRPr lang="en-US" dirty="0"/>
          </a:p>
          <a:p>
            <a:r>
              <a:rPr lang="en-US" dirty="0"/>
              <a:t>Arithmetic formula:</a:t>
            </a:r>
          </a:p>
          <a:p>
            <a:pPr marL="0" indent="0">
              <a:buNone/>
            </a:pPr>
            <a:endParaRPr lang="en-US" dirty="0"/>
          </a:p>
          <a:p>
            <a:r>
              <a:rPr lang="en-US" dirty="0"/>
              <a:t>Logical formula:</a:t>
            </a:r>
          </a:p>
          <a:p>
            <a:pPr marL="0" indent="0">
              <a:buNone/>
            </a:pPr>
            <a:endParaRPr lang="en-US" dirty="0"/>
          </a:p>
          <a:p>
            <a:r>
              <a:rPr lang="en-US" dirty="0"/>
              <a:t>Program:</a:t>
            </a:r>
          </a:p>
          <a:p>
            <a:endParaRPr lang="en-US"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4212" name="Object 4"/>
          <p:cNvGraphicFramePr>
            <a:graphicFrameLocks noChangeAspect="1"/>
          </p:cNvGraphicFramePr>
          <p:nvPr/>
        </p:nvGraphicFramePr>
        <p:xfrm>
          <a:off x="3721551" y="2334404"/>
          <a:ext cx="2741613" cy="863600"/>
        </p:xfrm>
        <a:graphic>
          <a:graphicData uri="http://schemas.openxmlformats.org/presentationml/2006/ole">
            <mc:AlternateContent xmlns:mc="http://schemas.openxmlformats.org/markup-compatibility/2006">
              <mc:Choice xmlns:v="urn:schemas-microsoft-com:vml" Requires="v">
                <p:oleObj name="Equation" r:id="rId2" imgW="1371600" imgH="431640" progId="Equation.3">
                  <p:embed/>
                </p:oleObj>
              </mc:Choice>
              <mc:Fallback>
                <p:oleObj name="Equation" r:id="rId2" imgW="1371600" imgH="431640" progId="Equation.3">
                  <p:embed/>
                  <p:pic>
                    <p:nvPicPr>
                      <p:cNvPr id="94212" name="Object 4"/>
                      <p:cNvPicPr>
                        <a:picLocks noChangeAspect="1" noChangeArrowheads="1"/>
                      </p:cNvPicPr>
                      <p:nvPr/>
                    </p:nvPicPr>
                    <p:blipFill>
                      <a:blip r:embed="rId3"/>
                      <a:srcRect/>
                      <a:stretch>
                        <a:fillRect/>
                      </a:stretch>
                    </p:blipFill>
                    <p:spPr bwMode="auto">
                      <a:xfrm>
                        <a:off x="3721551" y="2334404"/>
                        <a:ext cx="2741613" cy="86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3" name="Text Box 5"/>
          <p:cNvSpPr txBox="1">
            <a:spLocks noChangeArrowheads="1"/>
          </p:cNvSpPr>
          <p:nvPr/>
        </p:nvSpPr>
        <p:spPr bwMode="auto">
          <a:xfrm>
            <a:off x="3613348" y="3414028"/>
            <a:ext cx="49911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(x </a:t>
            </a:r>
            <a:r>
              <a:rPr kumimoji="0" lang="en-US" sz="1800" b="0" i="0" u="none" strike="noStrike" kern="1200" cap="none" spc="0" normalizeH="0" baseline="0" noProof="0" dirty="0">
                <a:ln>
                  <a:noFill/>
                </a:ln>
                <a:solidFill>
                  <a:srgbClr val="000000"/>
                </a:solidFill>
                <a:effectLst/>
                <a:uLnTx/>
                <a:uFillTx/>
                <a:latin typeface="Calibri"/>
                <a:ea typeface="+mn-ea"/>
                <a:cs typeface="+mn-cs"/>
                <a:sym typeface="Symbol" pitchFamily="18" charset="2"/>
              </a:rPr>
              <a:t> true)  (( x  y )  (z  (x  y)))</a:t>
            </a:r>
          </a:p>
        </p:txBody>
      </p:sp>
      <p:sp>
        <p:nvSpPr>
          <p:cNvPr id="94214" name="Text Box 6"/>
          <p:cNvSpPr txBox="1">
            <a:spLocks noChangeArrowheads="1"/>
          </p:cNvSpPr>
          <p:nvPr/>
        </p:nvSpPr>
        <p:spPr bwMode="auto">
          <a:xfrm>
            <a:off x="3635896" y="4274300"/>
            <a:ext cx="199072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while (i &lt;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i = 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33217257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BOOK\SLIDES\2003\6-2-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062" y="1387475"/>
            <a:ext cx="6152519" cy="4871195"/>
          </a:xfrm>
          <a:prstGeom prst="rect">
            <a:avLst/>
          </a:prstGeom>
          <a:noFill/>
          <a:extLst>
            <a:ext uri="{909E8E84-426E-40dd-AFC4-6F175D3DCCD1}">
              <a14:hiddenFill xmlns="" xmlns:a14="http://schemas.microsoft.com/office/drawing/2010/main">
                <a:solidFill>
                  <a:srgbClr val="FFFFFF"/>
                </a:solidFill>
              </a14:hiddenFill>
            </a:ext>
          </a:extLst>
        </p:spPr>
      </p:pic>
      <p:sp>
        <p:nvSpPr>
          <p:cNvPr id="96258" name="Rectangle 2"/>
          <p:cNvSpPr>
            <a:spLocks noGrp="1" noChangeArrowheads="1"/>
          </p:cNvSpPr>
          <p:nvPr>
            <p:ph type="title"/>
          </p:nvPr>
        </p:nvSpPr>
        <p:spPr/>
        <p:txBody>
          <a:bodyPr/>
          <a:lstStyle/>
          <a:p>
            <a:r>
              <a:rPr lang="en-US" dirty="0"/>
              <a:t>Tree Representation (2/6)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6259" name="Object 3"/>
          <p:cNvGraphicFramePr>
            <a:graphicFrameLocks noChangeAspect="1"/>
          </p:cNvGraphicFramePr>
          <p:nvPr/>
        </p:nvGraphicFramePr>
        <p:xfrm>
          <a:off x="5652120" y="1916832"/>
          <a:ext cx="2741613" cy="863600"/>
        </p:xfrm>
        <a:graphic>
          <a:graphicData uri="http://schemas.openxmlformats.org/presentationml/2006/ole">
            <mc:AlternateContent xmlns:mc="http://schemas.openxmlformats.org/markup-compatibility/2006">
              <mc:Choice xmlns:v="urn:schemas-microsoft-com:vml" Requires="v">
                <p:oleObj name="Equation" r:id="rId3" imgW="1371600" imgH="431640" progId="Equation.3">
                  <p:embed/>
                </p:oleObj>
              </mc:Choice>
              <mc:Fallback>
                <p:oleObj name="Equation" r:id="rId3" imgW="1371600" imgH="431640" progId="Equation.3">
                  <p:embed/>
                  <p:pic>
                    <p:nvPicPr>
                      <p:cNvPr id="962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916832"/>
                        <a:ext cx="2741613" cy="86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442257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BOOK\SLIDES\2003\6-2-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1063" y="1387475"/>
            <a:ext cx="6448597" cy="4968875"/>
          </a:xfrm>
          <a:prstGeom prst="rect">
            <a:avLst/>
          </a:prstGeom>
          <a:noFill/>
          <a:extLst>
            <a:ext uri="{909E8E84-426E-40dd-AFC4-6F175D3DCCD1}">
              <a14:hiddenFill xmlns="" xmlns:a14="http://schemas.microsoft.com/office/drawing/2010/main">
                <a:solidFill>
                  <a:srgbClr val="FFFFFF"/>
                </a:solidFill>
              </a14:hiddenFill>
            </a:ext>
          </a:extLst>
        </p:spPr>
      </p:pic>
      <p:sp>
        <p:nvSpPr>
          <p:cNvPr id="97282" name="Rectangle 2"/>
          <p:cNvSpPr>
            <a:spLocks noGrp="1" noChangeArrowheads="1"/>
          </p:cNvSpPr>
          <p:nvPr>
            <p:ph type="title"/>
          </p:nvPr>
        </p:nvSpPr>
        <p:spPr/>
        <p:txBody>
          <a:bodyPr/>
          <a:lstStyle/>
          <a:p>
            <a:r>
              <a:rPr lang="en-US" dirty="0"/>
              <a:t>Tree Representation (3/6)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7286" name="Text Box 6"/>
          <p:cNvSpPr txBox="1">
            <a:spLocks noChangeArrowheads="1"/>
          </p:cNvSpPr>
          <p:nvPr/>
        </p:nvSpPr>
        <p:spPr bwMode="auto">
          <a:xfrm>
            <a:off x="4860032" y="1772816"/>
            <a:ext cx="338437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(x </a:t>
            </a:r>
            <a:r>
              <a:rPr kumimoji="0" lang="en-US" sz="1800" b="0" i="0" u="none" strike="noStrike" kern="1200" cap="none" spc="0" normalizeH="0" baseline="0" noProof="0" dirty="0">
                <a:ln>
                  <a:noFill/>
                </a:ln>
                <a:solidFill>
                  <a:srgbClr val="000000"/>
                </a:solidFill>
                <a:effectLst/>
                <a:uLnTx/>
                <a:uFillTx/>
                <a:latin typeface="Calibri"/>
                <a:ea typeface="+mn-ea"/>
                <a:cs typeface="+mn-cs"/>
                <a:sym typeface="Symbol" pitchFamily="18" charset="2"/>
              </a:rPr>
              <a:t> true)  (( x  y )  (z  (x  y)))</a:t>
            </a:r>
          </a:p>
        </p:txBody>
      </p:sp>
    </p:spTree>
    <p:extLst>
      <p:ext uri="{BB962C8B-B14F-4D97-AF65-F5344CB8AC3E}">
        <p14:creationId xmlns:p14="http://schemas.microsoft.com/office/powerpoint/2010/main" val="1741586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BOOK\SLIDES\2003\6-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9798" y="1562297"/>
            <a:ext cx="5825211" cy="4587678"/>
          </a:xfrm>
          <a:prstGeom prst="rect">
            <a:avLst/>
          </a:prstGeom>
          <a:noFill/>
          <a:extLst>
            <a:ext uri="{909E8E84-426E-40dd-AFC4-6F175D3DCCD1}">
              <a14:hiddenFill xmlns="" xmlns:a14="http://schemas.microsoft.com/office/drawing/2010/main">
                <a:solidFill>
                  <a:srgbClr val="FFFFFF"/>
                </a:solidFill>
              </a14:hiddenFill>
            </a:ext>
          </a:extLst>
        </p:spPr>
      </p:pic>
      <p:sp>
        <p:nvSpPr>
          <p:cNvPr id="98306" name="Rectangle 2"/>
          <p:cNvSpPr>
            <a:spLocks noGrp="1" noChangeArrowheads="1"/>
          </p:cNvSpPr>
          <p:nvPr>
            <p:ph type="title"/>
          </p:nvPr>
        </p:nvSpPr>
        <p:spPr/>
        <p:txBody>
          <a:bodyPr/>
          <a:lstStyle/>
          <a:p>
            <a:r>
              <a:rPr lang="en-US" dirty="0"/>
              <a:t>Tree Representation (4/6)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8309" name="Text Box 5"/>
          <p:cNvSpPr txBox="1">
            <a:spLocks noChangeArrowheads="1"/>
          </p:cNvSpPr>
          <p:nvPr/>
        </p:nvSpPr>
        <p:spPr bwMode="auto">
          <a:xfrm>
            <a:off x="6181675" y="1700808"/>
            <a:ext cx="199072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while (i &lt;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i = 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2989186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Tree Representation (5/6)</a:t>
            </a:r>
          </a:p>
        </p:txBody>
      </p:sp>
      <p:sp>
        <p:nvSpPr>
          <p:cNvPr id="92163" name="Rectangle 3"/>
          <p:cNvSpPr>
            <a:spLocks noGrp="1" noChangeArrowheads="1"/>
          </p:cNvSpPr>
          <p:nvPr>
            <p:ph idx="1"/>
          </p:nvPr>
        </p:nvSpPr>
        <p:spPr/>
        <p:txBody>
          <a:bodyPr/>
          <a:lstStyle/>
          <a:p>
            <a:r>
              <a:rPr lang="en-US"/>
              <a:t>In GA, ES, EP chromosomes are linear structures (bit strings, integer string, real-valued vectors, permutations)</a:t>
            </a:r>
          </a:p>
          <a:p>
            <a:r>
              <a:rPr lang="en-US"/>
              <a:t>Tree shaped chromosomes are non-linear structures</a:t>
            </a:r>
          </a:p>
          <a:p>
            <a:r>
              <a:rPr lang="en-US"/>
              <a:t>In GA, ES, EP the size of the chromosomes is fixed</a:t>
            </a:r>
          </a:p>
          <a:p>
            <a:r>
              <a:rPr lang="en-US"/>
              <a:t>Trees in GP may vary in depth and width </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637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Tree Representation (6/6)</a:t>
            </a:r>
          </a:p>
        </p:txBody>
      </p:sp>
      <p:sp>
        <p:nvSpPr>
          <p:cNvPr id="99331" name="Rectangle 3"/>
          <p:cNvSpPr>
            <a:spLocks noGrp="1" noChangeArrowheads="1"/>
          </p:cNvSpPr>
          <p:nvPr>
            <p:ph idx="1"/>
          </p:nvPr>
        </p:nvSpPr>
        <p:spPr/>
        <p:txBody>
          <a:bodyPr>
            <a:normAutofit lnSpcReduction="10000"/>
          </a:bodyPr>
          <a:lstStyle/>
          <a:p>
            <a:r>
              <a:rPr lang="en-US" dirty="0"/>
              <a:t>Symbolic expressions can be defined by </a:t>
            </a:r>
          </a:p>
          <a:p>
            <a:pPr lvl="1"/>
            <a:r>
              <a:rPr lang="en-US" dirty="0"/>
              <a:t>Terminal set T</a:t>
            </a:r>
          </a:p>
          <a:p>
            <a:pPr lvl="1"/>
            <a:r>
              <a:rPr lang="en-US" dirty="0"/>
              <a:t>Function set F (with the </a:t>
            </a:r>
            <a:r>
              <a:rPr lang="en-US" dirty="0" err="1"/>
              <a:t>arities</a:t>
            </a:r>
            <a:r>
              <a:rPr lang="en-US" dirty="0"/>
              <a:t> of function symbols)</a:t>
            </a:r>
          </a:p>
          <a:p>
            <a:r>
              <a:rPr lang="en-US" dirty="0"/>
              <a:t>Adopting the following general recursive definition:</a:t>
            </a:r>
          </a:p>
          <a:p>
            <a:pPr lvl="1"/>
            <a:r>
              <a:rPr lang="en-US" dirty="0"/>
              <a:t>Every t </a:t>
            </a:r>
            <a:r>
              <a:rPr lang="en-US" dirty="0">
                <a:sym typeface="Symbol" pitchFamily="18" charset="2"/>
              </a:rPr>
              <a:t> </a:t>
            </a:r>
            <a:r>
              <a:rPr lang="en-US" dirty="0"/>
              <a:t>T is a correct expression</a:t>
            </a:r>
          </a:p>
          <a:p>
            <a:pPr lvl="1"/>
            <a:r>
              <a:rPr lang="en-US" dirty="0"/>
              <a:t>f(e</a:t>
            </a:r>
            <a:r>
              <a:rPr lang="en-US" baseline="-25000" dirty="0"/>
              <a:t>1</a:t>
            </a:r>
            <a:r>
              <a:rPr lang="en-US" dirty="0"/>
              <a:t>, …, e</a:t>
            </a:r>
            <a:r>
              <a:rPr lang="en-US" baseline="-25000" dirty="0"/>
              <a:t>n</a:t>
            </a:r>
            <a:r>
              <a:rPr lang="en-US" dirty="0"/>
              <a:t>) is a correct expression if f </a:t>
            </a:r>
            <a:r>
              <a:rPr lang="en-US" dirty="0">
                <a:sym typeface="Symbol" pitchFamily="18" charset="2"/>
              </a:rPr>
              <a:t> </a:t>
            </a:r>
            <a:r>
              <a:rPr lang="en-US" dirty="0"/>
              <a:t>F, </a:t>
            </a:r>
            <a:r>
              <a:rPr lang="en-US" dirty="0" err="1"/>
              <a:t>arity</a:t>
            </a:r>
            <a:r>
              <a:rPr lang="en-US" dirty="0"/>
              <a:t>(f)=n and e</a:t>
            </a:r>
            <a:r>
              <a:rPr lang="en-US" baseline="-25000" dirty="0"/>
              <a:t>1</a:t>
            </a:r>
            <a:r>
              <a:rPr lang="en-US" dirty="0"/>
              <a:t>, …, e</a:t>
            </a:r>
            <a:r>
              <a:rPr lang="en-US" baseline="-25000" dirty="0"/>
              <a:t>n</a:t>
            </a:r>
            <a:r>
              <a:rPr lang="en-US" dirty="0"/>
              <a:t> are correct expressions </a:t>
            </a:r>
          </a:p>
          <a:p>
            <a:pPr lvl="1"/>
            <a:r>
              <a:rPr lang="en-US" dirty="0"/>
              <a:t>There are no other forms of correct expressions</a:t>
            </a:r>
          </a:p>
          <a:p>
            <a:r>
              <a:rPr lang="en-US" dirty="0"/>
              <a:t>In general, expressions in GP are not typed (closure property: any f </a:t>
            </a:r>
            <a:r>
              <a:rPr lang="en-US" dirty="0">
                <a:sym typeface="Symbol" pitchFamily="18" charset="2"/>
              </a:rPr>
              <a:t> </a:t>
            </a:r>
            <a:r>
              <a:rPr lang="en-US" dirty="0"/>
              <a:t>F can take any g </a:t>
            </a:r>
            <a:r>
              <a:rPr lang="en-US" dirty="0">
                <a:sym typeface="Symbol" pitchFamily="18" charset="2"/>
              </a:rPr>
              <a:t> </a:t>
            </a:r>
            <a:r>
              <a:rPr lang="en-US" dirty="0"/>
              <a:t>F as argument)</a:t>
            </a:r>
          </a:p>
          <a:p>
            <a:r>
              <a:rPr lang="en-US" dirty="0"/>
              <a:t>In practice, function symbols and terminal symbols are often typed, requiring strongly typed GP.</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2361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Tree-based Representations: Initialization</a:t>
            </a:r>
          </a:p>
        </p:txBody>
      </p:sp>
      <p:sp>
        <p:nvSpPr>
          <p:cNvPr id="120835" name="Content Placeholder 2"/>
          <p:cNvSpPr>
            <a:spLocks noGrp="1"/>
          </p:cNvSpPr>
          <p:nvPr>
            <p:ph idx="1"/>
          </p:nvPr>
        </p:nvSpPr>
        <p:spPr>
          <a:xfrm>
            <a:off x="152400" y="1752600"/>
            <a:ext cx="8763000" cy="4267200"/>
          </a:xfrm>
        </p:spPr>
        <p:txBody>
          <a:bodyPr/>
          <a:lstStyle/>
          <a:p>
            <a:pPr marL="0" indent="0">
              <a:buNone/>
            </a:pPr>
            <a:r>
              <a:rPr lang="en-US" altLang="en-US" i="1" err="1"/>
              <a:t>D</a:t>
            </a:r>
            <a:r>
              <a:rPr lang="en-US" altLang="en-US" i="1" baseline="-25000" err="1"/>
              <a:t>max</a:t>
            </a:r>
            <a:r>
              <a:rPr lang="en-US" altLang="en-US"/>
              <a:t> = maximum initial tree depth</a:t>
            </a:r>
          </a:p>
          <a:p>
            <a:pPr marL="0" indent="0">
              <a:buNone/>
            </a:pPr>
            <a:r>
              <a:rPr lang="en-US" altLang="en-US"/>
              <a:t>Ramped-half-and-half employs following methods with equal probability:</a:t>
            </a:r>
          </a:p>
          <a:p>
            <a:pPr lvl="1"/>
            <a:r>
              <a:rPr lang="en-US" altLang="en-US"/>
              <a:t>Full method: </a:t>
            </a:r>
          </a:p>
          <a:p>
            <a:pPr lvl="2"/>
            <a:r>
              <a:rPr lang="en-US" altLang="en-US"/>
              <a:t>each tree branch has depth </a:t>
            </a:r>
            <a:r>
              <a:rPr lang="en-US" altLang="en-US" i="1" err="1"/>
              <a:t>D</a:t>
            </a:r>
            <a:r>
              <a:rPr lang="en-US" altLang="en-US" i="1" baseline="-25000" err="1"/>
              <a:t>max</a:t>
            </a:r>
            <a:r>
              <a:rPr lang="en-US" altLang="en-US"/>
              <a:t> </a:t>
            </a:r>
          </a:p>
          <a:p>
            <a:pPr lvl="2"/>
            <a:r>
              <a:rPr lang="en-US" altLang="en-US"/>
              <a:t>node </a:t>
            </a:r>
            <a:r>
              <a:rPr lang="en-US" altLang="en-US" i="1"/>
              <a:t>n</a:t>
            </a:r>
            <a:r>
              <a:rPr lang="en-US" altLang="en-US"/>
              <a:t> is at depth d; if </a:t>
            </a:r>
            <a:r>
              <a:rPr lang="en-US" altLang="en-US" i="1"/>
              <a:t>d &lt; </a:t>
            </a:r>
            <a:r>
              <a:rPr lang="en-US" altLang="en-US" i="1" err="1"/>
              <a:t>D</a:t>
            </a:r>
            <a:r>
              <a:rPr lang="en-US" altLang="en-US" i="1" baseline="-25000" err="1"/>
              <a:t>max</a:t>
            </a:r>
            <a:r>
              <a:rPr lang="en-US" altLang="en-US" i="1"/>
              <a:t>, n</a:t>
            </a:r>
            <a:r>
              <a:rPr lang="en-US" altLang="en-US"/>
              <a:t> chosen from </a:t>
            </a:r>
            <a:r>
              <a:rPr lang="en-US" altLang="en-US" i="1"/>
              <a:t>F</a:t>
            </a:r>
            <a:r>
              <a:rPr lang="en-US" altLang="en-US"/>
              <a:t>, otherwise from </a:t>
            </a:r>
            <a:r>
              <a:rPr lang="en-US" altLang="en-US" i="1"/>
              <a:t>T</a:t>
            </a:r>
          </a:p>
          <a:p>
            <a:pPr lvl="1"/>
            <a:r>
              <a:rPr lang="en-US" altLang="en-US"/>
              <a:t>Grow method:</a:t>
            </a:r>
          </a:p>
          <a:p>
            <a:pPr lvl="2"/>
            <a:r>
              <a:rPr lang="en-US" altLang="en-US"/>
              <a:t>tree branches have variable depth up to </a:t>
            </a:r>
            <a:r>
              <a:rPr lang="en-US" altLang="en-US" err="1"/>
              <a:t>D</a:t>
            </a:r>
            <a:r>
              <a:rPr lang="en-US" altLang="en-US" baseline="-25000" err="1"/>
              <a:t>max</a:t>
            </a:r>
            <a:endParaRPr lang="en-US" altLang="en-US"/>
          </a:p>
          <a:p>
            <a:pPr lvl="2"/>
            <a:r>
              <a:rPr lang="en-US" altLang="en-US"/>
              <a:t>starting at the root, nodes are selected stochastically from F and T if d &lt; </a:t>
            </a:r>
            <a:r>
              <a:rPr lang="en-US" altLang="en-US" err="1"/>
              <a:t>D</a:t>
            </a:r>
            <a:r>
              <a:rPr lang="en-US" altLang="en-US" baseline="-25000" err="1"/>
              <a:t>max</a:t>
            </a:r>
            <a:endParaRPr lang="en-US" altLang="en-US"/>
          </a:p>
        </p:txBody>
      </p:sp>
    </p:spTree>
  </p:cSld>
  <p:clrMapOvr>
    <a:masterClrMapping/>
  </p:clrMapOvr>
  <p:transition>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GP variation operators</a:t>
            </a:r>
          </a:p>
        </p:txBody>
      </p:sp>
      <p:sp>
        <p:nvSpPr>
          <p:cNvPr id="120835" name="Content Placeholder 2"/>
          <p:cNvSpPr>
            <a:spLocks noGrp="1"/>
          </p:cNvSpPr>
          <p:nvPr>
            <p:ph idx="1"/>
          </p:nvPr>
        </p:nvSpPr>
        <p:spPr/>
        <p:txBody>
          <a:bodyPr/>
          <a:lstStyle/>
          <a:p>
            <a:r>
              <a:rPr lang="en-US" altLang="en-US"/>
              <a:t>Mutation </a:t>
            </a:r>
            <a:r>
              <a:rPr lang="en-US" altLang="en-US" err="1"/>
              <a:t>xor</a:t>
            </a:r>
            <a:r>
              <a:rPr lang="en-US" altLang="en-US"/>
              <a:t> recombination</a:t>
            </a:r>
          </a:p>
          <a:p>
            <a:r>
              <a:rPr lang="en-US" altLang="en-US"/>
              <a:t>Low mutation chance (recombination acts as macro-mutation operator)</a:t>
            </a:r>
          </a:p>
          <a:p>
            <a:endParaRPr lang="en-US" altLang="en-US"/>
          </a:p>
        </p:txBody>
      </p:sp>
    </p:spTree>
    <p:extLst>
      <p:ext uri="{BB962C8B-B14F-4D97-AF65-F5344CB8AC3E}">
        <p14:creationId xmlns:p14="http://schemas.microsoft.com/office/powerpoint/2010/main" val="1837446226"/>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EA components</a:t>
            </a:r>
          </a:p>
        </p:txBody>
      </p:sp>
      <p:sp>
        <p:nvSpPr>
          <p:cNvPr id="224259" name="Rectangle 3"/>
          <p:cNvSpPr>
            <a:spLocks noGrp="1" noChangeArrowheads="1"/>
          </p:cNvSpPr>
          <p:nvPr>
            <p:ph type="body" idx="1"/>
          </p:nvPr>
        </p:nvSpPr>
        <p:spPr/>
        <p:txBody>
          <a:bodyPr/>
          <a:lstStyle/>
          <a:p>
            <a:pPr eaLnBrk="1" hangingPunct="1"/>
            <a:endParaRPr lang="en-US" altLang="en-US"/>
          </a:p>
          <a:p>
            <a:pPr eaLnBrk="1" hangingPunct="1"/>
            <a:r>
              <a:rPr lang="en-US" altLang="en-US"/>
              <a:t>Search spaces: representation &amp; size</a:t>
            </a:r>
          </a:p>
          <a:p>
            <a:pPr eaLnBrk="1" hangingPunct="1"/>
            <a:r>
              <a:rPr lang="en-US" altLang="en-US"/>
              <a:t>Evaluation of trial solutions: fitness function</a:t>
            </a:r>
          </a:p>
          <a:p>
            <a:pPr eaLnBrk="1" hangingPunct="1"/>
            <a:r>
              <a:rPr lang="en-US" altLang="en-US"/>
              <a:t>Exploration versus exploitation</a:t>
            </a:r>
          </a:p>
          <a:p>
            <a:pPr eaLnBrk="1" hangingPunct="1"/>
            <a:r>
              <a:rPr lang="en-US" altLang="en-US"/>
              <a:t>Selective pressure rate</a:t>
            </a:r>
          </a:p>
          <a:p>
            <a:pPr eaLnBrk="1" hangingPunct="1"/>
            <a:r>
              <a:rPr lang="en-US" altLang="en-US"/>
              <a:t>Premature convergence</a:t>
            </a:r>
          </a:p>
          <a:p>
            <a:pPr eaLnBrk="1" hangingPunct="1"/>
            <a:endParaRPr lang="en-US" altLang="en-US"/>
          </a:p>
          <a:p>
            <a:pPr eaLnBrk="1" hangingPunct="1"/>
            <a:endParaRPr lang="en-US" altLang="en-US"/>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Tree Representation:</a:t>
            </a:r>
            <a:br>
              <a:rPr lang="en-US" dirty="0"/>
            </a:br>
            <a:r>
              <a:rPr lang="en-US" dirty="0"/>
              <a:t>Mutation (1/2)</a:t>
            </a:r>
          </a:p>
        </p:txBody>
      </p:sp>
      <p:sp>
        <p:nvSpPr>
          <p:cNvPr id="103427" name="Rectangle 3"/>
          <p:cNvSpPr>
            <a:spLocks noGrp="1" noChangeArrowheads="1"/>
          </p:cNvSpPr>
          <p:nvPr>
            <p:ph idx="1"/>
          </p:nvPr>
        </p:nvSpPr>
        <p:spPr/>
        <p:txBody>
          <a:bodyPr/>
          <a:lstStyle/>
          <a:p>
            <a:r>
              <a:rPr lang="en-US"/>
              <a:t>Most common mutation: replace randomly chosen subtree by randomly generated tree</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3428" name="Picture 4" descr="C:\BOOK\SLIDES\2003\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92896"/>
            <a:ext cx="4168775" cy="33004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429" name="Picture 5" descr="C:\BOOK\SLIDES\2003\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459905"/>
            <a:ext cx="2843213" cy="2481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4186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Tree Representation:</a:t>
            </a:r>
            <a:br>
              <a:rPr lang="en-US" dirty="0"/>
            </a:br>
            <a:r>
              <a:rPr lang="en-US" dirty="0"/>
              <a:t>Mutation (2/2)</a:t>
            </a:r>
          </a:p>
        </p:txBody>
      </p:sp>
      <p:sp>
        <p:nvSpPr>
          <p:cNvPr id="104451" name="Rectangle 3"/>
          <p:cNvSpPr>
            <a:spLocks noGrp="1" noChangeArrowheads="1"/>
          </p:cNvSpPr>
          <p:nvPr>
            <p:ph idx="1"/>
          </p:nvPr>
        </p:nvSpPr>
        <p:spPr/>
        <p:txBody>
          <a:bodyPr>
            <a:normAutofit/>
          </a:bodyPr>
          <a:lstStyle/>
          <a:p>
            <a:r>
              <a:rPr lang="en-US" dirty="0"/>
              <a:t>Mutation has two parameters:</a:t>
            </a:r>
          </a:p>
          <a:p>
            <a:pPr lvl="1"/>
            <a:r>
              <a:rPr lang="en-US" dirty="0"/>
              <a:t>Probability p</a:t>
            </a:r>
            <a:r>
              <a:rPr lang="en-US" baseline="-25000" dirty="0"/>
              <a:t>m</a:t>
            </a:r>
            <a:r>
              <a:rPr lang="en-US" dirty="0"/>
              <a:t> to choose mutation </a:t>
            </a:r>
          </a:p>
          <a:p>
            <a:pPr lvl="1"/>
            <a:r>
              <a:rPr lang="en-US" dirty="0"/>
              <a:t>Probability to chose an internal point as the root of the </a:t>
            </a:r>
            <a:r>
              <a:rPr lang="en-US" dirty="0" err="1"/>
              <a:t>subtree</a:t>
            </a:r>
            <a:r>
              <a:rPr lang="en-US" dirty="0"/>
              <a:t> to be replaced</a:t>
            </a:r>
          </a:p>
          <a:p>
            <a:r>
              <a:rPr lang="en-US" dirty="0"/>
              <a:t>Remarkably p</a:t>
            </a:r>
            <a:r>
              <a:rPr lang="en-US" baseline="-25000" dirty="0"/>
              <a:t>m</a:t>
            </a:r>
            <a:r>
              <a:rPr lang="en-US" dirty="0"/>
              <a:t> is advised to be 0 (Koza’92) or very small, like 0.05 (</a:t>
            </a:r>
            <a:r>
              <a:rPr lang="en-US" dirty="0" err="1"/>
              <a:t>Banzhaf</a:t>
            </a:r>
            <a:r>
              <a:rPr lang="en-US" dirty="0"/>
              <a:t> et al. ’98)</a:t>
            </a:r>
          </a:p>
          <a:p>
            <a:r>
              <a:rPr lang="en-US" dirty="0"/>
              <a:t>The size of the child can exceed the size of the parent</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6316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t>Tree Representation:</a:t>
            </a:r>
            <a:br>
              <a:rPr lang="en-US" dirty="0"/>
            </a:br>
            <a:r>
              <a:rPr lang="en-US" dirty="0"/>
              <a:t>Recombination	 (1/2)</a:t>
            </a:r>
          </a:p>
        </p:txBody>
      </p:sp>
      <p:sp>
        <p:nvSpPr>
          <p:cNvPr id="105475" name="Rectangle 3"/>
          <p:cNvSpPr>
            <a:spLocks noGrp="1" noChangeArrowheads="1"/>
          </p:cNvSpPr>
          <p:nvPr>
            <p:ph idx="1"/>
          </p:nvPr>
        </p:nvSpPr>
        <p:spPr/>
        <p:txBody>
          <a:bodyPr>
            <a:normAutofit/>
          </a:bodyPr>
          <a:lstStyle/>
          <a:p>
            <a:r>
              <a:rPr lang="en-US" dirty="0"/>
              <a:t>Most common recombination: exchange two randomly chosen </a:t>
            </a:r>
            <a:r>
              <a:rPr lang="en-US" dirty="0" err="1"/>
              <a:t>subtrees</a:t>
            </a:r>
            <a:r>
              <a:rPr lang="en-US" dirty="0"/>
              <a:t> among the parents</a:t>
            </a:r>
          </a:p>
          <a:p>
            <a:r>
              <a:rPr lang="en-US" dirty="0"/>
              <a:t>Recombination has two parameters:</a:t>
            </a:r>
          </a:p>
          <a:p>
            <a:pPr lvl="1"/>
            <a:r>
              <a:rPr lang="en-US" dirty="0"/>
              <a:t>Probability p</a:t>
            </a:r>
            <a:r>
              <a:rPr lang="en-US" baseline="-25000" dirty="0"/>
              <a:t>c</a:t>
            </a:r>
            <a:r>
              <a:rPr lang="en-US" dirty="0"/>
              <a:t> to choose recombination </a:t>
            </a:r>
          </a:p>
          <a:p>
            <a:pPr lvl="1"/>
            <a:r>
              <a:rPr lang="en-US" dirty="0"/>
              <a:t>Probability to chose an internal point within each parent as crossover point</a:t>
            </a:r>
          </a:p>
          <a:p>
            <a:r>
              <a:rPr lang="en-US" dirty="0"/>
              <a:t>The size of offspring can exceed that of the parents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7502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383913" y="1461094"/>
            <a:ext cx="6167974" cy="4992241"/>
            <a:chOff x="457200" y="679450"/>
            <a:chExt cx="7773988" cy="6178550"/>
          </a:xfrm>
        </p:grpSpPr>
        <p:sp>
          <p:nvSpPr>
            <p:cNvPr id="45" name="Text Box 5"/>
            <p:cNvSpPr txBox="1">
              <a:spLocks noChangeArrowheads="1"/>
            </p:cNvSpPr>
            <p:nvPr/>
          </p:nvSpPr>
          <p:spPr bwMode="auto">
            <a:xfrm>
              <a:off x="5715000" y="6400800"/>
              <a:ext cx="1135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Child 2</a:t>
              </a:r>
            </a:p>
          </p:txBody>
        </p:sp>
        <p:sp>
          <p:nvSpPr>
            <p:cNvPr id="46" name="Text Box 6"/>
            <p:cNvSpPr txBox="1">
              <a:spLocks noChangeArrowheads="1"/>
            </p:cNvSpPr>
            <p:nvPr/>
          </p:nvSpPr>
          <p:spPr bwMode="auto">
            <a:xfrm>
              <a:off x="1295400" y="3429000"/>
              <a:ext cx="1336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Parent 1</a:t>
              </a:r>
            </a:p>
          </p:txBody>
        </p:sp>
        <p:pic>
          <p:nvPicPr>
            <p:cNvPr id="47" name="Picture 7" descr="C:\BOOK\SLIDES\2003\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79450"/>
              <a:ext cx="3473450" cy="2749550"/>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8" descr="C:\BOOK\SLIDES\2003\6-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066800"/>
              <a:ext cx="3125788" cy="2012950"/>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Text Box 9"/>
            <p:cNvSpPr txBox="1">
              <a:spLocks noChangeArrowheads="1"/>
            </p:cNvSpPr>
            <p:nvPr/>
          </p:nvSpPr>
          <p:spPr bwMode="auto">
            <a:xfrm>
              <a:off x="6019800" y="3429000"/>
              <a:ext cx="1336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Parent 2</a:t>
              </a:r>
            </a:p>
          </p:txBody>
        </p:sp>
        <p:sp>
          <p:nvSpPr>
            <p:cNvPr id="50" name="Text Box 10"/>
            <p:cNvSpPr txBox="1">
              <a:spLocks noChangeArrowheads="1"/>
            </p:cNvSpPr>
            <p:nvPr/>
          </p:nvSpPr>
          <p:spPr bwMode="auto">
            <a:xfrm>
              <a:off x="1600200" y="6400800"/>
              <a:ext cx="1135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Child 1</a:t>
              </a:r>
            </a:p>
          </p:txBody>
        </p:sp>
        <p:pic>
          <p:nvPicPr>
            <p:cNvPr id="51" name="Picture 11" descr="C:\BOOK\SLIDES\2003\6-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191000"/>
              <a:ext cx="2816225" cy="2044700"/>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12" descr="C:\BOOK\SLIDES\2003\6-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14800"/>
              <a:ext cx="2952750" cy="209391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Title 6"/>
          <p:cNvSpPr>
            <a:spLocks noGrp="1"/>
          </p:cNvSpPr>
          <p:nvPr>
            <p:ph type="title"/>
          </p:nvPr>
        </p:nvSpPr>
        <p:spPr/>
        <p:txBody>
          <a:bodyPr/>
          <a:lstStyle/>
          <a:p>
            <a:r>
              <a:rPr lang="en-US" dirty="0"/>
              <a:t>Tree Representation:</a:t>
            </a:r>
            <a:br>
              <a:rPr lang="en-US" dirty="0"/>
            </a:br>
            <a:r>
              <a:rPr lang="en-US" dirty="0"/>
              <a:t>Recombination	 (2/2)</a:t>
            </a:r>
            <a:endParaRPr lang="nl-NL"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80775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operators (continued)</a:t>
            </a:r>
          </a:p>
        </p:txBody>
      </p:sp>
      <p:sp>
        <p:nvSpPr>
          <p:cNvPr id="121859" name="Rectangle 3"/>
          <p:cNvSpPr>
            <a:spLocks noGrp="1" noChangeArrowheads="1"/>
          </p:cNvSpPr>
          <p:nvPr>
            <p:ph type="body" idx="1"/>
          </p:nvPr>
        </p:nvSpPr>
        <p:spPr/>
        <p:txBody>
          <a:bodyPr/>
          <a:lstStyle/>
          <a:p>
            <a:pPr eaLnBrk="1" hangingPunct="1"/>
            <a:r>
              <a:rPr lang="en-US" altLang="en-US"/>
              <a:t>Over-selection</a:t>
            </a:r>
          </a:p>
          <a:p>
            <a:pPr lvl="1" eaLnBrk="1" hangingPunct="1"/>
            <a:r>
              <a:rPr lang="en-US" altLang="en-US"/>
              <a:t>Large population sizes</a:t>
            </a:r>
          </a:p>
          <a:p>
            <a:pPr lvl="1" eaLnBrk="1" hangingPunct="1"/>
            <a:r>
              <a:rPr lang="en-US" altLang="en-US"/>
              <a:t>Split pop into top x% and rest</a:t>
            </a:r>
          </a:p>
          <a:p>
            <a:pPr lvl="1" eaLnBrk="1" hangingPunct="1"/>
            <a:r>
              <a:rPr lang="en-US" altLang="en-US"/>
              <a:t>80% from first group, 20% from second</a:t>
            </a:r>
          </a:p>
          <a:p>
            <a:pPr lvl="1" eaLnBrk="1" hangingPunct="1"/>
            <a:r>
              <a:rPr lang="en-US" altLang="en-US"/>
              <a:t>x chosen such that number of parents producing majority of offspring stays constant</a:t>
            </a:r>
          </a:p>
          <a:p>
            <a:pPr lvl="1" eaLnBrk="1" hangingPunct="1"/>
            <a:r>
              <a:rPr lang="en-US" altLang="en-US" err="1"/>
              <a:t>Koza</a:t>
            </a:r>
            <a:r>
              <a:rPr lang="en-US" altLang="en-US"/>
              <a:t> recommends x = 32% for pop of 1000, 16% for pop of 2000, etc.</a:t>
            </a:r>
          </a:p>
        </p:txBody>
      </p:sp>
    </p:spTree>
  </p:cSld>
  <p:clrMapOvr>
    <a:masterClrMapping/>
  </p:clrMapOvr>
  <p:transition>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dynamics</a:t>
            </a:r>
          </a:p>
        </p:txBody>
      </p:sp>
      <p:sp>
        <p:nvSpPr>
          <p:cNvPr id="121859" name="Rectangle 3"/>
          <p:cNvSpPr>
            <a:spLocks noGrp="1" noChangeArrowheads="1"/>
          </p:cNvSpPr>
          <p:nvPr>
            <p:ph type="body" idx="1"/>
          </p:nvPr>
        </p:nvSpPr>
        <p:spPr/>
        <p:txBody>
          <a:bodyPr/>
          <a:lstStyle/>
          <a:p>
            <a:pPr eaLnBrk="1" hangingPunct="1"/>
            <a:r>
              <a:rPr lang="en-US" altLang="en-US"/>
              <a:t>Bloat (survival of the fattest)</a:t>
            </a:r>
          </a:p>
          <a:p>
            <a:pPr lvl="1" eaLnBrk="1" hangingPunct="1"/>
            <a:r>
              <a:rPr lang="en-US" altLang="en-US"/>
              <a:t>Maximum tree size</a:t>
            </a:r>
          </a:p>
          <a:p>
            <a:pPr lvl="1" eaLnBrk="1" hangingPunct="1"/>
            <a:r>
              <a:rPr lang="en-US" altLang="en-US"/>
              <a:t>Parsimony pressure</a:t>
            </a:r>
          </a:p>
          <a:p>
            <a:pPr lvl="2" eaLnBrk="1" hangingPunct="1"/>
            <a:r>
              <a:rPr lang="en-US" altLang="en-US"/>
              <a:t>Occam’s razor (14</a:t>
            </a:r>
            <a:r>
              <a:rPr lang="en-US" altLang="en-US" baseline="30000"/>
              <a:t>th</a:t>
            </a:r>
            <a:r>
              <a:rPr lang="en-US" altLang="en-US"/>
              <a:t> century)</a:t>
            </a:r>
          </a:p>
          <a:p>
            <a:pPr lvl="2" eaLnBrk="1" hangingPunct="1"/>
            <a:r>
              <a:rPr lang="en-US" altLang="en-US"/>
              <a:t>Penalty function</a:t>
            </a:r>
          </a:p>
          <a:p>
            <a:pPr lvl="2" eaLnBrk="1" hangingPunct="1"/>
            <a:r>
              <a:rPr lang="en-US" altLang="en-US"/>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a:t>Motivation</a:t>
            </a:r>
          </a:p>
          <a:p>
            <a:pPr eaLnBrk="1" hangingPunct="1"/>
            <a:r>
              <a:rPr lang="en-US" altLang="en-US"/>
              <a:t>Expert Systems introduced in </a:t>
            </a:r>
            <a:r>
              <a:rPr lang="en-US"/>
              <a:t>1965 by the Stanford Heuristic Programming Project (DENDRAL, MYCIN)</a:t>
            </a:r>
          </a:p>
          <a:p>
            <a:pPr eaLnBrk="1" hangingPunct="1"/>
            <a:r>
              <a:rPr lang="en-US" altLang="en-US"/>
              <a:t>Condition-Action Rule Based Systems </a:t>
            </a:r>
          </a:p>
          <a:p>
            <a:pPr lvl="1" eaLnBrk="1" hangingPunct="1"/>
            <a:r>
              <a:rPr lang="en-US" altLang="en-US"/>
              <a:t>rule format: &lt;</a:t>
            </a:r>
            <a:r>
              <a:rPr lang="en-US" altLang="en-US" err="1"/>
              <a:t>condition:action</a:t>
            </a:r>
            <a:r>
              <a:rPr lang="en-US" altLang="en-US"/>
              <a:t>&gt;</a:t>
            </a:r>
          </a:p>
          <a:p>
            <a:pPr eaLnBrk="1" hangingPunct="1"/>
            <a:r>
              <a:rPr lang="en-US" altLang="en-US"/>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k-bit multiplexer problem</a:t>
            </a:r>
          </a:p>
        </p:txBody>
      </p:sp>
    </p:spTree>
    <p:extLst>
      <p:ext uri="{BB962C8B-B14F-4D97-AF65-F5344CB8AC3E}">
        <p14:creationId xmlns:p14="http://schemas.microsoft.com/office/powerpoint/2010/main" val="2337300126"/>
      </p:ext>
    </p:extLst>
  </p:cSld>
  <p:clrMapOvr>
    <a:masterClrMapping/>
  </p:clrMapOvr>
  <p:transition>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a:t>LCS is technically not a type of EA, but can utilize an EA</a:t>
            </a:r>
          </a:p>
          <a:p>
            <a:pPr eaLnBrk="1" hangingPunct="1"/>
            <a:r>
              <a:rPr lang="en-US" altLang="en-US"/>
              <a:t>Combines Classification with Reinforcement Learning</a:t>
            </a:r>
          </a:p>
          <a:p>
            <a:pPr eaLnBrk="1" hangingPunct="1"/>
            <a:r>
              <a:rPr lang="en-US" altLang="en-US"/>
              <a:t>LCS rule format: </a:t>
            </a:r>
          </a:p>
          <a:p>
            <a:pPr lvl="1" eaLnBrk="1" hangingPunct="1"/>
            <a:r>
              <a:rPr lang="en-US" altLang="en-US"/>
              <a:t>&lt;</a:t>
            </a:r>
            <a:r>
              <a:rPr lang="en-US" altLang="en-US" err="1"/>
              <a:t>condition:action</a:t>
            </a:r>
            <a:r>
              <a:rPr lang="en-US" altLang="en-US"/>
              <a:t>&gt; </a:t>
            </a:r>
            <a:r>
              <a:rPr lang="en-US" altLang="en-US">
                <a:latin typeface="Arial" panose="020B0604020202020204" pitchFamily="34" charset="0"/>
                <a:cs typeface="Arial" panose="020B0604020202020204" pitchFamily="34" charset="0"/>
              </a:rPr>
              <a:t>→</a:t>
            </a:r>
            <a:r>
              <a:rPr lang="en-US" altLang="en-US"/>
              <a:t> predicted payoff</a:t>
            </a:r>
          </a:p>
          <a:p>
            <a:pPr lvl="1" eaLnBrk="1" hangingPunct="1"/>
            <a:r>
              <a:rPr lang="en-US" altLang="en-US"/>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p:txBody>
          <a:bodyPr/>
          <a:lstStyle/>
          <a:p>
            <a:pPr eaLnBrk="1" hangingPunct="1"/>
            <a:r>
              <a:rPr lang="en-US" altLang="en-US"/>
              <a:t>Multi-step credit allocation – Bucket Brigade algorithm</a:t>
            </a:r>
          </a:p>
          <a:p>
            <a:pPr eaLnBrk="1" hangingPunct="1"/>
            <a:endParaRPr lang="en-US" altLang="en-US"/>
          </a:p>
          <a:p>
            <a:pPr marL="0" indent="0" eaLnBrk="1" hangingPunct="1">
              <a:buNone/>
            </a:pPr>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a:t>Michigan approach: each individual represents a single rule, a population represents the complete rule set</a:t>
            </a:r>
          </a:p>
          <a:p>
            <a:pPr eaLnBrk="1" hangingPunct="1"/>
            <a:r>
              <a:rPr lang="en-US" altLang="en-US"/>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C226-B2AF-58F4-FB6B-43176FA68CB8}"/>
              </a:ext>
            </a:extLst>
          </p:cNvPr>
          <p:cNvSpPr>
            <a:spLocks noGrp="1"/>
          </p:cNvSpPr>
          <p:nvPr>
            <p:ph type="title"/>
          </p:nvPr>
        </p:nvSpPr>
        <p:spPr/>
        <p:txBody>
          <a:bodyPr/>
          <a:lstStyle/>
          <a:p>
            <a:r>
              <a:rPr lang="en-US" dirty="0"/>
              <a:t>EAs &amp; Parameters</a:t>
            </a:r>
          </a:p>
        </p:txBody>
      </p:sp>
      <p:sp>
        <p:nvSpPr>
          <p:cNvPr id="3" name="Content Placeholder 2">
            <a:extLst>
              <a:ext uri="{FF2B5EF4-FFF2-40B4-BE49-F238E27FC236}">
                <a16:creationId xmlns:a16="http://schemas.microsoft.com/office/drawing/2014/main" id="{EC7BE8B0-D8FE-38FA-D8F8-EC88CC02FFCB}"/>
              </a:ext>
            </a:extLst>
          </p:cNvPr>
          <p:cNvSpPr>
            <a:spLocks noGrp="1"/>
          </p:cNvSpPr>
          <p:nvPr>
            <p:ph idx="1"/>
          </p:nvPr>
        </p:nvSpPr>
        <p:spPr/>
        <p:txBody>
          <a:bodyPr/>
          <a:lstStyle/>
          <a:p>
            <a:r>
              <a:rPr lang="en-US"/>
              <a:t>Symbolic vs numeric parameters</a:t>
            </a:r>
          </a:p>
          <a:p>
            <a:r>
              <a:rPr lang="en-US"/>
              <a:t>EAs vs EA instances</a:t>
            </a:r>
          </a:p>
          <a:p>
            <a:r>
              <a:rPr lang="en-US"/>
              <a:t>Utility landscape vs fitness landscape</a:t>
            </a:r>
          </a:p>
          <a:p>
            <a:r>
              <a:rPr lang="en-US"/>
              <a:t>Configuration vs tuning</a:t>
            </a:r>
          </a:p>
        </p:txBody>
      </p:sp>
    </p:spTree>
    <p:extLst>
      <p:ext uri="{BB962C8B-B14F-4D97-AF65-F5344CB8AC3E}">
        <p14:creationId xmlns:p14="http://schemas.microsoft.com/office/powerpoint/2010/main" val="19697706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a:t>Start with stock parameter values</a:t>
            </a:r>
          </a:p>
          <a:p>
            <a:pPr eaLnBrk="1" hangingPunct="1"/>
            <a:r>
              <a:rPr lang="en-US" altLang="en-US"/>
              <a:t>Manually adjust based on user intuition</a:t>
            </a:r>
          </a:p>
          <a:p>
            <a:pPr eaLnBrk="1" hangingPunct="1"/>
            <a:r>
              <a:rPr lang="en-US" altLang="en-US"/>
              <a:t>Monte Carlo sampling of parameter values on a few (short) runs</a:t>
            </a:r>
          </a:p>
          <a:p>
            <a:pPr eaLnBrk="1" hangingPunct="1"/>
            <a:r>
              <a:rPr lang="en-US" altLang="en-US"/>
              <a:t>Tuning algorithm (e.g., REVAC which employs an information theoretic measure on how sensitive performance is to the choice of a parameter’s value)</a:t>
            </a:r>
          </a:p>
          <a:p>
            <a:pPr eaLnBrk="1" hangingPunct="1"/>
            <a:r>
              <a:rPr lang="en-US" altLang="en-US"/>
              <a:t>Meta-tuning algorithm (e.g., meta-EA)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a:t>Exhaustive search for optimal values of parameters, even assuming independency, is infeasible</a:t>
            </a:r>
          </a:p>
          <a:p>
            <a:pPr eaLnBrk="1" hangingPunct="1"/>
            <a:r>
              <a:rPr lang="en-US" altLang="en-US"/>
              <a:t>Parameter dependencies</a:t>
            </a:r>
          </a:p>
          <a:p>
            <a:pPr eaLnBrk="1" hangingPunct="1"/>
            <a:r>
              <a:rPr lang="en-US" altLang="en-US"/>
              <a:t>Extremely time consuming</a:t>
            </a:r>
          </a:p>
          <a:p>
            <a:pPr eaLnBrk="1" hangingPunct="1"/>
            <a:r>
              <a:rPr lang="en-US" altLang="en-US"/>
              <a:t>Optimal values are very problem specific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Static vs. dynamic parameters</a:t>
            </a:r>
          </a:p>
        </p:txBody>
      </p:sp>
      <p:sp>
        <p:nvSpPr>
          <p:cNvPr id="128003" name="Content Placeholder 2"/>
          <p:cNvSpPr>
            <a:spLocks noGrp="1"/>
          </p:cNvSpPr>
          <p:nvPr>
            <p:ph idx="1"/>
          </p:nvPr>
        </p:nvSpPr>
        <p:spPr/>
        <p:txBody>
          <a:bodyPr/>
          <a:lstStyle/>
          <a:p>
            <a:pPr eaLnBrk="1" hangingPunct="1"/>
            <a:r>
              <a:rPr lang="en-US" altLang="en-US"/>
              <a:t>The optimal value of a parameter can change during evolution</a:t>
            </a:r>
          </a:p>
          <a:p>
            <a:pPr eaLnBrk="1" hangingPunct="1"/>
            <a:r>
              <a:rPr lang="en-US" altLang="en-US"/>
              <a:t>Static parameters remain constant during evolution, dynamic parameters can change</a:t>
            </a:r>
          </a:p>
          <a:p>
            <a:pPr eaLnBrk="1" hangingPunct="1"/>
            <a:r>
              <a:rPr lang="en-US" altLang="en-US"/>
              <a:t>Dynamic parameters require parameter control</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a:p>
          <a:p>
            <a:pPr eaLnBrk="1" hangingPunct="1"/>
            <a:r>
              <a:rPr lang="en-US" altLang="en-US"/>
              <a:t>Parameter Tuning: A priori optimization of fixed strategy parameters</a:t>
            </a:r>
          </a:p>
          <a:p>
            <a:pPr eaLnBrk="1" hangingPunct="1"/>
            <a:endParaRPr lang="en-US" altLang="en-US"/>
          </a:p>
          <a:p>
            <a:pPr eaLnBrk="1" hangingPunct="1"/>
            <a:r>
              <a:rPr lang="en-US" altLang="en-US"/>
              <a:t>Parameter Control: On-the-fly optimization of dynamic strategy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027">
                                            <p:txEl>
                                              <p:pRg st="3" end="3"/>
                                            </p:txEl>
                                          </p:spTgt>
                                        </p:tgtEl>
                                        <p:attrNameLst>
                                          <p:attrName>style.visibility</p:attrName>
                                        </p:attrNameLst>
                                      </p:cBhvr>
                                      <p:to>
                                        <p:strVal val="visible"/>
                                      </p:to>
                                    </p:set>
                                    <p:anim calcmode="lin" valueType="num">
                                      <p:cBhvr additive="base">
                                        <p:cTn id="11"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dirty="0"/>
              <a:t>While dynamic parameters can benefit from tuning, performance tends to be much less sensitive to initial values for dynamic parameters than static</a:t>
            </a:r>
          </a:p>
          <a:p>
            <a:pPr eaLnBrk="1" hangingPunct="1"/>
            <a:r>
              <a:rPr lang="en-US" altLang="en-US" dirty="0"/>
              <a:t>Controls dynamic parameters</a:t>
            </a:r>
          </a:p>
          <a:p>
            <a:pPr eaLnBrk="1" hangingPunct="1"/>
            <a:r>
              <a:rPr lang="en-US" altLang="en-US" dirty="0"/>
              <a:t>Three main parameter control classes:</a:t>
            </a:r>
          </a:p>
          <a:p>
            <a:pPr lvl="1" eaLnBrk="1" hangingPunct="1"/>
            <a:r>
              <a:rPr lang="en-US" altLang="en-US" dirty="0"/>
              <a:t>Blind</a:t>
            </a:r>
          </a:p>
          <a:p>
            <a:pPr lvl="1" eaLnBrk="1" hangingPunct="1"/>
            <a:r>
              <a:rPr lang="en-US" altLang="en-US" dirty="0"/>
              <a:t>Adaptive</a:t>
            </a:r>
          </a:p>
          <a:p>
            <a:pPr lvl="1" eaLnBrk="1" hangingPunct="1"/>
            <a:r>
              <a:rPr lang="en-US" altLang="en-US" dirty="0"/>
              <a:t>Self-Adaptive</a:t>
            </a:r>
          </a:p>
          <a:p>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dirty="0"/>
              <a:t>Blind (termed “deterministic” in textbook)</a:t>
            </a:r>
          </a:p>
          <a:p>
            <a:pPr lvl="1" eaLnBrk="1" hangingPunct="1"/>
            <a:r>
              <a:rPr lang="en-US" altLang="en-US" dirty="0"/>
              <a:t>Example: replace p</a:t>
            </a:r>
            <a:r>
              <a:rPr lang="en-US" altLang="en-US" baseline="-25000" dirty="0"/>
              <a:t>i</a:t>
            </a:r>
            <a:r>
              <a:rPr lang="en-US" altLang="en-US" dirty="0"/>
              <a:t> with p</a:t>
            </a:r>
            <a:r>
              <a:rPr lang="en-US" altLang="en-US" baseline="-25000" dirty="0"/>
              <a:t>i</a:t>
            </a:r>
            <a:r>
              <a:rPr lang="en-US" altLang="en-US" dirty="0"/>
              <a:t>(t)</a:t>
            </a:r>
          </a:p>
          <a:p>
            <a:pPr lvl="2" eaLnBrk="1" hangingPunct="1"/>
            <a:r>
              <a:rPr lang="en-US" altLang="en-US" dirty="0"/>
              <a:t>akin to cooling schedule in Simulated Annealing</a:t>
            </a:r>
          </a:p>
          <a:p>
            <a:pPr eaLnBrk="1" hangingPunct="1"/>
            <a:r>
              <a:rPr lang="en-US" altLang="en-US" dirty="0"/>
              <a:t>Adaptive</a:t>
            </a:r>
          </a:p>
          <a:p>
            <a:pPr lvl="1" eaLnBrk="1" hangingPunct="1"/>
            <a:r>
              <a:rPr lang="en-US" altLang="en-US" dirty="0"/>
              <a:t>Example: </a:t>
            </a:r>
            <a:r>
              <a:rPr lang="en-US" altLang="en-US" dirty="0" err="1"/>
              <a:t>Rechenberg’s</a:t>
            </a:r>
            <a:r>
              <a:rPr lang="en-US" altLang="en-US" dirty="0"/>
              <a:t> 1/5 success rule</a:t>
            </a:r>
          </a:p>
          <a:p>
            <a:pPr eaLnBrk="1" hangingPunct="1"/>
            <a:r>
              <a:rPr lang="en-US" altLang="en-US" dirty="0"/>
              <a:t>Self-adaptive</a:t>
            </a:r>
          </a:p>
          <a:p>
            <a:pPr lvl="1" eaLnBrk="1" hangingPunct="1"/>
            <a:r>
              <a:rPr lang="en-US" altLang="en-US" dirty="0"/>
              <a:t>Example: Mutation-step size control in 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a:t>Population size</a:t>
            </a:r>
          </a:p>
          <a:p>
            <a:pPr eaLnBrk="1" hangingPunct="1">
              <a:lnSpc>
                <a:spcPct val="90000"/>
              </a:lnSpc>
            </a:pPr>
            <a:r>
              <a:rPr lang="en-US" altLang="en-US"/>
              <a:t>Initialization related parameters</a:t>
            </a:r>
          </a:p>
          <a:p>
            <a:pPr eaLnBrk="1" hangingPunct="1">
              <a:lnSpc>
                <a:spcPct val="90000"/>
              </a:lnSpc>
            </a:pPr>
            <a:r>
              <a:rPr lang="en-US" altLang="en-US"/>
              <a:t>Selection related parameters</a:t>
            </a:r>
          </a:p>
          <a:p>
            <a:pPr eaLnBrk="1" hangingPunct="1">
              <a:lnSpc>
                <a:spcPct val="90000"/>
              </a:lnSpc>
            </a:pPr>
            <a:r>
              <a:rPr lang="en-US" altLang="en-US"/>
              <a:t>Number of offspring</a:t>
            </a:r>
          </a:p>
          <a:p>
            <a:pPr eaLnBrk="1" hangingPunct="1">
              <a:lnSpc>
                <a:spcPct val="90000"/>
              </a:lnSpc>
            </a:pPr>
            <a:r>
              <a:rPr lang="en-US" altLang="en-US"/>
              <a:t>Recombination chance</a:t>
            </a:r>
          </a:p>
          <a:p>
            <a:pPr eaLnBrk="1" hangingPunct="1">
              <a:lnSpc>
                <a:spcPct val="90000"/>
              </a:lnSpc>
            </a:pPr>
            <a:r>
              <a:rPr lang="en-US" altLang="en-US"/>
              <a:t>Mutation chance</a:t>
            </a:r>
          </a:p>
          <a:p>
            <a:pPr eaLnBrk="1" hangingPunct="1">
              <a:lnSpc>
                <a:spcPct val="90000"/>
              </a:lnSpc>
            </a:pPr>
            <a:r>
              <a:rPr lang="en-US" altLang="en-US"/>
              <a:t>Mutation rate</a:t>
            </a:r>
          </a:p>
          <a:p>
            <a:pPr eaLnBrk="1" hangingPunct="1">
              <a:lnSpc>
                <a:spcPct val="90000"/>
              </a:lnSpc>
            </a:pPr>
            <a:r>
              <a:rPr lang="en-US" altLang="en-US"/>
              <a:t>Termination related parameters</a:t>
            </a:r>
          </a:p>
        </p:txBody>
      </p:sp>
    </p:spTree>
  </p:cSld>
  <p:clrMapOvr>
    <a:masterClrMapping/>
  </p:clrMapOvr>
  <p:transition>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a:t>Evaluation Function Control</a:t>
            </a:r>
          </a:p>
        </p:txBody>
      </p:sp>
      <p:sp>
        <p:nvSpPr>
          <p:cNvPr id="132099" name="Rectangle 3"/>
          <p:cNvSpPr>
            <a:spLocks noGrp="1" noChangeArrowheads="1"/>
          </p:cNvSpPr>
          <p:nvPr>
            <p:ph type="body" idx="1"/>
          </p:nvPr>
        </p:nvSpPr>
        <p:spPr/>
        <p:txBody>
          <a:bodyPr/>
          <a:lstStyle/>
          <a:p>
            <a:pPr eaLnBrk="1" hangingPunct="1"/>
            <a:r>
              <a:rPr lang="en-US" altLang="en-US"/>
              <a:t>Example 1: Parsimony Pressure in GP</a:t>
            </a:r>
          </a:p>
          <a:p>
            <a:pPr eaLnBrk="1" hangingPunct="1"/>
            <a:r>
              <a:rPr lang="en-US" altLang="en-US"/>
              <a:t>Example 2: Penalty Functions in Constraint Satisfaction Problems (aka Constrained Optimization Problems)</a:t>
            </a:r>
          </a:p>
        </p:txBody>
      </p:sp>
    </p:spTree>
  </p:cSld>
  <p:clrMapOvr>
    <a:masterClrMapping/>
  </p:clrMapOvr>
  <p:transition>
    <p:push dir="u"/>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dirty="0"/>
              <a:t>eval(</a:t>
            </a:r>
            <a:r>
              <a:rPr lang="en-US" altLang="en-US" b="1" i="1" dirty="0"/>
              <a:t>x</a:t>
            </a:r>
            <a:r>
              <a:rPr lang="en-US" altLang="en-US" i="1" dirty="0"/>
              <a:t>)=f(</a:t>
            </a:r>
            <a:r>
              <a:rPr lang="en-US" altLang="en-US" b="1" i="1" dirty="0"/>
              <a:t>x</a:t>
            </a:r>
            <a:r>
              <a:rPr lang="en-US" altLang="en-US" i="1" dirty="0"/>
              <a:t>)+W ·penalty(</a:t>
            </a:r>
            <a:r>
              <a:rPr lang="en-US" altLang="en-US" b="1" i="1" dirty="0"/>
              <a:t>x</a:t>
            </a:r>
            <a:r>
              <a:rPr lang="en-US" altLang="en-US" i="1" dirty="0"/>
              <a:t>)</a:t>
            </a:r>
          </a:p>
          <a:p>
            <a:pPr eaLnBrk="1" hangingPunct="1">
              <a:lnSpc>
                <a:spcPct val="90000"/>
              </a:lnSpc>
              <a:buFont typeface="Wingdings" panose="05000000000000000000" pitchFamily="2" charset="2"/>
              <a:buNone/>
            </a:pPr>
            <a:endParaRPr lang="en-US" altLang="en-US" i="1" dirty="0"/>
          </a:p>
          <a:p>
            <a:pPr eaLnBrk="1" hangingPunct="1">
              <a:lnSpc>
                <a:spcPct val="90000"/>
              </a:lnSpc>
              <a:buFont typeface="Wingdings" panose="05000000000000000000" pitchFamily="2" charset="2"/>
              <a:buNone/>
            </a:pPr>
            <a:r>
              <a:rPr lang="en-US" altLang="en-US" i="1" dirty="0"/>
              <a:t>Blind ex: W=W(t)=(C ·t)</a:t>
            </a:r>
            <a:r>
              <a:rPr lang="el-GR" altLang="en-US" i="1" baseline="30000"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 with C,</a:t>
            </a:r>
            <a:r>
              <a:rPr lang="el-GR" altLang="en-US" i="1"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dirty="0">
                <a:cs typeface="Times New Roman" panose="02020603050405020304" pitchFamily="18" charset="0"/>
              </a:rPr>
              <a:t>Note: this allows evolution to cheat!</a:t>
            </a:r>
            <a:endParaRPr lang="el-GR" altLang="en-US" i="1" dirty="0">
              <a:cs typeface="Times New Roman" panose="02020603050405020304" pitchFamily="18" charset="0"/>
            </a:endParaRPr>
          </a:p>
        </p:txBody>
      </p:sp>
    </p:spTree>
  </p:cSld>
  <p:clrMapOvr>
    <a:masterClrMapping/>
  </p:clrMapOvr>
  <p:transition>
    <p:push di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a:t>What is changed?</a:t>
            </a:r>
          </a:p>
          <a:p>
            <a:pPr lvl="1" eaLnBrk="1" hangingPunct="1"/>
            <a:r>
              <a:rPr lang="en-US" altLang="en-US" dirty="0"/>
              <a:t>Symbolic vs numeric parameters</a:t>
            </a:r>
          </a:p>
          <a:p>
            <a:pPr eaLnBrk="1" hangingPunct="1"/>
            <a:r>
              <a:rPr lang="en-US" altLang="en-US" dirty="0"/>
              <a:t>How is the change made?</a:t>
            </a:r>
          </a:p>
          <a:p>
            <a:pPr lvl="1" eaLnBrk="1" hangingPunct="1"/>
            <a:r>
              <a:rPr lang="en-US" altLang="en-US" dirty="0"/>
              <a:t>Blind, adaptive, self-adaptive</a:t>
            </a:r>
          </a:p>
          <a:p>
            <a:pPr eaLnBrk="1" hangingPunct="1"/>
            <a:r>
              <a:rPr lang="en-US" altLang="en-US" dirty="0"/>
              <a:t>Based on what evidence?</a:t>
            </a:r>
          </a:p>
          <a:p>
            <a:pPr lvl="1" eaLnBrk="1" hangingPunct="1"/>
            <a:r>
              <a:rPr lang="en-US" altLang="en-US" dirty="0"/>
              <a:t>Absolute vs relative evidence</a:t>
            </a:r>
          </a:p>
          <a:p>
            <a:pPr eaLnBrk="1" hangingPunct="1"/>
            <a:r>
              <a:rPr lang="en-US" altLang="en-US" dirty="0"/>
              <a:t>Scope of change</a:t>
            </a:r>
          </a:p>
          <a:p>
            <a:pPr lvl="1" eaLnBrk="1" hangingPunct="1"/>
            <a:r>
              <a:rPr lang="en-US" altLang="en-US" dirty="0"/>
              <a:t>Population, individual, gene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a:t>Parameter Control: </a:t>
            </a:r>
            <a:br>
              <a:rPr lang="en-US" altLang="en-US"/>
            </a:br>
            <a:r>
              <a:rPr lang="en-US" altLang="en-US"/>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a:t>Gene vs. individual vs. population</a:t>
            </a:r>
          </a:p>
          <a:p>
            <a:pPr eaLnBrk="1" hangingPunct="1"/>
            <a:r>
              <a:rPr lang="en-US" altLang="en-US"/>
              <a:t>Ex: one-bit allele for recombination operator selection (pairwise vs. vote)</a:t>
            </a:r>
          </a:p>
          <a:p>
            <a:pPr eaLnBrk="1" hangingPunct="1"/>
            <a:r>
              <a:rPr lang="en-US" altLang="en-US"/>
              <a:t>Ex:</a:t>
            </a:r>
          </a:p>
          <a:p>
            <a:pPr lvl="1" eaLnBrk="1" hangingPunct="1"/>
            <a:r>
              <a:rPr lang="en-US" altLang="en-US"/>
              <a:t>Gene: Self-adaptive ES with separate mutation step sizes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p>
          <a:p>
            <a:pPr lvl="1" eaLnBrk="1" hangingPunct="1"/>
            <a:r>
              <a:rPr lang="en-US" altLang="en-US"/>
              <a:t>Individual: Self-adaptive ES with single mutation step size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a:sym typeface="Bookshelf Symbol 2" pitchFamily="2" charset="2"/>
              </a:rPr>
              <a:t> </a:t>
            </a:r>
            <a:r>
              <a:rPr lang="en-GB" altLang="en-US">
                <a:sym typeface="Symbol" panose="05050102010706020507" pitchFamily="18" charset="2"/>
              </a:rPr>
              <a:t> </a:t>
            </a:r>
          </a:p>
          <a:p>
            <a:pPr lvl="1" eaLnBrk="1" hangingPunct="1"/>
            <a:r>
              <a:rPr lang="en-US" altLang="en-US"/>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a:t>Representation (GP:ADFs, delta coding)</a:t>
            </a:r>
          </a:p>
          <a:p>
            <a:pPr eaLnBrk="1" hangingPunct="1">
              <a:lnSpc>
                <a:spcPct val="90000"/>
              </a:lnSpc>
            </a:pPr>
            <a:r>
              <a:rPr lang="en-US" altLang="en-US"/>
              <a:t>Evaluation function (objective function/…)</a:t>
            </a:r>
          </a:p>
          <a:p>
            <a:pPr eaLnBrk="1" hangingPunct="1">
              <a:lnSpc>
                <a:spcPct val="90000"/>
              </a:lnSpc>
            </a:pPr>
            <a:r>
              <a:rPr lang="en-US" altLang="en-US"/>
              <a:t>Mutation (ES)</a:t>
            </a:r>
          </a:p>
          <a:p>
            <a:pPr eaLnBrk="1" hangingPunct="1">
              <a:lnSpc>
                <a:spcPct val="90000"/>
              </a:lnSpc>
            </a:pPr>
            <a:r>
              <a:rPr lang="en-US" altLang="en-US"/>
              <a:t>Recombination (Davis’ adaptive operator fitness:implicit bucket brigade)</a:t>
            </a:r>
          </a:p>
          <a:p>
            <a:pPr eaLnBrk="1" hangingPunct="1">
              <a:lnSpc>
                <a:spcPct val="90000"/>
              </a:lnSpc>
            </a:pPr>
            <a:r>
              <a:rPr lang="en-US" altLang="en-US"/>
              <a:t>Selection (Boltzmann)</a:t>
            </a:r>
          </a:p>
          <a:p>
            <a:pPr eaLnBrk="1" hangingPunct="1">
              <a:lnSpc>
                <a:spcPct val="90000"/>
              </a:lnSpc>
            </a:pPr>
            <a:r>
              <a:rPr lang="en-US" altLang="en-US"/>
              <a:t>Population</a:t>
            </a:r>
          </a:p>
          <a:p>
            <a:pPr eaLnBrk="1" hangingPunct="1">
              <a:lnSpc>
                <a:spcPct val="90000"/>
              </a:lnSpc>
            </a:pPr>
            <a:r>
              <a:rPr lang="en-US" altLang="en-US"/>
              <a:t>Multiple</a:t>
            </a:r>
          </a:p>
        </p:txBody>
      </p:sp>
    </p:spTree>
  </p:cSld>
  <p:clrMapOvr>
    <a:masterClrMapping/>
  </p:clrMapOvr>
  <p:transition>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a:t>1994</a:t>
            </a:r>
            <a:r>
              <a:rPr lang="en-US" altLang="en-US"/>
              <a:t> Genetic Algorithm with Varying Population Size (GAVaPS)</a:t>
            </a:r>
          </a:p>
          <a:p>
            <a:pPr>
              <a:lnSpc>
                <a:spcPct val="90000"/>
              </a:lnSpc>
              <a:buFontTx/>
              <a:buNone/>
            </a:pPr>
            <a:r>
              <a:rPr lang="en-US" altLang="en-US" b="1"/>
              <a:t>2000</a:t>
            </a:r>
            <a:r>
              <a:rPr lang="en-US" altLang="en-US"/>
              <a:t> Genetic Algorithm with Adaptive Population Size (APGA)</a:t>
            </a:r>
          </a:p>
          <a:p>
            <a:pPr>
              <a:lnSpc>
                <a:spcPct val="90000"/>
              </a:lnSpc>
              <a:buFontTx/>
              <a:buNone/>
            </a:pPr>
            <a:r>
              <a:rPr lang="en-US" altLang="en-US"/>
              <a:t>– dynamic population size as emergent behavior of individual survival tied to age</a:t>
            </a:r>
          </a:p>
          <a:p>
            <a:pPr>
              <a:lnSpc>
                <a:spcPct val="90000"/>
              </a:lnSpc>
              <a:buFontTx/>
              <a:buNone/>
            </a:pPr>
            <a:r>
              <a:rPr lang="en-US" altLang="en-US"/>
              <a:t>– both introduce two new parameters: MinLT and MaxLT; furthermore, population size converges to 0.5 * </a:t>
            </a:r>
            <a:r>
              <a:rPr lang="el-GR" altLang="en-US">
                <a:cs typeface="Arial" panose="020B0604020202020204" pitchFamily="34" charset="0"/>
              </a:rPr>
              <a:t>λ</a:t>
            </a:r>
            <a:r>
              <a:rPr lang="en-US" altLang="en-US"/>
              <a:t> * (MinLT + MaxLT)</a:t>
            </a:r>
          </a:p>
        </p:txBody>
      </p:sp>
    </p:spTree>
  </p:cSld>
  <p:clrMapOvr>
    <a:masterClrMapping/>
  </p:clrMapOvr>
  <p:transition>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a:t>1995</a:t>
            </a:r>
            <a:r>
              <a:rPr lang="en-US" altLang="en-US"/>
              <a:t> (1,</a:t>
            </a:r>
            <a:r>
              <a:rPr lang="el-GR" altLang="en-US">
                <a:cs typeface="Arial" panose="020B0604020202020204" pitchFamily="34" charset="0"/>
              </a:rPr>
              <a:t>λ</a:t>
            </a:r>
            <a:r>
              <a:rPr lang="en-US" altLang="en-US">
                <a:cs typeface="Arial" panose="020B0604020202020204" pitchFamily="34" charset="0"/>
              </a:rPr>
              <a:t>)-ES with </a:t>
            </a:r>
            <a:r>
              <a:rPr lang="en-US" altLang="en-US"/>
              <a:t>dynamic offspring size employing adaptive control</a:t>
            </a:r>
          </a:p>
          <a:p>
            <a:pPr>
              <a:lnSpc>
                <a:spcPct val="90000"/>
              </a:lnSpc>
              <a:buFontTx/>
              <a:buNone/>
            </a:pPr>
            <a:r>
              <a:rPr lang="en-US" altLang="en-US"/>
              <a:t>– adjusts </a:t>
            </a:r>
            <a:r>
              <a:rPr lang="el-GR" altLang="en-US">
                <a:cs typeface="Arial" panose="020B0604020202020204" pitchFamily="34" charset="0"/>
              </a:rPr>
              <a:t>λ</a:t>
            </a:r>
            <a:r>
              <a:rPr lang="en-US" altLang="en-US">
                <a:cs typeface="Arial" panose="020B0604020202020204" pitchFamily="34" charset="0"/>
              </a:rPr>
              <a:t> based on the second best individual created</a:t>
            </a:r>
          </a:p>
          <a:p>
            <a:pPr>
              <a:lnSpc>
                <a:spcPct val="90000"/>
              </a:lnSpc>
              <a:buFontTx/>
              <a:buNone/>
            </a:pPr>
            <a:r>
              <a:rPr lang="en-US" altLang="en-US"/>
              <a:t>– goal is to maximize local serial progress-rate, i.e., expected fitness gain per fitness evaluation</a:t>
            </a:r>
          </a:p>
          <a:p>
            <a:pPr>
              <a:lnSpc>
                <a:spcPct val="90000"/>
              </a:lnSpc>
              <a:buFontTx/>
              <a:buNone/>
            </a:pPr>
            <a:r>
              <a:rPr lang="en-US" altLang="en-US"/>
              <a:t>– maximizes convergence rate, which often leads to premature convergence on complex fitness landscapes</a:t>
            </a:r>
          </a:p>
        </p:txBody>
      </p:sp>
    </p:spTree>
  </p:cSld>
  <p:clrMapOvr>
    <a:masterClrMapping/>
  </p:clrMapOvr>
  <p:transition>
    <p:push dir="u"/>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a:t>Population Size Control</a:t>
            </a:r>
          </a:p>
        </p:txBody>
      </p:sp>
      <p:sp>
        <p:nvSpPr>
          <p:cNvPr id="140291" name="Rectangle 3"/>
          <p:cNvSpPr>
            <a:spLocks noGrp="1" noChangeArrowheads="1"/>
          </p:cNvSpPr>
          <p:nvPr>
            <p:ph type="body" idx="1"/>
          </p:nvPr>
        </p:nvSpPr>
        <p:spPr>
          <a:xfrm>
            <a:off x="0" y="1676400"/>
            <a:ext cx="9144000" cy="5791200"/>
          </a:xfrm>
        </p:spPr>
        <p:txBody>
          <a:bodyPr/>
          <a:lstStyle/>
          <a:p>
            <a:pPr>
              <a:lnSpc>
                <a:spcPct val="80000"/>
              </a:lnSpc>
              <a:buFontTx/>
              <a:buNone/>
            </a:pPr>
            <a:r>
              <a:rPr lang="en-US" altLang="en-US" b="1"/>
              <a:t>1999</a:t>
            </a:r>
            <a:r>
              <a:rPr lang="en-US" altLang="en-US"/>
              <a:t> Parameter-less GA</a:t>
            </a:r>
          </a:p>
          <a:p>
            <a:pPr>
              <a:lnSpc>
                <a:spcPct val="80000"/>
              </a:lnSpc>
              <a:buFontTx/>
              <a:buNone/>
            </a:pPr>
            <a:r>
              <a:rPr lang="en-US" altLang="en-US"/>
              <a:t>– runs multiple parallel fixed size populations</a:t>
            </a:r>
          </a:p>
          <a:p>
            <a:pPr>
              <a:lnSpc>
                <a:spcPct val="80000"/>
              </a:lnSpc>
              <a:buFontTx/>
              <a:buNone/>
            </a:pPr>
            <a:r>
              <a:rPr lang="en-US" altLang="en-US"/>
              <a:t>– the sizes are powers of 2, starting with 4 and doubling the size of the largest population to produce next population</a:t>
            </a:r>
          </a:p>
          <a:p>
            <a:pPr>
              <a:lnSpc>
                <a:spcPct val="80000"/>
              </a:lnSpc>
              <a:buFontTx/>
              <a:buNone/>
            </a:pPr>
            <a:r>
              <a:rPr lang="en-US" altLang="en-US"/>
              <a:t>– smaller populations are preferred by allotting them more generations</a:t>
            </a:r>
          </a:p>
          <a:p>
            <a:pPr>
              <a:lnSpc>
                <a:spcPct val="80000"/>
              </a:lnSpc>
              <a:buFontTx/>
              <a:buNone/>
            </a:pPr>
            <a:r>
              <a:rPr lang="en-US" altLang="en-US"/>
              <a:t>– a population is deleted if a) its average fitness is exceeded by the average fitness of a larger population, or b) the population has converged</a:t>
            </a:r>
          </a:p>
          <a:p>
            <a:pPr>
              <a:lnSpc>
                <a:spcPct val="80000"/>
              </a:lnSpc>
              <a:buFontTx/>
              <a:buNone/>
            </a:pPr>
            <a:r>
              <a:rPr lang="en-US" altLang="en-US"/>
              <a:t>– no limit on number of parallel populations</a:t>
            </a:r>
          </a:p>
        </p:txBody>
      </p:sp>
    </p:spTree>
  </p:cSld>
  <p:clrMapOvr>
    <a:masterClrMapping/>
  </p:clrMapOvr>
  <p:transition>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a:t>2003</a:t>
            </a:r>
            <a:r>
              <a:rPr lang="en-US" altLang="en-US"/>
              <a:t> self-adaptive selection of reproduction operators</a:t>
            </a:r>
          </a:p>
          <a:p>
            <a:pPr>
              <a:lnSpc>
                <a:spcPct val="80000"/>
              </a:lnSpc>
              <a:buFontTx/>
              <a:buNone/>
            </a:pPr>
            <a:r>
              <a:rPr lang="en-US" altLang="en-US"/>
              <a:t>– each individual contains a vector of probabilities of using each reproduction operator defined for the problem</a:t>
            </a:r>
          </a:p>
          <a:p>
            <a:pPr>
              <a:lnSpc>
                <a:spcPct val="80000"/>
              </a:lnSpc>
              <a:buFontTx/>
              <a:buNone/>
            </a:pPr>
            <a:r>
              <a:rPr lang="en-US" altLang="en-US"/>
              <a:t>– probability vectors updated every generation</a:t>
            </a:r>
          </a:p>
          <a:p>
            <a:pPr>
              <a:lnSpc>
                <a:spcPct val="80000"/>
              </a:lnSpc>
              <a:buFontTx/>
              <a:buNone/>
            </a:pPr>
            <a:r>
              <a:rPr lang="en-US" altLang="en-US"/>
              <a:t>– in the case of a multi-ary reproduction operator, another individual is selected which prefers the same reproduction operator</a:t>
            </a:r>
          </a:p>
        </p:txBody>
      </p:sp>
    </p:spTree>
  </p:cSld>
  <p:clrMapOvr>
    <a:masterClrMapping/>
  </p:clrMapOvr>
  <p:transition>
    <p:push dir="u"/>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a:t>2004</a:t>
            </a:r>
            <a:r>
              <a:rPr lang="en-US" altLang="en-US"/>
              <a:t> Population Resizing on Fitness Improvement GA (PRoFIGA)</a:t>
            </a:r>
          </a:p>
          <a:p>
            <a:pPr>
              <a:lnSpc>
                <a:spcPct val="90000"/>
              </a:lnSpc>
              <a:buFontTx/>
              <a:buNone/>
            </a:pPr>
            <a:r>
              <a:rPr lang="en-US" altLang="en-US"/>
              <a:t>– dynamically balances exploration versus exploitation by tying population size to magnitude of fitness increases with a special mechanism to escape local optima</a:t>
            </a:r>
          </a:p>
          <a:p>
            <a:pPr>
              <a:lnSpc>
                <a:spcPct val="90000"/>
              </a:lnSpc>
              <a:buFontTx/>
              <a:buNone/>
            </a:pPr>
            <a:r>
              <a:rPr lang="en-US" altLang="en-US"/>
              <a:t>– introduces several new parameters</a:t>
            </a: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a:t>Collect problem knowledge</a:t>
            </a:r>
          </a:p>
          <a:p>
            <a:pPr eaLnBrk="1" hangingPunct="1"/>
            <a:r>
              <a:rPr lang="en-US" altLang="en-US" sz="2600"/>
              <a:t>Choose gene representation</a:t>
            </a:r>
          </a:p>
          <a:p>
            <a:pPr eaLnBrk="1" hangingPunct="1"/>
            <a:r>
              <a:rPr lang="en-US" altLang="en-US" sz="2600"/>
              <a:t>Design fitness function</a:t>
            </a:r>
          </a:p>
          <a:p>
            <a:pPr eaLnBrk="1" hangingPunct="1"/>
            <a:r>
              <a:rPr lang="en-US" altLang="en-US" sz="2600"/>
              <a:t>Creation of initial population</a:t>
            </a:r>
          </a:p>
          <a:p>
            <a:pPr eaLnBrk="1" hangingPunct="1"/>
            <a:r>
              <a:rPr lang="en-US" altLang="en-US" sz="2600"/>
              <a:t>Parent selection</a:t>
            </a:r>
          </a:p>
          <a:p>
            <a:pPr eaLnBrk="1" hangingPunct="1"/>
            <a:r>
              <a:rPr lang="en-US" altLang="en-US" sz="2600"/>
              <a:t>Decide on genetic operators</a:t>
            </a:r>
          </a:p>
          <a:p>
            <a:pPr eaLnBrk="1" hangingPunct="1"/>
            <a:r>
              <a:rPr lang="en-US" altLang="en-US" sz="2600"/>
              <a:t>Competition / survival</a:t>
            </a:r>
          </a:p>
          <a:p>
            <a:pPr eaLnBrk="1" hangingPunct="1"/>
            <a:r>
              <a:rPr lang="en-US" altLang="en-US" sz="2600"/>
              <a:t>Choose termination condition</a:t>
            </a:r>
          </a:p>
          <a:p>
            <a:pPr eaLnBrk="1" hangingPunct="1"/>
            <a:r>
              <a:rPr lang="en-US" altLang="en-US" sz="2600"/>
              <a:t>Find good parameter values</a:t>
            </a:r>
          </a:p>
        </p:txBody>
      </p:sp>
    </p:spTree>
  </p:cSld>
  <p:clrMapOvr>
    <a:masterClrMapping/>
  </p:clrMapOvr>
  <p:transition>
    <p:push di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a:t>2005</a:t>
            </a:r>
            <a:r>
              <a:rPr lang="en-US" altLang="en-US" sz="2800"/>
              <a:t> (1+</a:t>
            </a:r>
            <a:r>
              <a:rPr lang="el-GR" altLang="en-US" sz="2800">
                <a:cs typeface="Arial" panose="020B0604020202020204" pitchFamily="34" charset="0"/>
              </a:rPr>
              <a:t>λ</a:t>
            </a:r>
            <a:r>
              <a:rPr lang="en-US" altLang="en-US" sz="2800">
                <a:cs typeface="Arial" panose="020B0604020202020204" pitchFamily="34" charset="0"/>
              </a:rPr>
              <a:t>)-ES with </a:t>
            </a:r>
            <a:r>
              <a:rPr lang="en-US" altLang="en-US" sz="2800"/>
              <a:t>dynamic offspring size employing adaptive control</a:t>
            </a:r>
          </a:p>
          <a:p>
            <a:pPr>
              <a:lnSpc>
                <a:spcPct val="90000"/>
              </a:lnSpc>
              <a:buFontTx/>
              <a:buNone/>
            </a:pPr>
            <a:r>
              <a:rPr lang="en-US" altLang="en-US" sz="2800"/>
              <a:t>– adjusts </a:t>
            </a:r>
            <a:r>
              <a:rPr lang="el-GR" altLang="en-US" sz="2800">
                <a:cs typeface="Arial" panose="020B0604020202020204" pitchFamily="34" charset="0"/>
              </a:rPr>
              <a:t>λ</a:t>
            </a:r>
            <a:r>
              <a:rPr lang="en-US" altLang="en-US" sz="2800">
                <a:cs typeface="Arial" panose="020B0604020202020204" pitchFamily="34" charset="0"/>
              </a:rPr>
              <a:t> based on the number of offspring fitter than their parent: if none fitter, than double </a:t>
            </a:r>
            <a:r>
              <a:rPr lang="el-GR" altLang="en-US" sz="2800">
                <a:cs typeface="Arial" panose="020B0604020202020204" pitchFamily="34" charset="0"/>
              </a:rPr>
              <a:t>λ</a:t>
            </a:r>
            <a:r>
              <a:rPr lang="en-US" altLang="en-US" sz="2800">
                <a:cs typeface="Arial" panose="020B0604020202020204" pitchFamily="34" charset="0"/>
              </a:rPr>
              <a:t>; otherwise divide </a:t>
            </a:r>
            <a:r>
              <a:rPr lang="el-GR" altLang="en-US" sz="2800">
                <a:cs typeface="Arial" panose="020B0604020202020204" pitchFamily="34" charset="0"/>
              </a:rPr>
              <a:t>λ</a:t>
            </a:r>
            <a:r>
              <a:rPr lang="en-US" altLang="en-US" sz="2800">
                <a:cs typeface="Arial" panose="020B0604020202020204" pitchFamily="34" charset="0"/>
              </a:rPr>
              <a:t> by number that are fitter</a:t>
            </a:r>
          </a:p>
          <a:p>
            <a:pPr>
              <a:lnSpc>
                <a:spcPct val="90000"/>
              </a:lnSpc>
              <a:buFontTx/>
              <a:buNone/>
            </a:pPr>
            <a:r>
              <a:rPr lang="en-US" altLang="en-US" sz="2800"/>
              <a:t>– idea is to quickly increase </a:t>
            </a:r>
            <a:r>
              <a:rPr lang="el-GR" altLang="en-US" sz="2800">
                <a:cs typeface="Arial" panose="020B0604020202020204" pitchFamily="34" charset="0"/>
              </a:rPr>
              <a:t>λ</a:t>
            </a:r>
            <a:r>
              <a:rPr lang="en-US" altLang="en-US" sz="2800"/>
              <a:t> when it appears to be too small, otherwise to decrease it based on the current success rate</a:t>
            </a:r>
          </a:p>
          <a:p>
            <a:pPr>
              <a:lnSpc>
                <a:spcPct val="90000"/>
              </a:lnSpc>
              <a:buFontTx/>
              <a:buNone/>
            </a:pPr>
            <a:r>
              <a:rPr lang="en-US" altLang="en-US" sz="2800"/>
              <a:t>– has problems with complex fitness landscapes that require a large </a:t>
            </a:r>
            <a:r>
              <a:rPr lang="el-GR" altLang="en-US" sz="2800">
                <a:cs typeface="Arial" panose="020B0604020202020204" pitchFamily="34" charset="0"/>
              </a:rPr>
              <a:t>λ</a:t>
            </a:r>
            <a:r>
              <a:rPr lang="en-US" altLang="en-US" sz="2800"/>
              <a:t> to ensure that successful offspring lie on the path to the global optimum</a:t>
            </a:r>
          </a:p>
        </p:txBody>
      </p:sp>
    </p:spTree>
  </p:cSld>
  <p:clrMapOvr>
    <a:masterClrMapping/>
  </p:clrMapOvr>
  <p:transition>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a:t>2006</a:t>
            </a:r>
            <a:r>
              <a:rPr lang="en-US" altLang="en-US"/>
              <a:t> self-adaptation of population size and selective pressure</a:t>
            </a:r>
          </a:p>
          <a:p>
            <a:pPr>
              <a:buFontTx/>
              <a:buNone/>
            </a:pPr>
            <a:r>
              <a:rPr lang="en-US" altLang="en-US"/>
              <a:t>– employs “voting system” by encoding individual’s contribution to population size in its genotype</a:t>
            </a:r>
          </a:p>
          <a:p>
            <a:pPr>
              <a:buFontTx/>
              <a:buNone/>
            </a:pPr>
            <a:r>
              <a:rPr lang="en-US" altLang="en-US"/>
              <a:t>– population size is determined by summing up all the individual “votes”</a:t>
            </a:r>
          </a:p>
          <a:p>
            <a:pPr>
              <a:buFontTx/>
              <a:buNone/>
            </a:pPr>
            <a:r>
              <a:rPr lang="en-US" altLang="en-US"/>
              <a:t>– adds new parameters p</a:t>
            </a:r>
            <a:r>
              <a:rPr lang="en-US" altLang="en-US" baseline="-25000"/>
              <a:t>min</a:t>
            </a:r>
            <a:r>
              <a:rPr lang="en-US" altLang="en-US"/>
              <a:t> and p</a:t>
            </a:r>
            <a:r>
              <a:rPr lang="en-US" altLang="en-US" baseline="-25000"/>
              <a:t>max</a:t>
            </a:r>
            <a:r>
              <a:rPr lang="en-US" altLang="en-US"/>
              <a:t> that determine an individual’s vote value range</a:t>
            </a:r>
          </a:p>
        </p:txBody>
      </p:sp>
    </p:spTree>
  </p:cSld>
  <p:clrMapOvr>
    <a:masterClrMapping/>
  </p:clrMapOvr>
  <p:transition>
    <p:push dir="u"/>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a:t>Selection operators are not commonly used in an adaptive manner</a:t>
            </a:r>
          </a:p>
          <a:p>
            <a:r>
              <a:rPr lang="en-US" altLang="en-US"/>
              <a:t>Most selection pressure mechanisms are based on Boltzmann selection</a:t>
            </a:r>
          </a:p>
          <a:p>
            <a:r>
              <a:rPr lang="en-US" altLang="en-US"/>
              <a:t>Framework for creating Parameterless EAs</a:t>
            </a:r>
          </a:p>
          <a:p>
            <a:r>
              <a:rPr lang="en-US" altLang="en-US"/>
              <a:t>Centralized population size control, parent selection, mate pairing, offspring size control, and survival selection are highly unnatural!</a:t>
            </a:r>
          </a:p>
        </p:txBody>
      </p:sp>
    </p:spTree>
  </p:cSld>
  <p:clrMapOvr>
    <a:masterClrMapping/>
  </p:clrMapOvr>
  <p:transition>
    <p:push di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a:t>Remove unnatural centralized control by:</a:t>
            </a:r>
          </a:p>
          <a:p>
            <a:r>
              <a:rPr lang="en-US" altLang="en-US"/>
              <a:t>Letting individuals select their own mates</a:t>
            </a:r>
          </a:p>
          <a:p>
            <a:r>
              <a:rPr lang="en-US" altLang="en-US"/>
              <a:t>Letting couples decide how many offspring to have</a:t>
            </a:r>
          </a:p>
          <a:p>
            <a:r>
              <a:rPr lang="en-US" altLang="en-US"/>
              <a:t>Giving each individual its own survival chance</a:t>
            </a:r>
          </a:p>
          <a:p>
            <a:pPr>
              <a:buFontTx/>
              <a:buNone/>
            </a:pPr>
            <a:endParaRPr lang="en-US" altLang="en-US"/>
          </a:p>
          <a:p>
            <a:endParaRPr lang="en-US" altLang="en-US"/>
          </a:p>
        </p:txBody>
      </p:sp>
    </p:spTree>
  </p:cSld>
  <p:clrMapOvr>
    <a:masterClrMapping/>
  </p:clrMapOvr>
  <p:transition>
    <p:push dir="u"/>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a:t>An </a:t>
            </a:r>
            <a:r>
              <a:rPr lang="en-US" altLang="en-US" b="1">
                <a:solidFill>
                  <a:srgbClr val="0066FF"/>
                </a:solidFill>
              </a:rPr>
              <a:t>AutoEA</a:t>
            </a:r>
            <a:r>
              <a:rPr lang="en-US" altLang="en-US"/>
              <a:t> is an EA where all the operators work at the individual level (as opposed to traditional EAs where parent selection and survival selection work at the population level in a decidedly unnatural centralized manner)</a:t>
            </a:r>
          </a:p>
          <a:p>
            <a:r>
              <a:rPr lang="en-US" altLang="en-US"/>
              <a:t>Population &amp; offspring size become </a:t>
            </a:r>
            <a:r>
              <a:rPr lang="en-US" altLang="en-US">
                <a:solidFill>
                  <a:srgbClr val="0066FF"/>
                </a:solidFill>
              </a:rPr>
              <a:t>dynamic derived variables</a:t>
            </a:r>
            <a:r>
              <a:rPr lang="en-US" altLang="en-US"/>
              <a:t> determined by the </a:t>
            </a:r>
            <a:r>
              <a:rPr lang="en-US" altLang="en-US">
                <a:solidFill>
                  <a:srgbClr val="0066FF"/>
                </a:solidFill>
              </a:rPr>
              <a:t>emergent behavior</a:t>
            </a:r>
            <a:r>
              <a:rPr lang="en-US" altLang="en-US"/>
              <a:t> of the system</a:t>
            </a:r>
          </a:p>
          <a:p>
            <a:pPr>
              <a:buFontTx/>
              <a:buNone/>
            </a:pPr>
            <a:endParaRPr lang="en-US" altLang="en-US"/>
          </a:p>
        </p:txBody>
      </p:sp>
    </p:spTree>
  </p:cSld>
  <p:clrMapOvr>
    <a:masterClrMapping/>
  </p:clrMapOvr>
  <p:transition>
    <p:push dir="u"/>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a:t>Evolution Strategies (ES)</a:t>
            </a:r>
          </a:p>
        </p:txBody>
      </p:sp>
      <p:sp>
        <p:nvSpPr>
          <p:cNvPr id="150531" name="Rectangle 3"/>
          <p:cNvSpPr>
            <a:spLocks noGrp="1" noChangeArrowheads="1"/>
          </p:cNvSpPr>
          <p:nvPr>
            <p:ph type="body" idx="1"/>
          </p:nvPr>
        </p:nvSpPr>
        <p:spPr/>
        <p:txBody>
          <a:bodyPr/>
          <a:lstStyle/>
          <a:p>
            <a:pPr eaLnBrk="1" hangingPunct="1"/>
            <a:endParaRPr lang="en-US" altLang="en-US"/>
          </a:p>
          <a:p>
            <a:pPr eaLnBrk="1" hangingPunct="1"/>
            <a:r>
              <a:rPr lang="en-US" altLang="en-US"/>
              <a:t>Birth year: 1963</a:t>
            </a:r>
          </a:p>
          <a:p>
            <a:pPr eaLnBrk="1" hangingPunct="1"/>
            <a:r>
              <a:rPr lang="en-US" altLang="en-US"/>
              <a:t>Birth place: Technical University of Berlin, Germany</a:t>
            </a:r>
          </a:p>
          <a:p>
            <a:pPr eaLnBrk="1" hangingPunct="1"/>
            <a:r>
              <a:rPr lang="en-US" altLang="en-US"/>
              <a:t>Parents: Ingo </a:t>
            </a:r>
            <a:r>
              <a:rPr lang="en-US" altLang="en-US" err="1"/>
              <a:t>Rechenberg</a:t>
            </a:r>
            <a:r>
              <a:rPr lang="en-US" altLang="en-US"/>
              <a:t> &amp; Hans-Paul </a:t>
            </a:r>
            <a:r>
              <a:rPr lang="en-US" altLang="en-US" err="1"/>
              <a:t>Schwefel</a:t>
            </a:r>
            <a:endParaRPr lang="en-US" altLang="en-US"/>
          </a:p>
          <a:p>
            <a:pPr eaLnBrk="1" hangingPunct="1"/>
            <a:endParaRPr lang="en-US" altLang="en-US"/>
          </a:p>
        </p:txBody>
      </p:sp>
    </p:spTree>
  </p:cSld>
  <p:clrMapOvr>
    <a:masterClrMapping/>
  </p:clrMapOvr>
  <p:transition>
    <p:push dir="u"/>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err="1"/>
              <a:t>What</a:t>
            </a:r>
            <a:r>
              <a:rPr lang="de-DE"/>
              <a:t> </a:t>
            </a:r>
            <a:r>
              <a:rPr lang="de-DE" err="1"/>
              <a:t>if</a:t>
            </a:r>
            <a:r>
              <a:rPr lang="de-DE"/>
              <a:t> … </a:t>
            </a:r>
            <a:r>
              <a:rPr lang="de-DE" err="1"/>
              <a:t>You</a:t>
            </a:r>
            <a:r>
              <a:rPr lang="de-DE"/>
              <a:t> </a:t>
            </a:r>
            <a:r>
              <a:rPr lang="de-DE" err="1"/>
              <a:t>Had</a:t>
            </a:r>
            <a:r>
              <a:rPr lang="de-DE"/>
              <a:t> </a:t>
            </a:r>
            <a:r>
              <a:rPr lang="de-DE" err="1"/>
              <a:t>Very</a:t>
            </a:r>
            <a:r>
              <a:rPr lang="de-DE"/>
              <a:t> </a:t>
            </a:r>
            <a:r>
              <a:rPr lang="de-DE" err="1"/>
              <a:t>Few</a:t>
            </a:r>
            <a:r>
              <a:rPr lang="de-DE"/>
              <a:t> Trials?</a:t>
            </a:r>
          </a:p>
        </p:txBody>
      </p:sp>
      <p:sp>
        <p:nvSpPr>
          <p:cNvPr id="3" name="Inhaltsplatzhalter 2"/>
          <p:cNvSpPr>
            <a:spLocks noGrp="1"/>
          </p:cNvSpPr>
          <p:nvPr>
            <p:ph idx="1"/>
          </p:nvPr>
        </p:nvSpPr>
        <p:spPr/>
        <p:txBody>
          <a:bodyPr/>
          <a:lstStyle/>
          <a:p>
            <a:pPr marL="0" indent="0">
              <a:buNone/>
            </a:pPr>
            <a:endParaRPr lang="de-DE"/>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a:solidFill>
                  <a:srgbClr val="000000"/>
                </a:solidFill>
                <a:latin typeface="Minion" pitchFamily="2" charset="0"/>
                <a:ea typeface="ＭＳ Ｐゴシック" panose="020B0600070205080204" pitchFamily="34" charset="-128"/>
              </a:rPr>
              <a:t>32% efficiency  improvement!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All </a:t>
            </a:r>
            <a:r>
              <a:rPr lang="de-DE" sz="900" err="1">
                <a:solidFill>
                  <a:srgbClr val="0C2577"/>
                </a:solidFill>
                <a:latin typeface="Minion" pitchFamily="2" charset="0"/>
                <a:ea typeface="ＭＳ Ｐゴシック" panose="020B0600070205080204" pitchFamily="34" charset="-128"/>
              </a:rPr>
              <a:t>photos</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courtesy</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4"/>
            <a:ext cx="1824653" cy="917230"/>
            <a:chOff x="395536" y="5373216"/>
            <a:chExt cx="2432871" cy="1222973"/>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3"/>
              <a:ext cx="2216847" cy="430886"/>
            </a:xfrm>
            <a:prstGeom prst="rect">
              <a:avLst/>
            </a:prstGeom>
            <a:noFill/>
          </p:spPr>
          <p:txBody>
            <a:bodyPr wrap="none" rtlCol="0">
              <a:spAutoFit/>
            </a:bodyPr>
            <a:lstStyle/>
            <a:p>
              <a:pPr defTabSz="685800"/>
              <a:r>
                <a:rPr lang="de-DE" sz="1500">
                  <a:solidFill>
                    <a:srgbClr val="000000"/>
                  </a:solidFill>
                  <a:latin typeface="Minion" pitchFamily="2" charset="0"/>
                  <a:ea typeface="ＭＳ Ｐゴシック" panose="020B0600070205080204" pitchFamily="34" charset="-128"/>
                </a:rPr>
                <a:t>255 experiments</a:t>
              </a: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J. </a:t>
            </a:r>
            <a:r>
              <a:rPr lang="de-DE" sz="900" err="1">
                <a:solidFill>
                  <a:srgbClr val="0C2577"/>
                </a:solidFill>
                <a:latin typeface="Minion" pitchFamily="2" charset="0"/>
                <a:ea typeface="ＭＳ Ｐゴシック" panose="020B0600070205080204" pitchFamily="34" charset="-128"/>
              </a:rPr>
              <a:t>Klockgether</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H.-P. Schwefel: </a:t>
            </a:r>
            <a:r>
              <a:rPr lang="de-DE" sz="900" err="1">
                <a:solidFill>
                  <a:srgbClr val="0C2577"/>
                </a:solidFill>
                <a:latin typeface="Minion" pitchFamily="2" charset="0"/>
                <a:ea typeface="ＭＳ Ｐゴシック" panose="020B0600070205080204" pitchFamily="34" charset="-128"/>
              </a:rPr>
              <a:t>Two-phase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nozzle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hollow</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core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jet</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experiments</a:t>
            </a:r>
            <a:r>
              <a:rPr lang="de-DE" sz="900">
                <a:solidFill>
                  <a:srgbClr val="0C2577"/>
                </a:solidFill>
                <a:latin typeface="Minion" pitchFamily="2" charset="0"/>
                <a:ea typeface="ＭＳ Ｐゴシック" panose="020B0600070205080204" pitchFamily="34" charset="-128"/>
              </a:rPr>
              <a:t>. In </a:t>
            </a:r>
            <a:r>
              <a:rPr lang="de-DE" sz="900" i="1" err="1">
                <a:solidFill>
                  <a:srgbClr val="0C2577"/>
                </a:solidFill>
                <a:latin typeface="Minion" pitchFamily="2" charset="0"/>
                <a:ea typeface="ＭＳ Ｐゴシック" panose="020B0600070205080204" pitchFamily="34" charset="-128"/>
              </a:rPr>
              <a:t>Proc</a:t>
            </a:r>
            <a:r>
              <a:rPr lang="de-DE" sz="900" i="1">
                <a:solidFill>
                  <a:srgbClr val="0C2577"/>
                </a:solidFill>
                <a:latin typeface="Minion" pitchFamily="2" charset="0"/>
                <a:ea typeface="ＭＳ Ｐゴシック" panose="020B0600070205080204" pitchFamily="34" charset="-128"/>
              </a:rPr>
              <a:t>. 11th </a:t>
            </a:r>
            <a:r>
              <a:rPr lang="de-DE" sz="900" i="1" err="1">
                <a:solidFill>
                  <a:srgbClr val="0C2577"/>
                </a:solidFill>
                <a:latin typeface="Minion" pitchFamily="2" charset="0"/>
                <a:ea typeface="ＭＳ Ｐゴシック" panose="020B0600070205080204" pitchFamily="34" charset="-128"/>
              </a:rPr>
              <a:t>Symp</a:t>
            </a:r>
            <a:r>
              <a:rPr lang="de-DE" sz="900" i="1">
                <a:solidFill>
                  <a:srgbClr val="0C2577"/>
                </a:solidFill>
                <a:latin typeface="Minion" pitchFamily="2" charset="0"/>
                <a:ea typeface="ＭＳ Ｐゴシック" panose="020B0600070205080204" pitchFamily="34" charset="-128"/>
              </a:rPr>
              <a:t>. Engineering </a:t>
            </a:r>
            <a:r>
              <a:rPr lang="de-DE" sz="900" i="1" err="1">
                <a:solidFill>
                  <a:srgbClr val="0C2577"/>
                </a:solidFill>
                <a:latin typeface="Minion" pitchFamily="2" charset="0"/>
                <a:ea typeface="ＭＳ Ｐゴシック" panose="020B0600070205080204" pitchFamily="34" charset="-128"/>
              </a:rPr>
              <a:t>Aspects</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of</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Magnetohydrodynamcis</a:t>
            </a:r>
            <a:r>
              <a:rPr lang="de-DE" sz="900">
                <a:solidFill>
                  <a:srgbClr val="0C2577"/>
                </a:solidFill>
                <a:latin typeface="Minion" pitchFamily="2" charset="0"/>
                <a:ea typeface="ＭＳ Ｐゴシック" panose="020B0600070205080204" pitchFamily="34" charset="-128"/>
              </a:rPr>
              <a:t>. Ed. D. Elliott, pp. 141-148. </a:t>
            </a:r>
            <a:r>
              <a:rPr lang="de-DE" sz="900" err="1">
                <a:solidFill>
                  <a:srgbClr val="0C2577"/>
                </a:solidFill>
                <a:latin typeface="Minion" pitchFamily="2" charset="0"/>
                <a:ea typeface="ＭＳ Ｐゴシック" panose="020B0600070205080204" pitchFamily="34" charset="-128"/>
              </a:rPr>
              <a:t>California</a:t>
            </a:r>
            <a:r>
              <a:rPr lang="de-DE" sz="900">
                <a:solidFill>
                  <a:srgbClr val="0C2577"/>
                </a:solidFill>
                <a:latin typeface="Minion" pitchFamily="2" charset="0"/>
                <a:ea typeface="ＭＳ Ｐゴシック" panose="020B0600070205080204" pitchFamily="34" charset="-128"/>
              </a:rPr>
              <a:t> Institute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a:t>Two-membered ES: (1+1)</a:t>
            </a:r>
          </a:p>
          <a:p>
            <a:pPr eaLnBrk="1" hangingPunct="1"/>
            <a:r>
              <a:rPr lang="en-US" altLang="en-US"/>
              <a:t>Original multi-membered ES: (µ+1)</a:t>
            </a:r>
          </a:p>
          <a:p>
            <a:pPr eaLnBrk="1" hangingPunct="1"/>
            <a:r>
              <a:rPr lang="en-US" altLang="en-US"/>
              <a:t>Multi-membered ES: (µ+</a:t>
            </a:r>
            <a:r>
              <a:rPr lang="el-GR" altLang="en-US"/>
              <a:t>λ</a:t>
            </a:r>
            <a:r>
              <a:rPr lang="en-US" altLang="en-US"/>
              <a:t>), (µ,</a:t>
            </a:r>
            <a:r>
              <a:rPr lang="el-GR" altLang="en-US"/>
              <a:t>λ</a:t>
            </a:r>
            <a:r>
              <a:rPr lang="en-US" altLang="en-US"/>
              <a:t>)</a:t>
            </a:r>
          </a:p>
          <a:p>
            <a:pPr eaLnBrk="1" hangingPunct="1"/>
            <a:r>
              <a:rPr lang="en-US" altLang="en-US"/>
              <a:t>Parameter tuning vs. parameter control</a:t>
            </a:r>
          </a:p>
          <a:p>
            <a:pPr eaLnBrk="1" hangingPunct="1"/>
            <a:r>
              <a:rPr lang="en-US" altLang="en-US"/>
              <a:t>Adaptive parameter control</a:t>
            </a:r>
          </a:p>
          <a:p>
            <a:pPr lvl="1" eaLnBrk="1" hangingPunct="1"/>
            <a:r>
              <a:rPr lang="en-US" altLang="en-US" err="1"/>
              <a:t>Rechenberg’s</a:t>
            </a:r>
            <a:r>
              <a:rPr lang="en-US" altLang="en-US"/>
              <a:t> 1/5 success rule</a:t>
            </a:r>
          </a:p>
          <a:p>
            <a:pPr eaLnBrk="1" hangingPunct="1"/>
            <a:r>
              <a:rPr lang="en-US" altLang="en-US"/>
              <a:t>Self-adaptation</a:t>
            </a:r>
          </a:p>
          <a:p>
            <a:pPr lvl="1" eaLnBrk="1" hangingPunct="1"/>
            <a:r>
              <a:rPr lang="en-US" altLang="en-US"/>
              <a:t>Mutation Step control</a:t>
            </a:r>
            <a:endParaRPr lang="el-GR" altLang="en-US"/>
          </a:p>
        </p:txBody>
      </p:sp>
    </p:spTree>
  </p:cSld>
  <p:clrMapOvr>
    <a:masterClrMapping/>
  </p:clrMapOvr>
  <p:transition>
    <p:push dir="u"/>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br>
              <a:rPr lang="en-GB" altLang="en-US"/>
            </a:br>
            <a:r>
              <a:rPr lang="en-GB" altLang="en-US"/>
              <a:t>Uncorrelated mutation with one step size</a:t>
            </a:r>
            <a:endParaRPr lang="en-GB" altLang="en-US">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a:sym typeface="Symbol" panose="05050102010706020507" pitchFamily="18" charset="2"/>
              </a:rPr>
              <a:t>Chromosomes: 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a:sym typeface="Bookshelf Symbol 2" pitchFamily="2" charset="2"/>
              </a:rPr>
              <a:t> </a:t>
            </a:r>
            <a:r>
              <a:rPr lang="en-GB" altLang="en-US">
                <a:sym typeface="Symbol" panose="05050102010706020507" pitchFamily="18" charset="2"/>
              </a:rPr>
              <a:t> </a:t>
            </a:r>
          </a:p>
          <a:p>
            <a:pPr eaLnBrk="1" hangingPunct="1"/>
            <a:r>
              <a:rPr lang="en-GB" altLang="en-US">
                <a:sym typeface="Symbol" panose="05050102010706020507" pitchFamily="18" charset="2"/>
              </a:rPr>
              <a:t>’ =  </a:t>
            </a:r>
            <a:r>
              <a:rPr lang="en-GB" altLang="en-US" sz="1900">
                <a:cs typeface="Arial" panose="020B0604020202020204" pitchFamily="34" charset="0"/>
                <a:sym typeface="Symbol" panose="05050102010706020507" pitchFamily="18" charset="2"/>
              </a:rPr>
              <a:t>•</a:t>
            </a:r>
            <a:r>
              <a:rPr lang="en-GB" altLang="en-US">
                <a:cs typeface="Arial" panose="020B0604020202020204" pitchFamily="34" charset="0"/>
                <a:sym typeface="Symbol" panose="05050102010706020507" pitchFamily="18" charset="2"/>
              </a:rPr>
              <a:t> </a:t>
            </a:r>
            <a:r>
              <a:rPr lang="en-GB" altLang="en-US" err="1">
                <a:sym typeface="Symbol" panose="05050102010706020507" pitchFamily="18" charset="2"/>
              </a:rPr>
              <a:t>exp</a:t>
            </a:r>
            <a:r>
              <a:rPr lang="en-GB" altLang="en-US">
                <a:sym typeface="Symbol" panose="05050102010706020507" pitchFamily="18" charset="2"/>
              </a:rPr>
              <a:t>( </a:t>
            </a:r>
            <a:r>
              <a:rPr lang="en-GB" altLang="en-US" sz="1900">
                <a:cs typeface="Arial" panose="020B0604020202020204" pitchFamily="34" charset="0"/>
                <a:sym typeface="Symbol" panose="05050102010706020507" pitchFamily="18" charset="2"/>
              </a:rPr>
              <a:t>•</a:t>
            </a:r>
            <a:r>
              <a:rPr lang="en-GB" altLang="en-US">
                <a:sym typeface="Symbol" panose="05050102010706020507" pitchFamily="18" charset="2"/>
              </a:rPr>
              <a:t> N(0,1))</a:t>
            </a:r>
          </a:p>
          <a:p>
            <a:pPr eaLnBrk="1" hangingPunct="1"/>
            <a:r>
              <a:rPr lang="en-GB" altLang="en-US" err="1"/>
              <a:t>x’</a:t>
            </a:r>
            <a:r>
              <a:rPr lang="en-GB" altLang="en-US" baseline="-25000" err="1"/>
              <a:t>i</a:t>
            </a:r>
            <a:r>
              <a:rPr lang="en-GB" altLang="en-US"/>
              <a:t> = x</a:t>
            </a:r>
            <a:r>
              <a:rPr lang="en-GB" altLang="en-US" baseline="-25000"/>
              <a:t>i</a:t>
            </a:r>
            <a:r>
              <a:rPr lang="en-GB" altLang="en-US"/>
              <a:t> + </a:t>
            </a:r>
            <a:r>
              <a:rPr lang="en-GB" altLang="en-US">
                <a:sym typeface="Symbol" panose="05050102010706020507" pitchFamily="18" charset="2"/>
              </a:rPr>
              <a:t>’</a:t>
            </a:r>
            <a:r>
              <a:rPr lang="en-GB" altLang="en-US"/>
              <a:t> </a:t>
            </a:r>
            <a:r>
              <a:rPr lang="en-GB" altLang="en-US" sz="1900">
                <a:cs typeface="Arial" panose="020B0604020202020204" pitchFamily="34" charset="0"/>
                <a:sym typeface="Symbol" panose="05050102010706020507" pitchFamily="18" charset="2"/>
              </a:rPr>
              <a:t>•</a:t>
            </a:r>
            <a:r>
              <a:rPr lang="en-GB" altLang="en-US"/>
              <a:t> N(0,1)</a:t>
            </a:r>
          </a:p>
          <a:p>
            <a:pPr eaLnBrk="1" hangingPunct="1"/>
            <a:r>
              <a:rPr lang="en-GB" altLang="en-US"/>
              <a:t>Typically the “learning rate” </a:t>
            </a:r>
            <a:r>
              <a:rPr lang="en-GB" altLang="en-US">
                <a:sym typeface="Symbol" panose="05050102010706020507" pitchFamily="18" charset="2"/>
              </a:rPr>
              <a:t></a:t>
            </a:r>
            <a:r>
              <a:rPr lang="en-GB" altLang="en-US"/>
              <a:t> </a:t>
            </a:r>
            <a:r>
              <a:rPr lang="en-GB" altLang="en-US">
                <a:sym typeface="Symbol" panose="05050102010706020507" pitchFamily="18" charset="2"/>
              </a:rPr>
              <a:t> 1/ </a:t>
            </a:r>
            <a:r>
              <a:rPr lang="en-GB" altLang="en-US"/>
              <a:t>n</a:t>
            </a:r>
            <a:r>
              <a:rPr lang="en-GB" altLang="en-US" baseline="30000">
                <a:cs typeface="Arial" panose="020B0604020202020204" pitchFamily="34" charset="0"/>
              </a:rPr>
              <a:t>½</a:t>
            </a:r>
            <a:endParaRPr lang="en-GB" altLang="en-US" baseline="30000"/>
          </a:p>
          <a:p>
            <a:pPr eaLnBrk="1" hangingPunct="1"/>
            <a:r>
              <a:rPr lang="en-GB" altLang="en-US"/>
              <a:t>And we have a boundary rule </a:t>
            </a:r>
            <a:r>
              <a:rPr lang="en-GB" altLang="en-US">
                <a:sym typeface="Symbol" panose="05050102010706020507" pitchFamily="18" charset="2"/>
              </a:rPr>
              <a:t>’ &lt; </a:t>
            </a:r>
            <a:r>
              <a:rPr lang="en-GB" altLang="en-US" baseline="-25000">
                <a:sym typeface="Symbol" panose="05050102010706020507" pitchFamily="18" charset="2"/>
              </a:rPr>
              <a:t>0</a:t>
            </a:r>
            <a:r>
              <a:rPr lang="en-GB" altLang="en-US">
                <a:sym typeface="Symbol" panose="05050102010706020507" pitchFamily="18" charset="2"/>
              </a:rPr>
              <a:t>  ’ = </a:t>
            </a:r>
            <a:r>
              <a:rPr lang="en-GB" altLang="en-US" baseline="-25000">
                <a:sym typeface="Symbol" panose="05050102010706020507" pitchFamily="18" charset="2"/>
              </a:rPr>
              <a:t>0</a:t>
            </a:r>
          </a:p>
        </p:txBody>
      </p:sp>
    </p:spTree>
  </p:cSld>
  <p:clrMapOvr>
    <a:masterClrMapping/>
  </p:clrMapOvr>
  <p:transition>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Given the function</a:t>
            </a:r>
          </a:p>
          <a:p>
            <a:pP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i="1"/>
              <a:t>f(x,y) = x</a:t>
            </a:r>
            <a:r>
              <a:rPr lang="en-US" altLang="en-US" i="1" baseline="30000"/>
              <a:t>2</a:t>
            </a:r>
            <a:r>
              <a:rPr lang="en-US" altLang="en-US" i="1"/>
              <a:t>y + 5xy – 3xy</a:t>
            </a:r>
            <a:r>
              <a:rPr lang="en-US" altLang="en-US" i="1" baseline="30000"/>
              <a:t>2</a:t>
            </a:r>
          </a:p>
          <a:p>
            <a:pPr eaLnBrk="1" hangingPunct="1">
              <a:buFont typeface="Wingdings" panose="05000000000000000000" pitchFamily="2" charset="2"/>
              <a:buNone/>
            </a:pPr>
            <a:endParaRPr lang="en-US" altLang="en-US" i="1" baseline="30000"/>
          </a:p>
          <a:p>
            <a:pPr eaLnBrk="1" hangingPunct="1">
              <a:buFont typeface="Wingdings" panose="05000000000000000000" pitchFamily="2" charset="2"/>
              <a:buNone/>
            </a:pPr>
            <a:r>
              <a:rPr lang="en-US" altLang="en-US"/>
              <a:t>for what integer values of </a:t>
            </a:r>
            <a:r>
              <a:rPr lang="en-US" altLang="en-US" i="1"/>
              <a:t>x</a:t>
            </a:r>
            <a:r>
              <a:rPr lang="en-US" altLang="en-US"/>
              <a:t> and </a:t>
            </a:r>
            <a:r>
              <a:rPr lang="en-US" altLang="en-US" i="1"/>
              <a:t>y</a:t>
            </a:r>
            <a:r>
              <a:rPr lang="en-US" altLang="en-US"/>
              <a:t> is </a:t>
            </a:r>
            <a:r>
              <a:rPr lang="en-US" altLang="en-US" i="1"/>
              <a:t>f(x,y)</a:t>
            </a:r>
            <a:r>
              <a:rPr lang="en-US" altLang="en-US"/>
              <a:t> minimal?</a:t>
            </a:r>
          </a:p>
        </p:txBody>
      </p:sp>
    </p:spTree>
  </p:cSld>
  <p:clrMapOvr>
    <a:masterClrMapping/>
  </p:clrMapOvr>
  <p:transition>
    <p:push dir="u"/>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a:t>Mutation case 2:</a:t>
            </a:r>
            <a:br>
              <a:rPr lang="en-GB" altLang="en-US"/>
            </a:br>
            <a:r>
              <a:rPr lang="en-GB" altLang="en-US"/>
              <a:t>Uncorrelated mutation with </a:t>
            </a:r>
            <a:r>
              <a:rPr lang="en-GB" altLang="en-US" i="1"/>
              <a:t>n</a:t>
            </a:r>
            <a:r>
              <a:rPr lang="en-GB" altLang="en-US"/>
              <a:t> </a:t>
            </a:r>
            <a:r>
              <a:rPr lang="en-GB" altLang="en-US">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a:sym typeface="Symbol" panose="05050102010706020507" pitchFamily="18" charset="2"/>
              </a:rPr>
              <a:t>Chromosomes:  </a:t>
            </a:r>
            <a:r>
              <a:rPr lang="en-GB" altLang="en-US" sz="2600">
                <a:sym typeface="Bookshelf Symbol 2" pitchFamily="2" charset="2"/>
              </a:rPr>
              <a:t>x</a:t>
            </a:r>
            <a:r>
              <a:rPr lang="en-GB" altLang="en-US" sz="2600" baseline="-25000">
                <a:sym typeface="Bookshelf Symbol 2" pitchFamily="2" charset="2"/>
              </a:rPr>
              <a:t>1</a:t>
            </a:r>
            <a:r>
              <a:rPr lang="en-GB" altLang="en-US" sz="2600">
                <a:sym typeface="Bookshelf Symbol 2" pitchFamily="2" charset="2"/>
              </a:rPr>
              <a:t>,…,</a:t>
            </a:r>
            <a:r>
              <a:rPr lang="en-GB" altLang="en-US" sz="2600" err="1">
                <a:sym typeface="Bookshelf Symbol 2" pitchFamily="2" charset="2"/>
              </a:rPr>
              <a:t>x</a:t>
            </a:r>
            <a:r>
              <a:rPr lang="en-GB" altLang="en-US" sz="2600" baseline="-25000" err="1">
                <a:sym typeface="Bookshelf Symbol 2" pitchFamily="2" charset="2"/>
              </a:rPr>
              <a:t>n</a:t>
            </a:r>
            <a:r>
              <a:rPr lang="en-GB" altLang="en-US" sz="2600">
                <a:sym typeface="Bookshelf Symbol 2" pitchFamily="2" charset="2"/>
              </a:rPr>
              <a:t>, </a:t>
            </a:r>
            <a:r>
              <a:rPr lang="en-GB" altLang="en-US" sz="2600">
                <a:sym typeface="Symbol" panose="05050102010706020507" pitchFamily="18" charset="2"/>
              </a:rPr>
              <a:t></a:t>
            </a:r>
            <a:r>
              <a:rPr lang="en-GB" altLang="en-US" sz="2600" baseline="-25000">
                <a:sym typeface="Bookshelf Symbol 2" pitchFamily="2" charset="2"/>
              </a:rPr>
              <a:t>1</a:t>
            </a:r>
            <a:r>
              <a:rPr lang="en-GB" altLang="en-US" sz="2600">
                <a:sym typeface="Bookshelf Symbol 2" pitchFamily="2" charset="2"/>
              </a:rPr>
              <a:t>,…, </a:t>
            </a:r>
            <a:r>
              <a:rPr lang="en-GB" altLang="en-US" sz="2600">
                <a:sym typeface="Symbol" panose="05050102010706020507" pitchFamily="18" charset="2"/>
              </a:rPr>
              <a:t></a:t>
            </a:r>
            <a:r>
              <a:rPr lang="en-GB" altLang="en-US" sz="2600" baseline="-25000">
                <a:sym typeface="Bookshelf Symbol 2" pitchFamily="2" charset="2"/>
              </a:rPr>
              <a:t>n</a:t>
            </a:r>
            <a:r>
              <a:rPr lang="en-GB" altLang="en-US" sz="2600">
                <a:sym typeface="Bookshelf Symbol 2" pitchFamily="2" charset="2"/>
              </a:rPr>
              <a:t> </a:t>
            </a:r>
            <a:r>
              <a:rPr lang="en-GB" altLang="en-US" sz="2600">
                <a:sym typeface="Symbol" panose="05050102010706020507" pitchFamily="18" charset="2"/>
              </a:rPr>
              <a:t></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err="1">
                <a:sym typeface="Symbol" panose="05050102010706020507" pitchFamily="18" charset="2"/>
              </a:rPr>
              <a:t>exp</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a:t>
            </a:r>
            <a:r>
              <a:rPr lang="en-GB" altLang="en-US" sz="2600" baseline="-25000"/>
              <a:t>i</a:t>
            </a:r>
            <a:r>
              <a:rPr lang="en-GB" altLang="en-US" sz="2600">
                <a:sym typeface="Symbol" panose="05050102010706020507" pitchFamily="18" charset="2"/>
              </a:rPr>
              <a:t> (0,1))</a:t>
            </a:r>
          </a:p>
          <a:p>
            <a:pPr eaLnBrk="1" hangingPunct="1">
              <a:lnSpc>
                <a:spcPct val="90000"/>
              </a:lnSpc>
            </a:pPr>
            <a:r>
              <a:rPr lang="en-GB" altLang="en-US" sz="2600" err="1"/>
              <a:t>x’</a:t>
            </a:r>
            <a:r>
              <a:rPr lang="en-GB" altLang="en-US" sz="2600" baseline="-25000" err="1"/>
              <a:t>i</a:t>
            </a:r>
            <a:r>
              <a:rPr lang="en-GB" altLang="en-US" sz="2600"/>
              <a:t> = x</a:t>
            </a:r>
            <a:r>
              <a:rPr lang="en-GB" altLang="en-US" sz="2600" baseline="-25000"/>
              <a:t>i</a:t>
            </a:r>
            <a:r>
              <a:rPr lang="en-GB" altLang="en-US" sz="2600"/>
              <a:t> + </a:t>
            </a:r>
            <a:r>
              <a:rPr lang="en-GB" altLang="en-US" sz="2600">
                <a:sym typeface="Symbol" panose="05050102010706020507" pitchFamily="18" charset="2"/>
              </a:rPr>
              <a:t>’</a:t>
            </a:r>
            <a:r>
              <a:rPr lang="en-GB" altLang="en-US" sz="2600" baseline="-25000"/>
              <a:t>i</a:t>
            </a:r>
            <a:r>
              <a:rPr lang="en-GB" altLang="en-US" sz="2600"/>
              <a:t> </a:t>
            </a:r>
            <a:r>
              <a:rPr lang="en-GB" altLang="en-US" sz="1700">
                <a:cs typeface="Arial" panose="020B0604020202020204" pitchFamily="34" charset="0"/>
                <a:sym typeface="Symbol" panose="05050102010706020507" pitchFamily="18" charset="2"/>
              </a:rPr>
              <a:t>•</a:t>
            </a:r>
            <a:r>
              <a:rPr lang="en-GB" altLang="en-US" sz="2600"/>
              <a:t> N</a:t>
            </a:r>
            <a:r>
              <a:rPr lang="en-GB" altLang="en-US" sz="2600" baseline="-25000"/>
              <a:t>i</a:t>
            </a:r>
            <a:r>
              <a:rPr lang="en-GB" altLang="en-US" sz="2600"/>
              <a:t> (0,1)</a:t>
            </a:r>
          </a:p>
          <a:p>
            <a:pPr eaLnBrk="1" hangingPunct="1">
              <a:lnSpc>
                <a:spcPct val="90000"/>
              </a:lnSpc>
            </a:pPr>
            <a:r>
              <a:rPr lang="en-GB" altLang="en-US" sz="2600">
                <a:sym typeface="Symbol" panose="05050102010706020507" pitchFamily="18" charset="2"/>
              </a:rPr>
              <a:t>Two learning rate </a:t>
            </a:r>
            <a:r>
              <a:rPr lang="en-GB" altLang="en-US" sz="2600" err="1">
                <a:sym typeface="Symbol" panose="05050102010706020507" pitchFamily="18" charset="2"/>
              </a:rPr>
              <a:t>parmeters</a:t>
            </a:r>
            <a:r>
              <a:rPr lang="en-GB" altLang="en-US" sz="2600">
                <a:sym typeface="Symbol" panose="05050102010706020507" pitchFamily="18" charset="2"/>
              </a:rPr>
              <a:t>:</a:t>
            </a:r>
          </a:p>
          <a:p>
            <a:pPr lvl="1" eaLnBrk="1" hangingPunct="1">
              <a:lnSpc>
                <a:spcPct val="90000"/>
              </a:lnSpc>
            </a:pPr>
            <a:r>
              <a:rPr lang="en-GB" altLang="en-US" sz="2200">
                <a:sym typeface="Symbol" panose="05050102010706020507" pitchFamily="18" charset="2"/>
              </a:rPr>
              <a:t>’ overall learning rate</a:t>
            </a:r>
          </a:p>
          <a:p>
            <a:pPr lvl="1" eaLnBrk="1" hangingPunct="1">
              <a:lnSpc>
                <a:spcPct val="90000"/>
              </a:lnSpc>
            </a:pPr>
            <a:r>
              <a:rPr lang="en-GB" altLang="en-US" sz="2200">
                <a:sym typeface="Symbol" panose="05050102010706020507" pitchFamily="18" charset="2"/>
              </a:rPr>
              <a:t> coordinate wise learning rate</a:t>
            </a:r>
          </a:p>
          <a:p>
            <a:pPr eaLnBrk="1" hangingPunct="1">
              <a:lnSpc>
                <a:spcPct val="90000"/>
              </a:lnSpc>
            </a:pP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baseline="30000"/>
              <a:t> </a:t>
            </a:r>
            <a:r>
              <a:rPr lang="en-GB" altLang="en-US" sz="2600"/>
              <a:t> and </a:t>
            </a: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a:sym typeface="Symbol" panose="05050102010706020507" pitchFamily="18" charset="2"/>
              </a:rPr>
              <a:t>) </a:t>
            </a:r>
            <a:r>
              <a:rPr lang="en-GB" altLang="en-US" sz="2600" baseline="30000">
                <a:cs typeface="Arial" panose="020B0604020202020204" pitchFamily="34" charset="0"/>
              </a:rPr>
              <a:t>½</a:t>
            </a:r>
          </a:p>
          <a:p>
            <a:pPr eaLnBrk="1" hangingPunct="1">
              <a:lnSpc>
                <a:spcPct val="90000"/>
              </a:lnSpc>
            </a:pPr>
            <a:r>
              <a:rPr lang="en-GB" altLang="en-US" sz="2600">
                <a:sym typeface="Symbol" panose="05050102010706020507" pitchFamily="18" charset="2"/>
              </a:rPr>
              <a:t>’ and  have individual proportionality constants which both have default values of 1</a:t>
            </a:r>
            <a:endParaRPr lang="en-GB" altLang="en-US" sz="2600" baseline="30000"/>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 </a:t>
            </a:r>
            <a:r>
              <a:rPr lang="en-GB" altLang="en-US" sz="2600" baseline="-25000">
                <a:sym typeface="Symbol" panose="05050102010706020507" pitchFamily="18" charset="2"/>
              </a:rPr>
              <a:t>0</a:t>
            </a:r>
          </a:p>
        </p:txBody>
      </p:sp>
    </p:spTree>
  </p:cSld>
  <p:clrMapOvr>
    <a:masterClrMapping/>
  </p:clrMapOvr>
  <p:transition>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a:t>Mutation case 3:</a:t>
            </a:r>
            <a:br>
              <a:rPr lang="en-GB" altLang="en-US"/>
            </a:br>
            <a:r>
              <a:rPr lang="en-GB" altLang="en-US"/>
              <a:t>Correlated mutations </a:t>
            </a:r>
          </a:p>
        </p:txBody>
      </p:sp>
      <p:sp>
        <p:nvSpPr>
          <p:cNvPr id="156675" name="Rectangle 3"/>
          <p:cNvSpPr>
            <a:spLocks noGrp="1" noChangeArrowheads="1"/>
          </p:cNvSpPr>
          <p:nvPr>
            <p:ph type="body" idx="1"/>
          </p:nvPr>
        </p:nvSpPr>
        <p:spPr/>
        <p:txBody>
          <a:bodyPr/>
          <a:lstStyle/>
          <a:p>
            <a:pPr eaLnBrk="1" hangingPunct="1"/>
            <a:r>
              <a:rPr lang="en-GB" altLang="en-US">
                <a:sym typeface="Symbol" panose="05050102010706020507" pitchFamily="18" charset="2"/>
              </a:rPr>
              <a:t>Chromosomes: 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,…,x</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k</a:t>
            </a:r>
            <a:r>
              <a:rPr lang="en-GB" altLang="en-US">
                <a:sym typeface="Bookshelf Symbol 2" pitchFamily="2" charset="2"/>
              </a:rPr>
              <a:t> </a:t>
            </a:r>
            <a:r>
              <a:rPr lang="en-GB" altLang="en-US">
                <a:sym typeface="Symbol" panose="05050102010706020507" pitchFamily="18" charset="2"/>
              </a:rPr>
              <a:t></a:t>
            </a:r>
          </a:p>
          <a:p>
            <a:pPr eaLnBrk="1" hangingPunct="1"/>
            <a:r>
              <a:rPr lang="en-GB" altLang="en-US">
                <a:sym typeface="Symbol" panose="05050102010706020507" pitchFamily="18" charset="2"/>
              </a:rPr>
              <a:t>where k = n </a:t>
            </a:r>
            <a:r>
              <a:rPr lang="en-GB" altLang="en-US" sz="1900">
                <a:cs typeface="Arial" panose="020B0604020202020204" pitchFamily="34" charset="0"/>
                <a:sym typeface="Symbol" panose="05050102010706020507" pitchFamily="18" charset="2"/>
              </a:rPr>
              <a:t>• </a:t>
            </a:r>
            <a:r>
              <a:rPr lang="en-GB" altLang="en-US">
                <a:sym typeface="Symbol" panose="05050102010706020507" pitchFamily="18" charset="2"/>
              </a:rPr>
              <a:t>(n-1)/2 </a:t>
            </a:r>
          </a:p>
          <a:p>
            <a:pPr eaLnBrk="1" hangingPunct="1"/>
            <a:r>
              <a:rPr lang="en-GB" altLang="en-US">
                <a:sym typeface="Symbol" panose="05050102010706020507" pitchFamily="18" charset="2"/>
              </a:rPr>
              <a:t>and the covariance matrix C is defined as:</a:t>
            </a:r>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ii</a:t>
            </a:r>
            <a:r>
              <a:rPr lang="en-GB" altLang="en-US">
                <a:sym typeface="Symbol" panose="05050102010706020507" pitchFamily="18" charset="2"/>
              </a:rPr>
              <a:t> = </a:t>
            </a:r>
            <a:r>
              <a:rPr lang="en-GB" altLang="en-US" baseline="-25000">
                <a:sym typeface="Bookshelf Symbol 2" pitchFamily="2" charset="2"/>
              </a:rPr>
              <a:t>i</a:t>
            </a:r>
            <a:r>
              <a:rPr lang="en-GB" altLang="en-US" baseline="30000">
                <a:sym typeface="Bookshelf Symbol 2" pitchFamily="2" charset="2"/>
              </a:rPr>
              <a:t>2</a:t>
            </a:r>
            <a:endParaRPr lang="en-GB" altLang="en-US"/>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ij</a:t>
            </a:r>
            <a:r>
              <a:rPr lang="en-GB" altLang="en-US">
                <a:sym typeface="Symbol" panose="05050102010706020507" pitchFamily="18" charset="2"/>
              </a:rPr>
              <a:t> = 0 if i and j are not correlated </a:t>
            </a:r>
            <a:r>
              <a:rPr lang="en-GB" altLang="en-US" baseline="30000">
                <a:sym typeface="Bookshelf Symbol 2" pitchFamily="2" charset="2"/>
              </a:rPr>
              <a:t> </a:t>
            </a:r>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ij</a:t>
            </a:r>
            <a:r>
              <a:rPr lang="en-GB" altLang="en-US">
                <a:sym typeface="Symbol" panose="05050102010706020507" pitchFamily="18" charset="2"/>
              </a:rPr>
              <a:t> = </a:t>
            </a:r>
            <a:r>
              <a:rPr lang="en-GB" altLang="en-US">
                <a:cs typeface="Arial" panose="020B0604020202020204" pitchFamily="34" charset="0"/>
              </a:rPr>
              <a:t>½</a:t>
            </a:r>
            <a:r>
              <a:rPr lang="en-GB" altLang="en-US" baseline="30000">
                <a:cs typeface="Arial" panose="020B0604020202020204" pitchFamily="34" charset="0"/>
              </a:rPr>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a:t>
            </a:r>
            <a:r>
              <a:rPr lang="en-GB" altLang="en-US" baseline="-25000">
                <a:sym typeface="Bookshelf Symbol 2" pitchFamily="2" charset="2"/>
              </a:rPr>
              <a:t>i</a:t>
            </a:r>
            <a:r>
              <a:rPr lang="en-GB" altLang="en-US" baseline="30000">
                <a:sym typeface="Bookshelf Symbol 2" pitchFamily="2" charset="2"/>
              </a:rPr>
              <a:t>2  </a:t>
            </a:r>
            <a:r>
              <a:rPr lang="en-GB" altLang="en-US">
                <a:sym typeface="Symbol" panose="05050102010706020507" pitchFamily="18" charset="2"/>
              </a:rPr>
              <a:t>- </a:t>
            </a:r>
            <a:r>
              <a:rPr lang="en-GB" altLang="en-US" baseline="30000">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j</a:t>
            </a:r>
            <a:r>
              <a:rPr lang="en-GB" altLang="en-US" baseline="30000">
                <a:sym typeface="Bookshelf Symbol 2" pitchFamily="2" charset="2"/>
              </a:rPr>
              <a:t>2 </a:t>
            </a:r>
            <a:r>
              <a:rPr lang="en-GB" altLang="en-US">
                <a:sym typeface="Symbol" panose="05050102010706020507" pitchFamily="18" charset="2"/>
              </a:rPr>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tan(2 </a:t>
            </a:r>
            <a:r>
              <a:rPr lang="en-GB" altLang="en-US" baseline="-25000">
                <a:sym typeface="Bookshelf Symbol 2" pitchFamily="2" charset="2"/>
              </a:rPr>
              <a:t>ij</a:t>
            </a:r>
            <a:r>
              <a:rPr lang="en-GB" altLang="en-US">
                <a:sym typeface="Symbol" panose="05050102010706020507" pitchFamily="18" charset="2"/>
              </a:rPr>
              <a:t>) if i and j are correlated</a:t>
            </a:r>
          </a:p>
          <a:p>
            <a:pPr eaLnBrk="1" hangingPunct="1">
              <a:spcAft>
                <a:spcPct val="20000"/>
              </a:spcAft>
            </a:pPr>
            <a:r>
              <a:rPr lang="en-GB" altLang="en-US">
                <a:sym typeface="Symbol" panose="05050102010706020507" pitchFamily="18" charset="2"/>
              </a:rPr>
              <a:t>Note the numbering / indices of the ‘s </a:t>
            </a:r>
          </a:p>
        </p:txBody>
      </p:sp>
    </p:spTree>
  </p:cSld>
  <p:clrMapOvr>
    <a:masterClrMapping/>
  </p:clrMapOvr>
  <p:transition>
    <p:push dir="u"/>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a:t>Correlated mutations cont’d</a:t>
            </a:r>
            <a:endParaRPr lang="en-GB" altLang="en-US">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a:sym typeface="Symbol" panose="05050102010706020507" pitchFamily="18" charset="2"/>
              </a:rPr>
              <a:t>The mutation mechanism is then:</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exp(’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a:t>
            </a:r>
            <a:r>
              <a:rPr lang="en-GB" altLang="en-US" sz="2600" baseline="-25000"/>
              <a:t>i</a:t>
            </a:r>
            <a:r>
              <a:rPr lang="en-GB" altLang="en-US" sz="2600">
                <a:sym typeface="Symbol" panose="05050102010706020507" pitchFamily="18" charset="2"/>
              </a:rPr>
              <a:t> (0,1))</a:t>
            </a:r>
          </a:p>
          <a:p>
            <a:pPr eaLnBrk="1" hangingPunct="1">
              <a:lnSpc>
                <a:spcPct val="90000"/>
              </a:lnSpc>
              <a:spcAft>
                <a:spcPct val="20000"/>
              </a:spcAft>
            </a:pPr>
            <a:r>
              <a:rPr lang="en-GB" altLang="en-US" sz="2600">
                <a:sym typeface="Symbol" panose="05050102010706020507" pitchFamily="18" charset="2"/>
              </a:rPr>
              <a:t></a:t>
            </a:r>
            <a:r>
              <a:rPr lang="en-GB" altLang="en-US" sz="2600"/>
              <a:t>’</a:t>
            </a:r>
            <a:r>
              <a:rPr lang="en-GB" altLang="en-US" sz="2600" baseline="-25000"/>
              <a:t>j</a:t>
            </a:r>
            <a:r>
              <a:rPr lang="en-GB" altLang="en-US" sz="2600"/>
              <a:t> = </a:t>
            </a:r>
            <a:r>
              <a:rPr lang="en-GB" altLang="en-US" sz="2600">
                <a:sym typeface="Symbol" panose="05050102010706020507" pitchFamily="18" charset="2"/>
              </a:rPr>
              <a:t></a:t>
            </a:r>
            <a:r>
              <a:rPr lang="en-GB" altLang="en-US" sz="2600" baseline="-25000"/>
              <a:t>j</a:t>
            </a:r>
            <a:r>
              <a:rPr lang="en-GB" altLang="en-US" sz="2600"/>
              <a:t> + </a:t>
            </a:r>
            <a:r>
              <a:rPr lang="en-GB" altLang="en-US" sz="2600">
                <a:sym typeface="Symbol" panose="05050102010706020507" pitchFamily="18" charset="2"/>
              </a:rPr>
              <a:t></a:t>
            </a:r>
            <a:r>
              <a:rPr lang="en-GB" altLang="en-US" sz="2600"/>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sz="2600"/>
              <a:t> N (0,1)</a:t>
            </a:r>
          </a:p>
          <a:p>
            <a:pPr eaLnBrk="1" hangingPunct="1">
              <a:lnSpc>
                <a:spcPct val="90000"/>
              </a:lnSpc>
            </a:pPr>
            <a:r>
              <a:rPr lang="en-GB" altLang="en-US" sz="2600" b="1" i="1"/>
              <a:t>x </a:t>
            </a:r>
            <a:r>
              <a:rPr lang="en-GB" altLang="en-US" sz="2600"/>
              <a:t>’ = </a:t>
            </a:r>
            <a:r>
              <a:rPr lang="en-GB" altLang="en-US" sz="2600" b="1" i="1"/>
              <a:t>x</a:t>
            </a:r>
            <a:r>
              <a:rPr lang="en-GB" altLang="en-US" sz="2600"/>
              <a:t>  + </a:t>
            </a:r>
            <a:r>
              <a:rPr lang="en-GB" altLang="en-US" sz="2600" b="1" i="1"/>
              <a:t>N</a:t>
            </a:r>
            <a:r>
              <a:rPr lang="en-GB" altLang="en-US" sz="2600"/>
              <a:t>(</a:t>
            </a:r>
            <a:r>
              <a:rPr lang="en-GB" altLang="en-US" sz="2600" b="1" i="1"/>
              <a:t>0,C’</a:t>
            </a:r>
            <a:r>
              <a:rPr lang="en-GB" altLang="en-US" sz="2600"/>
              <a:t>)</a:t>
            </a:r>
          </a:p>
          <a:p>
            <a:pPr lvl="1" eaLnBrk="1" hangingPunct="1">
              <a:lnSpc>
                <a:spcPct val="90000"/>
              </a:lnSpc>
            </a:pPr>
            <a:r>
              <a:rPr lang="en-GB" altLang="en-US" sz="2200" b="1" i="1"/>
              <a:t>x </a:t>
            </a:r>
            <a:r>
              <a:rPr lang="en-GB" altLang="en-US" sz="2200"/>
              <a:t>stands for the vector </a:t>
            </a:r>
            <a:r>
              <a:rPr lang="en-GB" altLang="en-US" sz="2200">
                <a:sym typeface="Symbol" panose="05050102010706020507" pitchFamily="18" charset="2"/>
              </a:rPr>
              <a:t> </a:t>
            </a:r>
            <a:r>
              <a:rPr lang="en-GB" altLang="en-US" sz="2200">
                <a:sym typeface="Bookshelf Symbol 2" pitchFamily="2" charset="2"/>
              </a:rPr>
              <a:t>x</a:t>
            </a:r>
            <a:r>
              <a:rPr lang="en-GB" altLang="en-US" sz="2200" baseline="-25000">
                <a:sym typeface="Bookshelf Symbol 2" pitchFamily="2" charset="2"/>
              </a:rPr>
              <a:t>1</a:t>
            </a:r>
            <a:r>
              <a:rPr lang="en-GB" altLang="en-US" sz="2200">
                <a:sym typeface="Bookshelf Symbol 2" pitchFamily="2" charset="2"/>
              </a:rPr>
              <a:t>,…,x</a:t>
            </a:r>
            <a:r>
              <a:rPr lang="en-GB" altLang="en-US" sz="2200" baseline="-25000">
                <a:sym typeface="Bookshelf Symbol 2" pitchFamily="2" charset="2"/>
              </a:rPr>
              <a:t>n</a:t>
            </a:r>
            <a:r>
              <a:rPr lang="en-GB" altLang="en-US" sz="2200">
                <a:sym typeface="Bookshelf Symbol 2" pitchFamily="2" charset="2"/>
              </a:rPr>
              <a:t> </a:t>
            </a:r>
            <a:r>
              <a:rPr lang="en-GB" altLang="en-US" sz="2200">
                <a:sym typeface="Symbol" panose="05050102010706020507" pitchFamily="18" charset="2"/>
              </a:rPr>
              <a:t></a:t>
            </a:r>
          </a:p>
          <a:p>
            <a:pPr lvl="1" eaLnBrk="1" hangingPunct="1">
              <a:lnSpc>
                <a:spcPct val="90000"/>
              </a:lnSpc>
            </a:pPr>
            <a:r>
              <a:rPr lang="en-GB" altLang="en-US" sz="2200" b="1" i="1"/>
              <a:t>C’</a:t>
            </a:r>
            <a:r>
              <a:rPr lang="en-GB" altLang="en-US" sz="2200"/>
              <a:t>  is the covariance matrix </a:t>
            </a:r>
            <a:r>
              <a:rPr lang="en-GB" altLang="en-US" sz="2200" b="1" i="1"/>
              <a:t>C</a:t>
            </a:r>
            <a:r>
              <a:rPr lang="en-GB" altLang="en-US" sz="2200"/>
              <a:t> after mutation of the </a:t>
            </a:r>
            <a:r>
              <a:rPr lang="en-GB" altLang="en-US" sz="2200">
                <a:sym typeface="Symbol" panose="05050102010706020507" pitchFamily="18" charset="2"/>
              </a:rPr>
              <a:t></a:t>
            </a:r>
            <a:r>
              <a:rPr lang="en-GB" altLang="en-US" sz="2200"/>
              <a:t> values</a:t>
            </a:r>
          </a:p>
          <a:p>
            <a:pPr eaLnBrk="1" hangingPunct="1">
              <a:lnSpc>
                <a:spcPct val="90000"/>
              </a:lnSpc>
            </a:pP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baseline="30000"/>
              <a:t> </a:t>
            </a:r>
            <a:r>
              <a:rPr lang="en-GB" altLang="en-US" sz="2600"/>
              <a:t> and </a:t>
            </a: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a:sym typeface="Symbol" panose="05050102010706020507" pitchFamily="18" charset="2"/>
              </a:rPr>
              <a:t>) </a:t>
            </a:r>
            <a:r>
              <a:rPr lang="en-GB" altLang="en-US" sz="2600" baseline="30000">
                <a:cs typeface="Arial" panose="020B0604020202020204" pitchFamily="34" charset="0"/>
              </a:rPr>
              <a:t>½  </a:t>
            </a:r>
            <a:r>
              <a:rPr lang="en-GB" altLang="en-US" sz="2600"/>
              <a:t>and </a:t>
            </a:r>
            <a:r>
              <a:rPr lang="en-GB" altLang="en-US" sz="2600">
                <a:sym typeface="Symbol" panose="05050102010706020507" pitchFamily="18" charset="2"/>
              </a:rPr>
              <a:t>  5</a:t>
            </a:r>
            <a:r>
              <a:rPr lang="en-GB" altLang="en-US" sz="2600">
                <a:cs typeface="Arial" panose="020B0604020202020204" pitchFamily="34" charset="0"/>
                <a:sym typeface="Symbol" panose="05050102010706020507" pitchFamily="18" charset="2"/>
              </a:rPr>
              <a:t>°</a:t>
            </a:r>
            <a:r>
              <a:rPr lang="en-GB" altLang="en-US" sz="2600"/>
              <a:t> </a:t>
            </a:r>
          </a:p>
          <a:p>
            <a:pPr eaLnBrk="1" hangingPunct="1">
              <a:lnSpc>
                <a:spcPct val="90000"/>
              </a:lnSpc>
              <a:spcAft>
                <a:spcPct val="20000"/>
              </a:spcAft>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 </a:t>
            </a:r>
            <a:r>
              <a:rPr lang="en-GB" altLang="en-US" sz="2600" baseline="-25000">
                <a:sym typeface="Symbol" panose="05050102010706020507" pitchFamily="18" charset="2"/>
              </a:rPr>
              <a:t>0 </a:t>
            </a:r>
            <a:r>
              <a:rPr lang="en-GB" altLang="en-US" sz="2600"/>
              <a:t>and  </a:t>
            </a:r>
          </a:p>
          <a:p>
            <a:pPr eaLnBrk="1" hangingPunct="1">
              <a:lnSpc>
                <a:spcPct val="90000"/>
              </a:lnSpc>
              <a:spcAft>
                <a:spcPct val="20000"/>
              </a:spcAft>
            </a:pPr>
            <a:r>
              <a:rPr lang="en-GB" altLang="en-US" sz="2600">
                <a:cs typeface="Arial" panose="020B0604020202020204" pitchFamily="34" charset="0"/>
              </a:rPr>
              <a:t>| </a:t>
            </a:r>
            <a:r>
              <a:rPr lang="en-GB" altLang="en-US" sz="2600">
                <a:sym typeface="Symbol" panose="05050102010706020507" pitchFamily="18" charset="2"/>
              </a:rPr>
              <a:t></a:t>
            </a:r>
            <a:r>
              <a:rPr lang="en-GB" altLang="en-US" sz="2600"/>
              <a:t>’</a:t>
            </a:r>
            <a:r>
              <a:rPr lang="en-GB" altLang="en-US" sz="2600" baseline="-25000"/>
              <a:t>j </a:t>
            </a:r>
            <a:r>
              <a:rPr lang="en-GB" altLang="en-US" sz="2600">
                <a:cs typeface="Arial" panose="020B0604020202020204" pitchFamily="34" charset="0"/>
              </a:rPr>
              <a:t>| &gt; </a:t>
            </a:r>
            <a:r>
              <a:rPr lang="en-GB" altLang="en-US" sz="2600">
                <a:cs typeface="Arial" panose="020B0604020202020204" pitchFamily="34" charset="0"/>
                <a:sym typeface="Symbol" panose="05050102010706020507" pitchFamily="18" charset="2"/>
              </a:rPr>
              <a:t>  </a:t>
            </a:r>
            <a:r>
              <a:rPr lang="en-GB" altLang="en-US" sz="2600">
                <a:sym typeface="Symbol" panose="05050102010706020507" pitchFamily="18" charset="2"/>
              </a:rPr>
              <a:t></a:t>
            </a:r>
            <a:r>
              <a:rPr lang="en-GB" altLang="en-US" sz="2600"/>
              <a:t>’</a:t>
            </a:r>
            <a:r>
              <a:rPr lang="en-GB" altLang="en-US" sz="2600" baseline="-25000"/>
              <a:t>j </a:t>
            </a:r>
            <a:r>
              <a:rPr lang="en-GB" altLang="en-US" sz="2600"/>
              <a:t>=</a:t>
            </a:r>
            <a:r>
              <a:rPr lang="en-GB" altLang="en-US" sz="2600" baseline="-25000"/>
              <a:t> </a:t>
            </a:r>
            <a:r>
              <a:rPr lang="en-GB" altLang="en-US" sz="2600">
                <a:sym typeface="Symbol" panose="05050102010706020507" pitchFamily="18" charset="2"/>
              </a:rPr>
              <a:t></a:t>
            </a:r>
            <a:r>
              <a:rPr lang="en-GB" altLang="en-US" sz="2600"/>
              <a:t>’</a:t>
            </a:r>
            <a:r>
              <a:rPr lang="en-GB" altLang="en-US" sz="2600" baseline="-25000"/>
              <a:t>j </a:t>
            </a:r>
            <a:r>
              <a:rPr lang="en-GB" altLang="en-US" sz="2600"/>
              <a:t>- 2 </a:t>
            </a:r>
            <a:r>
              <a:rPr lang="en-GB" altLang="en-US" sz="2600">
                <a:cs typeface="Arial" panose="020B0604020202020204" pitchFamily="34" charset="0"/>
                <a:sym typeface="Symbol" panose="05050102010706020507" pitchFamily="18" charset="2"/>
              </a:rPr>
              <a:t></a:t>
            </a:r>
            <a:r>
              <a:rPr lang="en-GB" altLang="en-US" sz="2600"/>
              <a:t> sign(</a:t>
            </a:r>
            <a:r>
              <a:rPr lang="en-GB" altLang="en-US" sz="2600">
                <a:sym typeface="Symbol" panose="05050102010706020507" pitchFamily="18" charset="2"/>
              </a:rPr>
              <a:t></a:t>
            </a:r>
            <a:r>
              <a:rPr lang="en-GB" altLang="en-US" sz="2600"/>
              <a:t>’</a:t>
            </a:r>
            <a:r>
              <a:rPr lang="en-GB" altLang="en-US" sz="2600" baseline="-25000"/>
              <a:t>j</a:t>
            </a:r>
            <a:r>
              <a:rPr lang="en-GB" altLang="en-US" sz="2600"/>
              <a:t>)</a:t>
            </a:r>
          </a:p>
        </p:txBody>
      </p:sp>
    </p:spTree>
  </p:cSld>
  <p:clrMapOvr>
    <a:masterClrMapping/>
  </p:clrMapOvr>
  <p:transition>
    <p:push dir="u"/>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a:t>Recombination</a:t>
            </a:r>
          </a:p>
        </p:txBody>
      </p:sp>
      <p:sp>
        <p:nvSpPr>
          <p:cNvPr id="159747" name="Rectangle 3"/>
          <p:cNvSpPr>
            <a:spLocks noGrp="1" noChangeArrowheads="1"/>
          </p:cNvSpPr>
          <p:nvPr>
            <p:ph type="body" idx="1"/>
          </p:nvPr>
        </p:nvSpPr>
        <p:spPr/>
        <p:txBody>
          <a:bodyPr/>
          <a:lstStyle/>
          <a:p>
            <a:pPr eaLnBrk="1" hangingPunct="1"/>
            <a:r>
              <a:rPr lang="en-GB" altLang="en-US"/>
              <a:t>Creates one child</a:t>
            </a:r>
          </a:p>
          <a:p>
            <a:pPr eaLnBrk="1" hangingPunct="1"/>
            <a:r>
              <a:rPr lang="en-GB" altLang="en-US"/>
              <a:t>Acts per variable / position by either</a:t>
            </a:r>
          </a:p>
          <a:p>
            <a:pPr lvl="1" eaLnBrk="1" hangingPunct="1"/>
            <a:r>
              <a:rPr lang="en-GB" altLang="en-US"/>
              <a:t>Averaging parental values, or</a:t>
            </a:r>
          </a:p>
          <a:p>
            <a:pPr lvl="1" eaLnBrk="1" hangingPunct="1"/>
            <a:r>
              <a:rPr lang="en-GB" altLang="en-US"/>
              <a:t>Selecting one of the parental values</a:t>
            </a:r>
          </a:p>
          <a:p>
            <a:pPr eaLnBrk="1" hangingPunct="1"/>
            <a:r>
              <a:rPr lang="en-GB" altLang="en-US"/>
              <a:t>From two or more parents by either:</a:t>
            </a:r>
          </a:p>
          <a:p>
            <a:pPr lvl="1" eaLnBrk="1" hangingPunct="1"/>
            <a:r>
              <a:rPr lang="en-GB" altLang="en-US"/>
              <a:t>Using two selected parents to make a child</a:t>
            </a:r>
          </a:p>
          <a:p>
            <a:pPr lvl="1" eaLnBrk="1" hangingPunct="1"/>
            <a:r>
              <a:rPr lang="en-GB" altLang="en-US"/>
              <a:t>Selecting two parents for each position anew </a:t>
            </a:r>
          </a:p>
        </p:txBody>
      </p:sp>
    </p:spTree>
  </p:cSld>
  <p:clrMapOvr>
    <a:masterClrMapping/>
  </p:clrMapOvr>
  <p:transition>
    <p:push di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is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or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a:t>Multimodal Problems</a:t>
            </a:r>
          </a:p>
        </p:txBody>
      </p:sp>
      <p:sp>
        <p:nvSpPr>
          <p:cNvPr id="161795" name="Rectangle 3"/>
          <p:cNvSpPr>
            <a:spLocks noGrp="1" noChangeArrowheads="1"/>
          </p:cNvSpPr>
          <p:nvPr>
            <p:ph type="body" idx="1"/>
          </p:nvPr>
        </p:nvSpPr>
        <p:spPr/>
        <p:txBody>
          <a:bodyPr/>
          <a:lstStyle/>
          <a:p>
            <a:pPr eaLnBrk="1" hangingPunct="1"/>
            <a:r>
              <a:rPr lang="en-US" altLang="en-US"/>
              <a:t>Multimodal def.: multiple local optima and at least one local optimum is not globally optimal</a:t>
            </a:r>
          </a:p>
          <a:p>
            <a:pPr eaLnBrk="1" hangingPunct="1"/>
            <a:r>
              <a:rPr lang="en-US" altLang="en-US"/>
              <a:t>Adaptive landscapes &amp; neighborhoods</a:t>
            </a:r>
          </a:p>
          <a:p>
            <a:pPr eaLnBrk="1" hangingPunct="1"/>
            <a:r>
              <a:rPr lang="en-US" altLang="en-US"/>
              <a:t>Basins of attraction &amp; Niches</a:t>
            </a:r>
          </a:p>
          <a:p>
            <a:pPr eaLnBrk="1" hangingPunct="1"/>
            <a:r>
              <a:rPr lang="en-US" altLang="en-US"/>
              <a:t>Motivation for identifying a diverse set of high quality solutions:</a:t>
            </a:r>
          </a:p>
          <a:p>
            <a:pPr lvl="1" eaLnBrk="1" hangingPunct="1"/>
            <a:r>
              <a:rPr lang="en-US" altLang="en-US"/>
              <a:t>Allow for human judgment</a:t>
            </a:r>
          </a:p>
          <a:p>
            <a:pPr lvl="1" eaLnBrk="1" hangingPunct="1"/>
            <a:r>
              <a:rPr lang="en-US" altLang="en-US"/>
              <a:t>Sharp peak niches may be overfitted</a:t>
            </a:r>
          </a:p>
        </p:txBody>
      </p:sp>
    </p:spTree>
  </p:cSld>
  <p:clrMapOvr>
    <a:masterClrMapping/>
  </p:clrMapOvr>
  <p:transition>
    <p:push dir="u"/>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err="1"/>
              <a:t>Panmictic</a:t>
            </a:r>
            <a:r>
              <a:rPr lang="en-US" altLang="en-US" sz="2600"/>
              <a:t> vs. restricted mating</a:t>
            </a:r>
          </a:p>
          <a:p>
            <a:pPr eaLnBrk="1" hangingPunct="1">
              <a:lnSpc>
                <a:spcPct val="90000"/>
              </a:lnSpc>
            </a:pPr>
            <a:r>
              <a:rPr lang="en-US" altLang="en-US" sz="2600"/>
              <a:t>Finite pop size + </a:t>
            </a:r>
            <a:r>
              <a:rPr lang="en-US" altLang="en-US" sz="2600" err="1"/>
              <a:t>panmictic</a:t>
            </a:r>
            <a:r>
              <a:rPr lang="en-US" altLang="en-US" sz="2600"/>
              <a:t> mating -&gt; genetic drift</a:t>
            </a:r>
          </a:p>
          <a:p>
            <a:pPr eaLnBrk="1" hangingPunct="1">
              <a:lnSpc>
                <a:spcPct val="90000"/>
              </a:lnSpc>
            </a:pPr>
            <a:r>
              <a:rPr lang="en-US" altLang="en-US" sz="2600"/>
              <a:t>Local Adaptation (environmental niche)</a:t>
            </a:r>
          </a:p>
          <a:p>
            <a:pPr eaLnBrk="1" hangingPunct="1">
              <a:lnSpc>
                <a:spcPct val="90000"/>
              </a:lnSpc>
            </a:pPr>
            <a:r>
              <a:rPr lang="en-US" altLang="en-US" sz="2600"/>
              <a:t>Punctuated Equilibria</a:t>
            </a:r>
          </a:p>
          <a:p>
            <a:pPr lvl="1" eaLnBrk="1" hangingPunct="1">
              <a:lnSpc>
                <a:spcPct val="90000"/>
              </a:lnSpc>
            </a:pPr>
            <a:r>
              <a:rPr lang="en-US" altLang="en-US" sz="2200"/>
              <a:t>Evolutionary Stasis</a:t>
            </a:r>
          </a:p>
          <a:p>
            <a:pPr lvl="1" eaLnBrk="1" hangingPunct="1">
              <a:lnSpc>
                <a:spcPct val="90000"/>
              </a:lnSpc>
            </a:pPr>
            <a:r>
              <a:rPr lang="en-US" altLang="en-US" sz="2200"/>
              <a:t>Demes</a:t>
            </a:r>
          </a:p>
          <a:p>
            <a:pPr eaLnBrk="1" hangingPunct="1">
              <a:lnSpc>
                <a:spcPct val="90000"/>
              </a:lnSpc>
            </a:pPr>
            <a:r>
              <a:rPr lang="en-US" altLang="en-US" sz="2600"/>
              <a:t>Speciation (end result of increasingly specialized adaptation to particular environmental niches)</a:t>
            </a:r>
          </a:p>
        </p:txBody>
      </p:sp>
    </p:spTree>
  </p:cSld>
  <p:clrMapOvr>
    <a:masterClrMapping/>
  </p:clrMapOvr>
  <p:transition>
    <p:push dir="u"/>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a:t>Solution space: </a:t>
            </a:r>
            <a:r>
              <a:rPr lang="en-US" altLang="en-US" sz="3400" b="1"/>
              <a:t>Z</a:t>
            </a:r>
            <a:r>
              <a:rPr lang="en-US" altLang="en-US"/>
              <a:t> </a:t>
            </a:r>
            <a:r>
              <a:rPr lang="en-US" altLang="en-US" b="1"/>
              <a:t>x</a:t>
            </a:r>
            <a:r>
              <a:rPr lang="en-US" altLang="en-US"/>
              <a:t> </a:t>
            </a:r>
            <a:r>
              <a:rPr lang="en-US" altLang="en-US" sz="3400" b="1"/>
              <a:t>Z</a:t>
            </a:r>
          </a:p>
          <a:p>
            <a:pPr eaLnBrk="1" hangingPunct="1">
              <a:buFont typeface="Wingdings" panose="05000000000000000000" pitchFamily="2" charset="2"/>
              <a:buNone/>
            </a:pPr>
            <a:r>
              <a:rPr lang="en-US" altLang="en-US"/>
              <a:t>Trial solution: </a:t>
            </a:r>
            <a:r>
              <a:rPr lang="en-US" altLang="en-US" i="1"/>
              <a:t>(x,y)</a:t>
            </a:r>
          </a:p>
          <a:p>
            <a:pPr eaLnBrk="1" hangingPunct="1">
              <a:buFont typeface="Wingdings" panose="05000000000000000000" pitchFamily="2" charset="2"/>
              <a:buNone/>
            </a:pPr>
            <a:r>
              <a:rPr lang="en-US" altLang="en-US"/>
              <a:t>Gene representation: integer</a:t>
            </a:r>
          </a:p>
          <a:p>
            <a:pPr eaLnBrk="1" hangingPunct="1">
              <a:buFont typeface="Wingdings" panose="05000000000000000000" pitchFamily="2" charset="2"/>
              <a:buNone/>
            </a:pPr>
            <a:r>
              <a:rPr lang="en-US" altLang="en-US"/>
              <a:t>Gene initialization: random</a:t>
            </a:r>
          </a:p>
          <a:p>
            <a:pPr eaLnBrk="1" hangingPunct="1">
              <a:buFont typeface="Wingdings" panose="05000000000000000000" pitchFamily="2" charset="2"/>
              <a:buNone/>
            </a:pPr>
            <a:r>
              <a:rPr lang="en-US" altLang="en-US"/>
              <a:t>Fitness function: </a:t>
            </a:r>
            <a:r>
              <a:rPr lang="en-US" altLang="en-US" i="1"/>
              <a:t>-f(x,y)</a:t>
            </a:r>
          </a:p>
          <a:p>
            <a:pPr eaLnBrk="1" hangingPunct="1">
              <a:buFont typeface="Wingdings" panose="05000000000000000000" pitchFamily="2" charset="2"/>
              <a:buNone/>
            </a:pPr>
            <a:r>
              <a:rPr lang="en-US" altLang="en-US"/>
              <a:t>Population size: 4</a:t>
            </a:r>
          </a:p>
          <a:p>
            <a:pPr eaLnBrk="1" hangingPunct="1">
              <a:buFont typeface="Wingdings" panose="05000000000000000000" pitchFamily="2" charset="2"/>
              <a:buNone/>
            </a:pPr>
            <a:r>
              <a:rPr lang="en-US" altLang="en-US"/>
              <a:t>Number of offspring: 2</a:t>
            </a:r>
          </a:p>
          <a:p>
            <a:pPr eaLnBrk="1" hangingPunct="1">
              <a:buFont typeface="Wingdings" panose="05000000000000000000" pitchFamily="2" charset="2"/>
              <a:buNone/>
            </a:pPr>
            <a:r>
              <a:rPr lang="en-US" altLang="en-US"/>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a:t>Function optimization problem</a:t>
            </a:r>
          </a:p>
        </p:txBody>
      </p:sp>
    </p:spTree>
  </p:cSld>
  <p:clrMapOvr>
    <a:masterClrMapping/>
  </p:clrMapOvr>
  <p:transition>
    <p:push di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a:t>Multiple runs of standard EA</a:t>
            </a:r>
          </a:p>
          <a:p>
            <a:pPr lvl="1" eaLnBrk="1" hangingPunct="1"/>
            <a:r>
              <a:rPr lang="en-US" altLang="en-US"/>
              <a:t>Non-uniform basins of attraction problematic</a:t>
            </a:r>
          </a:p>
          <a:p>
            <a:pPr eaLnBrk="1" hangingPunct="1"/>
            <a:r>
              <a:rPr lang="en-US" altLang="en-US"/>
              <a:t>Island Model (coarse-grain parallel)</a:t>
            </a:r>
          </a:p>
          <a:p>
            <a:pPr lvl="1" eaLnBrk="1" hangingPunct="1"/>
            <a:r>
              <a:rPr lang="en-US" altLang="en-US"/>
              <a:t>Punctuated Equilibria</a:t>
            </a:r>
          </a:p>
          <a:p>
            <a:pPr lvl="1" eaLnBrk="1" hangingPunct="1"/>
            <a:r>
              <a:rPr lang="en-US" altLang="en-US"/>
              <a:t>Epoch, migration</a:t>
            </a:r>
          </a:p>
          <a:p>
            <a:pPr lvl="1" eaLnBrk="1" hangingPunct="1"/>
            <a:r>
              <a:rPr lang="en-US" altLang="en-US"/>
              <a:t>Communication characteristics</a:t>
            </a:r>
          </a:p>
          <a:p>
            <a:pPr lvl="1" eaLnBrk="1" hangingPunct="1"/>
            <a:r>
              <a:rPr lang="en-US" altLang="en-US"/>
              <a:t>Initialization: number of islands and respective population sizes</a:t>
            </a:r>
          </a:p>
          <a:p>
            <a:pPr lvl="1" eaLnBrk="1" hangingPunct="1"/>
            <a:endParaRPr lang="en-US" altLang="en-US"/>
          </a:p>
        </p:txBody>
      </p:sp>
    </p:spTree>
  </p:cSld>
  <p:clrMapOvr>
    <a:masterClrMapping/>
  </p:clrMapOvr>
  <p:transition>
    <p:push dir="u"/>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a:t>Diffusion Model EAs</a:t>
            </a:r>
          </a:p>
          <a:p>
            <a:pPr lvl="1" eaLnBrk="1" hangingPunct="1"/>
            <a:r>
              <a:rPr lang="en-US" altLang="en-US"/>
              <a:t>Single Population, Single Species</a:t>
            </a:r>
          </a:p>
          <a:p>
            <a:pPr lvl="1" eaLnBrk="1" hangingPunct="1"/>
            <a:r>
              <a:rPr lang="en-US" altLang="en-US"/>
              <a:t>Overlapping demes distributed within Algorithmic Space (e.g., grid)</a:t>
            </a:r>
          </a:p>
          <a:p>
            <a:pPr lvl="1" eaLnBrk="1" hangingPunct="1"/>
            <a:r>
              <a:rPr lang="en-US" altLang="en-US"/>
              <a:t>Equivalent to cellular automata</a:t>
            </a:r>
          </a:p>
          <a:p>
            <a:pPr eaLnBrk="1" hangingPunct="1"/>
            <a:r>
              <a:rPr lang="en-US" altLang="en-US"/>
              <a:t>Automatic Speciation</a:t>
            </a:r>
          </a:p>
          <a:p>
            <a:pPr lvl="1" eaLnBrk="1" hangingPunct="1"/>
            <a:r>
              <a:rPr lang="en-US" altLang="en-US"/>
              <a:t>Genotype/phenotype mating restrictions</a:t>
            </a:r>
          </a:p>
        </p:txBody>
      </p:sp>
    </p:spTree>
  </p:cSld>
  <p:clrMapOvr>
    <a:masterClrMapping/>
  </p:clrMapOvr>
  <p:transition>
    <p:push dir="u"/>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172</a:t>
            </a:fld>
            <a:endParaRPr lang="nl-NL" altLang="en-US" sz="260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a:t>Restricts the number of individuals within a given niche by “sharing” their fitness, so as to allocate individuals to niches </a:t>
            </a:r>
            <a:r>
              <a:rPr lang="en-GB" altLang="en-US" sz="2400">
                <a:solidFill>
                  <a:srgbClr val="FF0000"/>
                </a:solidFill>
              </a:rPr>
              <a:t>in proportion to the niche fitness</a:t>
            </a:r>
          </a:p>
          <a:p>
            <a:pPr eaLnBrk="1" hangingPunct="1">
              <a:lnSpc>
                <a:spcPct val="90000"/>
              </a:lnSpc>
            </a:pPr>
            <a:r>
              <a:rPr lang="en-GB" altLang="en-US" sz="2400"/>
              <a:t>need to set the size of the niche </a:t>
            </a:r>
            <a:r>
              <a:rPr lang="en-GB" altLang="en-US" sz="2400">
                <a:sym typeface="Symbol" panose="05050102010706020507" pitchFamily="18" charset="2"/>
              </a:rPr>
              <a:t></a:t>
            </a:r>
            <a:r>
              <a:rPr lang="en-GB" altLang="en-US" sz="2400" baseline="-25000">
                <a:sym typeface="Symbol" panose="05050102010706020507" pitchFamily="18" charset="2"/>
              </a:rPr>
              <a:t>share </a:t>
            </a:r>
            <a:r>
              <a:rPr lang="en-GB" altLang="en-US" sz="2400"/>
              <a:t>in either genotype or phenotype space</a:t>
            </a:r>
          </a:p>
          <a:p>
            <a:pPr eaLnBrk="1" hangingPunct="1">
              <a:lnSpc>
                <a:spcPct val="90000"/>
              </a:lnSpc>
            </a:pPr>
            <a:r>
              <a:rPr lang="en-GB" altLang="en-US" sz="240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name="Equation" r:id="rId2" imgW="1320800" imgH="647700" progId="Equation.3">
                  <p:embed/>
                </p:oleObj>
              </mc:Choice>
              <mc:Fallback>
                <p:oleObj name="Equation" r:id="rId2" imgW="1320800" imgH="647700" progId="Equation.3">
                  <p:embed/>
                  <p:pic>
                    <p:nvPicPr>
                      <p:cNvPr id="16691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name="Equation" r:id="rId4" imgW="1459866" imgH="393529" progId="Equation.3">
                  <p:embed/>
                </p:oleObj>
              </mc:Choice>
              <mc:Fallback>
                <p:oleObj name="Equation" r:id="rId4" imgW="1459866" imgH="393529" progId="Equation.3">
                  <p:embed/>
                  <p:pic>
                    <p:nvPicPr>
                      <p:cNvPr id="16691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173</a:t>
            </a:fld>
            <a:endParaRPr lang="nl-NL" altLang="en-US" sz="260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a:t>Attempts to distribute individuals </a:t>
            </a:r>
            <a:r>
              <a:rPr lang="en-GB" altLang="en-US">
                <a:solidFill>
                  <a:srgbClr val="FF0000"/>
                </a:solidFill>
              </a:rPr>
              <a:t>evenly</a:t>
            </a:r>
            <a:r>
              <a:rPr lang="en-GB" altLang="en-US"/>
              <a:t> amongst niches</a:t>
            </a:r>
          </a:p>
          <a:p>
            <a:pPr eaLnBrk="1" hangingPunct="1">
              <a:lnSpc>
                <a:spcPct val="90000"/>
              </a:lnSpc>
            </a:pPr>
            <a:r>
              <a:rPr lang="en-GB" altLang="en-US"/>
              <a:t>relies on the assumption that offspring will tend to be close to parents</a:t>
            </a:r>
          </a:p>
          <a:p>
            <a:pPr eaLnBrk="1" hangingPunct="1">
              <a:lnSpc>
                <a:spcPct val="90000"/>
              </a:lnSpc>
            </a:pPr>
            <a:r>
              <a:rPr lang="en-GB" altLang="en-US"/>
              <a:t>uses a distance metric in ph/g enotype space</a:t>
            </a:r>
          </a:p>
          <a:p>
            <a:pPr eaLnBrk="1" hangingPunct="1">
              <a:lnSpc>
                <a:spcPct val="90000"/>
              </a:lnSpc>
            </a:pPr>
            <a:r>
              <a:rPr lang="en-GB" altLang="en-US"/>
              <a:t>randomly shuffle and pair parents, produce 2 offspring</a:t>
            </a:r>
          </a:p>
          <a:p>
            <a:pPr eaLnBrk="1" hangingPunct="1">
              <a:lnSpc>
                <a:spcPct val="90000"/>
              </a:lnSpc>
            </a:pPr>
            <a:r>
              <a:rPr lang="en-GB" altLang="en-US"/>
              <a:t>2 parent/offspring tournaments - pair so that d(p1,o1)+d(p2,o2) &lt; d(p1,02) + d(p2,o1)</a:t>
            </a:r>
            <a:endParaRPr lang="en-GB" altLang="en-US" sz="3200"/>
          </a:p>
          <a:p>
            <a:pPr eaLnBrk="1" hangingPunct="1">
              <a:lnSpc>
                <a:spcPct val="90000"/>
              </a:lnSpc>
            </a:pPr>
            <a:endParaRPr lang="en-GB" altLang="en-US" sz="320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174</a:t>
            </a:fld>
            <a:endParaRPr lang="nl-NL" altLang="en-US" sz="260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8100-2EE7-5557-1AF0-2AB44AD449F7}"/>
              </a:ext>
            </a:extLst>
          </p:cNvPr>
          <p:cNvSpPr>
            <a:spLocks noGrp="1"/>
          </p:cNvSpPr>
          <p:nvPr>
            <p:ph type="title"/>
          </p:nvPr>
        </p:nvSpPr>
        <p:spPr/>
        <p:txBody>
          <a:bodyPr/>
          <a:lstStyle/>
          <a:p>
            <a:r>
              <a:rPr lang="en-US" dirty="0"/>
              <a:t>Differential Evolution</a:t>
            </a:r>
          </a:p>
        </p:txBody>
      </p:sp>
      <p:sp>
        <p:nvSpPr>
          <p:cNvPr id="3" name="Content Placeholder 2">
            <a:extLst>
              <a:ext uri="{FF2B5EF4-FFF2-40B4-BE49-F238E27FC236}">
                <a16:creationId xmlns:a16="http://schemas.microsoft.com/office/drawing/2014/main" id="{F6344F29-EE21-45BF-72F6-052B83849581}"/>
              </a:ext>
            </a:extLst>
          </p:cNvPr>
          <p:cNvSpPr>
            <a:spLocks noGrp="1"/>
          </p:cNvSpPr>
          <p:nvPr>
            <p:ph idx="1"/>
          </p:nvPr>
        </p:nvSpPr>
        <p:spPr>
          <a:xfrm>
            <a:off x="354227" y="1752600"/>
            <a:ext cx="8526161" cy="4267200"/>
          </a:xfrm>
        </p:spPr>
        <p:txBody>
          <a:bodyPr/>
          <a:lstStyle/>
          <a:p>
            <a:r>
              <a:rPr lang="en-US" dirty="0"/>
              <a:t>Application domain: optimizing multidimensional real-valued vectors</a:t>
            </a:r>
          </a:p>
          <a:p>
            <a:r>
              <a:rPr lang="en-US" dirty="0"/>
              <a:t>Parameters:</a:t>
            </a:r>
          </a:p>
          <a:p>
            <a:pPr lvl="1"/>
            <a:r>
              <a:rPr lang="en-US" dirty="0"/>
              <a:t>n: dimensionality</a:t>
            </a:r>
          </a:p>
          <a:p>
            <a:pPr lvl="1"/>
            <a:r>
              <a:rPr lang="en-US" dirty="0"/>
              <a:t>NP: population size (NP &gt;= 4) 10n typical</a:t>
            </a:r>
          </a:p>
          <a:p>
            <a:pPr lvl="1"/>
            <a:r>
              <a:rPr lang="en-US" dirty="0"/>
              <a:t>CR: crossover rate ([0,1]) 0.9 typical</a:t>
            </a:r>
          </a:p>
          <a:p>
            <a:pPr lvl="1"/>
            <a:r>
              <a:rPr lang="en-US" dirty="0"/>
              <a:t>F: differential weight (0&lt;F&lt;=2]) 0.8 typical</a:t>
            </a:r>
          </a:p>
          <a:p>
            <a:pPr lvl="1"/>
            <a:endParaRPr lang="en-US" dirty="0"/>
          </a:p>
        </p:txBody>
      </p:sp>
    </p:spTree>
    <p:extLst>
      <p:ext uri="{BB962C8B-B14F-4D97-AF65-F5344CB8AC3E}">
        <p14:creationId xmlns:p14="http://schemas.microsoft.com/office/powerpoint/2010/main" val="966483526"/>
      </p:ext>
    </p:extLst>
  </p:cSld>
  <p:clrMapOvr>
    <a:masterClrMapping/>
  </p:clrMapOvr>
  <p:transition>
    <p:push dir="u"/>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49A9-F769-9F94-8C2B-6FAE639A29DC}"/>
              </a:ext>
            </a:extLst>
          </p:cNvPr>
          <p:cNvSpPr>
            <a:spLocks noGrp="1"/>
          </p:cNvSpPr>
          <p:nvPr>
            <p:ph type="title"/>
          </p:nvPr>
        </p:nvSpPr>
        <p:spPr/>
        <p:txBody>
          <a:bodyPr/>
          <a:lstStyle/>
          <a:p>
            <a:r>
              <a:rPr lang="en-US" dirty="0"/>
              <a:t>DE Algorithm</a:t>
            </a:r>
          </a:p>
        </p:txBody>
      </p:sp>
      <p:sp>
        <p:nvSpPr>
          <p:cNvPr id="3" name="Content Placeholder 2">
            <a:extLst>
              <a:ext uri="{FF2B5EF4-FFF2-40B4-BE49-F238E27FC236}">
                <a16:creationId xmlns:a16="http://schemas.microsoft.com/office/drawing/2014/main" id="{95D71BE0-8CEE-C414-564C-CD2B14438DA0}"/>
              </a:ext>
            </a:extLst>
          </p:cNvPr>
          <p:cNvSpPr>
            <a:spLocks noGrp="1"/>
          </p:cNvSpPr>
          <p:nvPr>
            <p:ph idx="1"/>
          </p:nvPr>
        </p:nvSpPr>
        <p:spPr>
          <a:xfrm>
            <a:off x="205946" y="1752600"/>
            <a:ext cx="8625016" cy="4267200"/>
          </a:xfrm>
        </p:spPr>
        <p:txBody>
          <a:bodyPr/>
          <a:lstStyle/>
          <a:p>
            <a:r>
              <a:rPr lang="en-US" dirty="0"/>
              <a:t>Until termination criteria met do:</a:t>
            </a:r>
          </a:p>
          <a:p>
            <a:pPr lvl="1"/>
            <a:r>
              <a:rPr lang="en-US" dirty="0"/>
              <a:t>For each individual (target agent) do:</a:t>
            </a:r>
          </a:p>
          <a:p>
            <a:pPr lvl="2"/>
            <a:r>
              <a:rPr lang="en-US" dirty="0"/>
              <a:t>Pick three other distinct individuals a, b, and c</a:t>
            </a:r>
          </a:p>
          <a:p>
            <a:pPr lvl="2"/>
            <a:r>
              <a:rPr lang="en-US" dirty="0"/>
              <a:t>Pick a random index R in [1,n]</a:t>
            </a:r>
          </a:p>
          <a:p>
            <a:pPr lvl="2"/>
            <a:r>
              <a:rPr lang="en-US" dirty="0"/>
              <a:t>For each i in [1,n] compute trial vector y:</a:t>
            </a:r>
          </a:p>
          <a:p>
            <a:pPr lvl="3"/>
            <a:r>
              <a:rPr lang="en-US" dirty="0"/>
              <a:t>Pick </a:t>
            </a:r>
            <a:r>
              <a:rPr lang="en-US" dirty="0" err="1"/>
              <a:t>r</a:t>
            </a:r>
            <a:r>
              <a:rPr lang="en-US" baseline="-25000" dirty="0" err="1"/>
              <a:t>i</a:t>
            </a:r>
            <a:r>
              <a:rPr lang="en-US" dirty="0"/>
              <a:t> in [0,1]</a:t>
            </a:r>
          </a:p>
          <a:p>
            <a:pPr lvl="3"/>
            <a:r>
              <a:rPr lang="en-US" dirty="0"/>
              <a:t>If </a:t>
            </a:r>
            <a:r>
              <a:rPr lang="en-US" dirty="0" err="1"/>
              <a:t>r</a:t>
            </a:r>
            <a:r>
              <a:rPr lang="en-US" baseline="-25000" dirty="0" err="1"/>
              <a:t>i</a:t>
            </a:r>
            <a:r>
              <a:rPr lang="en-US" dirty="0"/>
              <a:t> &lt; CR or I = R</a:t>
            </a:r>
          </a:p>
          <a:p>
            <a:pPr lvl="4"/>
            <a:r>
              <a:rPr lang="en-US" dirty="0"/>
              <a:t>then </a:t>
            </a:r>
            <a:r>
              <a:rPr lang="en-US" dirty="0" err="1"/>
              <a:t>y</a:t>
            </a:r>
            <a:r>
              <a:rPr lang="en-US" baseline="-25000" dirty="0" err="1"/>
              <a:t>i</a:t>
            </a:r>
            <a:r>
              <a:rPr lang="en-US" dirty="0"/>
              <a:t> = a</a:t>
            </a:r>
            <a:r>
              <a:rPr lang="en-US" baseline="-25000" dirty="0"/>
              <a:t>i</a:t>
            </a:r>
            <a:r>
              <a:rPr lang="en-US" dirty="0"/>
              <a:t> + F x (b</a:t>
            </a:r>
            <a:r>
              <a:rPr lang="en-US" baseline="-25000" dirty="0"/>
              <a:t>i</a:t>
            </a:r>
            <a:r>
              <a:rPr lang="en-US" dirty="0"/>
              <a:t> - c</a:t>
            </a:r>
            <a:r>
              <a:rPr lang="en-US" baseline="-25000" dirty="0"/>
              <a:t>i</a:t>
            </a:r>
            <a:r>
              <a:rPr lang="en-US" dirty="0"/>
              <a:t>);</a:t>
            </a:r>
          </a:p>
          <a:p>
            <a:pPr lvl="4"/>
            <a:r>
              <a:rPr lang="en-US" dirty="0"/>
              <a:t>otherwise </a:t>
            </a:r>
            <a:r>
              <a:rPr lang="en-US" dirty="0" err="1"/>
              <a:t>y</a:t>
            </a:r>
            <a:r>
              <a:rPr lang="en-US" baseline="-25000" dirty="0" err="1"/>
              <a:t>i</a:t>
            </a:r>
            <a:r>
              <a:rPr lang="en-US" dirty="0"/>
              <a:t> = x</a:t>
            </a:r>
            <a:r>
              <a:rPr lang="en-US" baseline="-25000" dirty="0"/>
              <a:t>i</a:t>
            </a:r>
          </a:p>
          <a:p>
            <a:pPr lvl="2"/>
            <a:r>
              <a:rPr lang="en-US" dirty="0">
                <a:latin typeface="Verdana (Body)"/>
              </a:rPr>
              <a:t>If f(y) &lt;= f(x), then replace x with y</a:t>
            </a:r>
          </a:p>
        </p:txBody>
      </p:sp>
    </p:spTree>
    <p:extLst>
      <p:ext uri="{BB962C8B-B14F-4D97-AF65-F5344CB8AC3E}">
        <p14:creationId xmlns:p14="http://schemas.microsoft.com/office/powerpoint/2010/main" val="3613045355"/>
      </p:ext>
    </p:extLst>
  </p:cSld>
  <p:clrMapOvr>
    <a:masterClrMapping/>
  </p:clrMapOvr>
  <p:transition>
    <p:push dir="u"/>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a:t>Adversarial search: multi-agent problem with conflicting utility functions</a:t>
            </a:r>
          </a:p>
          <a:p>
            <a:pPr eaLnBrk="1" hangingPunct="1">
              <a:lnSpc>
                <a:spcPct val="80000"/>
              </a:lnSpc>
              <a:buFont typeface="Wingdings" panose="05000000000000000000" pitchFamily="2" charset="2"/>
              <a:buNone/>
            </a:pPr>
            <a:endParaRPr lang="en-US" altLang="en-US" sz="2800"/>
          </a:p>
          <a:p>
            <a:pPr eaLnBrk="1" hangingPunct="1">
              <a:lnSpc>
                <a:spcPct val="80000"/>
              </a:lnSpc>
              <a:buFont typeface="Wingdings" panose="05000000000000000000" pitchFamily="2" charset="2"/>
              <a:buNone/>
            </a:pPr>
            <a:r>
              <a:rPr lang="en-US" altLang="en-US" sz="2800" b="1"/>
              <a:t>Ultimatum Game</a:t>
            </a:r>
          </a:p>
          <a:p>
            <a:pPr eaLnBrk="1" hangingPunct="1">
              <a:lnSpc>
                <a:spcPct val="80000"/>
              </a:lnSpc>
            </a:pPr>
            <a:r>
              <a:rPr lang="en-US" altLang="en-US" sz="2400"/>
              <a:t>Select two subjects, A and B</a:t>
            </a:r>
          </a:p>
          <a:p>
            <a:pPr eaLnBrk="1" hangingPunct="1">
              <a:lnSpc>
                <a:spcPct val="80000"/>
              </a:lnSpc>
            </a:pPr>
            <a:r>
              <a:rPr lang="en-US" altLang="en-US" sz="2400"/>
              <a:t>Subject A gets 10 units of currency</a:t>
            </a:r>
          </a:p>
          <a:p>
            <a:pPr eaLnBrk="1" hangingPunct="1">
              <a:lnSpc>
                <a:spcPct val="80000"/>
              </a:lnSpc>
            </a:pPr>
            <a:r>
              <a:rPr lang="en-US" altLang="en-US" sz="2400"/>
              <a:t>A has to make an offer (ultimatum) to B, anywhere from 0 to 10 of his units</a:t>
            </a:r>
          </a:p>
          <a:p>
            <a:pPr eaLnBrk="1" hangingPunct="1">
              <a:lnSpc>
                <a:spcPct val="80000"/>
              </a:lnSpc>
            </a:pPr>
            <a:r>
              <a:rPr lang="en-US" altLang="en-US" sz="2400"/>
              <a:t>B has the option to accept or reject (no negotiation)</a:t>
            </a:r>
          </a:p>
          <a:p>
            <a:pPr eaLnBrk="1" hangingPunct="1">
              <a:lnSpc>
                <a:spcPct val="80000"/>
              </a:lnSpc>
            </a:pPr>
            <a:r>
              <a:rPr lang="en-US" altLang="en-US" sz="2400"/>
              <a:t>If B accepts, A keeps the remaining units and B the offered units; otherwise they both loose all units</a:t>
            </a:r>
          </a:p>
        </p:txBody>
      </p:sp>
    </p:spTree>
  </p:cSld>
  <p:clrMapOvr>
    <a:masterClrMapping/>
  </p:clrMapOvr>
  <p:transition>
    <p:push dir="u"/>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a:t>Real-world examples: </a:t>
            </a:r>
          </a:p>
          <a:p>
            <a:pPr lvl="1" eaLnBrk="1" hangingPunct="1"/>
            <a:r>
              <a:rPr lang="en-US" altLang="en-US"/>
              <a:t>economic &amp; military strategy</a:t>
            </a:r>
          </a:p>
          <a:p>
            <a:pPr lvl="1" eaLnBrk="1" hangingPunct="1"/>
            <a:r>
              <a:rPr lang="en-US" altLang="en-US"/>
              <a:t>arms control</a:t>
            </a:r>
          </a:p>
          <a:p>
            <a:pPr lvl="1" eaLnBrk="1" hangingPunct="1"/>
            <a:r>
              <a:rPr lang="en-US" altLang="en-US"/>
              <a:t>cyber security</a:t>
            </a:r>
          </a:p>
          <a:p>
            <a:pPr lvl="1" eaLnBrk="1" hangingPunct="1"/>
            <a:r>
              <a:rPr lang="en-US" altLang="en-US"/>
              <a:t>bargaining</a:t>
            </a:r>
          </a:p>
          <a:p>
            <a:pPr eaLnBrk="1" hangingPunct="1"/>
            <a:r>
              <a:rPr lang="en-US" altLang="en-US"/>
              <a:t>Common problem: </a:t>
            </a:r>
            <a:r>
              <a:rPr lang="en-US" altLang="en-US" u="sng"/>
              <a:t>real-world games are typically incomputable</a:t>
            </a:r>
            <a:endParaRPr lang="en-US" altLang="en-US"/>
          </a:p>
        </p:txBody>
      </p:sp>
    </p:spTree>
  </p:cSld>
  <p:clrMapOvr>
    <a:masterClrMapping/>
  </p:clrMapOvr>
  <p:transition>
    <p:push dir="u"/>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a:t>Armsraces</a:t>
            </a:r>
          </a:p>
        </p:txBody>
      </p:sp>
      <p:sp>
        <p:nvSpPr>
          <p:cNvPr id="172035" name="Rectangle 3"/>
          <p:cNvSpPr>
            <a:spLocks noGrp="1" noChangeArrowheads="1"/>
          </p:cNvSpPr>
          <p:nvPr>
            <p:ph type="body" idx="1"/>
          </p:nvPr>
        </p:nvSpPr>
        <p:spPr/>
        <p:txBody>
          <a:bodyPr/>
          <a:lstStyle/>
          <a:p>
            <a:pPr eaLnBrk="1" hangingPunct="1"/>
            <a:endParaRPr lang="en-US" altLang="en-US"/>
          </a:p>
          <a:p>
            <a:pPr eaLnBrk="1" hangingPunct="1"/>
            <a:r>
              <a:rPr lang="en-US" altLang="en-US"/>
              <a:t>Military armsraces</a:t>
            </a:r>
          </a:p>
          <a:p>
            <a:pPr eaLnBrk="1" hangingPunct="1"/>
            <a:r>
              <a:rPr lang="en-US" altLang="en-US"/>
              <a:t>Prisoner’s Dilemma</a:t>
            </a:r>
          </a:p>
          <a:p>
            <a:pPr eaLnBrk="1" hangingPunct="1"/>
            <a:r>
              <a:rPr lang="en-US" altLang="en-US"/>
              <a:t>Biological armsraces</a:t>
            </a: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Genetic operators:</a:t>
            </a:r>
          </a:p>
          <a:p>
            <a:pPr eaLnBrk="1" hangingPunct="1"/>
            <a:r>
              <a:rPr lang="en-US" altLang="en-US"/>
              <a:t>1-point crossover</a:t>
            </a:r>
          </a:p>
          <a:p>
            <a:pPr eaLnBrk="1" hangingPunct="1"/>
            <a:r>
              <a:rPr lang="en-US" altLang="en-US"/>
              <a:t>Mutation (-1,0,1)</a:t>
            </a:r>
          </a:p>
          <a:p>
            <a:pPr eaLnBrk="1" hangingPunct="1">
              <a:buFont typeface="Wingdings" panose="05000000000000000000" pitchFamily="2" charset="2"/>
              <a:buNone/>
            </a:pPr>
            <a:r>
              <a:rPr lang="en-US" altLang="en-US"/>
              <a:t>Competition:</a:t>
            </a:r>
          </a:p>
          <a:p>
            <a:pPr eaLnBrk="1" hangingPunct="1">
              <a:buFont typeface="Wingdings" panose="05000000000000000000" pitchFamily="2" charset="2"/>
              <a:buNone/>
            </a:pPr>
            <a:r>
              <a:rPr lang="en-US" altLang="en-US"/>
              <a:t>remove the two individuals with the lowest fitness value</a:t>
            </a:r>
          </a:p>
          <a:p>
            <a:pPr eaLnBrk="1" hangingPunct="1"/>
            <a:endParaRPr lang="en-US" altLang="en-US"/>
          </a:p>
        </p:txBody>
      </p:sp>
    </p:spTree>
  </p:cSld>
  <p:clrMapOvr>
    <a:masterClrMapping/>
  </p:clrMapOvr>
  <p:transition>
    <p:push di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a:t>Consider the space of each user’s actions</a:t>
            </a:r>
          </a:p>
          <a:p>
            <a:pPr eaLnBrk="1" hangingPunct="1">
              <a:lnSpc>
                <a:spcPct val="90000"/>
              </a:lnSpc>
            </a:pPr>
            <a:r>
              <a:rPr lang="en-US" altLang="en-US"/>
              <a:t>Perform local search in these spaces</a:t>
            </a:r>
          </a:p>
          <a:p>
            <a:pPr eaLnBrk="1" hangingPunct="1">
              <a:lnSpc>
                <a:spcPct val="90000"/>
              </a:lnSpc>
            </a:pPr>
            <a:r>
              <a:rPr lang="en-US" altLang="en-US"/>
              <a:t>Solution quality in one space is dependent on the search in the other spaces</a:t>
            </a:r>
          </a:p>
          <a:p>
            <a:pPr eaLnBrk="1" hangingPunct="1">
              <a:lnSpc>
                <a:spcPct val="90000"/>
              </a:lnSpc>
            </a:pPr>
            <a:r>
              <a:rPr lang="en-US" altLang="en-US"/>
              <a:t>The simultaneous search of co-dependent spaces is naturally modeled as an armsrace</a:t>
            </a:r>
          </a:p>
        </p:txBody>
      </p:sp>
    </p:spTree>
  </p:cSld>
  <p:clrMapOvr>
    <a:masterClrMapping/>
  </p:clrMapOvr>
  <p:transition>
    <p:push dir="u"/>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a:t>Evolutionary armsraces</a:t>
            </a:r>
          </a:p>
        </p:txBody>
      </p:sp>
      <p:sp>
        <p:nvSpPr>
          <p:cNvPr id="174083" name="Rectangle 3"/>
          <p:cNvSpPr>
            <a:spLocks noGrp="1" noChangeArrowheads="1"/>
          </p:cNvSpPr>
          <p:nvPr>
            <p:ph type="body" idx="1"/>
          </p:nvPr>
        </p:nvSpPr>
        <p:spPr/>
        <p:txBody>
          <a:bodyPr/>
          <a:lstStyle/>
          <a:p>
            <a:pPr eaLnBrk="1" hangingPunct="1"/>
            <a:endParaRPr lang="en-US" altLang="en-US"/>
          </a:p>
          <a:p>
            <a:pPr eaLnBrk="1" hangingPunct="1"/>
            <a:r>
              <a:rPr lang="en-US" altLang="en-US"/>
              <a:t>Iterated evolutionary armsraces</a:t>
            </a:r>
          </a:p>
          <a:p>
            <a:pPr eaLnBrk="1" hangingPunct="1"/>
            <a:r>
              <a:rPr lang="en-US" altLang="en-US"/>
              <a:t>Biological armsraces revisited</a:t>
            </a:r>
          </a:p>
          <a:p>
            <a:pPr eaLnBrk="1" hangingPunct="1"/>
            <a:r>
              <a:rPr lang="en-US" altLang="en-US" u="sng"/>
              <a:t>Iterated armsrace optimization is doomed!</a:t>
            </a:r>
          </a:p>
        </p:txBody>
      </p:sp>
    </p:spTree>
  </p:cSld>
  <p:clrMapOvr>
    <a:masterClrMapping/>
  </p:clrMapOvr>
  <p:transition>
    <p:push dir="u"/>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err="1"/>
              <a:t>Coevolutionary</a:t>
            </a:r>
            <a:r>
              <a:rPr lang="en-US" altLang="en-US"/>
              <a:t> Algorithm (</a:t>
            </a:r>
            <a:r>
              <a:rPr lang="en-US" altLang="en-US" err="1"/>
              <a:t>CoEA</a:t>
            </a:r>
            <a:r>
              <a:rPr lang="en-US" altLang="en-US"/>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a:p>
          <a:p>
            <a:pPr eaLnBrk="1" hangingPunct="1"/>
            <a:r>
              <a:rPr lang="en-US" altLang="en-US"/>
              <a:t>Single species vs. multiple species</a:t>
            </a:r>
          </a:p>
          <a:p>
            <a:pPr eaLnBrk="1" hangingPunct="1"/>
            <a:r>
              <a:rPr lang="en-US" altLang="en-US"/>
              <a:t>Cooperative vs. competitive coevolution</a:t>
            </a:r>
          </a:p>
          <a:p>
            <a:pPr eaLnBrk="1" hangingPunct="1"/>
            <a:endParaRPr lang="en-US" altLang="en-US"/>
          </a:p>
        </p:txBody>
      </p:sp>
    </p:spTree>
  </p:cSld>
  <p:clrMapOvr>
    <a:masterClrMapping/>
  </p:clrMapOvr>
  <p:transition>
    <p:push dir="u"/>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a:t>Disengagement</a:t>
            </a:r>
          </a:p>
          <a:p>
            <a:pPr eaLnBrk="1" hangingPunct="1"/>
            <a:r>
              <a:rPr lang="en-US" altLang="en-US"/>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a:t>Rosin’s Phantom Parasite</a:t>
            </a:r>
          </a:p>
        </p:txBody>
      </p:sp>
    </p:spTree>
  </p:cSld>
  <p:clrMapOvr>
    <a:masterClrMapping/>
  </p:clrMapOvr>
  <p:transition>
    <p:push dir="u"/>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a:t>Cycling</a:t>
            </a:r>
            <a:endParaRPr lang="en-US" altLang="en-US"/>
          </a:p>
          <a:p>
            <a:pPr eaLnBrk="1" hangingPunct="1"/>
            <a:r>
              <a:rPr lang="en-US" altLang="en-US"/>
              <a:t>Occurs when populations have lost the genetic knowledge of how to defeat an earlier generation adversary and that adversary re-evolves</a:t>
            </a:r>
          </a:p>
          <a:p>
            <a:pPr eaLnBrk="1" hangingPunct="1"/>
            <a:r>
              <a:rPr lang="en-US" altLang="en-US"/>
              <a:t>Potentially this can cause an infinite loop in which the populations continue to evolve but do not improve</a:t>
            </a:r>
          </a:p>
          <a:p>
            <a:pPr eaLnBrk="1" hangingPunct="1"/>
            <a:r>
              <a:rPr lang="en-US" altLang="en-US"/>
              <a:t>Rosin’s Hall of Fame</a:t>
            </a:r>
          </a:p>
        </p:txBody>
      </p:sp>
    </p:spTree>
  </p:cSld>
  <p:clrMapOvr>
    <a:masterClrMapping/>
  </p:clrMapOvr>
  <p:transition>
    <p:push dir="u"/>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a:t>Suboptimal Equilibrium</a:t>
            </a:r>
          </a:p>
          <a:p>
            <a:pPr eaLnBrk="1" hangingPunct="1">
              <a:buFont typeface="Wingdings" panose="05000000000000000000" pitchFamily="2" charset="2"/>
              <a:buNone/>
            </a:pPr>
            <a:r>
              <a:rPr lang="en-US" altLang="en-US" b="1" i="1"/>
              <a:t>(aka Mediocre Stability)</a:t>
            </a:r>
          </a:p>
          <a:p>
            <a:pPr eaLnBrk="1" hangingPunct="1"/>
            <a:r>
              <a:rPr lang="en-US" altLang="en-US"/>
              <a:t>Occurs when the system stabilizes in a suboptimal equilibrium</a:t>
            </a:r>
          </a:p>
        </p:txBody>
      </p:sp>
    </p:spTree>
  </p:cSld>
  <p:clrMapOvr>
    <a:masterClrMapping/>
  </p:clrMapOvr>
  <p:transition>
    <p:push dir="u"/>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err="1"/>
              <a:t>CoEA</a:t>
            </a:r>
            <a:r>
              <a:rPr lang="en-US" altLang="en-US"/>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a:t>Overspecialization</a:t>
            </a:r>
            <a:endParaRPr lang="en-US" altLang="en-US" b="1" i="1"/>
          </a:p>
          <a:p>
            <a:pPr eaLnBrk="1" hangingPunct="1"/>
            <a:r>
              <a:rPr lang="en-US" altLang="en-US"/>
              <a:t>Occurs when coevolving populations become too focused on exploiting idiosyncratic weaknesses of opponents</a:t>
            </a:r>
          </a:p>
          <a:p>
            <a:pPr eaLnBrk="1" hangingPunct="1"/>
            <a:r>
              <a:rPr lang="en-US" altLang="en-US"/>
              <a:t>Analogous to overfitting in machine learning</a:t>
            </a:r>
          </a:p>
          <a:p>
            <a:pPr eaLnBrk="1" hangingPunct="1"/>
            <a:r>
              <a:rPr lang="en-US" altLang="en-US"/>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Infrastructure Hardening</a:t>
            </a:r>
          </a:p>
          <a:p>
            <a:pPr eaLnBrk="1" hangingPunct="1"/>
            <a:r>
              <a:rPr lang="en-US" altLang="en-US"/>
              <a:t>Hardenings (defenders) versus contingencies (attackers)</a:t>
            </a:r>
          </a:p>
          <a:p>
            <a:pPr eaLnBrk="1" hangingPunct="1"/>
            <a:r>
              <a:rPr lang="en-US" altLang="en-US"/>
              <a:t>Hardenings need to balance spare flow capacity with flow control</a:t>
            </a:r>
          </a:p>
          <a:p>
            <a:pPr eaLnBrk="1" hangingPunct="1"/>
            <a:endParaRPr lang="en-US" altLang="en-US"/>
          </a:p>
        </p:txBody>
      </p:sp>
    </p:spTree>
  </p:cSld>
  <p:clrMapOvr>
    <a:masterClrMapping/>
  </p:clrMapOvr>
  <p:transition>
    <p:push dir="u"/>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Automated Software Correction</a:t>
            </a:r>
          </a:p>
          <a:p>
            <a:pPr eaLnBrk="1" hangingPunct="1"/>
            <a:r>
              <a:rPr lang="en-US" altLang="en-US"/>
              <a:t>Programs (defenders) versus test cases (attackers)</a:t>
            </a:r>
          </a:p>
          <a:p>
            <a:pPr eaLnBrk="1" hangingPunct="1"/>
            <a:r>
              <a:rPr lang="en-US" altLang="en-US"/>
              <a:t>Programs encoded with Genetic Programming</a:t>
            </a:r>
          </a:p>
          <a:p>
            <a:pPr eaLnBrk="1" hangingPunct="1"/>
            <a:r>
              <a:rPr lang="en-US" altLang="en-US"/>
              <a:t>Program specification encoded in fitness function (correctness critical!)</a:t>
            </a:r>
          </a:p>
        </p:txBody>
      </p:sp>
    </p:spTree>
  </p:cSld>
  <p:clrMapOvr>
    <a:masterClrMapping/>
  </p:clrMapOvr>
  <p:transition>
    <p:push dir="u"/>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No Free Lunch theorem (NFL)</a:t>
            </a:r>
          </a:p>
        </p:txBody>
      </p:sp>
      <p:sp>
        <p:nvSpPr>
          <p:cNvPr id="181251" name="Content Placeholder 2"/>
          <p:cNvSpPr>
            <a:spLocks noGrp="1"/>
          </p:cNvSpPr>
          <p:nvPr>
            <p:ph idx="1"/>
          </p:nvPr>
        </p:nvSpPr>
        <p:spPr/>
        <p:txBody>
          <a:bodyPr/>
          <a:lstStyle/>
          <a:p>
            <a:r>
              <a:rPr lang="en-US" altLang="en-US"/>
              <a:t>“</a:t>
            </a:r>
            <a:r>
              <a:rPr lang="en-US"/>
              <a:t>all stochastic algorithms have the same performance when averaged over all discrete problems”</a:t>
            </a:r>
          </a:p>
          <a:p>
            <a:r>
              <a:rPr lang="en-US"/>
              <a:t>“averaged over the space of all possible problems, all non-revisiting BBSAs exhibit the same performance”</a:t>
            </a: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name="Document" r:id="rId2" imgW="5490297" imgH="4134303" progId="Word.Document.8">
                  <p:embed/>
                </p:oleObj>
              </mc:Choice>
              <mc:Fallback>
                <p:oleObj name="Document" r:id="rId2" imgW="5490297" imgH="4134303" progId="Word.Documen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err="1"/>
              <a:t>Michalewicz’s</a:t>
            </a:r>
            <a:r>
              <a:rPr lang="en-GB" sz="4000"/>
              <a:t> view on EA performance</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958138" cy="5029201"/>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27501"/>
      </p:ext>
    </p:extLst>
  </p:cSld>
  <p:clrMapOvr>
    <a:masterClrMapping/>
  </p:clrMapOvr>
  <p:transition>
    <p:push dir="u"/>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a:xfrm>
            <a:off x="76200" y="1752600"/>
            <a:ext cx="9067800" cy="4267200"/>
          </a:xfrm>
        </p:spPr>
        <p:txBody>
          <a:bodyPr/>
          <a:lstStyle/>
          <a:p>
            <a:r>
              <a:rPr lang="en-US" altLang="en-US"/>
              <a:t>Hybrid EAs (</a:t>
            </a:r>
            <a:r>
              <a:rPr lang="en-US" altLang="en-US" err="1"/>
              <a:t>OneMax</a:t>
            </a:r>
            <a:r>
              <a:rPr lang="en-US" altLang="en-US"/>
              <a:t> example)</a:t>
            </a:r>
          </a:p>
          <a:p>
            <a:r>
              <a:rPr lang="en-US" altLang="en-US"/>
              <a:t>Dawkins’ Meme: unit of cultural transmission</a:t>
            </a:r>
          </a:p>
          <a:p>
            <a:r>
              <a:rPr lang="en-US" altLang="en-US"/>
              <a:t>Addition of developmental phase (meme-gene interaction)</a:t>
            </a:r>
          </a:p>
          <a:p>
            <a:r>
              <a:rPr lang="en-US" b="1"/>
              <a:t>Term MA</a:t>
            </a:r>
            <a:r>
              <a:rPr lang="en-US"/>
              <a:t> coined to cover wide range of techniques where evolutionary search is augmented by addition of local search, or by the use of problem-specific information</a:t>
            </a:r>
            <a:endParaRPr lang="en-US" altLang="en-US"/>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fade">
                                      <p:cBhvr>
                                        <p:cTn id="11" dur="500"/>
                                        <p:tgtEl>
                                          <p:spTgt spid="1812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randombar(horizontal)">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Search</a:t>
            </a:r>
          </a:p>
        </p:txBody>
      </p:sp>
      <p:sp>
        <p:nvSpPr>
          <p:cNvPr id="3" name="Content Placeholder 2"/>
          <p:cNvSpPr>
            <a:spLocks noGrp="1"/>
          </p:cNvSpPr>
          <p:nvPr>
            <p:ph idx="1"/>
          </p:nvPr>
        </p:nvSpPr>
        <p:spPr/>
        <p:txBody>
          <a:bodyPr/>
          <a:lstStyle/>
          <a:p>
            <a:r>
              <a:rPr lang="en-US"/>
              <a:t>Neighborhood generating function</a:t>
            </a:r>
          </a:p>
          <a:p>
            <a:r>
              <a:rPr lang="en-US"/>
              <a:t>Pivot rule</a:t>
            </a:r>
          </a:p>
          <a:p>
            <a:r>
              <a:rPr lang="en-US"/>
              <a:t>Local search depth</a:t>
            </a:r>
          </a:p>
          <a:p>
            <a:r>
              <a:rPr lang="en-US"/>
              <a:t>Performance of MA’s employing local search dependent on both problem instance/class &amp; state of evolutionary search</a:t>
            </a:r>
          </a:p>
        </p:txBody>
      </p:sp>
    </p:spTree>
    <p:extLst>
      <p:ext uri="{BB962C8B-B14F-4D97-AF65-F5344CB8AC3E}">
        <p14:creationId xmlns:p14="http://schemas.microsoft.com/office/powerpoint/2010/main" val="11610803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p:txBody>
          <a:bodyPr/>
          <a:lstStyle/>
          <a:p>
            <a:r>
              <a:rPr lang="en-US" altLang="en-US" err="1"/>
              <a:t>Baldwinian</a:t>
            </a:r>
            <a:r>
              <a:rPr lang="en-US" altLang="en-US"/>
              <a:t> EAs vs. Lamarckian EAs</a:t>
            </a:r>
          </a:p>
          <a:p>
            <a:r>
              <a:rPr lang="en-US" altLang="en-US"/>
              <a:t>Baldwin Effect</a:t>
            </a:r>
          </a:p>
          <a:p>
            <a:r>
              <a:rPr lang="en-US" altLang="en-US"/>
              <a:t>Probabilistic hybrid</a:t>
            </a:r>
          </a:p>
          <a:p>
            <a:endParaRPr lang="en-US" altLang="en-US"/>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randombar(horizontal)">
                                      <p:cBhvr>
                                        <p:cTn id="16"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a:t>Heuristic Initialization</a:t>
            </a:r>
          </a:p>
          <a:p>
            <a:pPr lvl="1"/>
            <a:r>
              <a:rPr lang="en-US" altLang="en-US"/>
              <a:t>Seeding</a:t>
            </a:r>
          </a:p>
          <a:p>
            <a:pPr lvl="1"/>
            <a:r>
              <a:rPr lang="en-US" altLang="en-US"/>
              <a:t>Selective Initialization</a:t>
            </a:r>
          </a:p>
          <a:p>
            <a:pPr lvl="1"/>
            <a:r>
              <a:rPr lang="en-US" altLang="en-US"/>
              <a:t>Locally optimized random initialization</a:t>
            </a:r>
          </a:p>
          <a:p>
            <a:pPr lvl="1"/>
            <a:r>
              <a:rPr lang="en-US" altLang="en-US"/>
              <a:t>Mass Mutation</a:t>
            </a:r>
          </a:p>
          <a:p>
            <a:r>
              <a:rPr lang="en-US" altLang="en-US"/>
              <a:t>Heuristic Variation</a:t>
            </a:r>
          </a:p>
          <a:p>
            <a:pPr lvl="1"/>
            <a:r>
              <a:rPr lang="en-US" altLang="en-US"/>
              <a:t>Variation operators employ problem specific knowledge</a:t>
            </a:r>
          </a:p>
          <a:p>
            <a:r>
              <a:rPr lang="en-US" altLang="en-US"/>
              <a:t>Heuristic Decoder or Repair Function</a:t>
            </a:r>
          </a:p>
          <a:p>
            <a:r>
              <a:rPr lang="en-US" altLang="en-US"/>
              <a:t>Local Search</a:t>
            </a:r>
          </a:p>
          <a:p>
            <a:pPr lvl="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500"/>
                                        <p:tgtEl>
                                          <p:spTgt spid="182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fade">
                                      <p:cBhvr>
                                        <p:cTn id="16" dur="500"/>
                                        <p:tgtEl>
                                          <p:spTgt spid="182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fade">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fade">
                                      <p:cBhvr>
                                        <p:cTn id="26" dur="500"/>
                                        <p:tgtEl>
                                          <p:spTgt spid="1822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275">
                                            <p:txEl>
                                              <p:pRg st="6" end="6"/>
                                            </p:txEl>
                                          </p:spTgt>
                                        </p:tgtEl>
                                        <p:attrNameLst>
                                          <p:attrName>style.visibility</p:attrName>
                                        </p:attrNameLst>
                                      </p:cBhvr>
                                      <p:to>
                                        <p:strVal val="visible"/>
                                      </p:to>
                                    </p:set>
                                    <p:animEffect transition="in" filter="fade">
                                      <p:cBhvr>
                                        <p:cTn id="35" dur="500"/>
                                        <p:tgtEl>
                                          <p:spTgt spid="18227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Adaptive Memetic Algorithms</a:t>
            </a:r>
          </a:p>
        </p:txBody>
      </p:sp>
      <p:sp>
        <p:nvSpPr>
          <p:cNvPr id="3" name="Content Placeholder 2"/>
          <p:cNvSpPr>
            <a:spLocks noGrp="1"/>
          </p:cNvSpPr>
          <p:nvPr>
            <p:ph idx="1"/>
          </p:nvPr>
        </p:nvSpPr>
        <p:spPr>
          <a:xfrm>
            <a:off x="566738" y="1752600"/>
            <a:ext cx="8424862" cy="4267200"/>
          </a:xfrm>
        </p:spPr>
        <p:txBody>
          <a:bodyPr/>
          <a:lstStyle/>
          <a:p>
            <a:r>
              <a:rPr lang="en-US"/>
              <a:t>Multi-MAs, Coevolving MAs, Meta-Lamarckian MAs, Hyper-Heuristics, Self-Generating MAs, etc.</a:t>
            </a:r>
          </a:p>
          <a:p>
            <a:r>
              <a:rPr lang="en-US"/>
              <a:t>1</a:t>
            </a:r>
            <a:r>
              <a:rPr lang="en-US" baseline="30000"/>
              <a:t>st</a:t>
            </a:r>
            <a:r>
              <a:rPr lang="en-US"/>
              <a:t> generation MAs: global search + local search</a:t>
            </a:r>
          </a:p>
          <a:p>
            <a:r>
              <a:rPr lang="en-US"/>
              <a:t>2</a:t>
            </a:r>
            <a:r>
              <a:rPr lang="en-US" baseline="30000"/>
              <a:t>nd</a:t>
            </a:r>
            <a:r>
              <a:rPr lang="en-US"/>
              <a:t> generation MAs: global search + multiple local optimizers + Lamarckian</a:t>
            </a:r>
          </a:p>
          <a:p>
            <a:r>
              <a:rPr lang="en-US"/>
              <a:t>3</a:t>
            </a:r>
            <a:r>
              <a:rPr lang="en-US" baseline="30000"/>
              <a:t>rd</a:t>
            </a:r>
            <a:r>
              <a:rPr lang="en-US"/>
              <a:t> generation MAs: 2</a:t>
            </a:r>
            <a:r>
              <a:rPr lang="en-US" baseline="30000"/>
              <a:t>nd</a:t>
            </a:r>
            <a:r>
              <a:rPr lang="en-US"/>
              <a:t> generation MAs + learns mapping between evolutionary trajectory and choice of local optimizer</a:t>
            </a:r>
          </a:p>
        </p:txBody>
      </p:sp>
    </p:spTree>
    <p:extLst>
      <p:ext uri="{BB962C8B-B14F-4D97-AF65-F5344CB8AC3E}">
        <p14:creationId xmlns:p14="http://schemas.microsoft.com/office/powerpoint/2010/main" val="2380846279"/>
      </p:ext>
    </p:extLst>
  </p:cSld>
  <p:clrMapOvr>
    <a:masterClrMapping/>
  </p:clrMapOvr>
  <p:transition>
    <p:push dir="u"/>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a:t>Exacerbation of premature convergence</a:t>
            </a:r>
          </a:p>
          <a:p>
            <a:pPr lvl="1"/>
            <a:r>
              <a:rPr lang="en-US" altLang="en-US"/>
              <a:t>Limited seeding</a:t>
            </a:r>
          </a:p>
          <a:p>
            <a:pPr lvl="1"/>
            <a:r>
              <a:rPr lang="en-US" altLang="en-US"/>
              <a:t>Diversity preserving recombination operators</a:t>
            </a:r>
          </a:p>
          <a:p>
            <a:pPr lvl="1"/>
            <a:r>
              <a:rPr lang="en-US" altLang="en-US"/>
              <a:t>Non-duplicating selection operators</a:t>
            </a:r>
          </a:p>
          <a:p>
            <a:pPr lvl="1"/>
            <a:r>
              <a:rPr lang="en-US" altLang="en-US"/>
              <a:t>Boltzmann selection for preserving diversity (Metropolis criterion – page 142 in textbook)</a:t>
            </a:r>
          </a:p>
          <a:p>
            <a:r>
              <a:rPr lang="en-US" altLang="en-US"/>
              <a:t>Local Search neighborhood structure vs. variation operators</a:t>
            </a:r>
          </a:p>
          <a:p>
            <a:r>
              <a:rPr lang="en-US" altLang="en-US"/>
              <a:t>Multiple local search algorithms (coevolving)</a:t>
            </a:r>
          </a:p>
          <a:p>
            <a:pPr lvl="1"/>
            <a:endParaRPr lang="en-US" altLang="en-US"/>
          </a:p>
        </p:txBody>
      </p:sp>
    </p:spTree>
  </p:cSld>
  <p:clrMapOvr>
    <a:masterClrMapping/>
  </p:clrMapOvr>
  <p:transition>
    <p:push dir="u"/>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a:t>Black-Box Search Algorithms</a:t>
            </a:r>
            <a:endParaRPr lang="en-US" altLang="en-US" sz="400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a:p>
          <a:p>
            <a:pPr>
              <a:defRPr/>
            </a:pPr>
            <a:endParaRPr lang="en-US"/>
          </a:p>
          <a:p>
            <a:pPr>
              <a:defRPr/>
            </a:pPr>
            <a:r>
              <a:rPr lang="en-US"/>
              <a:t>Many complex real-world problems can be formulated as </a:t>
            </a:r>
            <a:r>
              <a:rPr lang="en-US" i="1"/>
              <a:t>generate-and-test</a:t>
            </a:r>
            <a:r>
              <a:rPr lang="en-US"/>
              <a:t> problems</a:t>
            </a:r>
          </a:p>
          <a:p>
            <a:pPr>
              <a:defRPr/>
            </a:pPr>
            <a:endParaRPr lang="en-US"/>
          </a:p>
          <a:p>
            <a:pPr>
              <a:defRPr/>
            </a:pPr>
            <a:r>
              <a:rPr lang="en-US"/>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a:t>How to decide for given real-world problem whether beneficial to formulate as black-box search problem?</a:t>
            </a:r>
          </a:p>
          <a:p>
            <a:pPr marL="514350" indent="-514350">
              <a:buFont typeface="+mj-lt"/>
              <a:buAutoNum type="arabicPeriod"/>
              <a:defRPr/>
            </a:pPr>
            <a:r>
              <a:rPr lang="en-US"/>
              <a:t>How to formulate real-world problem as black-box search problem?</a:t>
            </a:r>
          </a:p>
          <a:p>
            <a:pPr marL="514350" indent="-514350">
              <a:buFont typeface="+mj-lt"/>
              <a:buAutoNum type="arabicPeriod"/>
              <a:defRPr/>
            </a:pPr>
            <a:r>
              <a:rPr lang="en-US"/>
              <a:t>How to select/create BBSA?</a:t>
            </a:r>
          </a:p>
          <a:p>
            <a:pPr marL="514350" indent="-514350">
              <a:buFont typeface="+mj-lt"/>
              <a:buAutoNum type="arabicPeriod"/>
              <a:defRPr/>
            </a:pPr>
            <a:r>
              <a:rPr lang="en-US"/>
              <a:t>How to configure BBSA?</a:t>
            </a:r>
          </a:p>
          <a:p>
            <a:pPr marL="514350" indent="-514350">
              <a:buFont typeface="+mj-lt"/>
              <a:buAutoNum type="arabicPeriod"/>
              <a:defRPr/>
            </a:pPr>
            <a:r>
              <a:rPr lang="en-US"/>
              <a:t>How to interpret result?</a:t>
            </a:r>
          </a:p>
          <a:p>
            <a:pPr marL="514350" indent="-514350">
              <a:buFont typeface="+mj-lt"/>
              <a:buAutoNum type="arabicPeriod"/>
              <a:defRPr/>
            </a:pPr>
            <a:r>
              <a:rPr lang="en-US"/>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a:t>Theory-Practice Gap</a:t>
            </a:r>
          </a:p>
        </p:txBody>
      </p:sp>
      <p:sp>
        <p:nvSpPr>
          <p:cNvPr id="3" name="Content Placeholder 2"/>
          <p:cNvSpPr>
            <a:spLocks noGrp="1"/>
          </p:cNvSpPr>
          <p:nvPr>
            <p:ph idx="1"/>
          </p:nvPr>
        </p:nvSpPr>
        <p:spPr/>
        <p:txBody>
          <a:bodyPr>
            <a:normAutofit lnSpcReduction="10000"/>
          </a:bodyPr>
          <a:lstStyle/>
          <a:p>
            <a:pPr>
              <a:defRPr/>
            </a:pPr>
            <a:r>
              <a:rPr lang="en-US"/>
              <a:t>While BBSAs, including EAs, steadily are improving in scope and performance, their impact on routine real-world problem solving remains underwhelming</a:t>
            </a:r>
          </a:p>
          <a:p>
            <a:pPr>
              <a:defRPr/>
            </a:pPr>
            <a:r>
              <a:rPr lang="en-US"/>
              <a:t>A scalable solution enabling domain-expert practitioners to routinely solve real-world problems with BBSAs is needed</a:t>
            </a: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a:t>Introduction</a:t>
            </a:r>
          </a:p>
        </p:txBody>
      </p:sp>
      <p:sp>
        <p:nvSpPr>
          <p:cNvPr id="20483" name="Rectangle 3"/>
          <p:cNvSpPr>
            <a:spLocks noGrp="1" noChangeArrowheads="1"/>
          </p:cNvSpPr>
          <p:nvPr>
            <p:ph type="body" idx="1"/>
          </p:nvPr>
        </p:nvSpPr>
        <p:spPr>
          <a:xfrm>
            <a:off x="76200" y="1447800"/>
            <a:ext cx="8991600" cy="5257800"/>
          </a:xfrm>
        </p:spPr>
        <p:txBody>
          <a:bodyPr/>
          <a:lstStyle/>
          <a:p>
            <a:pPr eaLnBrk="1" hangingPunct="1"/>
            <a:r>
              <a:rPr lang="en-US" altLang="en-US"/>
              <a:t>The field of Evolutionary Computing studies the theory and application of Evolutionary Algorithms</a:t>
            </a:r>
          </a:p>
          <a:p>
            <a:pPr eaLnBrk="1" hangingPunct="1"/>
            <a:endParaRPr lang="en-US" altLang="en-US"/>
          </a:p>
          <a:p>
            <a:pPr eaLnBrk="1" hangingPunct="1"/>
            <a:r>
              <a:rPr lang="en-US" altLang="en-US"/>
              <a:t>Evolutionary Algorithms can be described as a class of stochastic, population-based, local search algorithms inspired by natural evolution theory, genetics, and population dynamics.</a:t>
            </a: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a:t>Case 1: goal unknown or never reached</a:t>
            </a:r>
          </a:p>
          <a:p>
            <a:pPr lvl="1" eaLnBrk="1" hangingPunct="1">
              <a:lnSpc>
                <a:spcPct val="90000"/>
              </a:lnSpc>
            </a:pPr>
            <a:r>
              <a:rPr lang="en-US" altLang="en-US" sz="2200"/>
              <a:t>Solution quality: global average/best population fitness</a:t>
            </a:r>
          </a:p>
          <a:p>
            <a:pPr eaLnBrk="1" hangingPunct="1">
              <a:lnSpc>
                <a:spcPct val="90000"/>
              </a:lnSpc>
            </a:pPr>
            <a:endParaRPr lang="en-US" altLang="en-US" sz="2600"/>
          </a:p>
          <a:p>
            <a:pPr eaLnBrk="1" hangingPunct="1">
              <a:lnSpc>
                <a:spcPct val="90000"/>
              </a:lnSpc>
            </a:pPr>
            <a:r>
              <a:rPr lang="en-US" altLang="en-US" sz="2600"/>
              <a:t>Case 2: goal known and sometimes reached</a:t>
            </a:r>
          </a:p>
          <a:p>
            <a:pPr lvl="1" eaLnBrk="1" hangingPunct="1">
              <a:lnSpc>
                <a:spcPct val="90000"/>
              </a:lnSpc>
            </a:pPr>
            <a:r>
              <a:rPr lang="en-US" altLang="en-US" sz="2200"/>
              <a:t>Optimal solution reached percentage</a:t>
            </a:r>
          </a:p>
          <a:p>
            <a:pPr eaLnBrk="1" hangingPunct="1">
              <a:lnSpc>
                <a:spcPct val="90000"/>
              </a:lnSpc>
            </a:pPr>
            <a:endParaRPr lang="en-US" altLang="en-US" sz="2600"/>
          </a:p>
          <a:p>
            <a:pPr eaLnBrk="1" hangingPunct="1">
              <a:lnSpc>
                <a:spcPct val="90000"/>
              </a:lnSpc>
            </a:pPr>
            <a:r>
              <a:rPr lang="en-US" altLang="en-US" sz="2600"/>
              <a:t>Case 3: goal known and always reached</a:t>
            </a:r>
          </a:p>
          <a:p>
            <a:pPr lvl="1" eaLnBrk="1" hangingPunct="1">
              <a:lnSpc>
                <a:spcPct val="90000"/>
              </a:lnSpc>
            </a:pPr>
            <a:r>
              <a:rPr lang="en-US" altLang="en-US" sz="2200"/>
              <a:t>Speed (convergence, wall time, etc.)</a:t>
            </a:r>
          </a:p>
        </p:txBody>
      </p:sp>
    </p:spTree>
  </p:cSld>
  <p:clrMapOvr>
    <a:masterClrMapping/>
  </p:clrMapOvr>
  <p:transition>
    <p:push dir="u"/>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Two typical real-world problem categories</a:t>
            </a:r>
          </a:p>
        </p:txBody>
      </p:sp>
      <p:sp>
        <p:nvSpPr>
          <p:cNvPr id="3" name="Content Placeholder 2"/>
          <p:cNvSpPr>
            <a:spLocks noGrp="1"/>
          </p:cNvSpPr>
          <p:nvPr>
            <p:ph idx="1"/>
          </p:nvPr>
        </p:nvSpPr>
        <p:spPr>
          <a:xfrm>
            <a:off x="566738" y="2057400"/>
            <a:ext cx="8001000" cy="3962400"/>
          </a:xfrm>
        </p:spPr>
        <p:txBody>
          <a:bodyPr/>
          <a:lstStyle/>
          <a:p>
            <a:pPr>
              <a:defRPr/>
            </a:pPr>
            <a:r>
              <a:rPr lang="en-US"/>
              <a:t>Solving a single-instance problem:</a:t>
            </a:r>
          </a:p>
          <a:p>
            <a:pPr marL="0" indent="0">
              <a:buFont typeface="Wingdings" panose="05000000000000000000" pitchFamily="2" charset="2"/>
              <a:buNone/>
              <a:defRPr/>
            </a:pPr>
            <a:r>
              <a:rPr lang="en-US"/>
              <a:t>	</a:t>
            </a:r>
            <a:r>
              <a:rPr lang="en-US" i="1"/>
              <a:t>automated BBSA selection</a:t>
            </a:r>
          </a:p>
          <a:p>
            <a:pPr>
              <a:defRPr/>
            </a:pPr>
            <a:endParaRPr lang="en-US"/>
          </a:p>
          <a:p>
            <a:pPr>
              <a:defRPr/>
            </a:pPr>
            <a:r>
              <a:rPr lang="en-US"/>
              <a:t>Repeatedly solving instances of a problem class: </a:t>
            </a:r>
          </a:p>
          <a:p>
            <a:pPr marL="0" indent="0">
              <a:buFont typeface="Wingdings" panose="05000000000000000000" pitchFamily="2" charset="2"/>
              <a:buNone/>
              <a:defRPr/>
            </a:pPr>
            <a:r>
              <a:rPr lang="en-US"/>
              <a:t>	</a:t>
            </a:r>
            <a:r>
              <a:rPr lang="en-US" i="1"/>
              <a:t>evolve custom BBSA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a:t>Part I: Solving Single-Instance Problems Employing Automated BBSA Selection</a:t>
            </a:r>
          </a:p>
        </p:txBody>
      </p:sp>
    </p:spTree>
  </p:cSld>
  <p:clrMapOvr>
    <a:masterClrMapping/>
  </p:clrMapOvr>
  <p:transition>
    <p:push dir="u"/>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a:t>Need diverse set of high-performance BBSAs</a:t>
            </a:r>
          </a:p>
          <a:p>
            <a:pPr marL="514350" indent="-514350">
              <a:buFont typeface="+mj-lt"/>
              <a:buAutoNum type="arabicPeriod"/>
              <a:defRPr/>
            </a:pPr>
            <a:r>
              <a:rPr lang="en-US"/>
              <a:t>Need automated approach to select most appropriate BBSA from set for a given problem</a:t>
            </a:r>
          </a:p>
          <a:p>
            <a:pPr marL="514350" indent="-514350">
              <a:buFont typeface="+mj-lt"/>
              <a:buAutoNum type="arabicPeriod"/>
              <a:defRPr/>
            </a:pPr>
            <a:r>
              <a:rPr lang="en-US"/>
              <a:t>Need automated approach to configure selected BBSA</a:t>
            </a:r>
          </a:p>
          <a:p>
            <a:pPr>
              <a:defRPr/>
            </a:pP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a:t>Given a real-world problem, create a surrogate fitness function</a:t>
            </a:r>
          </a:p>
          <a:p>
            <a:pPr marL="514350" indent="-514350">
              <a:buFont typeface="Verdana" panose="020B0604030504040204" pitchFamily="34" charset="0"/>
              <a:buAutoNum type="arabicPeriod"/>
            </a:pPr>
            <a:r>
              <a:rPr lang="en-US" altLang="en-US"/>
              <a:t>Find the benchmark function most similar to the surrogate</a:t>
            </a:r>
          </a:p>
          <a:p>
            <a:pPr marL="514350" indent="-514350">
              <a:buFont typeface="Verdana" panose="020B0604030504040204" pitchFamily="34" charset="0"/>
              <a:buAutoNum type="arabicPeriod"/>
            </a:pPr>
            <a:r>
              <a:rPr lang="en-US" altLang="en-US"/>
              <a:t>Execute the corresponding BBSA on the real-world problem</a:t>
            </a:r>
          </a:p>
        </p:txBody>
      </p:sp>
    </p:spTree>
  </p:cSld>
  <p:clrMapOvr>
    <a:masterClrMapping/>
  </p:clrMapOvr>
  <p:transition>
    <p:push dir="u"/>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00200" y="457200"/>
            <a:ext cx="7064375" cy="4365625"/>
          </a:xfrm>
        </p:spPr>
        <p:txBody>
          <a:bodyPr/>
          <a:lstStyle/>
          <a:p>
            <a:r>
              <a:rPr lang="en-US" altLang="en-US" b="1"/>
              <a:t>Part II: Repeatedly Solving Instances from the same Problem Class:</a:t>
            </a:r>
            <a:br>
              <a:rPr lang="en-US" altLang="en-US" b="1"/>
            </a:br>
            <a:r>
              <a:rPr lang="en-US" altLang="en-US" b="1"/>
              <a:t>Employ Hyper-heuristics</a:t>
            </a:r>
          </a:p>
        </p:txBody>
      </p:sp>
    </p:spTree>
    <p:extLst>
      <p:ext uri="{BB962C8B-B14F-4D97-AF65-F5344CB8AC3E}">
        <p14:creationId xmlns:p14="http://schemas.microsoft.com/office/powerpoint/2010/main" val="2071199474"/>
      </p:ext>
    </p:extLst>
  </p:cSld>
  <p:clrMapOvr>
    <a:masterClrMapping/>
  </p:clrMapOvr>
  <p:transition>
    <p:push dir="u"/>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a:t>Related Spring’22 classes</a:t>
            </a:r>
          </a:p>
        </p:txBody>
      </p:sp>
      <p:sp>
        <p:nvSpPr>
          <p:cNvPr id="199683" name="Rectangle 3"/>
          <p:cNvSpPr>
            <a:spLocks noGrp="1" noChangeArrowheads="1"/>
          </p:cNvSpPr>
          <p:nvPr>
            <p:ph type="body" idx="1"/>
          </p:nvPr>
        </p:nvSpPr>
        <p:spPr>
          <a:xfrm>
            <a:off x="381000" y="1752600"/>
            <a:ext cx="8610600" cy="3810000"/>
          </a:xfrm>
        </p:spPr>
        <p:txBody>
          <a:bodyPr/>
          <a:lstStyle/>
          <a:p>
            <a:r>
              <a:rPr lang="en-US" altLang="en-US" sz="3200"/>
              <a:t>COMP 5630/6630 -  Machine Learning</a:t>
            </a:r>
          </a:p>
          <a:p>
            <a:r>
              <a:rPr lang="en-US" altLang="en-US" sz="3200"/>
              <a:t>COMP 5650/6650 – Deep Learning</a:t>
            </a:r>
          </a:p>
          <a:p>
            <a:r>
              <a:rPr lang="en-US" altLang="en-US" sz="3200"/>
              <a:t>COMP 5970/6970 – AI4Sec Foundations</a:t>
            </a:r>
          </a:p>
          <a:p>
            <a:r>
              <a:rPr lang="en-US" altLang="en-US" sz="3200"/>
              <a:t>COMP 7970 – Research Methods in EC</a:t>
            </a: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Representation</a:t>
            </a:r>
          </a:p>
        </p:txBody>
      </p:sp>
      <p:sp>
        <p:nvSpPr>
          <p:cNvPr id="41987" name="Rectangle 3"/>
          <p:cNvSpPr>
            <a:spLocks noGrp="1" noChangeArrowheads="1"/>
          </p:cNvSpPr>
          <p:nvPr>
            <p:ph type="body" idx="1"/>
          </p:nvPr>
        </p:nvSpPr>
        <p:spPr/>
        <p:txBody>
          <a:bodyPr/>
          <a:lstStyle/>
          <a:p>
            <a:pPr eaLnBrk="1" hangingPunct="1"/>
            <a:r>
              <a:rPr lang="en-US" altLang="en-US"/>
              <a:t>Genotype space</a:t>
            </a:r>
          </a:p>
          <a:p>
            <a:pPr eaLnBrk="1" hangingPunct="1"/>
            <a:r>
              <a:rPr lang="en-US" altLang="en-US"/>
              <a:t>Phenotype space</a:t>
            </a:r>
          </a:p>
          <a:p>
            <a:pPr eaLnBrk="1" hangingPunct="1"/>
            <a:r>
              <a:rPr lang="en-US" altLang="en-US"/>
              <a:t>Encoding &amp; Decoding</a:t>
            </a:r>
          </a:p>
          <a:p>
            <a:pPr eaLnBrk="1" hangingPunct="1"/>
            <a:r>
              <a:rPr lang="en-US" altLang="en-US"/>
              <a:t>Surjective, injective, and bijective decoder functions</a:t>
            </a:r>
          </a:p>
          <a:p>
            <a:pPr eaLnBrk="1" hangingPunct="1"/>
            <a:r>
              <a:rPr lang="en-US" altLang="en-US"/>
              <a:t>Eight Queens Problem</a:t>
            </a:r>
          </a:p>
          <a:p>
            <a:pPr eaLnBrk="1" hangingPunct="1"/>
            <a:r>
              <a:rPr lang="en-US" altLang="en-US"/>
              <a:t>Knapsack Problem</a:t>
            </a: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Representation (cont.)</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a:t>Bit Strings</a:t>
            </a:r>
          </a:p>
          <a:p>
            <a:pPr lvl="1" eaLnBrk="1" hangingPunct="1">
              <a:lnSpc>
                <a:spcPct val="90000"/>
              </a:lnSpc>
            </a:pPr>
            <a:r>
              <a:rPr lang="en-US" altLang="en-US"/>
              <a:t>Scaling Hamming Cliffs</a:t>
            </a:r>
          </a:p>
          <a:p>
            <a:pPr lvl="1" eaLnBrk="1" hangingPunct="1">
              <a:lnSpc>
                <a:spcPct val="90000"/>
              </a:lnSpc>
            </a:pPr>
            <a:r>
              <a:rPr lang="en-US" altLang="en-US"/>
              <a:t>Binary vs. Gray coding</a:t>
            </a:r>
          </a:p>
          <a:p>
            <a:pPr eaLnBrk="1" hangingPunct="1">
              <a:lnSpc>
                <a:spcPct val="90000"/>
              </a:lnSpc>
            </a:pPr>
            <a:r>
              <a:rPr lang="en-US" altLang="en-US"/>
              <a:t>Integers</a:t>
            </a:r>
          </a:p>
          <a:p>
            <a:pPr lvl="1" eaLnBrk="1" hangingPunct="1">
              <a:lnSpc>
                <a:spcPct val="90000"/>
              </a:lnSpc>
            </a:pPr>
            <a:r>
              <a:rPr lang="en-US" altLang="en-US"/>
              <a:t>Ordinal vs. cardinal attributes</a:t>
            </a:r>
          </a:p>
          <a:p>
            <a:pPr lvl="1" eaLnBrk="1" hangingPunct="1">
              <a:lnSpc>
                <a:spcPct val="90000"/>
              </a:lnSpc>
            </a:pPr>
            <a:r>
              <a:rPr lang="en-US" altLang="en-US"/>
              <a:t>Permutations</a:t>
            </a:r>
          </a:p>
          <a:p>
            <a:pPr lvl="2" eaLnBrk="1" hangingPunct="1">
              <a:lnSpc>
                <a:spcPct val="90000"/>
              </a:lnSpc>
            </a:pPr>
            <a:r>
              <a:rPr lang="en-US" altLang="en-US"/>
              <a:t>Absolute order vs. adjacency</a:t>
            </a:r>
          </a:p>
          <a:p>
            <a:pPr eaLnBrk="1" hangingPunct="1">
              <a:lnSpc>
                <a:spcPct val="90000"/>
              </a:lnSpc>
            </a:pPr>
            <a:r>
              <a:rPr lang="en-US" altLang="en-US"/>
              <a:t>Real-Valued, etc.</a:t>
            </a:r>
          </a:p>
          <a:p>
            <a:pPr eaLnBrk="1" hangingPunct="1">
              <a:lnSpc>
                <a:spcPct val="90000"/>
              </a:lnSpc>
            </a:pPr>
            <a:r>
              <a:rPr lang="en-US" altLang="en-US"/>
              <a:t>Homogeneous vs. heterogeneous</a:t>
            </a: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a:t>Order based (e.g., job shop scheduling)</a:t>
            </a:r>
          </a:p>
          <a:p>
            <a:pPr eaLnBrk="1" hangingPunct="1">
              <a:lnSpc>
                <a:spcPct val="90000"/>
              </a:lnSpc>
            </a:pPr>
            <a:r>
              <a:rPr lang="en-US" altLang="en-US"/>
              <a:t>Adjacency based (e.g., TSP)</a:t>
            </a:r>
          </a:p>
          <a:p>
            <a:pPr eaLnBrk="1" hangingPunct="1">
              <a:lnSpc>
                <a:spcPct val="90000"/>
              </a:lnSpc>
            </a:pPr>
            <a:endParaRPr lang="en-US" altLang="en-US"/>
          </a:p>
          <a:p>
            <a:pPr eaLnBrk="1" hangingPunct="1">
              <a:lnSpc>
                <a:spcPct val="90000"/>
              </a:lnSpc>
            </a:pPr>
            <a:r>
              <a:rPr lang="en-US" altLang="en-US"/>
              <a:t>Problem space: [A,B,C,D]</a:t>
            </a:r>
          </a:p>
          <a:p>
            <a:pPr eaLnBrk="1" hangingPunct="1">
              <a:lnSpc>
                <a:spcPct val="90000"/>
              </a:lnSpc>
            </a:pPr>
            <a:r>
              <a:rPr lang="en-US" altLang="en-US"/>
              <a:t>Permutation: [3,1,2,4]</a:t>
            </a:r>
          </a:p>
          <a:p>
            <a:pPr eaLnBrk="1" hangingPunct="1">
              <a:lnSpc>
                <a:spcPct val="90000"/>
              </a:lnSpc>
            </a:pPr>
            <a:r>
              <a:rPr lang="en-US" altLang="en-US"/>
              <a:t>Mapping 1: [C,A,B,D]</a:t>
            </a:r>
          </a:p>
          <a:p>
            <a:pPr eaLnBrk="1" hangingPunct="1">
              <a:lnSpc>
                <a:spcPct val="90000"/>
              </a:lnSpc>
            </a:pPr>
            <a:r>
              <a:rPr lang="en-US" altLang="en-US"/>
              <a:t>Mapping 2: [B,C,A,D]</a:t>
            </a: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Initialization</a:t>
            </a:r>
          </a:p>
        </p:txBody>
      </p:sp>
      <p:sp>
        <p:nvSpPr>
          <p:cNvPr id="40963" name="Rectangle 3"/>
          <p:cNvSpPr>
            <a:spLocks noGrp="1" noChangeArrowheads="1"/>
          </p:cNvSpPr>
          <p:nvPr>
            <p:ph type="body" idx="1"/>
          </p:nvPr>
        </p:nvSpPr>
        <p:spPr/>
        <p:txBody>
          <a:bodyPr/>
          <a:lstStyle/>
          <a:p>
            <a:pPr eaLnBrk="1" hangingPunct="1"/>
            <a:r>
              <a:rPr lang="en-US" altLang="en-US"/>
              <a:t>Uniform random</a:t>
            </a:r>
          </a:p>
          <a:p>
            <a:pPr eaLnBrk="1" hangingPunct="1"/>
            <a:r>
              <a:rPr lang="en-US" altLang="en-US"/>
              <a:t>Heuristic based</a:t>
            </a:r>
          </a:p>
          <a:p>
            <a:pPr eaLnBrk="1" hangingPunct="1"/>
            <a:r>
              <a:rPr lang="en-US" altLang="en-US"/>
              <a:t>Knowledge based</a:t>
            </a:r>
          </a:p>
          <a:p>
            <a:pPr eaLnBrk="1" hangingPunct="1"/>
            <a:r>
              <a:rPr lang="en-US" altLang="en-US"/>
              <a:t>Genotypes from previous runs</a:t>
            </a:r>
          </a:p>
          <a:p>
            <a:pPr eaLnBrk="1" hangingPunct="1"/>
            <a:r>
              <a:rPr lang="en-US" altLang="en-US"/>
              <a:t>Seeding</a:t>
            </a: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Mutation = Stochastic unary variation operator</a:t>
            </a:r>
          </a:p>
          <a:p>
            <a:pPr eaLnBrk="1" hangingPunct="1"/>
            <a:endParaRPr lang="en-US" altLang="en-US" dirty="0"/>
          </a:p>
          <a:p>
            <a:pPr eaLnBrk="1" hangingPunct="1"/>
            <a:r>
              <a:rPr lang="en-US" altLang="en-US" dirty="0"/>
              <a:t>Recombination = Stochastic multi-</a:t>
            </a:r>
            <a:r>
              <a:rPr lang="en-US" altLang="en-US" dirty="0" err="1"/>
              <a:t>ary</a:t>
            </a:r>
            <a:r>
              <a:rPr lang="en-US" altLang="en-US" dirty="0"/>
              <a:t> variation operator</a:t>
            </a:r>
          </a:p>
        </p:txBody>
      </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Mutation</a:t>
            </a:r>
          </a:p>
        </p:txBody>
      </p:sp>
      <p:sp>
        <p:nvSpPr>
          <p:cNvPr id="48131" name="Rectangle 3"/>
          <p:cNvSpPr>
            <a:spLocks noGrp="1" noChangeArrowheads="1"/>
          </p:cNvSpPr>
          <p:nvPr>
            <p:ph type="body" idx="1"/>
          </p:nvPr>
        </p:nvSpPr>
        <p:spPr/>
        <p:txBody>
          <a:bodyPr/>
          <a:lstStyle/>
          <a:p>
            <a:pPr eaLnBrk="1" hangingPunct="1"/>
            <a:r>
              <a:rPr lang="en-US" altLang="en-US"/>
              <a:t>Bit-String Representation:</a:t>
            </a:r>
          </a:p>
          <a:p>
            <a:pPr lvl="1" eaLnBrk="1" hangingPunct="1"/>
            <a:r>
              <a:rPr lang="en-US" altLang="en-US"/>
              <a:t>Bit-Flip</a:t>
            </a:r>
          </a:p>
          <a:p>
            <a:pPr lvl="1" eaLnBrk="1" hangingPunct="1"/>
            <a:r>
              <a:rPr lang="en-US" altLang="en-US"/>
              <a:t>E[#flips] = L  * p</a:t>
            </a:r>
            <a:r>
              <a:rPr lang="en-US" altLang="en-US" baseline="-25000"/>
              <a:t>m</a:t>
            </a:r>
          </a:p>
          <a:p>
            <a:pPr eaLnBrk="1" hangingPunct="1"/>
            <a:endParaRPr lang="en-US" altLang="en-US" baseline="-25000"/>
          </a:p>
          <a:p>
            <a:pPr eaLnBrk="1" hangingPunct="1"/>
            <a:r>
              <a:rPr lang="en-US" altLang="en-US"/>
              <a:t>Integer Representation:</a:t>
            </a:r>
          </a:p>
          <a:p>
            <a:pPr lvl="1" eaLnBrk="1" hangingPunct="1"/>
            <a:r>
              <a:rPr lang="en-US" altLang="en-US"/>
              <a:t>Random Reset (cardinal attributes)</a:t>
            </a:r>
          </a:p>
          <a:p>
            <a:pPr lvl="1" eaLnBrk="1" hangingPunct="1"/>
            <a:r>
              <a:rPr lang="en-US" altLang="en-US"/>
              <a:t>Creep Mutation (ordinal attributes)</a:t>
            </a:r>
          </a:p>
          <a:p>
            <a:pPr lvl="1" eaLnBrk="1" hangingPunct="1"/>
            <a:endParaRPr lang="en-US" altLang="en-US"/>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a:t>Floating-Point</a:t>
            </a:r>
          </a:p>
          <a:p>
            <a:pPr lvl="1" eaLnBrk="1" hangingPunct="1">
              <a:lnSpc>
                <a:spcPct val="90000"/>
              </a:lnSpc>
            </a:pPr>
            <a:r>
              <a:rPr lang="en-US" altLang="en-US"/>
              <a:t>Uniform</a:t>
            </a:r>
          </a:p>
          <a:p>
            <a:pPr lvl="1" eaLnBrk="1" hangingPunct="1">
              <a:lnSpc>
                <a:spcPct val="90000"/>
              </a:lnSpc>
            </a:pPr>
            <a:r>
              <a:rPr lang="en-US" altLang="en-US"/>
              <a:t>Nonuniform from fixed distribution</a:t>
            </a:r>
          </a:p>
          <a:p>
            <a:pPr lvl="2" eaLnBrk="1" hangingPunct="1">
              <a:lnSpc>
                <a:spcPct val="90000"/>
              </a:lnSpc>
            </a:pPr>
            <a:r>
              <a:rPr lang="en-US" altLang="en-US"/>
              <a:t>Gaussian, Cauche, Levy, etc.</a:t>
            </a: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Permutation Mutation</a:t>
            </a:r>
          </a:p>
        </p:txBody>
      </p:sp>
      <p:sp>
        <p:nvSpPr>
          <p:cNvPr id="50179" name="Rectangle 3"/>
          <p:cNvSpPr>
            <a:spLocks noGrp="1" noChangeArrowheads="1"/>
          </p:cNvSpPr>
          <p:nvPr>
            <p:ph type="body" idx="1"/>
          </p:nvPr>
        </p:nvSpPr>
        <p:spPr/>
        <p:txBody>
          <a:bodyPr/>
          <a:lstStyle/>
          <a:p>
            <a:pPr eaLnBrk="1" hangingPunct="1"/>
            <a:r>
              <a:rPr lang="en-US" altLang="en-US"/>
              <a:t>Swap Mutation</a:t>
            </a:r>
          </a:p>
          <a:p>
            <a:pPr eaLnBrk="1" hangingPunct="1"/>
            <a:r>
              <a:rPr lang="en-US" altLang="en-US"/>
              <a:t>Insert Mutation</a:t>
            </a:r>
          </a:p>
          <a:p>
            <a:pPr eaLnBrk="1" hangingPunct="1"/>
            <a:r>
              <a:rPr lang="en-US" altLang="en-US"/>
              <a:t>Scramble Mutation</a:t>
            </a:r>
          </a:p>
          <a:p>
            <a:pPr eaLnBrk="1" hangingPunct="1"/>
            <a:r>
              <a:rPr lang="en-US" altLang="en-US"/>
              <a:t>Inversion Mutation (good for adjacency based problems)</a:t>
            </a: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1-point crossover</a:t>
            </a:r>
          </a:p>
        </p:txBody>
      </p:sp>
      <p:sp>
        <p:nvSpPr>
          <p:cNvPr id="3" name="Content Placeholder 2"/>
          <p:cNvSpPr>
            <a:spLocks noGrp="1"/>
          </p:cNvSpPr>
          <p:nvPr>
            <p:ph idx="1"/>
          </p:nvPr>
        </p:nvSpPr>
        <p:spPr>
          <a:xfrm>
            <a:off x="152400" y="1752600"/>
            <a:ext cx="8915400" cy="2362200"/>
          </a:xfrm>
        </p:spPr>
        <p:txBody>
          <a:bodyPr/>
          <a:lstStyle/>
          <a:p>
            <a:r>
              <a:rPr lang="en-GB"/>
              <a:t>Choose a random point on the two parents</a:t>
            </a:r>
          </a:p>
          <a:p>
            <a:r>
              <a:rPr lang="en-GB"/>
              <a:t>Split parents at this crossover point</a:t>
            </a:r>
          </a:p>
          <a:p>
            <a:r>
              <a:rPr lang="en-GB"/>
              <a:t>Create children by exchanging tails</a:t>
            </a:r>
          </a:p>
          <a:p>
            <a:r>
              <a:rPr lang="en-GB"/>
              <a:t>P</a:t>
            </a:r>
            <a:r>
              <a:rPr lang="en-GB" baseline="-25000"/>
              <a:t>c  </a:t>
            </a:r>
            <a:r>
              <a:rPr lang="en-GB"/>
              <a:t>typically in range (0.6, 0.9)</a:t>
            </a:r>
          </a:p>
          <a:p>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85321"/>
            <a:ext cx="5188736" cy="253414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3836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Motivation</a:t>
            </a:r>
          </a:p>
        </p:txBody>
      </p:sp>
      <p:sp>
        <p:nvSpPr>
          <p:cNvPr id="21507" name="Content Placeholder 2"/>
          <p:cNvSpPr>
            <a:spLocks noGrp="1"/>
          </p:cNvSpPr>
          <p:nvPr>
            <p:ph idx="1"/>
          </p:nvPr>
        </p:nvSpPr>
        <p:spPr/>
        <p:txBody>
          <a:bodyPr/>
          <a:lstStyle/>
          <a:p>
            <a:r>
              <a:rPr lang="en-GB" altLang="en-US"/>
              <a:t>Many computational problems can be formulated as </a:t>
            </a:r>
            <a:r>
              <a:rPr lang="en-GB" altLang="en-US" b="1"/>
              <a:t>generate-and-test problems</a:t>
            </a: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i="1"/>
              <a:t>n</a:t>
            </a:r>
            <a:r>
              <a:rPr lang="en-US"/>
              <a:t>-point crossover</a:t>
            </a:r>
          </a:p>
        </p:txBody>
      </p:sp>
      <p:sp>
        <p:nvSpPr>
          <p:cNvPr id="3" name="Content Placeholder 2"/>
          <p:cNvSpPr>
            <a:spLocks noGrp="1"/>
          </p:cNvSpPr>
          <p:nvPr>
            <p:ph idx="1"/>
          </p:nvPr>
        </p:nvSpPr>
        <p:spPr>
          <a:xfrm>
            <a:off x="76200" y="1752600"/>
            <a:ext cx="8915400" cy="4267200"/>
          </a:xfrm>
        </p:spPr>
        <p:txBody>
          <a:bodyPr/>
          <a:lstStyle/>
          <a:p>
            <a:r>
              <a:rPr lang="en-GB"/>
              <a:t>Choose </a:t>
            </a:r>
            <a:r>
              <a:rPr lang="en-GB" i="1"/>
              <a:t>n</a:t>
            </a:r>
            <a:r>
              <a:rPr lang="en-GB"/>
              <a:t> random crossover points</a:t>
            </a:r>
          </a:p>
          <a:p>
            <a:r>
              <a:rPr lang="en-GB"/>
              <a:t>Split along those points</a:t>
            </a:r>
          </a:p>
          <a:p>
            <a:r>
              <a:rPr lang="en-GB"/>
              <a:t>Glue parts, alternating between parents</a:t>
            </a:r>
          </a:p>
          <a:p>
            <a:r>
              <a:rPr lang="en-US" altLang="en-US"/>
              <a:t>positional bias</a:t>
            </a:r>
            <a:endParaRPr lang="en-GB"/>
          </a:p>
          <a:p>
            <a:endParaRPr lang="en-US"/>
          </a:p>
        </p:txBody>
      </p:sp>
      <p:pic>
        <p:nvPicPr>
          <p:cNvPr id="5" name="Picture 4" descr="GA-npt-x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46820"/>
            <a:ext cx="5862636" cy="22393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8755672"/>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Uniform crossover</a:t>
            </a:r>
          </a:p>
        </p:txBody>
      </p:sp>
      <p:sp>
        <p:nvSpPr>
          <p:cNvPr id="3" name="Content Placeholder 2"/>
          <p:cNvSpPr>
            <a:spLocks noGrp="1"/>
          </p:cNvSpPr>
          <p:nvPr>
            <p:ph idx="1"/>
          </p:nvPr>
        </p:nvSpPr>
        <p:spPr>
          <a:xfrm>
            <a:off x="76200" y="1752600"/>
            <a:ext cx="8991600" cy="4267200"/>
          </a:xfrm>
        </p:spPr>
        <p:txBody>
          <a:bodyPr/>
          <a:lstStyle/>
          <a:p>
            <a:r>
              <a:rPr lang="en-GB"/>
              <a:t>Assign 'heads' to a parent, 'tails' to other</a:t>
            </a:r>
          </a:p>
          <a:p>
            <a:r>
              <a:rPr lang="en-GB"/>
              <a:t>Flip a coin for each gene of the first child</a:t>
            </a:r>
          </a:p>
          <a:p>
            <a:r>
              <a:rPr lang="en-GB"/>
              <a:t>Make inverse copy for the second child</a:t>
            </a:r>
          </a:p>
          <a:p>
            <a:r>
              <a:rPr lang="en-GB"/>
              <a:t>Inheritance is independent of position</a:t>
            </a:r>
          </a:p>
          <a:p>
            <a:r>
              <a:rPr lang="en-US" altLang="en-US"/>
              <a:t>distributional bias</a:t>
            </a:r>
            <a:endParaRPr lang="en-GB"/>
          </a:p>
          <a:p>
            <a:endParaRPr lang="en-US"/>
          </a:p>
        </p:txBody>
      </p:sp>
      <p:pic>
        <p:nvPicPr>
          <p:cNvPr id="4" name="Picture 4" descr="GA-unif-x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495"/>
          <a:stretch/>
        </p:blipFill>
        <p:spPr bwMode="auto">
          <a:xfrm>
            <a:off x="1295400" y="4508666"/>
            <a:ext cx="6350746" cy="2209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5696419"/>
      </p:ext>
    </p:extLst>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599" cy="1216025"/>
          </a:xfrm>
        </p:spPr>
        <p:txBody>
          <a:bodyPr/>
          <a:lstStyle/>
          <a:p>
            <a:r>
              <a:rPr lang="en-US" sz="3600"/>
              <a:t>Real-Valued </a:t>
            </a:r>
            <a:r>
              <a:rPr lang="nl-NL" sz="3600"/>
              <a:t>Representation</a:t>
            </a:r>
            <a:r>
              <a:rPr lang="en-US" sz="3600"/>
              <a:t>:</a:t>
            </a:r>
            <a:br>
              <a:rPr lang="en-GB" sz="3600"/>
            </a:br>
            <a:r>
              <a:rPr lang="en-GB" sz="3600"/>
              <a:t>Crossover operators</a:t>
            </a:r>
            <a:endParaRPr lang="en-US" sz="3600"/>
          </a:p>
        </p:txBody>
      </p:sp>
      <p:sp>
        <p:nvSpPr>
          <p:cNvPr id="3" name="Content Placeholder 2"/>
          <p:cNvSpPr>
            <a:spLocks noGrp="1"/>
          </p:cNvSpPr>
          <p:nvPr>
            <p:ph idx="1"/>
          </p:nvPr>
        </p:nvSpPr>
        <p:spPr>
          <a:xfrm>
            <a:off x="76199" y="1752600"/>
            <a:ext cx="8991599" cy="4267200"/>
          </a:xfrm>
        </p:spPr>
        <p:txBody>
          <a:bodyPr/>
          <a:lstStyle/>
          <a:p>
            <a:pPr>
              <a:lnSpc>
                <a:spcPct val="90000"/>
              </a:lnSpc>
            </a:pPr>
            <a:r>
              <a:rPr lang="en-GB" sz="2400"/>
              <a:t>Discrete:</a:t>
            </a:r>
          </a:p>
          <a:p>
            <a:pPr lvl="1">
              <a:lnSpc>
                <a:spcPct val="90000"/>
              </a:lnSpc>
            </a:pPr>
            <a:r>
              <a:rPr lang="en-GB" sz="2400"/>
              <a:t>each allele value in offspring </a:t>
            </a:r>
            <a:r>
              <a:rPr lang="en-GB" sz="2400" i="1"/>
              <a:t>z</a:t>
            </a:r>
            <a:r>
              <a:rPr lang="en-GB" sz="2400"/>
              <a:t> comes from one of its parents </a:t>
            </a:r>
            <a:r>
              <a:rPr lang="en-GB" sz="2400" i="1"/>
              <a:t>(</a:t>
            </a:r>
            <a:r>
              <a:rPr lang="en-GB" sz="2400" i="1" err="1"/>
              <a:t>x,y</a:t>
            </a:r>
            <a:r>
              <a:rPr lang="en-GB" sz="2400" i="1"/>
              <a:t>) </a:t>
            </a:r>
            <a:r>
              <a:rPr lang="en-GB" sz="2400"/>
              <a:t>with equal probability: </a:t>
            </a:r>
            <a:r>
              <a:rPr lang="en-GB" sz="2400" i="1" err="1"/>
              <a:t>z</a:t>
            </a:r>
            <a:r>
              <a:rPr lang="en-GB" sz="2400" i="1" baseline="-25000" err="1"/>
              <a:t>i</a:t>
            </a:r>
            <a:r>
              <a:rPr lang="en-GB" sz="2400" i="1"/>
              <a:t>  = x</a:t>
            </a:r>
            <a:r>
              <a:rPr lang="en-GB" sz="2400" i="1" baseline="-25000"/>
              <a:t>i</a:t>
            </a:r>
            <a:r>
              <a:rPr lang="en-GB" sz="2400" i="1"/>
              <a:t> </a:t>
            </a:r>
            <a:r>
              <a:rPr lang="en-GB" sz="2400"/>
              <a:t>or </a:t>
            </a:r>
            <a:r>
              <a:rPr lang="en-GB" sz="2400" i="1" err="1"/>
              <a:t>y</a:t>
            </a:r>
            <a:r>
              <a:rPr lang="en-GB" sz="2400" i="1" baseline="-25000" err="1"/>
              <a:t>i</a:t>
            </a:r>
            <a:endParaRPr lang="en-GB" sz="2400"/>
          </a:p>
          <a:p>
            <a:pPr lvl="1">
              <a:lnSpc>
                <a:spcPct val="90000"/>
              </a:lnSpc>
            </a:pPr>
            <a:r>
              <a:rPr lang="en-GB" sz="2400"/>
              <a:t> Could use </a:t>
            </a:r>
            <a:r>
              <a:rPr lang="en-GB" sz="2400" i="1"/>
              <a:t>n</a:t>
            </a:r>
            <a:r>
              <a:rPr lang="en-GB" sz="2400"/>
              <a:t>-point or uniform</a:t>
            </a:r>
          </a:p>
          <a:p>
            <a:pPr>
              <a:lnSpc>
                <a:spcPct val="90000"/>
              </a:lnSpc>
            </a:pPr>
            <a:r>
              <a:rPr lang="en-GB" sz="2400"/>
              <a:t>Intermediate</a:t>
            </a:r>
          </a:p>
          <a:p>
            <a:pPr lvl="1">
              <a:lnSpc>
                <a:spcPct val="90000"/>
              </a:lnSpc>
            </a:pPr>
            <a:r>
              <a:rPr lang="en-GB" sz="2400"/>
              <a:t>exploits idea of creating children “between” parents (hence a.k.a. </a:t>
            </a:r>
            <a:r>
              <a:rPr lang="en-GB" sz="2400" i="1"/>
              <a:t>arithmetic </a:t>
            </a:r>
            <a:r>
              <a:rPr lang="en-GB" sz="2400"/>
              <a:t>recombination)</a:t>
            </a:r>
          </a:p>
          <a:p>
            <a:pPr lvl="1">
              <a:lnSpc>
                <a:spcPct val="90000"/>
              </a:lnSpc>
            </a:pPr>
            <a:r>
              <a:rPr lang="en-US" sz="2400" i="1"/>
              <a:t>z</a:t>
            </a:r>
            <a:r>
              <a:rPr lang="en-GB" sz="2400" i="1" baseline="-25000"/>
              <a:t>i</a:t>
            </a:r>
            <a:r>
              <a:rPr lang="en-GB" sz="2400" i="1"/>
              <a:t> = </a:t>
            </a:r>
            <a:r>
              <a:rPr lang="en-GB" sz="2400" i="1">
                <a:sym typeface="Symbol" pitchFamily="18" charset="2"/>
              </a:rPr>
              <a:t> x</a:t>
            </a:r>
            <a:r>
              <a:rPr lang="en-GB" sz="2400" i="1" baseline="-25000">
                <a:sym typeface="Symbol" pitchFamily="18" charset="2"/>
              </a:rPr>
              <a:t>i </a:t>
            </a:r>
            <a:r>
              <a:rPr lang="en-GB" sz="2400" i="1">
                <a:sym typeface="Symbol" pitchFamily="18" charset="2"/>
              </a:rPr>
              <a:t> + </a:t>
            </a:r>
            <a:r>
              <a:rPr lang="en-GB" sz="2400">
                <a:sym typeface="Symbol" pitchFamily="18" charset="2"/>
              </a:rPr>
              <a:t>(1 - </a:t>
            </a:r>
            <a:r>
              <a:rPr lang="en-GB" sz="2400" i="1">
                <a:sym typeface="Symbol" pitchFamily="18" charset="2"/>
              </a:rPr>
              <a:t>) </a:t>
            </a:r>
            <a:r>
              <a:rPr lang="en-GB" sz="2400" i="1" err="1">
                <a:sym typeface="Symbol" pitchFamily="18" charset="2"/>
              </a:rPr>
              <a:t>y</a:t>
            </a:r>
            <a:r>
              <a:rPr lang="en-GB" sz="2400" i="1" baseline="-25000" err="1">
                <a:sym typeface="Symbol" pitchFamily="18" charset="2"/>
              </a:rPr>
              <a:t>i</a:t>
            </a:r>
            <a:r>
              <a:rPr lang="en-GB" sz="2400">
                <a:sym typeface="Symbol" pitchFamily="18" charset="2"/>
              </a:rPr>
              <a:t>    where </a:t>
            </a:r>
            <a:r>
              <a:rPr lang="en-GB" sz="2400" i="1">
                <a:sym typeface="Symbol" pitchFamily="18" charset="2"/>
              </a:rPr>
              <a:t> : </a:t>
            </a:r>
            <a:r>
              <a:rPr lang="en-GB" sz="2400">
                <a:sym typeface="Symbol" pitchFamily="18" charset="2"/>
              </a:rPr>
              <a:t>0  </a:t>
            </a:r>
            <a:r>
              <a:rPr lang="en-GB" sz="2400" i="1">
                <a:sym typeface="Symbol" pitchFamily="18" charset="2"/>
              </a:rPr>
              <a:t>  </a:t>
            </a:r>
            <a:r>
              <a:rPr lang="en-GB" sz="2400">
                <a:sym typeface="Symbol" pitchFamily="18" charset="2"/>
              </a:rPr>
              <a:t></a:t>
            </a:r>
            <a:r>
              <a:rPr lang="en-GB" sz="2400" i="1">
                <a:sym typeface="Symbol" pitchFamily="18" charset="2"/>
              </a:rPr>
              <a:t> </a:t>
            </a:r>
            <a:r>
              <a:rPr lang="en-GB" sz="2400">
                <a:sym typeface="Symbol" pitchFamily="18" charset="2"/>
              </a:rPr>
              <a:t>1.</a:t>
            </a:r>
          </a:p>
          <a:p>
            <a:pPr lvl="1">
              <a:lnSpc>
                <a:spcPct val="90000"/>
              </a:lnSpc>
            </a:pPr>
            <a:r>
              <a:rPr lang="en-GB" sz="2400">
                <a:sym typeface="Symbol" pitchFamily="18" charset="2"/>
              </a:rPr>
              <a:t> </a:t>
            </a:r>
            <a:r>
              <a:rPr lang="en-GB" sz="2400">
                <a:sym typeface="Bookshelf Symbol 1" pitchFamily="34" charset="2"/>
              </a:rPr>
              <a:t>The parameter </a:t>
            </a:r>
            <a:r>
              <a:rPr lang="en-GB" sz="2400" i="1">
                <a:sym typeface="Symbol" pitchFamily="18" charset="2"/>
              </a:rPr>
              <a:t></a:t>
            </a:r>
            <a:r>
              <a:rPr lang="en-GB" sz="2400">
                <a:sym typeface="Bookshelf Symbol 1" pitchFamily="34" charset="2"/>
              </a:rPr>
              <a:t> can be:</a:t>
            </a:r>
          </a:p>
          <a:p>
            <a:pPr lvl="2">
              <a:lnSpc>
                <a:spcPct val="90000"/>
              </a:lnSpc>
              <a:spcBef>
                <a:spcPct val="0"/>
              </a:spcBef>
              <a:buClrTx/>
              <a:buFontTx/>
              <a:buChar char="•"/>
            </a:pPr>
            <a:r>
              <a:rPr lang="en-GB" sz="2400">
                <a:sym typeface="Bookshelf Symbol 1" pitchFamily="34" charset="2"/>
              </a:rPr>
              <a:t>constant: uniform arithmetical crossover</a:t>
            </a:r>
          </a:p>
          <a:p>
            <a:pPr lvl="2">
              <a:lnSpc>
                <a:spcPct val="90000"/>
              </a:lnSpc>
              <a:spcBef>
                <a:spcPct val="0"/>
              </a:spcBef>
              <a:buClrTx/>
              <a:buFontTx/>
              <a:buChar char="•"/>
            </a:pPr>
            <a:r>
              <a:rPr lang="en-GB" sz="2400">
                <a:sym typeface="Bookshelf Symbol 1" pitchFamily="34" charset="2"/>
              </a:rPr>
              <a:t>variable (e.g., dependent on fitness)</a:t>
            </a:r>
          </a:p>
          <a:p>
            <a:pPr lvl="2">
              <a:lnSpc>
                <a:spcPct val="90000"/>
              </a:lnSpc>
              <a:spcBef>
                <a:spcPct val="0"/>
              </a:spcBef>
              <a:buClrTx/>
              <a:buFontTx/>
              <a:buChar char="•"/>
            </a:pPr>
            <a:r>
              <a:rPr lang="en-GB" sz="2400">
                <a:sym typeface="Bookshelf Symbol 1" pitchFamily="34" charset="2"/>
              </a:rPr>
              <a:t>picked at random every time</a:t>
            </a:r>
          </a:p>
        </p:txBody>
      </p:sp>
    </p:spTree>
    <p:extLst>
      <p:ext uri="{BB962C8B-B14F-4D97-AF65-F5344CB8AC3E}">
        <p14:creationId xmlns:p14="http://schemas.microsoft.com/office/powerpoint/2010/main" val="24249866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Single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US">
                <a:sym typeface="Symbol" pitchFamily="18" charset="2"/>
              </a:rPr>
              <a:t>Pick</a:t>
            </a:r>
            <a:r>
              <a:rPr lang="en-GB">
                <a:sym typeface="Symbol" pitchFamily="18" charset="2"/>
              </a:rPr>
              <a:t> a single gene (k) at random</a:t>
            </a:r>
          </a:p>
          <a:p>
            <a:r>
              <a:rPr lang="en-GB"/>
              <a:t>child</a:t>
            </a:r>
            <a:r>
              <a:rPr lang="en-GB" baseline="-25000"/>
              <a:t>1</a:t>
            </a:r>
            <a:r>
              <a:rPr lang="en-GB"/>
              <a:t> </a:t>
            </a:r>
            <a:r>
              <a:rPr lang="en-GB">
                <a:sym typeface="Bookshelf Symbol 1" pitchFamily="34" charset="2"/>
              </a:rPr>
              <a:t>is:</a:t>
            </a:r>
          </a:p>
          <a:p>
            <a:endParaRPr lang="en-GB">
              <a:sym typeface="Bookshelf Symbol 1" pitchFamily="34" charset="2"/>
            </a:endParaRPr>
          </a:p>
          <a:p>
            <a:r>
              <a:rPr lang="en-GB">
                <a:sym typeface="Bookshelf Symbol 1" pitchFamily="34" charset="2"/>
              </a:rPr>
              <a:t>Reverse for other child</a:t>
            </a:r>
          </a:p>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594918609"/>
              </p:ext>
            </p:extLst>
          </p:nvPr>
        </p:nvGraphicFramePr>
        <p:xfrm>
          <a:off x="2286000" y="2861004"/>
          <a:ext cx="6076950" cy="715963"/>
        </p:xfrm>
        <a:graphic>
          <a:graphicData uri="http://schemas.openxmlformats.org/presentationml/2006/ole">
            <mc:AlternateContent xmlns:mc="http://schemas.openxmlformats.org/markup-compatibility/2006">
              <mc:Choice xmlns:v="urn:schemas-microsoft-com:vml" Requires="v">
                <p:oleObj name="Equation" r:id="rId2" imgW="2145369" imgH="253890" progId="Equation.3">
                  <p:embed/>
                </p:oleObj>
              </mc:Choice>
              <mc:Fallback>
                <p:oleObj name="Equation" r:id="rId2" imgW="2145369" imgH="25389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61004"/>
                        <a:ext cx="6076950" cy="715963"/>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038600"/>
            <a:ext cx="8228877" cy="17526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21370"/>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Simple arithmetic crossover </a:t>
            </a:r>
            <a:endParaRPr lang="en-US"/>
          </a:p>
        </p:txBody>
      </p:sp>
      <p:sp>
        <p:nvSpPr>
          <p:cNvPr id="3" name="Content Placeholder 2"/>
          <p:cNvSpPr>
            <a:spLocks noGrp="1"/>
          </p:cNvSpPr>
          <p:nvPr>
            <p:ph idx="1"/>
          </p:nvPr>
        </p:nvSpPr>
        <p:spPr>
          <a:xfrm>
            <a:off x="76200" y="1752600"/>
            <a:ext cx="8915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GB">
                <a:sym typeface="Symbol" pitchFamily="18" charset="2"/>
              </a:rPr>
              <a:t>Pick a random gene (k) after this point mix values</a:t>
            </a:r>
            <a:endParaRPr lang="en-GB"/>
          </a:p>
          <a:p>
            <a:r>
              <a:rPr lang="en-GB"/>
              <a:t>child</a:t>
            </a:r>
            <a:r>
              <a:rPr lang="en-GB" baseline="-25000"/>
              <a:t>1</a:t>
            </a:r>
            <a:r>
              <a:rPr lang="en-GB"/>
              <a:t> </a:t>
            </a:r>
            <a:r>
              <a:rPr lang="en-GB">
                <a:sym typeface="Bookshelf Symbol 1" pitchFamily="34" charset="2"/>
              </a:rPr>
              <a:t>is:</a:t>
            </a:r>
          </a:p>
          <a:p>
            <a:r>
              <a:rPr lang="en-GB">
                <a:sym typeface="Bookshelf Symbol 1" pitchFamily="34" charset="2"/>
              </a:rPr>
              <a:t>reverse for other child</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1051162"/>
              </p:ext>
            </p:extLst>
          </p:nvPr>
        </p:nvGraphicFramePr>
        <p:xfrm>
          <a:off x="2285999" y="3276600"/>
          <a:ext cx="6781801" cy="685800"/>
        </p:xfrm>
        <a:graphic>
          <a:graphicData uri="http://schemas.openxmlformats.org/presentationml/2006/ole">
            <mc:AlternateContent xmlns:mc="http://schemas.openxmlformats.org/markup-compatibility/2006">
              <mc:Choice xmlns:v="urn:schemas-microsoft-com:vml" Requires="v">
                <p:oleObj name="Equation" r:id="rId2" imgW="3771900" imgH="355600" progId="Equation.3">
                  <p:embed/>
                </p:oleObj>
              </mc:Choice>
              <mc:Fallback>
                <p:oleObj name="Equation" r:id="rId2" imgW="3771900" imgH="3556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3276600"/>
                        <a:ext cx="6781801" cy="68580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2" b="3474"/>
          <a:stretch/>
        </p:blipFill>
        <p:spPr bwMode="auto">
          <a:xfrm>
            <a:off x="395536" y="4384939"/>
            <a:ext cx="8376267" cy="18002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732872331"/>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Whole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Most commonly used</a:t>
            </a:r>
          </a:p>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Child</a:t>
            </a:r>
            <a:r>
              <a:rPr lang="en-GB" baseline="-25000"/>
              <a:t>1</a:t>
            </a:r>
            <a:r>
              <a:rPr lang="en-GB"/>
              <a:t> </a:t>
            </a:r>
            <a:r>
              <a:rPr lang="en-GB">
                <a:sym typeface="Bookshelf Symbol 1" pitchFamily="34" charset="2"/>
              </a:rPr>
              <a:t>is: </a:t>
            </a:r>
          </a:p>
          <a:p>
            <a:r>
              <a:rPr lang="en-GB">
                <a:sym typeface="Bookshelf Symbol 1" pitchFamily="34" charset="2"/>
              </a:rPr>
              <a:t>reverse for other child</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88995834"/>
              </p:ext>
            </p:extLst>
          </p:nvPr>
        </p:nvGraphicFramePr>
        <p:xfrm>
          <a:off x="2514600" y="2895600"/>
          <a:ext cx="2667000" cy="565150"/>
        </p:xfrm>
        <a:graphic>
          <a:graphicData uri="http://schemas.openxmlformats.org/presentationml/2006/ole">
            <mc:AlternateContent xmlns:mc="http://schemas.openxmlformats.org/markup-compatibility/2006">
              <mc:Choice xmlns:v="urn:schemas-microsoft-com:vml" Requires="v">
                <p:oleObj name="Equation" r:id="rId2" imgW="952087" imgH="203112" progId="Equation.3">
                  <p:embed/>
                </p:oleObj>
              </mc:Choice>
              <mc:Fallback>
                <p:oleObj name="Equation" r:id="rId2" imgW="952087" imgH="203112"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2667000" cy="56515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23" y="4043042"/>
            <a:ext cx="8115300" cy="1828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67715"/>
      </p:ext>
    </p:extLst>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Blend Crossover</a:t>
            </a:r>
            <a:endParaRPr lang="en-US"/>
          </a:p>
        </p:txBody>
      </p:sp>
      <p:sp>
        <p:nvSpPr>
          <p:cNvPr id="3" name="Content Placeholder 2"/>
          <p:cNvSpPr>
            <a:spLocks noGrp="1"/>
          </p:cNvSpPr>
          <p:nvPr>
            <p:ph idx="1"/>
          </p:nvPr>
        </p:nvSpPr>
        <p:spPr>
          <a:xfrm>
            <a:off x="574675" y="1752600"/>
            <a:ext cx="8153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Assume x</a:t>
            </a:r>
            <a:r>
              <a:rPr lang="en-GB" baseline="-25000"/>
              <a:t>i</a:t>
            </a:r>
            <a:r>
              <a:rPr lang="en-GB"/>
              <a:t> &lt; </a:t>
            </a:r>
            <a:r>
              <a:rPr lang="en-GB" err="1"/>
              <a:t>y</a:t>
            </a:r>
            <a:r>
              <a:rPr lang="en-GB" baseline="-25000" err="1"/>
              <a:t>i</a:t>
            </a:r>
            <a:endParaRPr lang="en-GB" baseline="-25000"/>
          </a:p>
          <a:p>
            <a:r>
              <a:rPr lang="en-GB">
                <a:sym typeface="Bookshelf Symbol 1" pitchFamily="34" charset="2"/>
              </a:rPr>
              <a:t>d</a:t>
            </a:r>
            <a:r>
              <a:rPr lang="en-GB" baseline="-25000">
                <a:sym typeface="Bookshelf Symbol 1" pitchFamily="34" charset="2"/>
              </a:rPr>
              <a:t>i</a:t>
            </a:r>
            <a:r>
              <a:rPr lang="en-GB">
                <a:sym typeface="Bookshelf Symbol 1" pitchFamily="34" charset="2"/>
              </a:rPr>
              <a:t> = </a:t>
            </a:r>
            <a:r>
              <a:rPr lang="en-GB" err="1">
                <a:sym typeface="Bookshelf Symbol 1" pitchFamily="34" charset="2"/>
              </a:rPr>
              <a:t>y</a:t>
            </a:r>
            <a:r>
              <a:rPr lang="en-GB" baseline="-25000" err="1">
                <a:sym typeface="Bookshelf Symbol 1" pitchFamily="34" charset="2"/>
              </a:rPr>
              <a:t>i</a:t>
            </a:r>
            <a:r>
              <a:rPr lang="en-GB" baseline="-25000">
                <a:sym typeface="Bookshelf Symbol 1" pitchFamily="34" charset="2"/>
              </a:rPr>
              <a:t> </a:t>
            </a:r>
            <a:r>
              <a:rPr lang="en-GB">
                <a:sym typeface="Bookshelf Symbol 1" pitchFamily="34" charset="2"/>
              </a:rPr>
              <a:t>– x</a:t>
            </a:r>
            <a:r>
              <a:rPr lang="en-GB" baseline="-25000">
                <a:sym typeface="Bookshelf Symbol 1" pitchFamily="34" charset="2"/>
              </a:rPr>
              <a:t>i</a:t>
            </a:r>
            <a:r>
              <a:rPr lang="en-GB">
                <a:sym typeface="Bookshelf Symbol 1" pitchFamily="34" charset="2"/>
              </a:rPr>
              <a:t> </a:t>
            </a:r>
          </a:p>
          <a:p>
            <a:r>
              <a:rPr lang="en-GB">
                <a:sym typeface="Bookshelf Symbol 1" pitchFamily="34" charset="2"/>
              </a:rPr>
              <a:t>Random sample </a:t>
            </a:r>
            <a:r>
              <a:rPr lang="en-GB" err="1">
                <a:sym typeface="Bookshelf Symbol 1" pitchFamily="34" charset="2"/>
              </a:rPr>
              <a:t>z</a:t>
            </a:r>
            <a:r>
              <a:rPr lang="en-GB" baseline="-25000" err="1">
                <a:sym typeface="Bookshelf Symbol 1" pitchFamily="34" charset="2"/>
              </a:rPr>
              <a:t>i</a:t>
            </a:r>
            <a:r>
              <a:rPr lang="en-GB">
                <a:sym typeface="Bookshelf Symbol 1" pitchFamily="34" charset="2"/>
              </a:rPr>
              <a:t>= [x</a:t>
            </a:r>
            <a:r>
              <a:rPr lang="en-GB" baseline="-25000">
                <a:sym typeface="Bookshelf Symbol 1" pitchFamily="34" charset="2"/>
              </a:rPr>
              <a:t>i</a:t>
            </a:r>
            <a:r>
              <a:rPr lang="en-GB">
                <a:sym typeface="Bookshelf Symbol 1" pitchFamily="34" charset="2"/>
              </a:rPr>
              <a:t> – </a:t>
            </a:r>
            <a:r>
              <a:rPr lang="en-GB">
                <a:sym typeface="Symbol" pitchFamily="18" charset="2"/>
              </a:rPr>
              <a:t></a:t>
            </a:r>
            <a:r>
              <a:rPr lang="en-GB">
                <a:sym typeface="Bookshelf Symbol 1" pitchFamily="34" charset="2"/>
              </a:rPr>
              <a:t>d</a:t>
            </a:r>
            <a:r>
              <a:rPr lang="en-GB" baseline="-25000">
                <a:sym typeface="Bookshelf Symbol 1" pitchFamily="34" charset="2"/>
              </a:rPr>
              <a:t>i</a:t>
            </a:r>
            <a:r>
              <a:rPr lang="en-GB">
                <a:sym typeface="Bookshelf Symbol 1" pitchFamily="34" charset="2"/>
              </a:rPr>
              <a:t>, </a:t>
            </a:r>
            <a:r>
              <a:rPr lang="en-GB" err="1">
                <a:sym typeface="Bookshelf Symbol 1" pitchFamily="34" charset="2"/>
              </a:rPr>
              <a:t>y</a:t>
            </a:r>
            <a:r>
              <a:rPr lang="en-GB" baseline="-25000" err="1">
                <a:sym typeface="Bookshelf Symbol 1" pitchFamily="34" charset="2"/>
              </a:rPr>
              <a:t>i</a:t>
            </a:r>
            <a:r>
              <a:rPr lang="en-GB">
                <a:sym typeface="Bookshelf Symbol 1" pitchFamily="34" charset="2"/>
              </a:rPr>
              <a:t> + </a:t>
            </a:r>
            <a:r>
              <a:rPr lang="en-GB">
                <a:sym typeface="Symbol" pitchFamily="18" charset="2"/>
              </a:rPr>
              <a:t> </a:t>
            </a:r>
            <a:r>
              <a:rPr lang="en-GB">
                <a:sym typeface="Bookshelf Symbol 1" pitchFamily="34" charset="2"/>
              </a:rPr>
              <a:t>d</a:t>
            </a:r>
            <a:r>
              <a:rPr lang="en-GB" baseline="-25000">
                <a:sym typeface="Bookshelf Symbol 1" pitchFamily="34" charset="2"/>
              </a:rPr>
              <a:t>i</a:t>
            </a:r>
            <a:r>
              <a:rPr lang="en-GB">
                <a:sym typeface="Bookshelf Symbol 1" pitchFamily="34" charset="2"/>
              </a:rPr>
              <a:t>]</a:t>
            </a:r>
          </a:p>
          <a:p>
            <a:r>
              <a:rPr lang="en-GB">
                <a:sym typeface="Bookshelf Symbol 1" pitchFamily="34" charset="2"/>
              </a:rPr>
              <a:t>Original authors had best results with </a:t>
            </a:r>
            <a:r>
              <a:rPr lang="en-GB">
                <a:sym typeface="Symbol" pitchFamily="18" charset="2"/>
              </a:rPr>
              <a:t> = 0.5</a:t>
            </a:r>
            <a:endParaRPr lang="en-GB">
              <a:sym typeface="Bookshelf Symbol 1" pitchFamily="34" charset="2"/>
            </a:endParaRPr>
          </a:p>
          <a:p>
            <a:endParaRPr lang="en-US"/>
          </a:p>
        </p:txBody>
      </p:sp>
    </p:spTree>
    <p:extLst>
      <p:ext uri="{BB962C8B-B14F-4D97-AF65-F5344CB8AC3E}">
        <p14:creationId xmlns:p14="http://schemas.microsoft.com/office/powerpoint/2010/main" val="2549780586"/>
      </p:ext>
    </p:extLst>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216025"/>
          </a:xfrm>
        </p:spPr>
        <p:txBody>
          <a:bodyPr/>
          <a:lstStyle/>
          <a:p>
            <a:r>
              <a:rPr lang="en-US" sz="3600"/>
              <a:t>Real-Valued </a:t>
            </a:r>
            <a:r>
              <a:rPr lang="nl-NL" sz="3600"/>
              <a:t>Representation</a:t>
            </a:r>
            <a:r>
              <a:rPr lang="en-US" sz="3600"/>
              <a:t>:</a:t>
            </a:r>
            <a:br>
              <a:rPr lang="en-US" sz="3600"/>
            </a:br>
            <a:r>
              <a:rPr lang="en-US" sz="3600"/>
              <a:t>Overview different possible offspring</a:t>
            </a:r>
          </a:p>
        </p:txBody>
      </p:sp>
      <p:sp>
        <p:nvSpPr>
          <p:cNvPr id="3" name="Content Placeholder 2"/>
          <p:cNvSpPr>
            <a:spLocks noGrp="1"/>
          </p:cNvSpPr>
          <p:nvPr>
            <p:ph idx="1"/>
          </p:nvPr>
        </p:nvSpPr>
        <p:spPr>
          <a:xfrm>
            <a:off x="76200" y="1752600"/>
            <a:ext cx="9067800" cy="4267200"/>
          </a:xfrm>
        </p:spPr>
        <p:txBody>
          <a:bodyPr/>
          <a:lstStyle/>
          <a:p>
            <a:r>
              <a:rPr lang="en-US"/>
              <a:t>Parents: X, Y</a:t>
            </a:r>
          </a:p>
          <a:p>
            <a:r>
              <a:rPr lang="en-US"/>
              <a:t>Single arithmetic: {s</a:t>
            </a:r>
            <a:r>
              <a:rPr lang="en-US" baseline="-25000"/>
              <a:t>1</a:t>
            </a:r>
            <a:r>
              <a:rPr lang="en-US"/>
              <a:t>, s</a:t>
            </a:r>
            <a:r>
              <a:rPr lang="en-US" baseline="-25000"/>
              <a:t>2, </a:t>
            </a:r>
            <a:r>
              <a:rPr lang="en-US"/>
              <a:t>s</a:t>
            </a:r>
            <a:r>
              <a:rPr lang="en-US" baseline="-25000"/>
              <a:t>3</a:t>
            </a:r>
            <a:r>
              <a:rPr lang="en-US"/>
              <a:t>, s</a:t>
            </a:r>
            <a:r>
              <a:rPr lang="en-US" baseline="-25000"/>
              <a:t>4</a:t>
            </a:r>
            <a:r>
              <a:rPr lang="en-US"/>
              <a:t>} w/ </a:t>
            </a:r>
            <a:r>
              <a:rPr lang="en-GB">
                <a:sym typeface="Symbol" pitchFamily="18" charset="2"/>
              </a:rPr>
              <a:t> = 0.5</a:t>
            </a:r>
            <a:endParaRPr lang="en-US"/>
          </a:p>
          <a:p>
            <a:r>
              <a:rPr lang="en-US"/>
              <a:t>Whole arithmetic: {w} w/ </a:t>
            </a:r>
            <a:r>
              <a:rPr lang="en-GB">
                <a:sym typeface="Symbol" pitchFamily="18" charset="2"/>
              </a:rPr>
              <a:t> = 0.5, </a:t>
            </a:r>
            <a:r>
              <a:rPr lang="en-US"/>
              <a:t>inner box for varying </a:t>
            </a:r>
            <a:r>
              <a:rPr lang="en-GB">
                <a:sym typeface="Symbol" pitchFamily="18" charset="2"/>
              </a:rPr>
              <a:t></a:t>
            </a:r>
            <a:endParaRPr lang="en-US"/>
          </a:p>
          <a:p>
            <a:r>
              <a:rPr lang="en-US"/>
              <a:t>Blend crossover: </a:t>
            </a:r>
          </a:p>
          <a:p>
            <a:pPr marL="0" indent="0">
              <a:buNone/>
            </a:pPr>
            <a:r>
              <a:rPr lang="en-US"/>
              <a:t>    outer box for </a:t>
            </a:r>
          </a:p>
          <a:p>
            <a:pPr marL="0" indent="0">
              <a:buNone/>
            </a:pPr>
            <a:r>
              <a:rPr lang="en-US">
                <a:sym typeface="Symbol" pitchFamily="18" charset="2"/>
              </a:rPr>
              <a:t>     </a:t>
            </a:r>
            <a:r>
              <a:rPr lang="en-GB">
                <a:sym typeface="Symbol" pitchFamily="18" charset="2"/>
              </a:rPr>
              <a:t> = 1</a:t>
            </a:r>
            <a:endParaRPr lang="en-US"/>
          </a:p>
        </p:txBody>
      </p:sp>
      <p:pic>
        <p:nvPicPr>
          <p:cNvPr id="4" name="Picture 3"/>
          <p:cNvPicPr>
            <a:picLocks noChangeAspect="1"/>
          </p:cNvPicPr>
          <p:nvPr/>
        </p:nvPicPr>
        <p:blipFill>
          <a:blip r:embed="rId2"/>
          <a:stretch>
            <a:fillRect/>
          </a:stretch>
        </p:blipFill>
        <p:spPr>
          <a:xfrm>
            <a:off x="4373880" y="3429000"/>
            <a:ext cx="4693920" cy="3352800"/>
          </a:xfrm>
          <a:prstGeom prst="rect">
            <a:avLst/>
          </a:prstGeom>
        </p:spPr>
      </p:pic>
    </p:spTree>
    <p:extLst>
      <p:ext uri="{BB962C8B-B14F-4D97-AF65-F5344CB8AC3E}">
        <p14:creationId xmlns:p14="http://schemas.microsoft.com/office/powerpoint/2010/main" val="565172974"/>
      </p:ext>
    </p:extLst>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None/>
            </a:pPr>
            <a:r>
              <a:rPr lang="en-US" altLang="en-US"/>
              <a:t>Order based problems</a:t>
            </a:r>
          </a:p>
          <a:p>
            <a:pPr eaLnBrk="1" hangingPunct="1"/>
            <a:r>
              <a:rPr lang="en-US" altLang="en-US"/>
              <a:t>Order Crossover</a:t>
            </a:r>
          </a:p>
          <a:p>
            <a:pPr eaLnBrk="1" hangingPunct="1"/>
            <a:r>
              <a:rPr lang="en-US" altLang="en-US"/>
              <a:t>Cycle Crossover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Adjacency based problems</a:t>
            </a:r>
          </a:p>
          <a:p>
            <a:pPr eaLnBrk="1" hangingPunct="1"/>
            <a:r>
              <a:rPr lang="en-US" altLang="en-US"/>
              <a:t>Partially Mapped Crossover (PMX)</a:t>
            </a:r>
          </a:p>
          <a:p>
            <a:pPr eaLnBrk="1" hangingPunct="1"/>
            <a:r>
              <a:rPr lang="en-US" altLang="en-US"/>
              <a:t>Edge Crossover</a:t>
            </a:r>
          </a:p>
          <a:p>
            <a:pPr eaLnBrk="1" hangingPunct="1"/>
            <a:endParaRPr lang="en-US" altLang="en-US"/>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a:t>Order Crossover</a:t>
            </a:r>
          </a:p>
        </p:txBody>
      </p:sp>
      <p:sp>
        <p:nvSpPr>
          <p:cNvPr id="54275" name="Rectangle 3"/>
          <p:cNvSpPr>
            <a:spLocks noGrp="1" noChangeArrowheads="1"/>
          </p:cNvSpPr>
          <p:nvPr>
            <p:ph type="body" idx="1"/>
          </p:nvPr>
        </p:nvSpPr>
        <p:spPr/>
        <p:txBody>
          <a:bodyPr/>
          <a:lstStyle/>
          <a:p>
            <a:pPr eaLnBrk="1" hangingPunct="1"/>
            <a:r>
              <a:rPr lang="en-US" altLang="en-US"/>
              <a:t>Choose 2 random crossover points &amp; copy mid-segment from p1 to offspring</a:t>
            </a:r>
          </a:p>
          <a:p>
            <a:pPr eaLnBrk="1" hangingPunct="1"/>
            <a:r>
              <a:rPr lang="en-US" altLang="en-US"/>
              <a:t>Starting from 2</a:t>
            </a:r>
            <a:r>
              <a:rPr lang="en-US" altLang="en-US" baseline="30000"/>
              <a:t>nd</a:t>
            </a:r>
            <a:r>
              <a:rPr lang="en-US" altLang="en-US"/>
              <a:t> crossover point in p2, copy unused numbers into offspring in the order they appear in p2, wrapping around at end of list </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Search Space</a:t>
            </a:r>
          </a:p>
        </p:txBody>
      </p:sp>
      <p:sp>
        <p:nvSpPr>
          <p:cNvPr id="22531" name="Content Placeholder 2"/>
          <p:cNvSpPr>
            <a:spLocks noGrp="1"/>
          </p:cNvSpPr>
          <p:nvPr>
            <p:ph idx="1"/>
          </p:nvPr>
        </p:nvSpPr>
        <p:spPr/>
        <p:txBody>
          <a:bodyPr/>
          <a:lstStyle/>
          <a:p>
            <a:r>
              <a:rPr lang="en-GB" altLang="en-US" dirty="0"/>
              <a:t>A </a:t>
            </a:r>
            <a:r>
              <a:rPr lang="en-GB" altLang="en-US" b="1" i="1" dirty="0"/>
              <a:t>search space </a:t>
            </a:r>
            <a:r>
              <a:rPr lang="en-GB" altLang="en-US" dirty="0"/>
              <a:t>contains the set of all possible solutions</a:t>
            </a:r>
          </a:p>
          <a:p>
            <a:r>
              <a:rPr lang="en-GB" altLang="en-US" dirty="0"/>
              <a:t>A </a:t>
            </a:r>
            <a:r>
              <a:rPr lang="en-GB" altLang="en-US" b="1" dirty="0"/>
              <a:t>search space generator </a:t>
            </a:r>
            <a:r>
              <a:rPr lang="en-GB" altLang="en-US" dirty="0"/>
              <a:t>is </a:t>
            </a:r>
            <a:r>
              <a:rPr lang="en-GB" altLang="en-US" i="1" dirty="0"/>
              <a:t>complete</a:t>
            </a:r>
            <a:r>
              <a:rPr lang="en-GB" altLang="en-US" dirty="0"/>
              <a:t> if it can generate the entire search space</a:t>
            </a:r>
          </a:p>
          <a:p>
            <a:r>
              <a:rPr lang="en-GB" altLang="en-US" dirty="0"/>
              <a:t>An </a:t>
            </a:r>
            <a:r>
              <a:rPr lang="en-GB" altLang="en-US" b="1" i="1" dirty="0"/>
              <a:t>objective function </a:t>
            </a:r>
            <a:r>
              <a:rPr lang="en-GB" altLang="en-US" dirty="0"/>
              <a:t>tests the </a:t>
            </a:r>
            <a:r>
              <a:rPr lang="en-GB" altLang="en-US" i="1" dirty="0"/>
              <a:t>quality of a solution</a:t>
            </a:r>
          </a:p>
          <a:p>
            <a:r>
              <a:rPr lang="en-US" dirty="0"/>
              <a:t>A </a:t>
            </a:r>
            <a:r>
              <a:rPr lang="en-US" b="1" dirty="0"/>
              <a:t>heuristic </a:t>
            </a:r>
            <a:r>
              <a:rPr lang="en-US" dirty="0"/>
              <a:t>is a problem-dependent rule-of-thumb</a:t>
            </a:r>
            <a:endParaRPr lang="en-GB" altLang="en-US" i="1" dirty="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Cycle Crossover</a:t>
            </a:r>
          </a:p>
        </p:txBody>
      </p:sp>
      <p:sp>
        <p:nvSpPr>
          <p:cNvPr id="3" name="Content Placeholder 2"/>
          <p:cNvSpPr>
            <a:spLocks noGrp="1"/>
          </p:cNvSpPr>
          <p:nvPr>
            <p:ph idx="1"/>
          </p:nvPr>
        </p:nvSpPr>
        <p:spPr>
          <a:xfrm>
            <a:off x="566738" y="1752600"/>
            <a:ext cx="8424862" cy="4267200"/>
          </a:xfrm>
        </p:spPr>
        <p:txBody>
          <a:bodyPr/>
          <a:lstStyle/>
          <a:p>
            <a:r>
              <a:rPr lang="en-US"/>
              <a:t>Start with first unused position and allele of p1</a:t>
            </a:r>
          </a:p>
          <a:p>
            <a:r>
              <a:rPr lang="en-US"/>
              <a:t>Look at allele in the same position in p2</a:t>
            </a:r>
          </a:p>
          <a:p>
            <a:r>
              <a:rPr lang="en-US"/>
              <a:t>Go to position with same allele in p1</a:t>
            </a:r>
          </a:p>
          <a:p>
            <a:r>
              <a:rPr lang="en-US"/>
              <a:t>Add this allele to cycle</a:t>
            </a:r>
          </a:p>
          <a:p>
            <a:r>
              <a:rPr lang="en-US"/>
              <a:t>Repeat above steps until you arrive at first allele of p1</a:t>
            </a:r>
          </a:p>
          <a:p>
            <a:r>
              <a:rPr lang="en-US"/>
              <a:t>Construct offspring by alternating cycles</a:t>
            </a:r>
          </a:p>
        </p:txBody>
      </p:sp>
    </p:spTree>
    <p:extLst>
      <p:ext uri="{BB962C8B-B14F-4D97-AF65-F5344CB8AC3E}">
        <p14:creationId xmlns:p14="http://schemas.microsoft.com/office/powerpoint/2010/main" val="2683423611"/>
      </p:ext>
    </p:extLst>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a:t>Choose 2 random crossover points &amp; copy mid-segment from p1 to offspring</a:t>
            </a:r>
          </a:p>
          <a:p>
            <a:pPr eaLnBrk="1" hangingPunct="1">
              <a:lnSpc>
                <a:spcPct val="90000"/>
              </a:lnSpc>
            </a:pPr>
            <a:r>
              <a:rPr lang="en-US" altLang="en-US" sz="2600"/>
              <a:t>Look for elements in mid-segment of p2 that were not copied</a:t>
            </a:r>
          </a:p>
          <a:p>
            <a:pPr eaLnBrk="1" hangingPunct="1">
              <a:lnSpc>
                <a:spcPct val="90000"/>
              </a:lnSpc>
            </a:pPr>
            <a:r>
              <a:rPr lang="en-US" altLang="en-US" sz="2600"/>
              <a:t>For each of these (i), look in offspring to see what copied in its place (j)</a:t>
            </a:r>
          </a:p>
          <a:p>
            <a:pPr eaLnBrk="1" hangingPunct="1">
              <a:lnSpc>
                <a:spcPct val="90000"/>
              </a:lnSpc>
            </a:pPr>
            <a:r>
              <a:rPr lang="en-US" altLang="en-US" sz="2600"/>
              <a:t>Place i into position occupied by j in p2</a:t>
            </a:r>
          </a:p>
          <a:p>
            <a:pPr eaLnBrk="1" hangingPunct="1">
              <a:lnSpc>
                <a:spcPct val="90000"/>
              </a:lnSpc>
            </a:pPr>
            <a:r>
              <a:rPr lang="en-US" altLang="en-US" sz="2600"/>
              <a:t>If place occupied by j in p2 already filled in offspring by k, put i in position occupied by k in p2</a:t>
            </a:r>
          </a:p>
          <a:p>
            <a:pPr eaLnBrk="1" hangingPunct="1">
              <a:lnSpc>
                <a:spcPct val="90000"/>
              </a:lnSpc>
            </a:pPr>
            <a:r>
              <a:rPr lang="en-US" altLang="en-US" sz="2600"/>
              <a:t>Rest of offspring filled by copying p2</a:t>
            </a:r>
          </a:p>
          <a:p>
            <a:pPr eaLnBrk="1" hangingPunct="1">
              <a:lnSpc>
                <a:spcPct val="90000"/>
              </a:lnSpc>
            </a:pPr>
            <a:endParaRPr lang="en-US" altLang="en-US" sz="2600"/>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Edge Crossover</a:t>
            </a:r>
          </a:p>
        </p:txBody>
      </p:sp>
      <p:sp>
        <p:nvSpPr>
          <p:cNvPr id="3" name="Content Placeholder 2"/>
          <p:cNvSpPr>
            <a:spLocks noGrp="1"/>
          </p:cNvSpPr>
          <p:nvPr>
            <p:ph idx="1"/>
          </p:nvPr>
        </p:nvSpPr>
        <p:spPr/>
        <p:txBody>
          <a:bodyPr/>
          <a:lstStyle/>
          <a:p>
            <a:r>
              <a:rPr lang="en-US"/>
              <a:t>Step 1: Construct edge table</a:t>
            </a:r>
          </a:p>
          <a:p>
            <a:r>
              <a:rPr lang="en-US"/>
              <a:t>Step 2: Construct offspring</a:t>
            </a:r>
          </a:p>
          <a:p>
            <a:endParaRPr lang="en-US"/>
          </a:p>
        </p:txBody>
      </p:sp>
    </p:spTree>
    <p:extLst>
      <p:ext uri="{BB962C8B-B14F-4D97-AF65-F5344CB8AC3E}">
        <p14:creationId xmlns:p14="http://schemas.microsoft.com/office/powerpoint/2010/main" val="4129278409"/>
      </p:ext>
    </p:extLst>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a:t>Two historical models</a:t>
            </a:r>
          </a:p>
          <a:p>
            <a:pPr lvl="1" eaLnBrk="1" hangingPunct="1">
              <a:lnSpc>
                <a:spcPct val="90000"/>
              </a:lnSpc>
            </a:pPr>
            <a:r>
              <a:rPr lang="en-US" altLang="en-US"/>
              <a:t>Generational Model</a:t>
            </a:r>
          </a:p>
          <a:p>
            <a:pPr lvl="1" eaLnBrk="1" hangingPunct="1">
              <a:lnSpc>
                <a:spcPct val="90000"/>
              </a:lnSpc>
            </a:pPr>
            <a:r>
              <a:rPr lang="en-US" altLang="en-US"/>
              <a:t>Steady State Model</a:t>
            </a:r>
          </a:p>
          <a:p>
            <a:pPr lvl="2" eaLnBrk="1" hangingPunct="1">
              <a:lnSpc>
                <a:spcPct val="90000"/>
              </a:lnSpc>
            </a:pPr>
            <a:r>
              <a:rPr lang="en-US" altLang="en-US"/>
              <a:t>Generational Gap</a:t>
            </a:r>
          </a:p>
          <a:p>
            <a:pPr lvl="2" eaLnBrk="1" hangingPunct="1">
              <a:lnSpc>
                <a:spcPct val="90000"/>
              </a:lnSpc>
            </a:pPr>
            <a:endParaRPr lang="en-US" altLang="en-US"/>
          </a:p>
          <a:p>
            <a:pPr eaLnBrk="1" hangingPunct="1">
              <a:lnSpc>
                <a:spcPct val="90000"/>
              </a:lnSpc>
            </a:pPr>
            <a:r>
              <a:rPr lang="en-US" altLang="en-US"/>
              <a:t>General model</a:t>
            </a:r>
          </a:p>
          <a:p>
            <a:pPr lvl="1" eaLnBrk="1" hangingPunct="1">
              <a:lnSpc>
                <a:spcPct val="90000"/>
              </a:lnSpc>
            </a:pPr>
            <a:r>
              <a:rPr lang="en-US" altLang="en-US"/>
              <a:t>Population size</a:t>
            </a:r>
          </a:p>
          <a:p>
            <a:pPr lvl="1" eaLnBrk="1" hangingPunct="1">
              <a:lnSpc>
                <a:spcPct val="90000"/>
              </a:lnSpc>
            </a:pPr>
            <a:r>
              <a:rPr lang="en-US" altLang="en-US"/>
              <a:t>Mating pool size</a:t>
            </a:r>
          </a:p>
          <a:p>
            <a:pPr lvl="1" eaLnBrk="1" hangingPunct="1">
              <a:lnSpc>
                <a:spcPct val="90000"/>
              </a:lnSpc>
            </a:pPr>
            <a:r>
              <a:rPr lang="en-US" altLang="en-US"/>
              <a:t>Offspring pool size</a:t>
            </a:r>
          </a:p>
          <a:p>
            <a:pPr lvl="1" eaLnBrk="1" hangingPunct="1">
              <a:lnSpc>
                <a:spcPct val="90000"/>
              </a:lnSpc>
            </a:pPr>
            <a:r>
              <a:rPr lang="en-US" altLang="en-US"/>
              <a:t>Plus vs comma strategy</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a:p>
          <a:p>
            <a:pPr eaLnBrk="1" hangingPunct="1"/>
            <a:r>
              <a:rPr lang="en-US" altLang="en-US"/>
              <a:t>Random</a:t>
            </a:r>
          </a:p>
          <a:p>
            <a:pPr eaLnBrk="1" hangingPunct="1"/>
            <a:r>
              <a:rPr lang="en-US" altLang="en-US"/>
              <a:t>Fitness Based</a:t>
            </a:r>
          </a:p>
          <a:p>
            <a:pPr lvl="1" eaLnBrk="1" hangingPunct="1"/>
            <a:r>
              <a:rPr lang="en-US" altLang="en-US"/>
              <a:t>Proportional Selection (FPS)</a:t>
            </a:r>
          </a:p>
          <a:p>
            <a:pPr lvl="1" eaLnBrk="1" hangingPunct="1"/>
            <a:r>
              <a:rPr lang="en-US" altLang="en-US"/>
              <a:t>Rank-Based Selection</a:t>
            </a:r>
          </a:p>
          <a:p>
            <a:pPr eaLnBrk="1" hangingPunct="1"/>
            <a:r>
              <a:rPr lang="en-US" altLang="en-US"/>
              <a:t>Genotypic/phenotypic Based</a:t>
            </a:r>
          </a:p>
          <a:p>
            <a:pPr eaLnBrk="1" hangingPunct="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a:t>FPS Issues &amp; Solutions</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a:t>High risk of premature convergence</a:t>
            </a:r>
          </a:p>
          <a:p>
            <a:pPr lvl="1" eaLnBrk="1" hangingPunct="1"/>
            <a:r>
              <a:rPr lang="en-US" altLang="en-US"/>
              <a:t>Uneven selective pressure</a:t>
            </a:r>
          </a:p>
          <a:p>
            <a:pPr lvl="1" eaLnBrk="1" hangingPunct="1"/>
            <a:r>
              <a:rPr lang="en-US" altLang="en-US"/>
              <a:t>Fitness function not transposition invariant</a:t>
            </a:r>
          </a:p>
          <a:p>
            <a:pPr lvl="1" eaLnBrk="1" hangingPunct="1"/>
            <a:r>
              <a:rPr lang="en-US" altLang="en-US"/>
              <a:t>Windowing</a:t>
            </a:r>
          </a:p>
          <a:p>
            <a:pPr lvl="2" eaLnBrk="1" hangingPunct="1"/>
            <a:r>
              <a:rPr lang="en-US" altLang="en-US"/>
              <a:t>f’(x)=f(x)-</a:t>
            </a:r>
            <a:r>
              <a:rPr lang="el-GR" altLang="en-US"/>
              <a:t>β</a:t>
            </a:r>
            <a:r>
              <a:rPr lang="en-US" altLang="en-US" baseline="30000"/>
              <a:t>t </a:t>
            </a:r>
            <a:r>
              <a:rPr lang="en-US" altLang="en-US"/>
              <a:t>with </a:t>
            </a:r>
            <a:r>
              <a:rPr lang="el-GR" altLang="en-US"/>
              <a:t>β</a:t>
            </a:r>
            <a:r>
              <a:rPr lang="en-US" altLang="en-US" baseline="30000"/>
              <a:t>t</a:t>
            </a:r>
            <a:r>
              <a:rPr lang="en-US" altLang="en-US"/>
              <a:t>=</a:t>
            </a:r>
            <a:r>
              <a:rPr lang="en-US" altLang="en-US" err="1"/>
              <a:t>min</a:t>
            </a:r>
            <a:r>
              <a:rPr lang="en-US" altLang="en-US" baseline="-25000" err="1"/>
              <a:t>y</a:t>
            </a:r>
            <a:r>
              <a:rPr lang="en-US" altLang="en-US" baseline="-25000"/>
              <a:t> in </a:t>
            </a:r>
            <a:r>
              <a:rPr lang="en-US" altLang="en-US" baseline="-25000" err="1"/>
              <a:t>P</a:t>
            </a:r>
            <a:r>
              <a:rPr lang="en-US" altLang="en-US" baseline="30000" err="1"/>
              <a:t>t</a:t>
            </a:r>
            <a:r>
              <a:rPr lang="en-US" altLang="en-US" err="1"/>
              <a:t>f</a:t>
            </a:r>
            <a:r>
              <a:rPr lang="en-US" altLang="en-US"/>
              <a:t>(y)</a:t>
            </a:r>
          </a:p>
          <a:p>
            <a:pPr lvl="2" eaLnBrk="1" hangingPunct="1"/>
            <a:r>
              <a:rPr lang="en-US" altLang="en-US"/>
              <a:t>Dampen by averaging </a:t>
            </a:r>
            <a:r>
              <a:rPr lang="el-GR" altLang="en-US"/>
              <a:t>β</a:t>
            </a:r>
            <a:r>
              <a:rPr lang="en-US" altLang="en-US" baseline="30000"/>
              <a:t>t</a:t>
            </a:r>
            <a:r>
              <a:rPr lang="en-US" altLang="en-US"/>
              <a:t> over last </a:t>
            </a:r>
            <a:r>
              <a:rPr lang="en-US" altLang="en-US" i="1"/>
              <a:t>k</a:t>
            </a:r>
            <a:r>
              <a:rPr lang="en-US" altLang="en-US"/>
              <a:t> gens</a:t>
            </a:r>
          </a:p>
          <a:p>
            <a:pPr lvl="1" eaLnBrk="1" hangingPunct="1"/>
            <a:r>
              <a:rPr lang="en-US" altLang="en-US"/>
              <a:t>Goldberg’s Sigma Scaling</a:t>
            </a:r>
          </a:p>
          <a:p>
            <a:pPr lvl="2" eaLnBrk="1" hangingPunct="1"/>
            <a:r>
              <a:rPr lang="en-US" altLang="en-US"/>
              <a:t>f’(x)=max(f(</a:t>
            </a:r>
            <a:r>
              <a:rPr lang="en-US" altLang="en-US" i="1"/>
              <a:t>x</a:t>
            </a:r>
            <a:r>
              <a:rPr lang="en-US" altLang="en-US"/>
              <a:t>)-(</a:t>
            </a:r>
            <a:r>
              <a:rPr lang="en-US" altLang="en-US" err="1"/>
              <a:t>f</a:t>
            </a:r>
            <a:r>
              <a:rPr lang="en-US" altLang="en-US" baseline="-25000" err="1"/>
              <a:t>avg</a:t>
            </a:r>
            <a:r>
              <a:rPr lang="en-US" altLang="en-US"/>
              <a:t>-c*</a:t>
            </a:r>
            <a:r>
              <a:rPr lang="el-GR" altLang="en-US"/>
              <a:t>δ</a:t>
            </a:r>
            <a:r>
              <a:rPr lang="en-US" altLang="en-US" baseline="-25000"/>
              <a:t>f</a:t>
            </a:r>
            <a:r>
              <a:rPr lang="en-US" altLang="en-US"/>
              <a:t>),0.0) with </a:t>
            </a:r>
            <a:r>
              <a:rPr lang="en-US" altLang="en-US" i="1"/>
              <a:t>c</a:t>
            </a:r>
            <a:r>
              <a:rPr lang="en-US" altLang="en-US"/>
              <a:t>=2 and </a:t>
            </a:r>
            <a:r>
              <a:rPr lang="el-GR" altLang="en-US"/>
              <a:t>δ</a:t>
            </a:r>
            <a:r>
              <a:rPr lang="en-US" altLang="en-US" baseline="-25000"/>
              <a:t>f </a:t>
            </a:r>
            <a:r>
              <a:rPr lang="en-US" altLang="en-US"/>
              <a:t>is the standard deviation in the population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a:p>
          <a:p>
            <a:pPr eaLnBrk="1" hangingPunct="1"/>
            <a:r>
              <a:rPr lang="en-US" altLang="en-US"/>
              <a:t>Representation: Bit-strings</a:t>
            </a:r>
          </a:p>
          <a:p>
            <a:pPr eaLnBrk="1" hangingPunct="1"/>
            <a:r>
              <a:rPr lang="en-US" altLang="en-US"/>
              <a:t>Recombination: 1-Point Crossover</a:t>
            </a:r>
          </a:p>
          <a:p>
            <a:pPr eaLnBrk="1" hangingPunct="1"/>
            <a:r>
              <a:rPr lang="en-US" altLang="en-US"/>
              <a:t>Mutation: Bit Flip</a:t>
            </a:r>
          </a:p>
          <a:p>
            <a:pPr eaLnBrk="1" hangingPunct="1"/>
            <a:r>
              <a:rPr lang="en-US" altLang="en-US"/>
              <a:t>Parent Selection: Fitness Proportional</a:t>
            </a:r>
          </a:p>
          <a:p>
            <a:pPr eaLnBrk="1" hangingPunct="1"/>
            <a:r>
              <a:rPr lang="en-US" altLang="en-US"/>
              <a:t>Survival Selection: Generational</a:t>
            </a:r>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a:t>Mapping function (ala SA cooling schedule)</a:t>
            </a:r>
          </a:p>
          <a:p>
            <a:pPr lvl="1" eaLnBrk="1" hangingPunct="1"/>
            <a:endParaRPr lang="en-US" altLang="en-US"/>
          </a:p>
          <a:p>
            <a:pPr lvl="1" eaLnBrk="1" hangingPunct="1"/>
            <a:r>
              <a:rPr lang="en-US" altLang="en-US"/>
              <a:t>Exponential Ranking</a:t>
            </a:r>
          </a:p>
          <a:p>
            <a:pPr lvl="2" eaLnBrk="1" hangingPunct="1"/>
            <a:endParaRPr lang="en-US" altLang="en-US"/>
          </a:p>
          <a:p>
            <a:pPr lvl="1" eaLnBrk="1" hangingPunct="1"/>
            <a:r>
              <a:rPr lang="en-US" altLang="en-US"/>
              <a:t>Linear ranking</a:t>
            </a:r>
          </a:p>
          <a:p>
            <a:pPr eaLnBrk="1" hangingPunct="1"/>
            <a:endParaRPr lang="en-US" altLang="en-US"/>
          </a:p>
        </p:txBody>
      </p:sp>
      <p:graphicFrame>
        <p:nvGraphicFramePr>
          <p:cNvPr id="2" name="Object 1">
            <a:extLst>
              <a:ext uri="{FF2B5EF4-FFF2-40B4-BE49-F238E27FC236}">
                <a16:creationId xmlns:a16="http://schemas.microsoft.com/office/drawing/2014/main" id="{38568E51-90EA-4C36-9A58-54209979892F}"/>
              </a:ext>
            </a:extLst>
          </p:cNvPr>
          <p:cNvGraphicFramePr>
            <a:graphicFrameLocks noChangeAspect="1"/>
          </p:cNvGraphicFramePr>
          <p:nvPr>
            <p:extLst>
              <p:ext uri="{D42A27DB-BD31-4B8C-83A1-F6EECF244321}">
                <p14:modId xmlns:p14="http://schemas.microsoft.com/office/powerpoint/2010/main" val="4287660435"/>
              </p:ext>
            </p:extLst>
          </p:nvPr>
        </p:nvGraphicFramePr>
        <p:xfrm>
          <a:off x="4764888" y="2728914"/>
          <a:ext cx="2713182" cy="952500"/>
        </p:xfrm>
        <a:graphic>
          <a:graphicData uri="http://schemas.openxmlformats.org/presentationml/2006/ole">
            <mc:AlternateContent xmlns:mc="http://schemas.openxmlformats.org/markup-compatibility/2006">
              <mc:Choice xmlns:v="urn:schemas-microsoft-com:vml" Requires="v">
                <p:oleObj name="Equation" r:id="rId2" imgW="1193760" imgH="419040" progId="Equation.DSMT4">
                  <p:embed/>
                </p:oleObj>
              </mc:Choice>
              <mc:Fallback>
                <p:oleObj name="Equation" r:id="rId2" imgW="1193760" imgH="419040" progId="Equation.DSMT4">
                  <p:embed/>
                  <p:pic>
                    <p:nvPicPr>
                      <p:cNvPr id="2" name="Object 1">
                        <a:extLst>
                          <a:ext uri="{FF2B5EF4-FFF2-40B4-BE49-F238E27FC236}">
                            <a16:creationId xmlns:a16="http://schemas.microsoft.com/office/drawing/2014/main" id="{38568E51-90EA-4C36-9A58-54209979892F}"/>
                          </a:ext>
                        </a:extLst>
                      </p:cNvPr>
                      <p:cNvPicPr/>
                      <p:nvPr/>
                    </p:nvPicPr>
                    <p:blipFill>
                      <a:blip r:embed="rId3"/>
                      <a:stretch>
                        <a:fillRect/>
                      </a:stretch>
                    </p:blipFill>
                    <p:spPr>
                      <a:xfrm>
                        <a:off x="4764888" y="2728914"/>
                        <a:ext cx="2713182" cy="952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7055F68-44BC-4542-83E6-BA85C4B426C1}"/>
              </a:ext>
            </a:extLst>
          </p:cNvPr>
          <p:cNvGraphicFramePr>
            <a:graphicFrameLocks noChangeAspect="1"/>
          </p:cNvGraphicFramePr>
          <p:nvPr>
            <p:extLst>
              <p:ext uri="{D42A27DB-BD31-4B8C-83A1-F6EECF244321}">
                <p14:modId xmlns:p14="http://schemas.microsoft.com/office/powerpoint/2010/main" val="2225527691"/>
              </p:ext>
            </p:extLst>
          </p:nvPr>
        </p:nvGraphicFramePr>
        <p:xfrm>
          <a:off x="3192789" y="4062414"/>
          <a:ext cx="4098637" cy="952500"/>
        </p:xfrm>
        <a:graphic>
          <a:graphicData uri="http://schemas.openxmlformats.org/presentationml/2006/ole">
            <mc:AlternateContent xmlns:mc="http://schemas.openxmlformats.org/markup-compatibility/2006">
              <mc:Choice xmlns:v="urn:schemas-microsoft-com:vml" Requires="v">
                <p:oleObj name="Equation" r:id="rId4" imgW="1803240" imgH="419040" progId="Equation.DSMT4">
                  <p:embed/>
                </p:oleObj>
              </mc:Choice>
              <mc:Fallback>
                <p:oleObj name="Equation" r:id="rId4" imgW="1803240" imgH="419040" progId="Equation.DSMT4">
                  <p:embed/>
                  <p:pic>
                    <p:nvPicPr>
                      <p:cNvPr id="3" name="Object 2">
                        <a:extLst>
                          <a:ext uri="{FF2B5EF4-FFF2-40B4-BE49-F238E27FC236}">
                            <a16:creationId xmlns:a16="http://schemas.microsoft.com/office/drawing/2014/main" id="{17055F68-44BC-4542-83E6-BA85C4B426C1}"/>
                          </a:ext>
                        </a:extLst>
                      </p:cNvPr>
                      <p:cNvPicPr/>
                      <p:nvPr/>
                    </p:nvPicPr>
                    <p:blipFill>
                      <a:blip r:embed="rId5"/>
                      <a:stretch>
                        <a:fillRect/>
                      </a:stretch>
                    </p:blipFill>
                    <p:spPr>
                      <a:xfrm>
                        <a:off x="3192789" y="4062414"/>
                        <a:ext cx="4098637" cy="952500"/>
                      </a:xfrm>
                      <a:prstGeom prst="rect">
                        <a:avLst/>
                      </a:prstGeom>
                    </p:spPr>
                  </p:pic>
                </p:oleObj>
              </mc:Fallback>
            </mc:AlternateContent>
          </a:graphicData>
        </a:graphic>
      </p:graphicFrame>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Sampling methods</a:t>
            </a:r>
          </a:p>
        </p:txBody>
      </p:sp>
      <p:sp>
        <p:nvSpPr>
          <p:cNvPr id="59395" name="Rectangle 3"/>
          <p:cNvSpPr>
            <a:spLocks noGrp="1" noChangeArrowheads="1"/>
          </p:cNvSpPr>
          <p:nvPr>
            <p:ph type="body" idx="1"/>
          </p:nvPr>
        </p:nvSpPr>
        <p:spPr/>
        <p:txBody>
          <a:bodyPr/>
          <a:lstStyle/>
          <a:p>
            <a:pPr eaLnBrk="1" hangingPunct="1"/>
            <a:r>
              <a:rPr lang="en-US" altLang="en-US"/>
              <a:t>Roulette Wheel</a:t>
            </a:r>
          </a:p>
          <a:p>
            <a:pPr eaLnBrk="1" hangingPunct="1"/>
            <a:r>
              <a:rPr lang="en-US" altLang="en-US"/>
              <a:t>Stochastic Universal Sampling (SUS)</a:t>
            </a:r>
          </a:p>
        </p:txBody>
      </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Rank based sampling methods</a:t>
            </a:r>
          </a:p>
        </p:txBody>
      </p:sp>
      <p:sp>
        <p:nvSpPr>
          <p:cNvPr id="60419" name="Rectangle 3"/>
          <p:cNvSpPr>
            <a:spLocks noGrp="1" noChangeArrowheads="1"/>
          </p:cNvSpPr>
          <p:nvPr>
            <p:ph type="body" idx="1"/>
          </p:nvPr>
        </p:nvSpPr>
        <p:spPr/>
        <p:txBody>
          <a:bodyPr/>
          <a:lstStyle/>
          <a:p>
            <a:pPr eaLnBrk="1" hangingPunct="1"/>
            <a:r>
              <a:rPr lang="en-US" altLang="en-US"/>
              <a:t>Tournament Selection</a:t>
            </a:r>
          </a:p>
          <a:p>
            <a:pPr lvl="1" eaLnBrk="1" hangingPunct="1"/>
            <a:r>
              <a:rPr lang="en-US" altLang="en-US"/>
              <a:t>Tournament Size</a:t>
            </a: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a:t>Metaheuristics &amp; BBSAs</a:t>
            </a:r>
            <a:endParaRPr lang="en-US" altLang="en-US" sz="400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a:t>A </a:t>
            </a:r>
            <a:r>
              <a:rPr lang="en-GB" b="1" i="1"/>
              <a:t>metaheuristic</a:t>
            </a:r>
            <a:r>
              <a:rPr lang="en-GB"/>
              <a:t> determines the sampling order over the search space with the goal to find a near-optimal solution (or set of solutions)</a:t>
            </a:r>
          </a:p>
          <a:p>
            <a:pPr>
              <a:defRPr/>
            </a:pPr>
            <a:r>
              <a:rPr lang="en-US"/>
              <a:t>A </a:t>
            </a:r>
            <a:r>
              <a:rPr lang="en-US" b="1"/>
              <a:t>Black-Box Search Algorithm (BBSA) </a:t>
            </a:r>
            <a:r>
              <a:rPr lang="en-US"/>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Survivor selection</a:t>
            </a:r>
          </a:p>
        </p:txBody>
      </p:sp>
      <p:sp>
        <p:nvSpPr>
          <p:cNvPr id="61443" name="Rectangle 3"/>
          <p:cNvSpPr>
            <a:spLocks noGrp="1" noChangeArrowheads="1"/>
          </p:cNvSpPr>
          <p:nvPr>
            <p:ph type="body" idx="1"/>
          </p:nvPr>
        </p:nvSpPr>
        <p:spPr/>
        <p:txBody>
          <a:bodyPr/>
          <a:lstStyle/>
          <a:p>
            <a:pPr eaLnBrk="1" hangingPunct="1"/>
            <a:r>
              <a:rPr lang="en-US" altLang="en-US"/>
              <a:t>Age-based</a:t>
            </a:r>
          </a:p>
          <a:p>
            <a:pPr eaLnBrk="1" hangingPunct="1"/>
            <a:r>
              <a:rPr lang="en-US" altLang="en-US"/>
              <a:t>Fitness-based</a:t>
            </a:r>
          </a:p>
          <a:p>
            <a:pPr lvl="1" eaLnBrk="1" hangingPunct="1"/>
            <a:r>
              <a:rPr lang="en-US" altLang="en-US"/>
              <a:t>Truncation</a:t>
            </a:r>
          </a:p>
          <a:p>
            <a:pPr eaLnBrk="1" hangingPunct="1"/>
            <a:r>
              <a:rPr lang="en-US" altLang="en-US"/>
              <a:t>Elitism</a:t>
            </a:r>
          </a:p>
        </p:txBody>
      </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t>Termination</a:t>
            </a:r>
          </a:p>
        </p:txBody>
      </p:sp>
      <p:sp>
        <p:nvSpPr>
          <p:cNvPr id="62467" name="Rectangle 3"/>
          <p:cNvSpPr>
            <a:spLocks noGrp="1" noChangeArrowheads="1"/>
          </p:cNvSpPr>
          <p:nvPr>
            <p:ph type="body" idx="1"/>
          </p:nvPr>
        </p:nvSpPr>
        <p:spPr/>
        <p:txBody>
          <a:bodyPr/>
          <a:lstStyle/>
          <a:p>
            <a:pPr eaLnBrk="1" hangingPunct="1"/>
            <a:r>
              <a:rPr lang="en-US" altLang="en-US"/>
              <a:t>CPU time / wall time</a:t>
            </a:r>
          </a:p>
          <a:p>
            <a:pPr eaLnBrk="1" hangingPunct="1"/>
            <a:r>
              <a:rPr lang="en-US" altLang="en-US"/>
              <a:t>Number of fitness evaluations</a:t>
            </a:r>
          </a:p>
          <a:p>
            <a:pPr eaLnBrk="1" hangingPunct="1"/>
            <a:r>
              <a:rPr lang="en-US" altLang="en-US"/>
              <a:t>Lack of fitness improvement</a:t>
            </a:r>
          </a:p>
          <a:p>
            <a:pPr eaLnBrk="1" hangingPunct="1"/>
            <a:r>
              <a:rPr lang="en-US" altLang="en-US"/>
              <a:t>Lack of genetic diversity</a:t>
            </a:r>
          </a:p>
          <a:p>
            <a:pPr eaLnBrk="1" hangingPunct="1"/>
            <a:r>
              <a:rPr lang="en-US" altLang="en-US"/>
              <a:t>Solution quality / solution found</a:t>
            </a:r>
          </a:p>
          <a:p>
            <a:pPr eaLnBrk="1" hangingPunct="1"/>
            <a:r>
              <a:rPr lang="en-US" altLang="en-US"/>
              <a:t>Combination of the above</a:t>
            </a:r>
          </a:p>
        </p:txBody>
      </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Behavioral observables</a:t>
            </a:r>
          </a:p>
        </p:txBody>
      </p:sp>
      <p:sp>
        <p:nvSpPr>
          <p:cNvPr id="63491" name="Rectangle 3"/>
          <p:cNvSpPr>
            <a:spLocks noGrp="1" noChangeArrowheads="1"/>
          </p:cNvSpPr>
          <p:nvPr>
            <p:ph type="body" idx="1"/>
          </p:nvPr>
        </p:nvSpPr>
        <p:spPr/>
        <p:txBody>
          <a:bodyPr/>
          <a:lstStyle/>
          <a:p>
            <a:pPr eaLnBrk="1" hangingPunct="1"/>
            <a:r>
              <a:rPr lang="en-US" altLang="en-US"/>
              <a:t>Selective pressure</a:t>
            </a:r>
          </a:p>
          <a:p>
            <a:pPr eaLnBrk="1" hangingPunct="1"/>
            <a:r>
              <a:rPr lang="en-US" altLang="en-US"/>
              <a:t>Population diversity</a:t>
            </a:r>
          </a:p>
          <a:p>
            <a:pPr lvl="1" eaLnBrk="1" hangingPunct="1"/>
            <a:r>
              <a:rPr lang="en-US" altLang="en-US"/>
              <a:t>Fitness values</a:t>
            </a:r>
          </a:p>
          <a:p>
            <a:pPr lvl="1" eaLnBrk="1" hangingPunct="1"/>
            <a:r>
              <a:rPr lang="en-US" altLang="en-US"/>
              <a:t>Phenotypes</a:t>
            </a:r>
          </a:p>
          <a:p>
            <a:pPr lvl="1" eaLnBrk="1" hangingPunct="1"/>
            <a:r>
              <a:rPr lang="en-US" altLang="en-US"/>
              <a:t>Genotypes</a:t>
            </a:r>
          </a:p>
          <a:p>
            <a:pPr lvl="1" eaLnBrk="1" hangingPunct="1"/>
            <a:r>
              <a:rPr lang="en-US" altLang="en-US"/>
              <a:t>Alleles</a:t>
            </a:r>
          </a:p>
        </p:txBody>
      </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a:t>EV:</a:t>
            </a:r>
          </a:p>
          <a:p>
            <a:pPr>
              <a:defRPr/>
            </a:pPr>
            <a:r>
              <a:rPr lang="en-US"/>
              <a:t>Randomly generate initial population</a:t>
            </a:r>
          </a:p>
          <a:p>
            <a:pPr>
              <a:defRPr/>
            </a:pPr>
            <a:r>
              <a:rPr lang="en-US"/>
              <a:t>Do Forever:</a:t>
            </a:r>
          </a:p>
          <a:p>
            <a:pPr lvl="1">
              <a:defRPr/>
            </a:pPr>
            <a:r>
              <a:rPr lang="en-US"/>
              <a:t>Randomly select a parent</a:t>
            </a:r>
          </a:p>
          <a:p>
            <a:pPr lvl="1">
              <a:defRPr/>
            </a:pPr>
            <a:r>
              <a:rPr lang="en-US"/>
              <a:t>Clone selected parent and mutate offspring</a:t>
            </a:r>
          </a:p>
          <a:p>
            <a:pPr lvl="1">
              <a:defRPr/>
            </a:pPr>
            <a:r>
              <a:rPr lang="en-US"/>
              <a:t>Randomly select an adult and terminate the less fit of the selected adult and the offspring</a:t>
            </a:r>
          </a:p>
        </p:txBody>
      </p:sp>
    </p:spTree>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EA dynamics (2)</a:t>
            </a:r>
          </a:p>
        </p:txBody>
      </p:sp>
      <p:sp>
        <p:nvSpPr>
          <p:cNvPr id="3" name="Content Placeholder 2"/>
          <p:cNvSpPr>
            <a:spLocks noGrp="1"/>
          </p:cNvSpPr>
          <p:nvPr>
            <p:ph idx="1"/>
          </p:nvPr>
        </p:nvSpPr>
        <p:spPr>
          <a:xfrm>
            <a:off x="0" y="1752600"/>
            <a:ext cx="9144000" cy="4267200"/>
          </a:xfrm>
        </p:spPr>
        <p:txBody>
          <a:bodyPr/>
          <a:lstStyle/>
          <a:p>
            <a:pPr>
              <a:defRPr/>
            </a:pPr>
            <a:r>
              <a:rPr lang="en-US"/>
              <a:t>EV’s behavior on f(x1,x2)=x1</a:t>
            </a:r>
            <a:r>
              <a:rPr lang="en-US" baseline="30000"/>
              <a:t>2</a:t>
            </a:r>
            <a:r>
              <a:rPr lang="en-US"/>
              <a:t> + x2</a:t>
            </a:r>
            <a:r>
              <a:rPr lang="en-US" baseline="30000"/>
              <a:t>2</a:t>
            </a:r>
          </a:p>
          <a:p>
            <a:pPr marL="514350" indent="-514350">
              <a:buFont typeface="+mj-lt"/>
              <a:buAutoNum type="arabicPeriod"/>
              <a:defRPr/>
            </a:pPr>
            <a:r>
              <a:rPr lang="en-US" sz="2800"/>
              <a:t>EV will randomly converge to a homogeneous fixed point on one of the peaks</a:t>
            </a:r>
          </a:p>
          <a:p>
            <a:pPr marL="514350" indent="-514350">
              <a:buFont typeface="+mj-lt"/>
              <a:buAutoNum type="arabicPeriod"/>
              <a:defRPr/>
            </a:pPr>
            <a:r>
              <a:rPr lang="en-US" sz="2800"/>
              <a:t>EV’s population will split into four subpopulations, each converged on one of the peaks</a:t>
            </a:r>
          </a:p>
          <a:p>
            <a:pPr marL="514350" indent="-514350">
              <a:buFont typeface="+mj-lt"/>
              <a:buAutoNum type="arabicPeriod"/>
              <a:defRPr/>
            </a:pPr>
            <a:r>
              <a:rPr lang="en-US" sz="2800"/>
              <a:t>EV will oscillate indefinitely among the peaks</a:t>
            </a:r>
          </a:p>
          <a:p>
            <a:pPr marL="514350" indent="-514350">
              <a:buFont typeface="+mj-lt"/>
              <a:buAutoNum type="arabicPeriod"/>
              <a:defRPr/>
            </a:pPr>
            <a:r>
              <a:rPr lang="en-US" sz="2800"/>
              <a:t>Opposing pressures result in a dynamic equilibrium in the middle of the valley</a:t>
            </a:r>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a:t>Use easily readable fonts, including in tables &amp; graphs (11 pnt fonts are typically best, 10 pnt is the absolute smallest)</a:t>
            </a:r>
          </a:p>
          <a:p>
            <a:pPr eaLnBrk="1" hangingPunct="1">
              <a:lnSpc>
                <a:spcPct val="80000"/>
              </a:lnSpc>
            </a:pPr>
            <a:r>
              <a:rPr lang="en-US" altLang="en-US" sz="2400"/>
              <a:t>Number all figures and tables and refer to each and every one in the main text body (hint: use autonumbering)</a:t>
            </a:r>
          </a:p>
          <a:p>
            <a:pPr eaLnBrk="1" hangingPunct="1">
              <a:lnSpc>
                <a:spcPct val="80000"/>
              </a:lnSpc>
            </a:pPr>
            <a:r>
              <a:rPr lang="en-US" altLang="en-US" sz="2400"/>
              <a:t>Capitalize named articles (e.g., ``see Table 5'', not ``see table 5'')</a:t>
            </a:r>
          </a:p>
          <a:p>
            <a:pPr eaLnBrk="1" hangingPunct="1">
              <a:lnSpc>
                <a:spcPct val="80000"/>
              </a:lnSpc>
            </a:pPr>
            <a:r>
              <a:rPr lang="en-US" altLang="en-US" sz="2400"/>
              <a:t>Keep important figures and tables as close to the referring text as possible, while placing less important ones in an appendix</a:t>
            </a:r>
          </a:p>
          <a:p>
            <a:pPr eaLnBrk="1" hangingPunct="1">
              <a:lnSpc>
                <a:spcPct val="80000"/>
              </a:lnSpc>
            </a:pPr>
            <a:r>
              <a:rPr lang="en-US" altLang="en-US" sz="2400"/>
              <a:t>Always provide standard deviations (typically in between parentheses) when listing averages</a:t>
            </a:r>
          </a:p>
        </p:txBody>
      </p:sp>
    </p:spTree>
    <p:extLst>
      <p:ext uri="{BB962C8B-B14F-4D97-AF65-F5344CB8AC3E}">
        <p14:creationId xmlns:p14="http://schemas.microsoft.com/office/powerpoint/2010/main" val="41310229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a:t>Use descriptive titles, captions on tables and figures so that they are self-explanatory</a:t>
            </a:r>
          </a:p>
          <a:p>
            <a:pPr eaLnBrk="1" hangingPunct="1">
              <a:lnSpc>
                <a:spcPct val="80000"/>
              </a:lnSpc>
            </a:pPr>
            <a:r>
              <a:rPr lang="en-US" altLang="en-US" sz="2400"/>
              <a:t>Always include axis labels in graphs</a:t>
            </a:r>
          </a:p>
          <a:p>
            <a:pPr eaLnBrk="1" hangingPunct="1">
              <a:lnSpc>
                <a:spcPct val="80000"/>
              </a:lnSpc>
            </a:pPr>
            <a:r>
              <a:rPr lang="en-US" altLang="en-US" sz="2400"/>
              <a:t>Write in a (semi-)formal style (never use first person singular, instead say, for instance, ``the author'‘)</a:t>
            </a:r>
          </a:p>
          <a:p>
            <a:pPr eaLnBrk="1" hangingPunct="1">
              <a:lnSpc>
                <a:spcPct val="80000"/>
              </a:lnSpc>
            </a:pPr>
            <a:r>
              <a:rPr lang="en-US" altLang="en-US" sz="2400"/>
              <a:t>Format tabular material in proper tables with grid lines</a:t>
            </a:r>
          </a:p>
          <a:p>
            <a:pPr eaLnBrk="1" hangingPunct="1">
              <a:lnSpc>
                <a:spcPct val="80000"/>
              </a:lnSpc>
            </a:pPr>
            <a:r>
              <a:rPr lang="en-US" altLang="en-US" sz="2400"/>
              <a:t>Avoid making explicit physical layout references like “in the </a:t>
            </a:r>
            <a:r>
              <a:rPr lang="en-US" altLang="en-US" sz="2400" i="1"/>
              <a:t>below</a:t>
            </a:r>
            <a:r>
              <a:rPr lang="en-US" altLang="en-US" sz="2400"/>
              <a:t> table” or “in the figure </a:t>
            </a:r>
            <a:r>
              <a:rPr lang="en-US" altLang="en-US" sz="2400" i="1"/>
              <a:t>on the next page</a:t>
            </a:r>
            <a:r>
              <a:rPr lang="en-US" altLang="en-US" sz="2400"/>
              <a:t>”; instead use logical layout references like “in Table” or “in the previous paragraph”</a:t>
            </a:r>
          </a:p>
          <a:p>
            <a:pPr eaLnBrk="1" hangingPunct="1">
              <a:lnSpc>
                <a:spcPct val="80000"/>
              </a:lnSpc>
            </a:pPr>
            <a:r>
              <a:rPr lang="en-US" altLang="en-US" sz="2400"/>
              <a:t>Provide all the required information, but avoid extraneous data (information is good, data is bad)</a:t>
            </a:r>
          </a:p>
        </p:txBody>
      </p:sp>
    </p:spTree>
    <p:extLst>
      <p:ext uri="{BB962C8B-B14F-4D97-AF65-F5344CB8AC3E}">
        <p14:creationId xmlns:p14="http://schemas.microsoft.com/office/powerpoint/2010/main" val="42457377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Constraint Handling</a:t>
            </a:r>
          </a:p>
        </p:txBody>
      </p:sp>
      <p:sp>
        <p:nvSpPr>
          <p:cNvPr id="66563" name="Content Placeholder 2"/>
          <p:cNvSpPr>
            <a:spLocks noGrp="1"/>
          </p:cNvSpPr>
          <p:nvPr>
            <p:ph idx="1"/>
          </p:nvPr>
        </p:nvSpPr>
        <p:spPr/>
        <p:txBody>
          <a:bodyPr/>
          <a:lstStyle/>
          <a:p>
            <a:r>
              <a:rPr lang="en-US" altLang="en-US"/>
              <a:t>Ignore constraints</a:t>
            </a:r>
          </a:p>
          <a:p>
            <a:r>
              <a:rPr lang="en-US" altLang="en-US"/>
              <a:t>Kill invalid offspring</a:t>
            </a:r>
          </a:p>
          <a:p>
            <a:r>
              <a:rPr lang="en-US" altLang="en-US"/>
              <a:t>Assign arbitrarily low fitness</a:t>
            </a:r>
          </a:p>
          <a:p>
            <a:r>
              <a:rPr lang="en-US" altLang="en-US"/>
              <a:t>Feasible phenotype mapping decoder</a:t>
            </a:r>
          </a:p>
          <a:p>
            <a:r>
              <a:rPr lang="en-US" altLang="en-US"/>
              <a:t>Repair function</a:t>
            </a:r>
          </a:p>
          <a:p>
            <a:r>
              <a:rPr lang="en-US" altLang="en-US"/>
              <a:t>Feasible solution space closed under variation operators</a:t>
            </a:r>
          </a:p>
          <a:p>
            <a:r>
              <a:rPr lang="en-US" altLang="en-US"/>
              <a:t>Penalty function</a:t>
            </a:r>
          </a:p>
          <a:p>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barn(inVertical)">
                                      <p:cBhvr>
                                        <p:cTn id="11" dur="500"/>
                                        <p:tgtEl>
                                          <p:spTgt spid="665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563">
                                            <p:txEl>
                                              <p:pRg st="2" end="2"/>
                                            </p:txEl>
                                          </p:spTgt>
                                        </p:tgtEl>
                                        <p:attrNameLst>
                                          <p:attrName>style.visibility</p:attrName>
                                        </p:attrNameLst>
                                      </p:cBhvr>
                                      <p:to>
                                        <p:strVal val="visible"/>
                                      </p:to>
                                    </p:set>
                                    <p:animEffect transition="in" filter="fade">
                                      <p:cBhvr>
                                        <p:cTn id="16" dur="500"/>
                                        <p:tgtEl>
                                          <p:spTgt spid="665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563">
                                            <p:txEl>
                                              <p:pRg st="3" end="3"/>
                                            </p:txEl>
                                          </p:spTgt>
                                        </p:tgtEl>
                                        <p:attrNameLst>
                                          <p:attrName>style.visibility</p:attrName>
                                        </p:attrNameLst>
                                      </p:cBhvr>
                                      <p:to>
                                        <p:strVal val="visible"/>
                                      </p:to>
                                    </p:set>
                                    <p:anim calcmode="lin" valueType="num">
                                      <p:cBhvr additive="base">
                                        <p:cTn id="21"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6563">
                                            <p:txEl>
                                              <p:pRg st="5" end="5"/>
                                            </p:txEl>
                                          </p:spTgt>
                                        </p:tgtEl>
                                        <p:attrNameLst>
                                          <p:attrName>style.visibility</p:attrName>
                                        </p:attrNameLst>
                                      </p:cBhvr>
                                      <p:to>
                                        <p:strVal val="visible"/>
                                      </p:to>
                                    </p:set>
                                    <p:animEffect transition="in" filter="fade">
                                      <p:cBhvr>
                                        <p:cTn id="31" dur="1000"/>
                                        <p:tgtEl>
                                          <p:spTgt spid="66563">
                                            <p:txEl>
                                              <p:pRg st="5" end="5"/>
                                            </p:txEl>
                                          </p:spTgt>
                                        </p:tgtEl>
                                      </p:cBhvr>
                                    </p:animEffect>
                                    <p:anim calcmode="lin" valueType="num">
                                      <p:cBhvr>
                                        <p:cTn id="32"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65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6563">
                                            <p:txEl>
                                              <p:pRg st="6" end="6"/>
                                            </p:txEl>
                                          </p:spTgt>
                                        </p:tgtEl>
                                        <p:attrNameLst>
                                          <p:attrName>style.visibility</p:attrName>
                                        </p:attrNameLst>
                                      </p:cBhvr>
                                      <p:to>
                                        <p:strVal val="visible"/>
                                      </p:to>
                                    </p:set>
                                    <p:animEffect transition="in" filter="circle(in)">
                                      <p:cBhvr>
                                        <p:cTn id="38" dur="20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Ignore constraints</a:t>
            </a:r>
          </a:p>
        </p:txBody>
      </p:sp>
      <p:sp>
        <p:nvSpPr>
          <p:cNvPr id="67587" name="Content Placeholder 2"/>
          <p:cNvSpPr>
            <a:spLocks noGrp="1"/>
          </p:cNvSpPr>
          <p:nvPr>
            <p:ph idx="1"/>
          </p:nvPr>
        </p:nvSpPr>
        <p:spPr/>
        <p:txBody>
          <a:bodyPr/>
          <a:lstStyle/>
          <a:p>
            <a:r>
              <a:rPr lang="en-US" altLang="en-US"/>
              <a:t> Ignore the constraints under the motto: all is well that ends well</a:t>
            </a:r>
          </a:p>
        </p:txBody>
      </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Kill invalid offspring</a:t>
            </a:r>
          </a:p>
        </p:txBody>
      </p:sp>
      <p:sp>
        <p:nvSpPr>
          <p:cNvPr id="68611"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dirty="0"/>
          </a:p>
          <a:p>
            <a:pPr eaLnBrk="1" hangingPunct="1"/>
            <a:r>
              <a:rPr lang="en-US" altLang="en-US" dirty="0"/>
              <a:t>Trial-and-error (aka Generate-and-test)</a:t>
            </a:r>
          </a:p>
          <a:p>
            <a:pPr eaLnBrk="1" hangingPunct="1"/>
            <a:r>
              <a:rPr lang="en-US" altLang="en-US" dirty="0"/>
              <a:t>Graduated solution quality</a:t>
            </a:r>
          </a:p>
          <a:p>
            <a:pPr eaLnBrk="1" hangingPunct="1"/>
            <a:r>
              <a:rPr lang="en-US" altLang="en-US" dirty="0"/>
              <a:t>Stochastic local search of adaptive solution landscape</a:t>
            </a:r>
          </a:p>
          <a:p>
            <a:pPr eaLnBrk="1" hangingPunct="1"/>
            <a:r>
              <a:rPr lang="en-US" altLang="en-US" dirty="0"/>
              <a:t>Local vs. global optima</a:t>
            </a:r>
          </a:p>
          <a:p>
            <a:pPr eaLnBrk="1" hangingPunct="1"/>
            <a:r>
              <a:rPr lang="en-US" altLang="en-US" dirty="0"/>
              <a:t>Unimodal vs. multimodal problems</a:t>
            </a:r>
          </a:p>
        </p:txBody>
      </p:sp>
    </p:spTree>
  </p:cSld>
  <p:clrMapOvr>
    <a:masterClrMapping/>
  </p:clrMapOvr>
  <p:transition>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a:t>Feasible phenotype mapping decoder</a:t>
            </a:r>
          </a:p>
        </p:txBody>
      </p:sp>
      <p:sp>
        <p:nvSpPr>
          <p:cNvPr id="69635"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a:t>Repair function</a:t>
            </a:r>
          </a:p>
        </p:txBody>
      </p:sp>
      <p:sp>
        <p:nvSpPr>
          <p:cNvPr id="70659"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a:t>Feasible solution space closed under variation operators</a:t>
            </a:r>
          </a:p>
        </p:txBody>
      </p:sp>
      <p:sp>
        <p:nvSpPr>
          <p:cNvPr id="71683"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a:t>Penalty function</a:t>
            </a:r>
          </a:p>
        </p:txBody>
      </p:sp>
      <p:sp>
        <p:nvSpPr>
          <p:cNvPr id="72707"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Optimization</a:t>
            </a:r>
          </a:p>
        </p:txBody>
      </p:sp>
      <p:sp>
        <p:nvSpPr>
          <p:cNvPr id="3" name="Content Placeholder 2"/>
          <p:cNvSpPr>
            <a:spLocks noGrp="1"/>
          </p:cNvSpPr>
          <p:nvPr>
            <p:ph idx="1"/>
          </p:nvPr>
        </p:nvSpPr>
        <p:spPr/>
        <p:txBody>
          <a:bodyPr/>
          <a:lstStyle/>
          <a:p>
            <a:r>
              <a:rPr lang="en-US" dirty="0"/>
              <a:t>Single vs multi-objective optimization</a:t>
            </a:r>
          </a:p>
          <a:p>
            <a:r>
              <a:rPr lang="en-US" dirty="0"/>
              <a:t>Scalarization</a:t>
            </a:r>
          </a:p>
          <a:p>
            <a:r>
              <a:rPr lang="en-US" dirty="0"/>
              <a:t>Fixed weighted sum drawbacks</a:t>
            </a:r>
          </a:p>
          <a:p>
            <a:endParaRPr lang="en-US" dirty="0"/>
          </a:p>
          <a:p>
            <a:endParaRPr lang="en-US" dirty="0"/>
          </a:p>
        </p:txBody>
      </p:sp>
    </p:spTree>
    <p:extLst>
      <p:ext uri="{BB962C8B-B14F-4D97-AF65-F5344CB8AC3E}">
        <p14:creationId xmlns:p14="http://schemas.microsoft.com/office/powerpoint/2010/main" val="302927967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t>Multi-Objective EAs (MOEAs)</a:t>
            </a:r>
          </a:p>
        </p:txBody>
      </p:sp>
      <p:sp>
        <p:nvSpPr>
          <p:cNvPr id="73731" name="Rectangle 3"/>
          <p:cNvSpPr>
            <a:spLocks noGrp="1" noChangeArrowheads="1"/>
          </p:cNvSpPr>
          <p:nvPr>
            <p:ph type="body" idx="1"/>
          </p:nvPr>
        </p:nvSpPr>
        <p:spPr>
          <a:xfrm>
            <a:off x="76200" y="1676400"/>
            <a:ext cx="8991600" cy="4343400"/>
          </a:xfrm>
        </p:spPr>
        <p:txBody>
          <a:bodyPr/>
          <a:lstStyle/>
          <a:p>
            <a:pPr eaLnBrk="1" hangingPunct="1"/>
            <a:r>
              <a:rPr lang="en-US" altLang="en-US" sz="2600" dirty="0"/>
              <a:t>First MOEA in 1984 by Schaffer: Vector-Evaluated Genetic Algorithm (VEGA)</a:t>
            </a:r>
          </a:p>
          <a:p>
            <a:pPr eaLnBrk="1" hangingPunct="1"/>
            <a:r>
              <a:rPr lang="en-US" altLang="en-US" sz="2600" dirty="0"/>
              <a:t>In 1989 Goldberg proposed MOEAs based on domination</a:t>
            </a:r>
          </a:p>
          <a:p>
            <a:pPr eaLnBrk="1" hangingPunct="1"/>
            <a:r>
              <a:rPr lang="en-US" altLang="en-US" sz="2600" dirty="0"/>
              <a:t>Objectives typically conflict</a:t>
            </a:r>
          </a:p>
          <a:p>
            <a:pPr eaLnBrk="1" hangingPunct="1"/>
            <a:r>
              <a:rPr lang="en-US" altLang="en-US" sz="2600" dirty="0"/>
              <a:t>In a standard EA, an individual </a:t>
            </a:r>
            <a:r>
              <a:rPr lang="en-US" altLang="en-US" sz="2600" b="1" dirty="0">
                <a:solidFill>
                  <a:srgbClr val="FF0000"/>
                </a:solidFill>
              </a:rPr>
              <a:t>A</a:t>
            </a:r>
            <a:r>
              <a:rPr lang="en-US" altLang="en-US" sz="2600" dirty="0"/>
              <a:t> is said to be better than an individual </a:t>
            </a:r>
            <a:r>
              <a:rPr lang="en-US" altLang="en-US" sz="2600" b="1" dirty="0">
                <a:solidFill>
                  <a:srgbClr val="FF0000"/>
                </a:solidFill>
              </a:rPr>
              <a:t>B</a:t>
            </a:r>
            <a:r>
              <a:rPr lang="en-US" altLang="en-US" sz="2600" dirty="0"/>
              <a:t> if </a:t>
            </a:r>
            <a:r>
              <a:rPr lang="en-US" altLang="en-US" sz="2600" b="1" dirty="0">
                <a:solidFill>
                  <a:srgbClr val="FF0000"/>
                </a:solidFill>
              </a:rPr>
              <a:t>A</a:t>
            </a:r>
            <a:r>
              <a:rPr lang="en-US" altLang="en-US" sz="2600" dirty="0"/>
              <a:t> has a higher fitness value than </a:t>
            </a:r>
            <a:r>
              <a:rPr lang="en-US" altLang="en-US" sz="2600" b="1" dirty="0">
                <a:solidFill>
                  <a:srgbClr val="FF0000"/>
                </a:solidFill>
              </a:rPr>
              <a:t>B</a:t>
            </a:r>
          </a:p>
          <a:p>
            <a:pPr eaLnBrk="1" hangingPunct="1"/>
            <a:r>
              <a:rPr lang="en-US" altLang="en-US" sz="2600" dirty="0"/>
              <a:t>In a MOEA, an individual </a:t>
            </a:r>
            <a:r>
              <a:rPr lang="en-US" altLang="en-US" sz="2600" b="1" dirty="0">
                <a:solidFill>
                  <a:srgbClr val="FF0000"/>
                </a:solidFill>
              </a:rPr>
              <a:t>A</a:t>
            </a:r>
            <a:r>
              <a:rPr lang="en-US" altLang="en-US" sz="2600" dirty="0"/>
              <a:t> is said to be better than an individual </a:t>
            </a:r>
            <a:r>
              <a:rPr lang="en-US" altLang="en-US" sz="2600" b="1" dirty="0">
                <a:solidFill>
                  <a:srgbClr val="FF0000"/>
                </a:solidFill>
              </a:rPr>
              <a:t>B</a:t>
            </a:r>
            <a:r>
              <a:rPr lang="en-US" altLang="en-US" sz="2600" dirty="0"/>
              <a:t> if </a:t>
            </a:r>
            <a:r>
              <a:rPr lang="en-US" altLang="en-US" sz="2600" b="1" dirty="0">
                <a:solidFill>
                  <a:srgbClr val="FF0000"/>
                </a:solidFill>
              </a:rPr>
              <a:t>A</a:t>
            </a:r>
            <a:r>
              <a:rPr lang="en-US" altLang="en-US" sz="2600" dirty="0"/>
              <a:t> </a:t>
            </a:r>
            <a:r>
              <a:rPr lang="en-US" altLang="en-US" sz="2600" b="1" i="1" dirty="0"/>
              <a:t>dominates</a:t>
            </a:r>
            <a:r>
              <a:rPr lang="en-US" altLang="en-US" sz="2600" dirty="0"/>
              <a:t> </a:t>
            </a:r>
            <a:r>
              <a:rPr lang="en-US" altLang="en-US" sz="2600" b="1" dirty="0">
                <a:solidFill>
                  <a:srgbClr val="FF0000"/>
                </a:solidFill>
              </a:rPr>
              <a:t>B</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t>Domination in MOEAs</a:t>
            </a:r>
          </a:p>
        </p:txBody>
      </p:sp>
      <p:sp>
        <p:nvSpPr>
          <p:cNvPr id="74755"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An individual </a:t>
            </a:r>
            <a:r>
              <a:rPr lang="en-US" altLang="en-US" b="1" dirty="0">
                <a:solidFill>
                  <a:srgbClr val="FF0000"/>
                </a:solidFill>
              </a:rPr>
              <a:t>A</a:t>
            </a:r>
            <a:r>
              <a:rPr lang="en-US" altLang="en-US" dirty="0"/>
              <a:t> is said to dominate individual </a:t>
            </a:r>
            <a:r>
              <a:rPr lang="en-US" altLang="en-US" b="1" dirty="0">
                <a:solidFill>
                  <a:srgbClr val="FF0000"/>
                </a:solidFill>
              </a:rPr>
              <a:t>B</a:t>
            </a:r>
            <a:r>
              <a:rPr lang="en-US" altLang="en-US" dirty="0"/>
              <a:t> </a:t>
            </a:r>
            <a:r>
              <a:rPr lang="en-US" altLang="en-US" dirty="0" err="1"/>
              <a:t>iff</a:t>
            </a:r>
            <a:r>
              <a:rPr lang="en-US" altLang="en-US" dirty="0"/>
              <a:t>:</a:t>
            </a:r>
          </a:p>
          <a:p>
            <a:pPr lvl="1" eaLnBrk="1" hangingPunct="1"/>
            <a:r>
              <a:rPr lang="en-US" altLang="en-US" b="1" dirty="0">
                <a:solidFill>
                  <a:srgbClr val="FF0000"/>
                </a:solidFill>
              </a:rPr>
              <a:t>A</a:t>
            </a:r>
            <a:r>
              <a:rPr lang="en-US" altLang="en-US" dirty="0"/>
              <a:t> is no worse than </a:t>
            </a:r>
            <a:r>
              <a:rPr lang="en-US" altLang="en-US" b="1" dirty="0">
                <a:solidFill>
                  <a:srgbClr val="FF0000"/>
                </a:solidFill>
              </a:rPr>
              <a:t>B</a:t>
            </a:r>
            <a:r>
              <a:rPr lang="en-US" altLang="en-US" dirty="0"/>
              <a:t> in all objectives</a:t>
            </a:r>
          </a:p>
          <a:p>
            <a:pPr lvl="1" eaLnBrk="1" hangingPunct="1"/>
            <a:r>
              <a:rPr lang="en-US" altLang="en-US" b="1" dirty="0">
                <a:solidFill>
                  <a:srgbClr val="FF0000"/>
                </a:solidFill>
              </a:rPr>
              <a:t>A</a:t>
            </a:r>
            <a:r>
              <a:rPr lang="en-US" altLang="en-US" dirty="0"/>
              <a:t> is strictly better than </a:t>
            </a:r>
            <a:r>
              <a:rPr lang="en-US" altLang="en-US" b="1" dirty="0">
                <a:solidFill>
                  <a:srgbClr val="FF0000"/>
                </a:solidFill>
              </a:rPr>
              <a:t>B</a:t>
            </a:r>
            <a:r>
              <a:rPr lang="en-US" altLang="en-US" dirty="0"/>
              <a:t> in at least one objective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a:t>Pareto Improvement</a:t>
            </a:r>
            <a:r>
              <a:rPr lang="en-US" altLang="en-US" sz="2600"/>
              <a:t>. An allocation is </a:t>
            </a:r>
            <a:r>
              <a:rPr lang="en-US" altLang="en-US" sz="2600" b="1"/>
              <a:t>Pareto Optimal</a:t>
            </a:r>
            <a:r>
              <a:rPr lang="en-US" altLang="en-US" sz="2600"/>
              <a:t> when no further Pareto Improvements can be made. This is often called a </a:t>
            </a:r>
            <a:r>
              <a:rPr lang="en-US" altLang="en-US" sz="2600" b="1"/>
              <a:t>Strong Pareto Optimum</a:t>
            </a:r>
            <a:r>
              <a:rPr lang="en-US" altLang="en-US" sz="2600"/>
              <a:t> (SPO). </a:t>
            </a:r>
          </a:p>
        </p:txBody>
      </p:sp>
    </p:spTree>
  </p:cSld>
  <p:clrMapOvr>
    <a:masterClrMapping/>
  </p:clrMapOvr>
  <p:transition>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Pareto Optimality in MOEAs</a:t>
            </a:r>
          </a:p>
        </p:txBody>
      </p:sp>
      <p:sp>
        <p:nvSpPr>
          <p:cNvPr id="76803" name="Rectangle 3"/>
          <p:cNvSpPr>
            <a:spLocks noGrp="1" noChangeArrowheads="1"/>
          </p:cNvSpPr>
          <p:nvPr>
            <p:ph type="body" idx="1"/>
          </p:nvPr>
        </p:nvSpPr>
        <p:spPr/>
        <p:txBody>
          <a:bodyPr/>
          <a:lstStyle/>
          <a:p>
            <a:pPr eaLnBrk="1" hangingPunct="1"/>
            <a:r>
              <a:rPr lang="en-US" altLang="en-US" dirty="0"/>
              <a:t>Among a set of solutions P, the non-dominated subset of solutions P’ are those that are not dominated by any member of the set P</a:t>
            </a:r>
          </a:p>
          <a:p>
            <a:pPr eaLnBrk="1" hangingPunct="1"/>
            <a:r>
              <a:rPr lang="en-US" altLang="en-US" dirty="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Goals of MOEAs</a:t>
            </a:r>
          </a:p>
        </p:txBody>
      </p:sp>
      <p:sp>
        <p:nvSpPr>
          <p:cNvPr id="77827" name="Rectangle 3"/>
          <p:cNvSpPr>
            <a:spLocks noGrp="1" noChangeArrowheads="1"/>
          </p:cNvSpPr>
          <p:nvPr>
            <p:ph type="body" idx="1"/>
          </p:nvPr>
        </p:nvSpPr>
        <p:spPr/>
        <p:txBody>
          <a:bodyPr/>
          <a:lstStyle/>
          <a:p>
            <a:pPr eaLnBrk="1" hangingPunct="1"/>
            <a:r>
              <a:rPr lang="en-US" altLang="en-US" dirty="0"/>
              <a:t>Identify the Global Pareto-Optimal set of solutions (aka the Pareto Optimal Front)</a:t>
            </a:r>
          </a:p>
          <a:p>
            <a:pPr eaLnBrk="1" hangingPunct="1"/>
            <a:r>
              <a:rPr lang="en-US" altLang="en-US" dirty="0"/>
              <a:t>Find a sufficient coverage of that set</a:t>
            </a:r>
          </a:p>
          <a:p>
            <a:pPr eaLnBrk="1" hangingPunct="1"/>
            <a:r>
              <a:rPr lang="en-US" altLang="en-US" dirty="0"/>
              <a:t>Find an even distribution of solutions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Computational Problem Classes</a:t>
            </a:r>
          </a:p>
        </p:txBody>
      </p:sp>
      <p:sp>
        <p:nvSpPr>
          <p:cNvPr id="28675" name="Content Placeholder 2"/>
          <p:cNvSpPr>
            <a:spLocks noGrp="1"/>
          </p:cNvSpPr>
          <p:nvPr>
            <p:ph idx="1"/>
          </p:nvPr>
        </p:nvSpPr>
        <p:spPr/>
        <p:txBody>
          <a:bodyPr/>
          <a:lstStyle/>
          <a:p>
            <a:r>
              <a:rPr lang="en-US" altLang="en-US"/>
              <a:t>Decision problems</a:t>
            </a:r>
          </a:p>
          <a:p>
            <a:r>
              <a:rPr lang="en-US" altLang="en-US"/>
              <a:t>Optimization problems</a:t>
            </a:r>
          </a:p>
          <a:p>
            <a:r>
              <a:rPr lang="en-US" altLang="en-US"/>
              <a:t>Modeling (aka system identification) problems</a:t>
            </a:r>
          </a:p>
          <a:p>
            <a:r>
              <a:rPr lang="en-US" altLang="en-US"/>
              <a:t>Simulation problems</a:t>
            </a:r>
          </a:p>
          <a:p>
            <a:r>
              <a:rPr lang="en-US" altLang="en-US"/>
              <a:t>Search problems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 calcmode="lin" valueType="num">
                                      <p:cBhvr additive="base">
                                        <p:cTn id="2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a:t>MOEA metrics</a:t>
            </a:r>
          </a:p>
        </p:txBody>
      </p:sp>
      <p:sp>
        <p:nvSpPr>
          <p:cNvPr id="78851"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Convergence: How close is a generated solution set to the true Pareto-optimal front</a:t>
            </a:r>
          </a:p>
          <a:p>
            <a:pPr eaLnBrk="1" hangingPunct="1">
              <a:buFont typeface="Wingdings" panose="05000000000000000000" pitchFamily="2" charset="2"/>
              <a:buNone/>
            </a:pPr>
            <a:endParaRPr lang="en-US" altLang="en-US" dirty="0"/>
          </a:p>
          <a:p>
            <a:pPr eaLnBrk="1" hangingPunct="1"/>
            <a:r>
              <a:rPr lang="en-US" altLang="en-US" dirty="0"/>
              <a:t>Diversity: Are the generated solutions evenly distributed, or are they in clusters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361E-45E3-56B4-C447-14646857168D}"/>
              </a:ext>
            </a:extLst>
          </p:cNvPr>
          <p:cNvSpPr>
            <a:spLocks noGrp="1"/>
          </p:cNvSpPr>
          <p:nvPr>
            <p:ph type="title"/>
          </p:nvPr>
        </p:nvSpPr>
        <p:spPr/>
        <p:txBody>
          <a:bodyPr/>
          <a:lstStyle/>
          <a:p>
            <a:r>
              <a:rPr lang="en-US" dirty="0"/>
              <a:t>MOEA In-Class Exercises</a:t>
            </a:r>
          </a:p>
        </p:txBody>
      </p:sp>
      <p:sp>
        <p:nvSpPr>
          <p:cNvPr id="3" name="Content Placeholder 2">
            <a:extLst>
              <a:ext uri="{FF2B5EF4-FFF2-40B4-BE49-F238E27FC236}">
                <a16:creationId xmlns:a16="http://schemas.microsoft.com/office/drawing/2014/main" id="{33C3FE2B-D621-EA41-D78C-E1224F061FBC}"/>
              </a:ext>
            </a:extLst>
          </p:cNvPr>
          <p:cNvSpPr>
            <a:spLocks noGrp="1"/>
          </p:cNvSpPr>
          <p:nvPr>
            <p:ph idx="1"/>
          </p:nvPr>
        </p:nvSpPr>
        <p:spPr/>
        <p:txBody>
          <a:bodyPr/>
          <a:lstStyle/>
          <a:p>
            <a:r>
              <a:rPr lang="en-US" dirty="0"/>
              <a:t>Exercise 1:</a:t>
            </a:r>
          </a:p>
          <a:p>
            <a:pPr lvl="1"/>
            <a:r>
              <a:rPr lang="en-US" dirty="0"/>
              <a:t>Pick real-world multi-objective scenario with at least five objectives</a:t>
            </a:r>
          </a:p>
          <a:p>
            <a:pPr lvl="1"/>
            <a:r>
              <a:rPr lang="en-US" dirty="0"/>
              <a:t>Select initially two objectives and:</a:t>
            </a:r>
          </a:p>
          <a:p>
            <a:pPr lvl="2"/>
            <a:r>
              <a:rPr lang="en-US" dirty="0"/>
              <a:t>Generate ten random trial solutions</a:t>
            </a:r>
          </a:p>
          <a:p>
            <a:pPr lvl="2"/>
            <a:r>
              <a:rPr lang="en-US" dirty="0"/>
              <a:t>Draw the domination graph</a:t>
            </a:r>
          </a:p>
          <a:p>
            <a:pPr lvl="2"/>
            <a:r>
              <a:rPr lang="en-US" dirty="0"/>
              <a:t>Write out the domination table</a:t>
            </a:r>
          </a:p>
          <a:p>
            <a:pPr lvl="2"/>
            <a:r>
              <a:rPr lang="en-US" dirty="0"/>
              <a:t>Adding the trial solutions one by one, write out the levels of non-domination</a:t>
            </a:r>
          </a:p>
        </p:txBody>
      </p:sp>
    </p:spTree>
    <p:extLst>
      <p:ext uri="{BB962C8B-B14F-4D97-AF65-F5344CB8AC3E}">
        <p14:creationId xmlns:p14="http://schemas.microsoft.com/office/powerpoint/2010/main" val="3212493441"/>
      </p:ext>
    </p:extLst>
  </p:cSld>
  <p:clrMapOvr>
    <a:masterClrMapping/>
  </p:clrMapOvr>
  <p:transition>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361E-45E3-56B4-C447-14646857168D}"/>
              </a:ext>
            </a:extLst>
          </p:cNvPr>
          <p:cNvSpPr>
            <a:spLocks noGrp="1"/>
          </p:cNvSpPr>
          <p:nvPr>
            <p:ph type="title"/>
          </p:nvPr>
        </p:nvSpPr>
        <p:spPr/>
        <p:txBody>
          <a:bodyPr/>
          <a:lstStyle/>
          <a:p>
            <a:r>
              <a:rPr lang="en-US" dirty="0"/>
              <a:t>MOEA In-Class Exercises</a:t>
            </a:r>
          </a:p>
        </p:txBody>
      </p:sp>
      <p:sp>
        <p:nvSpPr>
          <p:cNvPr id="3" name="Content Placeholder 2">
            <a:extLst>
              <a:ext uri="{FF2B5EF4-FFF2-40B4-BE49-F238E27FC236}">
                <a16:creationId xmlns:a16="http://schemas.microsoft.com/office/drawing/2014/main" id="{33C3FE2B-D621-EA41-D78C-E1224F061FBC}"/>
              </a:ext>
            </a:extLst>
          </p:cNvPr>
          <p:cNvSpPr>
            <a:spLocks noGrp="1"/>
          </p:cNvSpPr>
          <p:nvPr>
            <p:ph idx="1"/>
          </p:nvPr>
        </p:nvSpPr>
        <p:spPr/>
        <p:txBody>
          <a:bodyPr/>
          <a:lstStyle/>
          <a:p>
            <a:r>
              <a:rPr lang="en-US" dirty="0"/>
              <a:t>Exercise 1 (cont.):</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Iteratively increase the number of objectives by one, update the trial solutions accordingly, and write-out the levels of non-domination for all ten trial solutions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What do you hypothesize based on the results of increasing the number of objectives?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kern="100" dirty="0">
                <a:effectLst/>
                <a:latin typeface="+mj-lt"/>
                <a:ea typeface="Calibri" panose="020F0502020204030204" pitchFamily="34" charset="0"/>
                <a:cs typeface="Times New Roman" panose="02020603050405020304" pitchFamily="18" charset="0"/>
              </a:rPr>
              <a:t>Exercise 2:</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Explore whether it’s possible to create an MOEA scenario with a small population where adding individuals initially causes another individual to be discarded, but then later for it to be re-generated</a:t>
            </a:r>
          </a:p>
        </p:txBody>
      </p:sp>
    </p:spTree>
    <p:extLst>
      <p:ext uri="{BB962C8B-B14F-4D97-AF65-F5344CB8AC3E}">
        <p14:creationId xmlns:p14="http://schemas.microsoft.com/office/powerpoint/2010/main" val="18604828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a:t>Deterioration in MOEAs</a:t>
            </a:r>
          </a:p>
        </p:txBody>
      </p:sp>
      <p:sp>
        <p:nvSpPr>
          <p:cNvPr id="79875" name="Rectangle 3"/>
          <p:cNvSpPr>
            <a:spLocks noGrp="1" noChangeArrowheads="1"/>
          </p:cNvSpPr>
          <p:nvPr>
            <p:ph type="body" idx="1"/>
          </p:nvPr>
        </p:nvSpPr>
        <p:spPr/>
        <p:txBody>
          <a:bodyPr/>
          <a:lstStyle/>
          <a:p>
            <a:pPr eaLnBrk="1" hangingPunct="1"/>
            <a:r>
              <a:rPr lang="en-US" altLang="en-US" dirty="0"/>
              <a:t>Competition can result in the loss of a non-dominated solution which dominated a previously generated solution</a:t>
            </a:r>
          </a:p>
          <a:p>
            <a:pPr eaLnBrk="1" hangingPunct="1"/>
            <a:r>
              <a:rPr lang="en-US" altLang="en-US" dirty="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Nonelitist</a:t>
            </a:r>
            <a:r>
              <a:rPr lang="en-US"/>
              <a:t> MOEAs</a:t>
            </a:r>
          </a:p>
        </p:txBody>
      </p:sp>
      <p:sp>
        <p:nvSpPr>
          <p:cNvPr id="3" name="Content Placeholder 2"/>
          <p:cNvSpPr>
            <a:spLocks noGrp="1"/>
          </p:cNvSpPr>
          <p:nvPr>
            <p:ph idx="1"/>
          </p:nvPr>
        </p:nvSpPr>
        <p:spPr>
          <a:xfrm>
            <a:off x="0" y="1752600"/>
            <a:ext cx="9220200" cy="4267200"/>
          </a:xfrm>
        </p:spPr>
        <p:txBody>
          <a:bodyPr/>
          <a:lstStyle/>
          <a:p>
            <a:r>
              <a:rPr lang="en-US"/>
              <a:t>[1993] </a:t>
            </a:r>
            <a:r>
              <a:rPr lang="en-US" err="1"/>
              <a:t>Multiobjective</a:t>
            </a:r>
            <a:r>
              <a:rPr lang="en-US"/>
              <a:t> Genetic Algorithm (MOGA): fitness=#dominated individuals+1 employs fitness sharing for diversity</a:t>
            </a:r>
          </a:p>
          <a:p>
            <a:r>
              <a:rPr lang="en-US"/>
              <a:t>[1994] </a:t>
            </a:r>
            <a:r>
              <a:rPr lang="en-US" err="1"/>
              <a:t>Nondominated</a:t>
            </a:r>
            <a:r>
              <a:rPr lang="en-US"/>
              <a:t> Sorting Genetic Algorithms (NSGA): population sorted into </a:t>
            </a:r>
            <a:r>
              <a:rPr lang="en-US" err="1"/>
              <a:t>nondominated</a:t>
            </a:r>
            <a:r>
              <a:rPr lang="en-US"/>
              <a:t> fronts, fitness equal to number of dominated individuals, employs fitness sharing on a per front basis</a:t>
            </a:r>
          </a:p>
        </p:txBody>
      </p:sp>
    </p:spTree>
    <p:extLst>
      <p:ext uri="{BB962C8B-B14F-4D97-AF65-F5344CB8AC3E}">
        <p14:creationId xmlns:p14="http://schemas.microsoft.com/office/powerpoint/2010/main" val="1543066522"/>
      </p:ext>
    </p:extLst>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Elitist MOEAs</a:t>
            </a:r>
          </a:p>
        </p:txBody>
      </p:sp>
      <p:sp>
        <p:nvSpPr>
          <p:cNvPr id="3" name="Content Placeholder 2"/>
          <p:cNvSpPr>
            <a:spLocks noGrp="1"/>
          </p:cNvSpPr>
          <p:nvPr>
            <p:ph idx="1"/>
          </p:nvPr>
        </p:nvSpPr>
        <p:spPr/>
        <p:txBody>
          <a:bodyPr/>
          <a:lstStyle/>
          <a:p>
            <a:r>
              <a:rPr lang="en-US"/>
              <a:t>EC research in 1990s showed power of elitism, inspiring elitist MOEAs</a:t>
            </a:r>
          </a:p>
          <a:p>
            <a:r>
              <a:rPr lang="en-US"/>
              <a:t>Three prominent elitist MOEAs were:</a:t>
            </a:r>
          </a:p>
          <a:p>
            <a:pPr lvl="1"/>
            <a:r>
              <a:rPr lang="en-US"/>
              <a:t>[2000] Fast Elitist </a:t>
            </a:r>
            <a:r>
              <a:rPr lang="en-US" err="1"/>
              <a:t>Nondominated</a:t>
            </a:r>
            <a:r>
              <a:rPr lang="en-US"/>
              <a:t> Sorting Genetic </a:t>
            </a:r>
            <a:r>
              <a:rPr lang="en-US" err="1"/>
              <a:t>Algoritm</a:t>
            </a:r>
            <a:r>
              <a:rPr lang="en-US"/>
              <a:t> II (NSGA-II)</a:t>
            </a:r>
          </a:p>
          <a:p>
            <a:pPr lvl="1"/>
            <a:r>
              <a:rPr lang="en-US"/>
              <a:t>[2000] Pareto Archived Evolutionary Strategy (PAES)</a:t>
            </a:r>
          </a:p>
          <a:p>
            <a:pPr lvl="1"/>
            <a:r>
              <a:rPr lang="en-US"/>
              <a:t>[2001] Strength Pareto EA (SPEA-2)</a:t>
            </a:r>
          </a:p>
          <a:p>
            <a:pPr lvl="1"/>
            <a:endParaRPr lang="en-US"/>
          </a:p>
        </p:txBody>
      </p:sp>
    </p:spTree>
    <p:extLst>
      <p:ext uri="{BB962C8B-B14F-4D97-AF65-F5344CB8AC3E}">
        <p14:creationId xmlns:p14="http://schemas.microsoft.com/office/powerpoint/2010/main" val="1651275415"/>
      </p:ext>
    </p:extLst>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NSGA-II</a:t>
            </a:r>
          </a:p>
        </p:txBody>
      </p:sp>
      <p:sp>
        <p:nvSpPr>
          <p:cNvPr id="80899" name="Rectangle 3"/>
          <p:cNvSpPr>
            <a:spLocks noGrp="1" noChangeArrowheads="1"/>
          </p:cNvSpPr>
          <p:nvPr>
            <p:ph type="body" idx="1"/>
          </p:nvPr>
        </p:nvSpPr>
        <p:spPr/>
        <p:txBody>
          <a:bodyPr/>
          <a:lstStyle/>
          <a:p>
            <a:pPr eaLnBrk="1" hangingPunct="1"/>
            <a:r>
              <a:rPr lang="en-US" altLang="en-US"/>
              <a:t>Initialization – before primary loop</a:t>
            </a:r>
          </a:p>
          <a:p>
            <a:pPr lvl="1" eaLnBrk="1" hangingPunct="1"/>
            <a:r>
              <a:rPr lang="en-US" altLang="en-US"/>
              <a:t>Create initial population P</a:t>
            </a:r>
            <a:r>
              <a:rPr lang="en-US" altLang="en-US" baseline="-25000"/>
              <a:t>0</a:t>
            </a:r>
          </a:p>
          <a:p>
            <a:pPr lvl="1" eaLnBrk="1" hangingPunct="1"/>
            <a:r>
              <a:rPr lang="en-US" altLang="en-US"/>
              <a:t>Sort P</a:t>
            </a:r>
            <a:r>
              <a:rPr lang="en-US" altLang="en-US" baseline="-25000"/>
              <a:t>0</a:t>
            </a:r>
            <a:r>
              <a:rPr lang="en-US" altLang="en-US"/>
              <a:t> on the basis of non-domination</a:t>
            </a:r>
          </a:p>
          <a:p>
            <a:pPr lvl="1" eaLnBrk="1" hangingPunct="1"/>
            <a:r>
              <a:rPr lang="en-US" altLang="en-US"/>
              <a:t>Best level is level 1</a:t>
            </a:r>
          </a:p>
          <a:p>
            <a:pPr lvl="1" eaLnBrk="1" hangingPunct="1"/>
            <a:r>
              <a:rPr lang="en-US" altLang="en-US"/>
              <a:t>Fitness is set to level number; lower number, higher fitness</a:t>
            </a:r>
          </a:p>
          <a:p>
            <a:pPr lvl="1" eaLnBrk="1" hangingPunct="1"/>
            <a:r>
              <a:rPr lang="en-US" altLang="en-US"/>
              <a:t>Binary Tournament Selection</a:t>
            </a:r>
          </a:p>
          <a:p>
            <a:pPr lvl="1" eaLnBrk="1" hangingPunct="1"/>
            <a:r>
              <a:rPr lang="en-US" altLang="en-US"/>
              <a:t>Mutation and Recombination create Q</a:t>
            </a:r>
            <a:r>
              <a:rPr lang="en-US" altLang="en-US" baseline="-25000"/>
              <a:t>0</a:t>
            </a:r>
          </a:p>
          <a:p>
            <a:pPr eaLnBrk="1" hangingPunct="1"/>
            <a:endParaRPr lang="en-US" altLang="en-US"/>
          </a:p>
        </p:txBody>
      </p:sp>
    </p:spTree>
  </p:cSld>
  <p:clrMapOvr>
    <a:masterClrMapping/>
  </p:clrMapOvr>
  <p:transition>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a:t>NSGA-II (cont.)</a:t>
            </a:r>
          </a:p>
        </p:txBody>
      </p:sp>
      <p:sp>
        <p:nvSpPr>
          <p:cNvPr id="81923" name="Rectangle 3"/>
          <p:cNvSpPr>
            <a:spLocks noGrp="1" noChangeArrowheads="1"/>
          </p:cNvSpPr>
          <p:nvPr>
            <p:ph type="body" idx="1"/>
          </p:nvPr>
        </p:nvSpPr>
        <p:spPr/>
        <p:txBody>
          <a:bodyPr/>
          <a:lstStyle/>
          <a:p>
            <a:pPr eaLnBrk="1" hangingPunct="1"/>
            <a:r>
              <a:rPr lang="en-US" altLang="en-US"/>
              <a:t>Primary Loop</a:t>
            </a:r>
          </a:p>
          <a:p>
            <a:pPr lvl="1" eaLnBrk="1" hangingPunct="1"/>
            <a:r>
              <a:rPr lang="en-US" altLang="en-US"/>
              <a:t>R</a:t>
            </a:r>
            <a:r>
              <a:rPr lang="en-US" altLang="en-US" baseline="-25000"/>
              <a:t>t</a:t>
            </a:r>
            <a:r>
              <a:rPr lang="en-US" altLang="en-US"/>
              <a:t> = P</a:t>
            </a:r>
            <a:r>
              <a:rPr lang="en-US" altLang="en-US" baseline="-25000"/>
              <a:t>t</a:t>
            </a:r>
            <a:r>
              <a:rPr lang="en-US" altLang="en-US"/>
              <a:t> + Q</a:t>
            </a:r>
            <a:r>
              <a:rPr lang="en-US" altLang="en-US" baseline="-25000"/>
              <a:t>t</a:t>
            </a:r>
          </a:p>
          <a:p>
            <a:pPr lvl="1" eaLnBrk="1" hangingPunct="1"/>
            <a:r>
              <a:rPr lang="en-US" altLang="en-US"/>
              <a:t>Sort R</a:t>
            </a:r>
            <a:r>
              <a:rPr lang="en-US" altLang="en-US" baseline="-25000"/>
              <a:t>t</a:t>
            </a:r>
            <a:r>
              <a:rPr lang="en-US" altLang="en-US"/>
              <a:t> on the basis of non-domination</a:t>
            </a:r>
          </a:p>
          <a:p>
            <a:pPr lvl="1" eaLnBrk="1" hangingPunct="1"/>
            <a:r>
              <a:rPr lang="en-US" altLang="en-US"/>
              <a:t>Create P</a:t>
            </a:r>
            <a:r>
              <a:rPr lang="en-US" altLang="en-US" baseline="-25000"/>
              <a:t>t + 1</a:t>
            </a:r>
            <a:r>
              <a:rPr lang="en-US" altLang="en-US"/>
              <a:t> by adding the best individuals from R</a:t>
            </a:r>
            <a:r>
              <a:rPr lang="en-US" altLang="en-US" baseline="-25000"/>
              <a:t>t</a:t>
            </a:r>
          </a:p>
          <a:p>
            <a:pPr lvl="1" eaLnBrk="1" hangingPunct="1"/>
            <a:r>
              <a:rPr lang="en-US" altLang="en-US"/>
              <a:t>Create Q</a:t>
            </a:r>
            <a:r>
              <a:rPr lang="en-US" altLang="en-US" baseline="-25000"/>
              <a:t>t + 1</a:t>
            </a:r>
            <a:r>
              <a:rPr lang="en-US" altLang="en-US"/>
              <a:t> by performing Binary Tournament Selection, Recombination, and Mutation on P</a:t>
            </a:r>
            <a:r>
              <a:rPr lang="en-US" altLang="en-US" baseline="-25000"/>
              <a:t>t + 1</a:t>
            </a:r>
          </a:p>
        </p:txBody>
      </p:sp>
    </p:spTree>
  </p:cSld>
  <p:clrMapOvr>
    <a:masterClrMapping/>
  </p:clrMapOvr>
  <p:transition>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NSGA-II (cont.)</a:t>
            </a:r>
          </a:p>
        </p:txBody>
      </p:sp>
      <p:sp>
        <p:nvSpPr>
          <p:cNvPr id="82947" name="Content Placeholder 2"/>
          <p:cNvSpPr>
            <a:spLocks noGrp="1"/>
          </p:cNvSpPr>
          <p:nvPr>
            <p:ph idx="1"/>
          </p:nvPr>
        </p:nvSpPr>
        <p:spPr/>
        <p:txBody>
          <a:bodyPr/>
          <a:lstStyle/>
          <a:p>
            <a:r>
              <a:rPr lang="en-US" altLang="en-US"/>
              <a:t>Crowding distance metric: average side length of cuboid defined by nearest neighbors in same front</a:t>
            </a:r>
          </a:p>
          <a:p>
            <a:r>
              <a:rPr lang="en-US" altLang="en-US"/>
              <a:t>Parent tournament selection employs crowding distance as a tie breaker</a:t>
            </a:r>
          </a:p>
        </p:txBody>
      </p:sp>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Epsilon-MOEA</a:t>
            </a:r>
          </a:p>
        </p:txBody>
      </p:sp>
      <p:sp>
        <p:nvSpPr>
          <p:cNvPr id="83971" name="Rectangle 3"/>
          <p:cNvSpPr>
            <a:spLocks noGrp="1" noChangeArrowheads="1"/>
          </p:cNvSpPr>
          <p:nvPr>
            <p:ph type="body" idx="1"/>
          </p:nvPr>
        </p:nvSpPr>
        <p:spPr/>
        <p:txBody>
          <a:bodyPr/>
          <a:lstStyle/>
          <a:p>
            <a:pPr eaLnBrk="1" hangingPunct="1"/>
            <a:r>
              <a:rPr lang="en-US" altLang="en-US"/>
              <a:t>Steady State</a:t>
            </a:r>
          </a:p>
          <a:p>
            <a:pPr eaLnBrk="1" hangingPunct="1"/>
            <a:r>
              <a:rPr lang="en-US" altLang="en-US"/>
              <a:t>Elitist</a:t>
            </a:r>
          </a:p>
          <a:p>
            <a:pPr eaLnBrk="1" hangingPunct="1"/>
            <a:r>
              <a:rPr lang="en-US" altLang="en-US"/>
              <a:t>No deterioration</a:t>
            </a: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Biological Metaphors</a:t>
            </a:r>
          </a:p>
        </p:txBody>
      </p:sp>
      <p:sp>
        <p:nvSpPr>
          <p:cNvPr id="26627" name="Rectangle 3"/>
          <p:cNvSpPr>
            <a:spLocks noGrp="1" noChangeArrowheads="1"/>
          </p:cNvSpPr>
          <p:nvPr>
            <p:ph type="body" idx="1"/>
          </p:nvPr>
        </p:nvSpPr>
        <p:spPr/>
        <p:txBody>
          <a:bodyPr/>
          <a:lstStyle/>
          <a:p>
            <a:pPr eaLnBrk="1" hangingPunct="1"/>
            <a:r>
              <a:rPr lang="en-US" altLang="en-US"/>
              <a:t>Darwinian Evolution</a:t>
            </a:r>
          </a:p>
          <a:p>
            <a:pPr lvl="1" eaLnBrk="1" hangingPunct="1"/>
            <a:r>
              <a:rPr lang="en-US" altLang="en-US"/>
              <a:t>Macroscopic view of evolution</a:t>
            </a:r>
          </a:p>
          <a:p>
            <a:pPr lvl="1" eaLnBrk="1" hangingPunct="1"/>
            <a:r>
              <a:rPr lang="en-US" altLang="en-US"/>
              <a:t>Natural selection</a:t>
            </a:r>
          </a:p>
          <a:p>
            <a:pPr lvl="1" eaLnBrk="1" hangingPunct="1"/>
            <a:r>
              <a:rPr lang="en-US" altLang="en-US"/>
              <a:t>Survival of the fittest</a:t>
            </a:r>
          </a:p>
          <a:p>
            <a:pPr lvl="1" eaLnBrk="1" hangingPunct="1"/>
            <a:r>
              <a:rPr lang="en-US" altLang="en-US"/>
              <a:t>Random variation</a:t>
            </a:r>
          </a:p>
          <a:p>
            <a:pPr lvl="1" eaLnBrk="1" hangingPunct="1"/>
            <a:r>
              <a:rPr lang="en-US" altLang="en-US"/>
              <a:t>Genetic drift</a:t>
            </a:r>
          </a:p>
        </p:txBody>
      </p:sp>
    </p:spTree>
  </p:cSld>
  <p:clrMapOvr>
    <a:masterClrMapping/>
  </p:clrMapOvr>
  <p:transition>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a:t>Create an initial population P(0)</a:t>
            </a:r>
          </a:p>
          <a:p>
            <a:pPr eaLnBrk="1" hangingPunct="1"/>
            <a:r>
              <a:rPr lang="en-US" altLang="en-US" sz="2600"/>
              <a:t>Epsilon non-dominated solutions from P(0) are put into an archive population E(0)</a:t>
            </a:r>
          </a:p>
          <a:p>
            <a:pPr eaLnBrk="1" hangingPunct="1"/>
            <a:r>
              <a:rPr lang="en-US" altLang="en-US" sz="2600"/>
              <a:t>Choose one individual from E, and one from P</a:t>
            </a:r>
          </a:p>
          <a:p>
            <a:pPr eaLnBrk="1" hangingPunct="1"/>
            <a:r>
              <a:rPr lang="en-US" altLang="en-US" sz="2600"/>
              <a:t>These individuals mate and produce an offspring, c</a:t>
            </a:r>
          </a:p>
          <a:p>
            <a:pPr eaLnBrk="1" hangingPunct="1"/>
            <a:r>
              <a:rPr lang="en-US" altLang="en-US" sz="2600"/>
              <a:t>A special array B is created for c, which consists of abbreviated versions of the objective values from c</a:t>
            </a:r>
          </a:p>
        </p:txBody>
      </p:sp>
    </p:spTree>
  </p:cSld>
  <p:clrMapOvr>
    <a:masterClrMapping/>
  </p:clrMapOvr>
  <p:transition>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a:t>An attempt to insert c into the archive population E</a:t>
            </a:r>
          </a:p>
          <a:p>
            <a:pPr eaLnBrk="1" hangingPunct="1">
              <a:lnSpc>
                <a:spcPct val="90000"/>
              </a:lnSpc>
            </a:pPr>
            <a:r>
              <a:rPr lang="en-US" altLang="en-US" sz="2600"/>
              <a:t>The domination check is conducted using the B array instead of the actual objective values</a:t>
            </a:r>
          </a:p>
          <a:p>
            <a:pPr eaLnBrk="1" hangingPunct="1">
              <a:lnSpc>
                <a:spcPct val="90000"/>
              </a:lnSpc>
            </a:pPr>
            <a:r>
              <a:rPr lang="en-US" altLang="en-US" sz="2600"/>
              <a:t>If c dominates a member of the archive, that member will be replaced with c</a:t>
            </a:r>
          </a:p>
          <a:p>
            <a:pPr eaLnBrk="1" hangingPunct="1">
              <a:lnSpc>
                <a:spcPct val="90000"/>
              </a:lnSpc>
            </a:pPr>
            <a:r>
              <a:rPr lang="en-US" altLang="en-US" sz="2600"/>
              <a:t>The individual c can also be inserted into P in a similar manner using a standard domination check</a:t>
            </a:r>
          </a:p>
        </p:txBody>
      </p:sp>
    </p:spTree>
  </p:cSld>
  <p:clrMapOvr>
    <a:masterClrMapping/>
  </p:clrMapOvr>
  <p:transition>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a:t>Desired Features</a:t>
            </a:r>
          </a:p>
          <a:p>
            <a:pPr lvl="1" eaLnBrk="1" hangingPunct="1"/>
            <a:r>
              <a:rPr lang="en-US" altLang="en-US" sz="2200"/>
              <a:t>Deterioration Prevention</a:t>
            </a:r>
          </a:p>
          <a:p>
            <a:pPr lvl="1" eaLnBrk="1" hangingPunct="1"/>
            <a:r>
              <a:rPr lang="en-US" altLang="en-US" sz="2200"/>
              <a:t>Stored non-domination levels (NSGA-II)</a:t>
            </a:r>
          </a:p>
          <a:p>
            <a:pPr lvl="1" eaLnBrk="1" hangingPunct="1"/>
            <a:r>
              <a:rPr lang="en-US" altLang="en-US" sz="2200"/>
              <a:t>Number and size of levels user configurable</a:t>
            </a:r>
          </a:p>
          <a:p>
            <a:pPr lvl="1" eaLnBrk="1" hangingPunct="1"/>
            <a:r>
              <a:rPr lang="en-US" altLang="en-US" sz="2200"/>
              <a:t>Selection methods utilizing levels in different ways</a:t>
            </a:r>
          </a:p>
          <a:p>
            <a:pPr lvl="1" eaLnBrk="1" hangingPunct="1"/>
            <a:r>
              <a:rPr lang="en-US" altLang="en-US" sz="2200"/>
              <a:t>Problem specific representation</a:t>
            </a:r>
          </a:p>
          <a:p>
            <a:pPr lvl="1" eaLnBrk="1" hangingPunct="1"/>
            <a:r>
              <a:rPr lang="en-US" altLang="en-US" sz="2200"/>
              <a:t>Problem specific “compartments” (E-MOEA)</a:t>
            </a:r>
          </a:p>
          <a:p>
            <a:pPr lvl="1" eaLnBrk="1" hangingPunct="1"/>
            <a:r>
              <a:rPr lang="en-US" altLang="en-US" sz="2200"/>
              <a:t>Problem specific mutation and crossover</a:t>
            </a:r>
          </a:p>
        </p:txBody>
      </p:sp>
    </p:spTree>
  </p:cSld>
  <p:clrMapOvr>
    <a:masterClrMapping/>
  </p:clrMapOvr>
  <p:transition>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a:t>Traditional application domain:       machine learning by FSMs</a:t>
            </a:r>
          </a:p>
          <a:p>
            <a:pPr eaLnBrk="1" hangingPunct="1">
              <a:lnSpc>
                <a:spcPct val="90000"/>
              </a:lnSpc>
            </a:pPr>
            <a:r>
              <a:rPr lang="en-US" altLang="en-US" sz="2800"/>
              <a:t>Contemporary application domain: (numerical) optimization</a:t>
            </a:r>
          </a:p>
          <a:p>
            <a:pPr eaLnBrk="1" hangingPunct="1">
              <a:lnSpc>
                <a:spcPct val="90000"/>
              </a:lnSpc>
            </a:pPr>
            <a:r>
              <a:rPr lang="en-US" altLang="en-US" sz="2800"/>
              <a:t>arbitrary representation and mutation operators, no recombination</a:t>
            </a:r>
          </a:p>
          <a:p>
            <a:pPr eaLnBrk="1" hangingPunct="1">
              <a:lnSpc>
                <a:spcPct val="90000"/>
              </a:lnSpc>
            </a:pPr>
            <a:r>
              <a:rPr lang="en-US" altLang="en-US" sz="2800"/>
              <a:t>contemporary EP = traditional EP + ES</a:t>
            </a:r>
          </a:p>
          <a:p>
            <a:pPr lvl="1" eaLnBrk="1" hangingPunct="1">
              <a:lnSpc>
                <a:spcPct val="90000"/>
              </a:lnSpc>
            </a:pPr>
            <a:r>
              <a:rPr lang="en-US" altLang="en-US"/>
              <a:t>self-adaptation of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Probabilistic (</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Historical EP perspective</a:t>
            </a:r>
          </a:p>
        </p:txBody>
      </p:sp>
      <p:sp>
        <p:nvSpPr>
          <p:cNvPr id="92163" name="Rectangle 3"/>
          <p:cNvSpPr>
            <a:spLocks noGrp="1" noChangeArrowheads="1"/>
          </p:cNvSpPr>
          <p:nvPr>
            <p:ph type="body" idx="1"/>
          </p:nvPr>
        </p:nvSpPr>
        <p:spPr/>
        <p:txBody>
          <a:bodyPr/>
          <a:lstStyle/>
          <a:p>
            <a:pPr eaLnBrk="1" hangingPunct="1"/>
            <a:r>
              <a:rPr lang="en-US" altLang="en-US"/>
              <a:t>EP aimed at achieving intelligence</a:t>
            </a:r>
          </a:p>
          <a:p>
            <a:pPr eaLnBrk="1" hangingPunct="1"/>
            <a:r>
              <a:rPr lang="en-GB" altLang="en-US"/>
              <a:t>Intelligence viewed as adaptive behaviour</a:t>
            </a:r>
          </a:p>
          <a:p>
            <a:pPr eaLnBrk="1" hangingPunct="1"/>
            <a:r>
              <a:rPr lang="en-GB" altLang="en-US"/>
              <a:t>Prediction of the environment was considered a prerequisite to adaptive behaviour</a:t>
            </a:r>
          </a:p>
          <a:p>
            <a:pPr eaLnBrk="1" hangingPunct="1"/>
            <a:r>
              <a:rPr lang="en-GB" altLang="en-US"/>
              <a:t>Thus: capability to predict is key to intelligence</a:t>
            </a:r>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anim calcmode="lin" valueType="num">
                                      <p:cBhvr additive="base">
                                        <p:cTn id="1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a:t>Prediction by finite state machines</a:t>
            </a:r>
          </a:p>
        </p:txBody>
      </p:sp>
      <p:sp>
        <p:nvSpPr>
          <p:cNvPr id="93187" name="Rectangle 3"/>
          <p:cNvSpPr>
            <a:spLocks noGrp="1" noChangeArrowheads="1"/>
          </p:cNvSpPr>
          <p:nvPr>
            <p:ph type="body" idx="1"/>
          </p:nvPr>
        </p:nvSpPr>
        <p:spPr>
          <a:xfrm>
            <a:off x="566738" y="1752600"/>
            <a:ext cx="8348662" cy="4267200"/>
          </a:xfrm>
        </p:spPr>
        <p:txBody>
          <a:bodyPr/>
          <a:lstStyle/>
          <a:p>
            <a:pPr eaLnBrk="1" hangingPunct="1"/>
            <a:r>
              <a:rPr lang="en-GB" altLang="en-US"/>
              <a:t>Finite state machine (FSM): </a:t>
            </a:r>
          </a:p>
          <a:p>
            <a:pPr lvl="1" eaLnBrk="1" hangingPunct="1"/>
            <a:r>
              <a:rPr lang="en-GB" altLang="en-US"/>
              <a:t>States S</a:t>
            </a:r>
          </a:p>
          <a:p>
            <a:pPr lvl="1" eaLnBrk="1" hangingPunct="1"/>
            <a:r>
              <a:rPr lang="en-GB" altLang="en-US"/>
              <a:t>Inputs I</a:t>
            </a:r>
          </a:p>
          <a:p>
            <a:pPr lvl="1" eaLnBrk="1" hangingPunct="1"/>
            <a:r>
              <a:rPr lang="en-GB" altLang="en-US"/>
              <a:t>Outputs O </a:t>
            </a:r>
          </a:p>
          <a:p>
            <a:pPr lvl="1" eaLnBrk="1" hangingPunct="1"/>
            <a:r>
              <a:rPr lang="en-GB" altLang="en-US"/>
              <a:t>Transition function </a:t>
            </a:r>
            <a:r>
              <a:rPr lang="en-GB" altLang="en-US">
                <a:sym typeface="Symbol" panose="05050102010706020507" pitchFamily="18" charset="2"/>
              </a:rPr>
              <a:t> : S x I  S x O</a:t>
            </a:r>
          </a:p>
          <a:p>
            <a:pPr lvl="1" eaLnBrk="1" hangingPunct="1"/>
            <a:r>
              <a:rPr lang="en-GB" altLang="en-US">
                <a:sym typeface="Symbol" panose="05050102010706020507" pitchFamily="18" charset="2"/>
              </a:rPr>
              <a:t>Transforms input stream into output stream</a:t>
            </a:r>
            <a:endParaRPr lang="en-GB" altLang="en-US"/>
          </a:p>
          <a:p>
            <a:pPr eaLnBrk="1" hangingPunct="1"/>
            <a:r>
              <a:rPr lang="en-GB" altLang="en-US"/>
              <a:t>Can be used for predictions, e.g., to predict next input symbol in a sequence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a:t>FSM example</a:t>
            </a:r>
          </a:p>
        </p:txBody>
      </p:sp>
      <p:sp>
        <p:nvSpPr>
          <p:cNvPr id="94211" name="Rectangle 3"/>
          <p:cNvSpPr>
            <a:spLocks noGrp="1" noChangeArrowheads="1"/>
          </p:cNvSpPr>
          <p:nvPr>
            <p:ph type="body" idx="1"/>
          </p:nvPr>
        </p:nvSpPr>
        <p:spPr/>
        <p:txBody>
          <a:bodyPr/>
          <a:lstStyle/>
          <a:p>
            <a:pPr eaLnBrk="1" hangingPunct="1"/>
            <a:r>
              <a:rPr lang="en-GB" altLang="en-US"/>
              <a:t>Consider the FSM with: </a:t>
            </a:r>
          </a:p>
          <a:p>
            <a:pPr lvl="1" eaLnBrk="1" hangingPunct="1"/>
            <a:r>
              <a:rPr lang="en-GB" altLang="en-US"/>
              <a:t>S = {A, B, C}</a:t>
            </a:r>
          </a:p>
          <a:p>
            <a:pPr lvl="1" eaLnBrk="1" hangingPunct="1"/>
            <a:r>
              <a:rPr lang="en-GB" altLang="en-US"/>
              <a:t>I = {0, 1}</a:t>
            </a:r>
          </a:p>
          <a:p>
            <a:pPr lvl="1" eaLnBrk="1" hangingPunct="1"/>
            <a:r>
              <a:rPr lang="en-GB" altLang="en-US"/>
              <a:t>O = {a, b, c}</a:t>
            </a:r>
          </a:p>
          <a:p>
            <a:pPr lvl="1" eaLnBrk="1" hangingPunct="1"/>
            <a:r>
              <a:rPr lang="en-GB" altLang="en-US">
                <a:sym typeface="Symbol" panose="05050102010706020507" pitchFamily="18" charset="2"/>
              </a:rPr>
              <a:t> given by a diagram </a:t>
            </a:r>
            <a:endParaRPr lang="en-GB" altLang="en-US"/>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ltLang="en-US" dirty="0"/>
              <a:t>EP Worksheet Exercise #1</a:t>
            </a:r>
            <a:endParaRPr lang="en-US" altLang="en-US" dirty="0"/>
          </a:p>
        </p:txBody>
      </p:sp>
      <p:sp>
        <p:nvSpPr>
          <p:cNvPr id="68611" name="Rectangle 3"/>
          <p:cNvSpPr>
            <a:spLocks noGrp="1" noChangeArrowheads="1"/>
          </p:cNvSpPr>
          <p:nvPr>
            <p:ph type="body" idx="1"/>
          </p:nvPr>
        </p:nvSpPr>
        <p:spPr>
          <a:xfrm>
            <a:off x="228600" y="1752600"/>
            <a:ext cx="8339138" cy="4267200"/>
          </a:xfrm>
        </p:spPr>
        <p:txBody>
          <a:bodyPr/>
          <a:lstStyle/>
          <a:p>
            <a:pPr marL="0" indent="0" eaLnBrk="1" hangingPunct="1">
              <a:buNone/>
            </a:pPr>
            <a:r>
              <a:rPr lang="en-US" altLang="en-US" dirty="0"/>
              <a:t>Consider the following FSM:</a:t>
            </a:r>
          </a:p>
          <a:p>
            <a:pPr eaLnBrk="1" hangingPunct="1"/>
            <a:r>
              <a:rPr lang="en-US" altLang="en-US" dirty="0"/>
              <a:t>Task: predict next input</a:t>
            </a:r>
          </a:p>
          <a:p>
            <a:pPr eaLnBrk="1" hangingPunct="1"/>
            <a:r>
              <a:rPr lang="en-US" altLang="en-US" dirty="0"/>
              <a:t>Quality: % of </a:t>
            </a:r>
            <a:r>
              <a:rPr lang="en-US" altLang="en-US" dirty="0" err="1"/>
              <a:t>out</a:t>
            </a:r>
            <a:r>
              <a:rPr lang="en-US" altLang="en-US" baseline="-25000" dirty="0" err="1"/>
              <a:t>i</a:t>
            </a:r>
            <a:r>
              <a:rPr lang="en-US" altLang="en-US" dirty="0"/>
              <a:t> = in</a:t>
            </a:r>
            <a:r>
              <a:rPr lang="en-US" altLang="en-US" baseline="-25000" dirty="0"/>
              <a:t>(i+1)</a:t>
            </a:r>
            <a:endParaRPr lang="en-US" altLang="en-US" dirty="0"/>
          </a:p>
          <a:p>
            <a:pPr eaLnBrk="1" hangingPunct="1"/>
            <a:r>
              <a:rPr lang="en-US" altLang="en-US" dirty="0"/>
              <a:t>Given initial state C</a:t>
            </a:r>
          </a:p>
          <a:p>
            <a:pPr eaLnBrk="1" hangingPunct="1"/>
            <a:r>
              <a:rPr lang="en-US" altLang="en-US" dirty="0"/>
              <a:t>Input sequence 011101</a:t>
            </a:r>
          </a:p>
          <a:p>
            <a:pPr eaLnBrk="1" hangingPunct="1"/>
            <a:r>
              <a:rPr lang="en-US" altLang="en-US" dirty="0"/>
              <a:t>Leads to output 110111</a:t>
            </a:r>
          </a:p>
          <a:p>
            <a:pPr eaLnBrk="1" hangingPunct="1"/>
            <a:r>
              <a:rPr lang="en-US" altLang="en-US" dirty="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dirty="0"/>
              <a:t>EP Worksheet Exercise #2</a:t>
            </a:r>
            <a:br>
              <a:rPr lang="en-US" altLang="en-US" dirty="0"/>
            </a:br>
            <a:r>
              <a:rPr lang="en-US" altLang="en-US" dirty="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a:sym typeface="Symbol" panose="05050102010706020507" pitchFamily="18" charset="2"/>
              </a:rPr>
              <a:t>P</a:t>
            </a:r>
            <a:r>
              <a:rPr lang="en-GB" altLang="en-US"/>
              <a:t>(n) = 1 if n is prime, 0 otherwise</a:t>
            </a:r>
          </a:p>
          <a:p>
            <a:pPr eaLnBrk="1" hangingPunct="1">
              <a:lnSpc>
                <a:spcPct val="90000"/>
              </a:lnSpc>
            </a:pPr>
            <a:r>
              <a:rPr lang="en-GB" altLang="en-US"/>
              <a:t>I = </a:t>
            </a:r>
            <a:r>
              <a:rPr lang="en-GB" altLang="en-US" b="1" i="1"/>
              <a:t>N</a:t>
            </a:r>
            <a:r>
              <a:rPr lang="en-GB" altLang="en-US"/>
              <a:t> = {1,2,3,…, n, …}</a:t>
            </a:r>
          </a:p>
          <a:p>
            <a:pPr eaLnBrk="1" hangingPunct="1">
              <a:lnSpc>
                <a:spcPct val="90000"/>
              </a:lnSpc>
            </a:pPr>
            <a:r>
              <a:rPr lang="en-GB" altLang="en-US"/>
              <a:t>O = {0,1}</a:t>
            </a:r>
          </a:p>
          <a:p>
            <a:pPr eaLnBrk="1" hangingPunct="1">
              <a:lnSpc>
                <a:spcPct val="90000"/>
              </a:lnSpc>
            </a:pPr>
            <a:r>
              <a:rPr lang="en-GB" altLang="en-US"/>
              <a:t>Correct prediction: </a:t>
            </a:r>
            <a:r>
              <a:rPr lang="en-GB" altLang="en-US" err="1"/>
              <a:t>out</a:t>
            </a:r>
            <a:r>
              <a:rPr lang="en-GB" altLang="en-US" baseline="-25000" err="1"/>
              <a:t>i</a:t>
            </a:r>
            <a:r>
              <a:rPr lang="en-GB" altLang="en-US"/>
              <a:t>= P(in</a:t>
            </a:r>
            <a:r>
              <a:rPr lang="en-GB" altLang="en-US" baseline="-25000"/>
              <a:t>(i+1)</a:t>
            </a:r>
            <a:r>
              <a:rPr lang="en-GB" altLang="en-US"/>
              <a:t>)</a:t>
            </a:r>
            <a:r>
              <a:rPr lang="en-US" altLang="en-US"/>
              <a:t> </a:t>
            </a:r>
          </a:p>
          <a:p>
            <a:pPr eaLnBrk="1" hangingPunct="1">
              <a:lnSpc>
                <a:spcPct val="90000"/>
              </a:lnSpc>
            </a:pPr>
            <a:r>
              <a:rPr lang="en-US" altLang="en-US"/>
              <a:t>Fitness function:</a:t>
            </a:r>
          </a:p>
          <a:p>
            <a:pPr lvl="1" eaLnBrk="1" hangingPunct="1">
              <a:lnSpc>
                <a:spcPct val="90000"/>
              </a:lnSpc>
            </a:pPr>
            <a:r>
              <a:rPr lang="en-US" altLang="en-US"/>
              <a:t>1 point for correct prediction of next input</a:t>
            </a:r>
          </a:p>
          <a:p>
            <a:pPr lvl="1" eaLnBrk="1" hangingPunct="1">
              <a:lnSpc>
                <a:spcPct val="90000"/>
              </a:lnSpc>
            </a:pPr>
            <a:r>
              <a:rPr lang="en-US" altLang="en-US"/>
              <a:t>0 point for incorrect prediction</a:t>
            </a:r>
          </a:p>
          <a:p>
            <a:pPr lvl="1" eaLnBrk="1" hangingPunct="1">
              <a:lnSpc>
                <a:spcPct val="90000"/>
              </a:lnSpc>
            </a:pPr>
            <a:r>
              <a:rPr lang="en-US" altLang="en-US"/>
              <a:t>Penalty for “too many” states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Biological Metaphors</a:t>
            </a:r>
          </a:p>
        </p:txBody>
      </p:sp>
      <p:sp>
        <p:nvSpPr>
          <p:cNvPr id="27651" name="Rectangle 3"/>
          <p:cNvSpPr>
            <a:spLocks noGrp="1" noChangeArrowheads="1"/>
          </p:cNvSpPr>
          <p:nvPr>
            <p:ph type="body" idx="1"/>
          </p:nvPr>
        </p:nvSpPr>
        <p:spPr/>
        <p:txBody>
          <a:bodyPr/>
          <a:lstStyle/>
          <a:p>
            <a:pPr eaLnBrk="1" hangingPunct="1"/>
            <a:r>
              <a:rPr lang="en-US" altLang="en-US" dirty="0"/>
              <a:t>(Mendelian) Genetics</a:t>
            </a:r>
          </a:p>
          <a:p>
            <a:pPr lvl="1" eaLnBrk="1" hangingPunct="1"/>
            <a:r>
              <a:rPr lang="en-US" altLang="en-US" dirty="0"/>
              <a:t>Genotype (functional unit of inheritance)</a:t>
            </a:r>
          </a:p>
          <a:p>
            <a:pPr lvl="1" eaLnBrk="1" hangingPunct="1"/>
            <a:r>
              <a:rPr lang="en-US" altLang="en-US" dirty="0"/>
              <a:t>Genotypes vs. phenotypes</a:t>
            </a:r>
          </a:p>
          <a:p>
            <a:pPr lvl="1" eaLnBrk="1" hangingPunct="1"/>
            <a:r>
              <a:rPr lang="en-US" altLang="en-US" dirty="0" err="1"/>
              <a:t>Pleitropy</a:t>
            </a:r>
            <a:r>
              <a:rPr lang="en-US" altLang="en-US" dirty="0"/>
              <a:t>: one gene affects multiple phenotypic traits</a:t>
            </a:r>
          </a:p>
          <a:p>
            <a:pPr lvl="1" eaLnBrk="1" hangingPunct="1"/>
            <a:r>
              <a:rPr lang="en-US" altLang="en-US" dirty="0"/>
              <a:t>Polygeny: one phenotypic trait is affected by multiple genes</a:t>
            </a:r>
          </a:p>
          <a:p>
            <a:pPr lvl="1" eaLnBrk="1" hangingPunct="1"/>
            <a:r>
              <a:rPr lang="en-US" altLang="en-US" dirty="0"/>
              <a:t>Chromosomes (haploid vs. diploid)</a:t>
            </a:r>
          </a:p>
          <a:p>
            <a:pPr lvl="1" eaLnBrk="1" hangingPunct="1"/>
            <a:r>
              <a:rPr lang="en-US" altLang="en-US" dirty="0"/>
              <a:t>Loci and alleles</a:t>
            </a:r>
          </a:p>
        </p:txBody>
      </p:sp>
    </p:spTree>
  </p:cSld>
  <p:clrMapOvr>
    <a:masterClrMapping/>
  </p:clrMapOvr>
  <p:transition>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a:t>Introductory example:</a:t>
            </a:r>
            <a:br>
              <a:rPr lang="en-US" altLang="en-US"/>
            </a:br>
            <a:r>
              <a:rPr lang="en-US" altLang="en-US"/>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Parent selection: each FSM is mutated once</a:t>
            </a:r>
          </a:p>
          <a:p>
            <a:pPr eaLnBrk="1" hangingPunct="1">
              <a:lnSpc>
                <a:spcPct val="90000"/>
              </a:lnSpc>
            </a:pPr>
            <a:r>
              <a:rPr lang="en-GB" altLang="en-US" sz="2600">
                <a:sym typeface="Symbol" panose="05050102010706020507" pitchFamily="18" charset="2"/>
              </a:rPr>
              <a:t>Mutation operators (one selected randomly)</a:t>
            </a:r>
            <a:r>
              <a:rPr lang="en-US" altLang="en-US" sz="2600"/>
              <a:t>:</a:t>
            </a:r>
          </a:p>
          <a:p>
            <a:pPr lvl="1" eaLnBrk="1" hangingPunct="1">
              <a:lnSpc>
                <a:spcPct val="90000"/>
              </a:lnSpc>
            </a:pPr>
            <a:r>
              <a:rPr lang="en-US" altLang="en-US" sz="2200"/>
              <a:t>Change an output symbol</a:t>
            </a:r>
          </a:p>
          <a:p>
            <a:pPr lvl="1" eaLnBrk="1" hangingPunct="1">
              <a:lnSpc>
                <a:spcPct val="90000"/>
              </a:lnSpc>
            </a:pPr>
            <a:r>
              <a:rPr lang="en-US" altLang="en-US" sz="2200"/>
              <a:t>Change a state transition (i.e., redirect edge) </a:t>
            </a:r>
          </a:p>
          <a:p>
            <a:pPr lvl="1" eaLnBrk="1" hangingPunct="1">
              <a:lnSpc>
                <a:spcPct val="90000"/>
              </a:lnSpc>
            </a:pPr>
            <a:r>
              <a:rPr lang="en-US" altLang="en-US" sz="2200"/>
              <a:t>Add a state</a:t>
            </a:r>
          </a:p>
          <a:p>
            <a:pPr lvl="1" eaLnBrk="1" hangingPunct="1">
              <a:lnSpc>
                <a:spcPct val="90000"/>
              </a:lnSpc>
            </a:pPr>
            <a:r>
              <a:rPr lang="en-US" altLang="en-US" sz="2200"/>
              <a:t>Delete a state</a:t>
            </a:r>
          </a:p>
          <a:p>
            <a:pPr lvl="1" eaLnBrk="1" hangingPunct="1">
              <a:lnSpc>
                <a:spcPct val="90000"/>
              </a:lnSpc>
            </a:pPr>
            <a:r>
              <a:rPr lang="en-US" altLang="en-US" sz="2200"/>
              <a:t>Change the initial state	</a:t>
            </a:r>
          </a:p>
          <a:p>
            <a:pPr eaLnBrk="1" hangingPunct="1">
              <a:lnSpc>
                <a:spcPct val="90000"/>
              </a:lnSpc>
            </a:pPr>
            <a:r>
              <a:rPr lang="en-US" altLang="en-US" sz="2600"/>
              <a:t>Survivor selection: </a:t>
            </a:r>
            <a:r>
              <a:rPr lang="en-GB" altLang="en-US" sz="2600"/>
              <a:t>(</a:t>
            </a:r>
            <a:r>
              <a:rPr lang="en-GB" altLang="en-US" sz="2600">
                <a:sym typeface="Symbol" panose="05050102010706020507" pitchFamily="18" charset="2"/>
              </a:rPr>
              <a:t></a:t>
            </a:r>
            <a:r>
              <a:rPr lang="en-GB" altLang="en-US" sz="2600"/>
              <a:t>+</a:t>
            </a:r>
            <a:r>
              <a:rPr lang="en-GB" altLang="en-US" sz="2600">
                <a:sym typeface="Symbol" panose="05050102010706020507" pitchFamily="18" charset="2"/>
              </a:rPr>
              <a:t></a:t>
            </a:r>
            <a:r>
              <a:rPr lang="en-GB" altLang="en-US" sz="2600"/>
              <a:t>)</a:t>
            </a:r>
          </a:p>
          <a:p>
            <a:pPr eaLnBrk="1" hangingPunct="1">
              <a:lnSpc>
                <a:spcPct val="90000"/>
              </a:lnSpc>
            </a:pPr>
            <a:r>
              <a:rPr lang="en-US" altLang="en-US" sz="260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a:t>Modern EP</a:t>
            </a:r>
          </a:p>
        </p:txBody>
      </p:sp>
      <p:sp>
        <p:nvSpPr>
          <p:cNvPr id="98307" name="Rectangle 3"/>
          <p:cNvSpPr>
            <a:spLocks noGrp="1" noChangeArrowheads="1"/>
          </p:cNvSpPr>
          <p:nvPr>
            <p:ph type="body" idx="1"/>
          </p:nvPr>
        </p:nvSpPr>
        <p:spPr/>
        <p:txBody>
          <a:bodyPr/>
          <a:lstStyle/>
          <a:p>
            <a:pPr eaLnBrk="1" hangingPunct="1"/>
            <a:r>
              <a:rPr lang="en-US" altLang="en-US"/>
              <a:t>No predefined representation in general</a:t>
            </a:r>
          </a:p>
          <a:p>
            <a:pPr eaLnBrk="1" hangingPunct="1"/>
            <a:r>
              <a:rPr lang="en-US" altLang="en-US"/>
              <a:t>Thus: no predefined mutation (must match representation)</a:t>
            </a:r>
          </a:p>
          <a:p>
            <a:pPr eaLnBrk="1" hangingPunct="1"/>
            <a:r>
              <a:rPr lang="en-US" altLang="en-US"/>
              <a:t>Often applies self-adaptation of mutation parameters</a:t>
            </a:r>
          </a:p>
          <a:p>
            <a:pPr eaLnBrk="1" hangingPunct="1"/>
            <a:r>
              <a:rPr lang="en-US" altLang="en-US"/>
              <a:t>In the sequel we present </a:t>
            </a:r>
            <a:r>
              <a:rPr lang="en-US" altLang="en-US" i="1"/>
              <a:t>one EP variant</a:t>
            </a:r>
            <a:r>
              <a:rPr lang="en-US" altLang="en-US"/>
              <a:t>, not the canonical EP </a:t>
            </a:r>
          </a:p>
        </p:txBody>
      </p:sp>
    </p:spTree>
  </p:cSld>
  <p:clrMapOvr>
    <a:masterClrMapping/>
  </p:clrMapOvr>
  <p:transition>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a:t>Representation 	</a:t>
            </a:r>
          </a:p>
        </p:txBody>
      </p:sp>
      <p:sp>
        <p:nvSpPr>
          <p:cNvPr id="99331" name="Rectangle 3"/>
          <p:cNvSpPr>
            <a:spLocks noGrp="1" noChangeArrowheads="1"/>
          </p:cNvSpPr>
          <p:nvPr>
            <p:ph type="body" idx="1"/>
          </p:nvPr>
        </p:nvSpPr>
        <p:spPr/>
        <p:txBody>
          <a:bodyPr/>
          <a:lstStyle/>
          <a:p>
            <a:pPr eaLnBrk="1" hangingPunct="1"/>
            <a:r>
              <a:rPr lang="en-US" altLang="en-US"/>
              <a:t>For continuous parameter optimisation</a:t>
            </a:r>
          </a:p>
          <a:p>
            <a:pPr eaLnBrk="1" hangingPunct="1"/>
            <a:r>
              <a:rPr lang="en-GB" altLang="en-US"/>
              <a:t>Chromosomes consist of two parts:</a:t>
            </a:r>
          </a:p>
          <a:p>
            <a:pPr lvl="1" eaLnBrk="1" hangingPunct="1"/>
            <a:r>
              <a:rPr lang="en-GB" altLang="en-US"/>
              <a:t>Object variables: x</a:t>
            </a:r>
            <a:r>
              <a:rPr lang="en-GB" altLang="en-US" baseline="-25000"/>
              <a:t>1</a:t>
            </a:r>
            <a:r>
              <a:rPr lang="en-GB" altLang="en-US"/>
              <a:t>,…,x</a:t>
            </a:r>
            <a:r>
              <a:rPr lang="en-GB" altLang="en-US" baseline="-25000"/>
              <a:t>n</a:t>
            </a:r>
            <a:endParaRPr lang="en-GB" altLang="en-US"/>
          </a:p>
          <a:p>
            <a:pPr lvl="1" eaLnBrk="1" hangingPunct="1">
              <a:spcAft>
                <a:spcPct val="20000"/>
              </a:spcAft>
            </a:pPr>
            <a:r>
              <a:rPr lang="en-GB" altLang="en-US"/>
              <a:t>Mutation step sizes: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endParaRPr lang="en-GB" altLang="en-US"/>
          </a:p>
          <a:p>
            <a:pPr eaLnBrk="1" hangingPunct="1">
              <a:spcAft>
                <a:spcPct val="20000"/>
              </a:spcAft>
            </a:pPr>
            <a:r>
              <a:rPr lang="en-GB" altLang="en-US"/>
              <a:t>Full size: </a:t>
            </a:r>
            <a:r>
              <a:rPr lang="en-GB" altLang="en-US">
                <a:sym typeface="Symbol" panose="05050102010706020507" pitchFamily="18" charset="2"/>
              </a:rPr>
              <a:t></a:t>
            </a:r>
            <a:r>
              <a:rPr lang="en-GB" altLang="en-US"/>
              <a:t> x</a:t>
            </a:r>
            <a:r>
              <a:rPr lang="en-GB" altLang="en-US" baseline="-25000"/>
              <a:t>1</a:t>
            </a:r>
            <a:r>
              <a:rPr lang="en-GB" altLang="en-US"/>
              <a:t>,…,x</a:t>
            </a:r>
            <a:r>
              <a:rPr lang="en-GB" altLang="en-US" baseline="-25000"/>
              <a:t>n</a:t>
            </a:r>
            <a:r>
              <a:rPr lang="en-GB" altLang="en-US"/>
              <a:t>,</a:t>
            </a:r>
            <a:r>
              <a:rPr lang="en-GB" altLang="en-US" baseline="-25000"/>
              <a:t>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r>
              <a:rPr lang="en-GB" altLang="en-US" baseline="-40000">
                <a:sym typeface="Symbol" panose="05050102010706020507" pitchFamily="18" charset="2"/>
              </a:rPr>
              <a:t> </a:t>
            </a:r>
            <a:r>
              <a:rPr lang="en-GB" altLang="en-US">
                <a:sym typeface="Symbol" panose="05050102010706020507" pitchFamily="18" charset="2"/>
              </a:rPr>
              <a:t> </a:t>
            </a:r>
          </a:p>
          <a:p>
            <a:pPr eaLnBrk="1" hangingPunct="1"/>
            <a:endParaRPr lang="en-US" altLang="en-US"/>
          </a:p>
        </p:txBody>
      </p:sp>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a:t>Mutation</a:t>
            </a:r>
            <a:endParaRPr lang="en-GB" altLang="en-US">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Chromosomes: </a:t>
            </a:r>
            <a:r>
              <a:rPr lang="en-GB" altLang="en-US" sz="2600"/>
              <a:t> x</a:t>
            </a:r>
            <a:r>
              <a:rPr lang="en-GB" altLang="en-US" sz="2600" baseline="-25000"/>
              <a:t>1</a:t>
            </a:r>
            <a:r>
              <a:rPr lang="en-GB" altLang="en-US" sz="2600"/>
              <a:t>,…,x</a:t>
            </a:r>
            <a:r>
              <a:rPr lang="en-GB" altLang="en-US" sz="2600" baseline="-25000"/>
              <a:t>n</a:t>
            </a:r>
            <a:r>
              <a:rPr lang="en-GB" altLang="en-US" sz="2600"/>
              <a:t>,</a:t>
            </a:r>
            <a:r>
              <a:rPr lang="en-GB" altLang="en-US" sz="2600" baseline="-25000"/>
              <a:t> </a:t>
            </a:r>
            <a:r>
              <a:rPr lang="en-GB" altLang="en-US" sz="2600">
                <a:sym typeface="Symbol" panose="05050102010706020507" pitchFamily="18" charset="2"/>
              </a:rPr>
              <a:t></a:t>
            </a:r>
            <a:r>
              <a:rPr lang="en-GB" altLang="en-US" sz="2600" baseline="-25000"/>
              <a:t>1</a:t>
            </a:r>
            <a:r>
              <a:rPr lang="en-GB" altLang="en-US" sz="2600"/>
              <a:t>,…,</a:t>
            </a:r>
            <a:r>
              <a:rPr lang="en-GB" altLang="en-US" sz="2600">
                <a:sym typeface="Symbol" panose="05050102010706020507" pitchFamily="18" charset="2"/>
              </a:rPr>
              <a:t></a:t>
            </a:r>
            <a:r>
              <a:rPr lang="en-GB" altLang="en-US" sz="2600" baseline="-25000"/>
              <a:t>n</a:t>
            </a:r>
            <a:r>
              <a:rPr lang="en-GB" altLang="en-US" sz="2600" baseline="-40000">
                <a:sym typeface="Symbol" panose="05050102010706020507" pitchFamily="18" charset="2"/>
              </a:rPr>
              <a:t> </a:t>
            </a:r>
            <a:r>
              <a:rPr lang="en-GB" altLang="en-US" sz="2600">
                <a:sym typeface="Symbol" panose="05050102010706020507" pitchFamily="18" charset="2"/>
              </a:rPr>
              <a:t> </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a:t>
            </a:r>
          </a:p>
          <a:p>
            <a:pPr eaLnBrk="1" hangingPunct="1">
              <a:lnSpc>
                <a:spcPct val="90000"/>
              </a:lnSpc>
            </a:pPr>
            <a:r>
              <a:rPr lang="en-GB" altLang="en-US" sz="2600"/>
              <a:t>x’</a:t>
            </a:r>
            <a:r>
              <a:rPr lang="en-GB" altLang="en-US" sz="2600" baseline="-25000"/>
              <a:t>i</a:t>
            </a:r>
            <a:r>
              <a:rPr lang="en-GB" altLang="en-US" sz="2600"/>
              <a:t> = x</a:t>
            </a:r>
            <a:r>
              <a:rPr lang="en-GB" altLang="en-US" sz="2600" baseline="-25000"/>
              <a:t>i</a:t>
            </a:r>
            <a:r>
              <a:rPr lang="en-GB" altLang="en-US" sz="2600"/>
              <a:t> + </a:t>
            </a: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a:t>
            </a:r>
            <a:r>
              <a:rPr lang="en-GB" altLang="en-US" sz="2600"/>
              <a:t> </a:t>
            </a:r>
            <a:r>
              <a:rPr lang="en-GB" altLang="en-US" sz="1700">
                <a:cs typeface="Arial" panose="020B0604020202020204" pitchFamily="34" charset="0"/>
                <a:sym typeface="Symbol" panose="05050102010706020507" pitchFamily="18" charset="2"/>
              </a:rPr>
              <a:t>•</a:t>
            </a:r>
            <a:r>
              <a:rPr lang="en-GB" altLang="en-US" sz="2600"/>
              <a:t> N</a:t>
            </a:r>
            <a:r>
              <a:rPr lang="en-GB" altLang="en-US" sz="2600" baseline="-25000"/>
              <a:t>i</a:t>
            </a:r>
            <a:r>
              <a:rPr lang="en-GB" altLang="en-US" sz="2600"/>
              <a:t>(0,1)</a:t>
            </a:r>
          </a:p>
          <a:p>
            <a:pPr eaLnBrk="1" hangingPunct="1">
              <a:lnSpc>
                <a:spcPct val="90000"/>
              </a:lnSpc>
            </a:pPr>
            <a:r>
              <a:rPr lang="en-GB" altLang="en-US" sz="2600">
                <a:sym typeface="Symbol" panose="05050102010706020507" pitchFamily="18" charset="2"/>
              </a:rPr>
              <a:t>  0.2</a:t>
            </a:r>
          </a:p>
          <a:p>
            <a:pPr eaLnBrk="1" hangingPunct="1">
              <a:lnSpc>
                <a:spcPct val="90000"/>
              </a:lnSpc>
            </a:pPr>
            <a:r>
              <a:rPr lang="en-GB" altLang="en-US" sz="2600"/>
              <a:t>boundary rule: </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 = </a:t>
            </a:r>
            <a:r>
              <a:rPr lang="en-GB" altLang="en-US" sz="2600" baseline="-25000">
                <a:sym typeface="Symbol" panose="05050102010706020507" pitchFamily="18" charset="2"/>
              </a:rPr>
              <a:t>0 </a:t>
            </a:r>
          </a:p>
          <a:p>
            <a:pPr eaLnBrk="1" hangingPunct="1">
              <a:lnSpc>
                <a:spcPct val="90000"/>
              </a:lnSpc>
            </a:pPr>
            <a:r>
              <a:rPr lang="en-GB" altLang="en-US" sz="2600">
                <a:sym typeface="Symbol" panose="05050102010706020507" pitchFamily="18" charset="2"/>
              </a:rPr>
              <a:t>Other variants proposed &amp; tried:</a:t>
            </a:r>
          </a:p>
          <a:p>
            <a:pPr lvl="1" eaLnBrk="1" hangingPunct="1">
              <a:lnSpc>
                <a:spcPct val="90000"/>
              </a:lnSpc>
            </a:pPr>
            <a:r>
              <a:rPr lang="en-GB" altLang="en-US" sz="2200">
                <a:sym typeface="Symbol" panose="05050102010706020507" pitchFamily="18" charset="2"/>
              </a:rPr>
              <a:t>Lognormal scheme as in ES</a:t>
            </a:r>
          </a:p>
          <a:p>
            <a:pPr lvl="1" eaLnBrk="1" hangingPunct="1">
              <a:lnSpc>
                <a:spcPct val="90000"/>
              </a:lnSpc>
            </a:pPr>
            <a:r>
              <a:rPr lang="en-GB" altLang="en-US" sz="2200">
                <a:sym typeface="Symbol" panose="05050102010706020507" pitchFamily="18" charset="2"/>
              </a:rPr>
              <a:t>Using variance instead of standard deviation</a:t>
            </a:r>
          </a:p>
          <a:p>
            <a:pPr lvl="1" eaLnBrk="1" hangingPunct="1">
              <a:lnSpc>
                <a:spcPct val="90000"/>
              </a:lnSpc>
            </a:pPr>
            <a:r>
              <a:rPr lang="en-GB" altLang="en-US" sz="2200">
                <a:sym typeface="Symbol" panose="05050102010706020507" pitchFamily="18" charset="2"/>
              </a:rPr>
              <a:t>Mutate -last</a:t>
            </a:r>
          </a:p>
          <a:p>
            <a:pPr lvl="1" eaLnBrk="1" hangingPunct="1">
              <a:lnSpc>
                <a:spcPct val="90000"/>
              </a:lnSpc>
            </a:pPr>
            <a:r>
              <a:rPr lang="en-GB" altLang="en-US" sz="2200">
                <a:sym typeface="Symbol" panose="05050102010706020507" pitchFamily="18" charset="2"/>
              </a:rPr>
              <a:t>Other distributions, e.g, Cauchy instead of Gaussian</a:t>
            </a:r>
          </a:p>
        </p:txBody>
      </p:sp>
    </p:spTree>
  </p:cSld>
  <p:clrMapOvr>
    <a:masterClrMapping/>
  </p:clrMapOvr>
  <p:transition>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t>Recombination </a:t>
            </a:r>
          </a:p>
        </p:txBody>
      </p:sp>
      <p:sp>
        <p:nvSpPr>
          <p:cNvPr id="101379" name="Rectangle 3"/>
          <p:cNvSpPr>
            <a:spLocks noGrp="1" noChangeArrowheads="1"/>
          </p:cNvSpPr>
          <p:nvPr>
            <p:ph type="body" idx="1"/>
          </p:nvPr>
        </p:nvSpPr>
        <p:spPr/>
        <p:txBody>
          <a:bodyPr/>
          <a:lstStyle/>
          <a:p>
            <a:pPr eaLnBrk="1" hangingPunct="1"/>
            <a:r>
              <a:rPr lang="en-US" altLang="en-US"/>
              <a:t>None</a:t>
            </a:r>
          </a:p>
          <a:p>
            <a:pPr eaLnBrk="1" hangingPunct="1"/>
            <a:r>
              <a:rPr lang="en-US" altLang="en-US"/>
              <a:t>Rationale: one point in the search space stands for a species, not for an individual and there can be no crossover between species</a:t>
            </a:r>
          </a:p>
          <a:p>
            <a:pPr eaLnBrk="1" hangingPunct="1"/>
            <a:r>
              <a:rPr lang="en-US" altLang="en-US"/>
              <a:t>Much historical debate “mutation vs. crossover”</a:t>
            </a:r>
          </a:p>
          <a:p>
            <a:pPr eaLnBrk="1" hangingPunct="1"/>
            <a:r>
              <a:rPr lang="en-US" altLang="en-US"/>
              <a:t>Pragmatic approach seems to prevail today</a:t>
            </a:r>
          </a:p>
        </p:txBody>
      </p:sp>
    </p:spTree>
  </p:cSld>
  <p:clrMapOvr>
    <a:masterClrMapping/>
  </p:clrMapOvr>
  <p:transition>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Parent selection</a:t>
            </a:r>
          </a:p>
        </p:txBody>
      </p:sp>
      <p:sp>
        <p:nvSpPr>
          <p:cNvPr id="102403" name="Rectangle 3"/>
          <p:cNvSpPr>
            <a:spLocks noGrp="1" noChangeArrowheads="1"/>
          </p:cNvSpPr>
          <p:nvPr>
            <p:ph type="body" idx="1"/>
          </p:nvPr>
        </p:nvSpPr>
        <p:spPr/>
        <p:txBody>
          <a:bodyPr/>
          <a:lstStyle/>
          <a:p>
            <a:pPr eaLnBrk="1" hangingPunct="1"/>
            <a:r>
              <a:rPr lang="en-US" altLang="en-US"/>
              <a:t>Each individual creates one child by mutation</a:t>
            </a:r>
          </a:p>
          <a:p>
            <a:pPr eaLnBrk="1" hangingPunct="1"/>
            <a:r>
              <a:rPr lang="en-US" altLang="en-US"/>
              <a:t>Thus: </a:t>
            </a:r>
          </a:p>
          <a:p>
            <a:pPr lvl="1" eaLnBrk="1" hangingPunct="1"/>
            <a:r>
              <a:rPr lang="en-US" altLang="en-US"/>
              <a:t>Deterministic</a:t>
            </a:r>
          </a:p>
          <a:p>
            <a:pPr lvl="1" eaLnBrk="1" hangingPunct="1"/>
            <a:r>
              <a:rPr lang="en-US" altLang="en-US"/>
              <a:t>Not biased by fitness</a:t>
            </a:r>
          </a:p>
          <a:p>
            <a:pPr eaLnBrk="1" hangingPunct="1"/>
            <a:endParaRPr lang="en-US" altLang="en-US"/>
          </a:p>
        </p:txBody>
      </p:sp>
    </p:spTree>
  </p:cSld>
  <p:clrMapOvr>
    <a:masterClrMapping/>
  </p:clrMapOvr>
  <p:transition>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a:t>P(t): </a:t>
            </a:r>
            <a:r>
              <a:rPr lang="en-GB" altLang="en-US">
                <a:sym typeface="Symbol" panose="05050102010706020507" pitchFamily="18" charset="2"/>
              </a:rPr>
              <a:t></a:t>
            </a:r>
            <a:r>
              <a:rPr lang="en-GB" altLang="en-US"/>
              <a:t> parents, P’(t): </a:t>
            </a:r>
            <a:r>
              <a:rPr lang="en-GB" altLang="en-US">
                <a:sym typeface="Symbol" panose="05050102010706020507" pitchFamily="18" charset="2"/>
              </a:rPr>
              <a:t></a:t>
            </a:r>
            <a:r>
              <a:rPr lang="en-GB" altLang="en-US"/>
              <a:t> offspring </a:t>
            </a:r>
          </a:p>
          <a:p>
            <a:pPr eaLnBrk="1" hangingPunct="1">
              <a:lnSpc>
                <a:spcPct val="90000"/>
              </a:lnSpc>
            </a:pPr>
            <a:r>
              <a:rPr lang="en-GB" altLang="en-US"/>
              <a:t>Pairwise competitions, round-robin format:</a:t>
            </a:r>
          </a:p>
          <a:p>
            <a:pPr lvl="1" eaLnBrk="1" hangingPunct="1">
              <a:lnSpc>
                <a:spcPct val="90000"/>
              </a:lnSpc>
            </a:pPr>
            <a:r>
              <a:rPr lang="en-GB" altLang="en-US"/>
              <a:t>Each solution x from P(t) </a:t>
            </a:r>
            <a:r>
              <a:rPr lang="en-GB" altLang="en-US">
                <a:sym typeface="Symbol" panose="05050102010706020507" pitchFamily="18" charset="2"/>
              </a:rPr>
              <a:t></a:t>
            </a:r>
            <a:r>
              <a:rPr lang="en-GB" altLang="en-US"/>
              <a:t> P’(t) is evaluated against q other randomly chosen solutions </a:t>
            </a:r>
          </a:p>
          <a:p>
            <a:pPr lvl="1" eaLnBrk="1" hangingPunct="1">
              <a:lnSpc>
                <a:spcPct val="90000"/>
              </a:lnSpc>
            </a:pPr>
            <a:r>
              <a:rPr lang="en-GB" altLang="en-US"/>
              <a:t>For each comparison, a "win" is assigned if x is better than its opponent</a:t>
            </a:r>
          </a:p>
          <a:p>
            <a:pPr lvl="1" eaLnBrk="1" hangingPunct="1">
              <a:lnSpc>
                <a:spcPct val="90000"/>
              </a:lnSpc>
            </a:pPr>
            <a:r>
              <a:rPr lang="en-GB" altLang="en-US"/>
              <a:t>The </a:t>
            </a:r>
            <a:r>
              <a:rPr lang="en-GB" altLang="en-US">
                <a:sym typeface="Symbol" panose="05050102010706020507" pitchFamily="18" charset="2"/>
              </a:rPr>
              <a:t></a:t>
            </a:r>
            <a:r>
              <a:rPr lang="en-GB" altLang="en-US"/>
              <a:t> solutions with greatest number of wins are retained to be parents of next generation</a:t>
            </a:r>
          </a:p>
          <a:p>
            <a:pPr eaLnBrk="1" hangingPunct="1">
              <a:lnSpc>
                <a:spcPct val="90000"/>
              </a:lnSpc>
            </a:pPr>
            <a:r>
              <a:rPr lang="en-GB" altLang="en-US"/>
              <a:t>Parameter q allows tuning selection pressure (typically </a:t>
            </a:r>
            <a:r>
              <a:rPr lang="en-GB" altLang="en-US" i="1"/>
              <a:t>q</a:t>
            </a:r>
            <a:r>
              <a:rPr lang="en-GB" altLang="en-US"/>
              <a:t> = 10)</a:t>
            </a:r>
            <a:endParaRPr lang="en-US" altLang="en-US"/>
          </a:p>
        </p:txBody>
      </p:sp>
    </p:spTree>
  </p:cSld>
  <p:clrMapOvr>
    <a:masterClrMapping/>
  </p:clrMapOvr>
  <p:transition>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04800"/>
            <a:ext cx="8839200" cy="1216025"/>
          </a:xfrm>
        </p:spPr>
        <p:txBody>
          <a:bodyPr/>
          <a:lstStyle/>
          <a:p>
            <a:pPr eaLnBrk="1" hangingPunct="1"/>
            <a:r>
              <a:rPr lang="en-US" altLang="en-US"/>
              <a:t>Example application: </a:t>
            </a:r>
            <a:br>
              <a:rPr lang="en-US" altLang="en-US"/>
            </a:br>
            <a:r>
              <a:rPr lang="en-US" altLang="en-US"/>
              <a:t>the Ackley function (</a:t>
            </a:r>
            <a:r>
              <a:rPr lang="en-US" altLang="en-US" err="1"/>
              <a:t>B</a:t>
            </a:r>
            <a:r>
              <a:rPr lang="en-US" altLang="en-US" err="1">
                <a:cs typeface="Arial" panose="020B0604020202020204" pitchFamily="34" charset="0"/>
              </a:rPr>
              <a:t>ä</a:t>
            </a:r>
            <a:r>
              <a:rPr lang="en-US" altLang="en-US" err="1"/>
              <a:t>ck</a:t>
            </a:r>
            <a:r>
              <a:rPr lang="en-US" altLang="en-US"/>
              <a:t> et al ’93)</a:t>
            </a:r>
            <a:endParaRPr lang="en-GB" altLang="en-US"/>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a:t>The Ackley function (with </a:t>
            </a:r>
            <a:r>
              <a:rPr lang="en-US" altLang="en-US" sz="2600" i="1"/>
              <a:t>n</a:t>
            </a:r>
            <a:r>
              <a:rPr lang="en-US" altLang="en-US" sz="2600"/>
              <a:t> =30):</a:t>
            </a:r>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r>
              <a:rPr lang="en-US" altLang="en-US" sz="2600"/>
              <a:t>Representation: </a:t>
            </a:r>
          </a:p>
          <a:p>
            <a:pPr lvl="1" eaLnBrk="1" hangingPunct="1">
              <a:lnSpc>
                <a:spcPct val="90000"/>
              </a:lnSpc>
            </a:pPr>
            <a:r>
              <a:rPr lang="en-US" altLang="en-US" sz="2200"/>
              <a:t>-30 &lt; </a:t>
            </a:r>
            <a:r>
              <a:rPr lang="en-US" altLang="en-US" sz="2200" i="1"/>
              <a:t>x</a:t>
            </a:r>
            <a:r>
              <a:rPr lang="en-US" altLang="en-US" sz="2200" i="1" baseline="-25000"/>
              <a:t>i</a:t>
            </a:r>
            <a:r>
              <a:rPr lang="en-US" altLang="en-US" sz="2200"/>
              <a:t> &lt; 30 (coincidence of 30’s!)</a:t>
            </a:r>
          </a:p>
          <a:p>
            <a:pPr lvl="1" eaLnBrk="1" hangingPunct="1">
              <a:lnSpc>
                <a:spcPct val="90000"/>
              </a:lnSpc>
            </a:pPr>
            <a:r>
              <a:rPr lang="en-US" altLang="en-US" sz="2200"/>
              <a:t>30 variances as step sizes</a:t>
            </a:r>
          </a:p>
          <a:p>
            <a:pPr eaLnBrk="1" hangingPunct="1">
              <a:lnSpc>
                <a:spcPct val="90000"/>
              </a:lnSpc>
            </a:pPr>
            <a:r>
              <a:rPr lang="en-GB" altLang="en-US" sz="2600">
                <a:sym typeface="Symbol" panose="05050102010706020507" pitchFamily="18" charset="2"/>
              </a:rPr>
              <a:t>Mutation with changing object variables first! </a:t>
            </a:r>
            <a:endParaRPr lang="en-US" altLang="en-US" sz="2600"/>
          </a:p>
          <a:p>
            <a:pPr eaLnBrk="1" hangingPunct="1">
              <a:lnSpc>
                <a:spcPct val="90000"/>
              </a:lnSpc>
            </a:pPr>
            <a:r>
              <a:rPr lang="en-US" altLang="en-US" sz="2600"/>
              <a:t>Population size </a:t>
            </a:r>
            <a:r>
              <a:rPr lang="en-GB" altLang="en-US" sz="2600">
                <a:sym typeface="Symbol" panose="05050102010706020507" pitchFamily="18" charset="2"/>
              </a:rPr>
              <a:t> = 200, selection </a:t>
            </a:r>
            <a:r>
              <a:rPr lang="en-GB" altLang="en-US" sz="2600" i="1">
                <a:sym typeface="Symbol" panose="05050102010706020507" pitchFamily="18" charset="2"/>
              </a:rPr>
              <a:t>q</a:t>
            </a:r>
            <a:r>
              <a:rPr lang="en-GB" altLang="en-US" sz="2600">
                <a:sym typeface="Symbol" panose="05050102010706020507" pitchFamily="18" charset="2"/>
              </a:rPr>
              <a:t> = 10</a:t>
            </a:r>
          </a:p>
          <a:p>
            <a:pPr eaLnBrk="1" hangingPunct="1">
              <a:lnSpc>
                <a:spcPct val="90000"/>
              </a:lnSpc>
            </a:pPr>
            <a:r>
              <a:rPr lang="en-US" altLang="en-US" sz="2600"/>
              <a:t>Termination after 200,000 fitness </a:t>
            </a:r>
            <a:r>
              <a:rPr lang="en-US" altLang="en-US" sz="2600" err="1"/>
              <a:t>evals</a:t>
            </a:r>
            <a:endParaRPr lang="en-US" altLang="en-US" sz="2600"/>
          </a:p>
          <a:p>
            <a:pPr eaLnBrk="1" hangingPunct="1">
              <a:lnSpc>
                <a:spcPct val="90000"/>
              </a:lnSpc>
            </a:pPr>
            <a:r>
              <a:rPr lang="en-US" altLang="en-US" sz="2600"/>
              <a:t>Results: average best solution is 1.4 </a:t>
            </a:r>
            <a:r>
              <a:rPr lang="en-GB" altLang="en-US" sz="1700">
                <a:cs typeface="Arial" panose="020B0604020202020204" pitchFamily="34" charset="0"/>
                <a:sym typeface="Symbol" panose="05050102010706020507" pitchFamily="18" charset="2"/>
              </a:rPr>
              <a:t>•</a:t>
            </a:r>
            <a:r>
              <a:rPr lang="en-US" altLang="en-US" sz="2600"/>
              <a:t> 10 </a:t>
            </a:r>
            <a:r>
              <a:rPr lang="en-US" altLang="en-US" sz="2600" baseline="30000"/>
              <a:t>–2 </a:t>
            </a:r>
            <a:endParaRPr lang="en-GB" altLang="en-US" sz="260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name="Equation" r:id="rId2" imgW="3871103" imgH="388458" progId="Equation.3">
                  <p:embed/>
                </p:oleObj>
              </mc:Choice>
              <mc:Fallback>
                <p:oleObj name="Equation" r:id="rId2" imgW="3871103" imgH="388458" progId="Equation.3">
                  <p:embed/>
                  <p:pic>
                    <p:nvPicPr>
                      <p:cNvPr id="1044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66738" y="304800"/>
            <a:ext cx="8272462"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a:t>Neural nets for evaluating future values of moves are evolved</a:t>
            </a:r>
          </a:p>
          <a:p>
            <a:pPr eaLnBrk="1" hangingPunct="1">
              <a:lnSpc>
                <a:spcPct val="90000"/>
              </a:lnSpc>
            </a:pPr>
            <a:r>
              <a:rPr lang="en-US" altLang="en-US" sz="2600"/>
              <a:t>NNs have fixed structure with 5046 weights, these are evolved + one weight for “kings”</a:t>
            </a:r>
          </a:p>
          <a:p>
            <a:pPr eaLnBrk="1" hangingPunct="1">
              <a:lnSpc>
                <a:spcPct val="90000"/>
              </a:lnSpc>
            </a:pPr>
            <a:r>
              <a:rPr lang="en-US" altLang="en-US" sz="2600"/>
              <a:t>Representation: </a:t>
            </a:r>
          </a:p>
          <a:p>
            <a:pPr lvl="1" eaLnBrk="1" hangingPunct="1">
              <a:lnSpc>
                <a:spcPct val="90000"/>
              </a:lnSpc>
            </a:pPr>
            <a:r>
              <a:rPr lang="en-US" altLang="en-US" sz="2200"/>
              <a:t>vector of 5046 real numbers for object variables (weights)</a:t>
            </a:r>
          </a:p>
          <a:p>
            <a:pPr lvl="1" eaLnBrk="1" hangingPunct="1">
              <a:lnSpc>
                <a:spcPct val="90000"/>
              </a:lnSpc>
            </a:pPr>
            <a:r>
              <a:rPr lang="en-US" altLang="en-US" sz="2200"/>
              <a:t>vector of 5046 real numbers for </a:t>
            </a:r>
            <a:r>
              <a:rPr lang="en-US" altLang="en-US" sz="2200">
                <a:sym typeface="Symbol" panose="05050102010706020507" pitchFamily="18" charset="2"/>
              </a:rPr>
              <a:t></a:t>
            </a:r>
            <a:r>
              <a:rPr lang="en-US" altLang="en-US" sz="2200"/>
              <a:t>‘s</a:t>
            </a:r>
          </a:p>
          <a:p>
            <a:pPr eaLnBrk="1" hangingPunct="1">
              <a:lnSpc>
                <a:spcPct val="90000"/>
              </a:lnSpc>
            </a:pPr>
            <a:r>
              <a:rPr lang="en-US" altLang="en-US" sz="2600"/>
              <a:t>Mutation: </a:t>
            </a:r>
          </a:p>
          <a:p>
            <a:pPr lvl="1" eaLnBrk="1" hangingPunct="1">
              <a:lnSpc>
                <a:spcPct val="90000"/>
              </a:lnSpc>
            </a:pPr>
            <a:r>
              <a:rPr lang="en-US" altLang="en-US" sz="2200"/>
              <a:t>Gaussian, lognormal scheme with </a:t>
            </a:r>
            <a:r>
              <a:rPr lang="en-US" altLang="en-US" sz="2200">
                <a:sym typeface="Symbol" panose="05050102010706020507" pitchFamily="18" charset="2"/>
              </a:rPr>
              <a:t></a:t>
            </a:r>
            <a:r>
              <a:rPr lang="en-US" altLang="en-US" sz="2200"/>
              <a:t>-first</a:t>
            </a:r>
          </a:p>
          <a:p>
            <a:pPr lvl="1" eaLnBrk="1" hangingPunct="1">
              <a:lnSpc>
                <a:spcPct val="90000"/>
              </a:lnSpc>
            </a:pPr>
            <a:r>
              <a:rPr lang="en-US" altLang="en-US" sz="2200"/>
              <a:t>Plus special mechanism for the kings’ weight</a:t>
            </a:r>
          </a:p>
          <a:p>
            <a:pPr eaLnBrk="1" hangingPunct="1">
              <a:lnSpc>
                <a:spcPct val="90000"/>
              </a:lnSpc>
            </a:pPr>
            <a:r>
              <a:rPr lang="en-US" altLang="en-US" sz="2600"/>
              <a:t>Population size 15</a:t>
            </a:r>
          </a:p>
        </p:txBody>
      </p:sp>
    </p:spTree>
  </p:cSld>
  <p:clrMapOvr>
    <a:masterClrMapping/>
  </p:clrMapOvr>
  <p:transition>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4674" y="304800"/>
            <a:ext cx="8340725"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a:t>Tournament size </a:t>
            </a:r>
            <a:r>
              <a:rPr lang="en-US" altLang="en-US" i="1"/>
              <a:t>q</a:t>
            </a:r>
            <a:r>
              <a:rPr lang="en-US" altLang="en-US"/>
              <a:t> = 5</a:t>
            </a:r>
          </a:p>
          <a:p>
            <a:pPr eaLnBrk="1" hangingPunct="1">
              <a:lnSpc>
                <a:spcPct val="90000"/>
              </a:lnSpc>
            </a:pPr>
            <a:r>
              <a:rPr lang="en-US" altLang="en-US"/>
              <a:t>Programs (with NN inside) play against other programs, no  human trainer or hard-wired intelligence</a:t>
            </a:r>
          </a:p>
          <a:p>
            <a:pPr eaLnBrk="1" hangingPunct="1">
              <a:lnSpc>
                <a:spcPct val="90000"/>
              </a:lnSpc>
            </a:pPr>
            <a:r>
              <a:rPr lang="en-US" altLang="en-US"/>
              <a:t>After 840 generation (6 months!) best strategy was tested against humans via Internet</a:t>
            </a:r>
          </a:p>
          <a:p>
            <a:pPr eaLnBrk="1" hangingPunct="1">
              <a:lnSpc>
                <a:spcPct val="90000"/>
              </a:lnSpc>
            </a:pPr>
            <a:r>
              <a:rPr lang="en-US" altLang="en-US"/>
              <a:t>Program earned “expert class” ranking outperforming 99.61% of all rated players </a:t>
            </a:r>
          </a:p>
        </p:txBody>
      </p:sp>
    </p:spTree>
  </p:cSld>
  <p:clrMapOvr>
    <a:masterClrMapping/>
  </p:clrMapOvr>
  <p:transition>
    <p:push dir="u"/>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C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82</TotalTime>
  <Words>9078</Words>
  <Application>Microsoft Office PowerPoint</Application>
  <PresentationFormat>On-screen Show (4:3)</PresentationFormat>
  <Paragraphs>1277</Paragraphs>
  <Slides>207</Slides>
  <Notes>14</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2</vt:i4>
      </vt:variant>
      <vt:variant>
        <vt:lpstr>Slide Titles</vt:lpstr>
      </vt:variant>
      <vt:variant>
        <vt:i4>207</vt:i4>
      </vt:variant>
    </vt:vector>
  </HeadingPairs>
  <TitlesOfParts>
    <vt:vector size="229" baseType="lpstr">
      <vt:lpstr>Arial</vt:lpstr>
      <vt:lpstr>Arial Black</vt:lpstr>
      <vt:lpstr>Bookshelf Symbol 1</vt:lpstr>
      <vt:lpstr>Bookshelf Symbol 2</vt:lpstr>
      <vt:lpstr>Calibri</vt:lpstr>
      <vt:lpstr>Gill Sans</vt:lpstr>
      <vt:lpstr>Minion</vt:lpstr>
      <vt:lpstr>Pristina</vt:lpstr>
      <vt:lpstr>Symbol</vt:lpstr>
      <vt:lpstr>Thonburi</vt:lpstr>
      <vt:lpstr>Times New Roman</vt:lpstr>
      <vt:lpstr>Verdana</vt:lpstr>
      <vt:lpstr>Verdana (Body)</vt:lpstr>
      <vt:lpstr>Wingdings</vt:lpstr>
      <vt:lpstr>Fireworks</vt:lpstr>
      <vt:lpstr>Profile</vt:lpstr>
      <vt:lpstr>Default Design</vt:lpstr>
      <vt:lpstr>Capsules</vt:lpstr>
      <vt:lpstr>presentatiesjabloon_wit_en</vt:lpstr>
      <vt:lpstr>EC2014</vt:lpstr>
      <vt:lpstr>Document</vt:lpstr>
      <vt:lpstr>Equation</vt:lpstr>
      <vt:lpstr>Evolutionary Computing</vt:lpstr>
      <vt:lpstr>Introduction</vt:lpstr>
      <vt:lpstr>Motivation</vt:lpstr>
      <vt:lpstr>Search Space</vt:lpstr>
      <vt:lpstr>Metaheuristics &amp; BBSAs</vt:lpstr>
      <vt:lpstr>Computational Basis</vt:lpstr>
      <vt:lpstr>Computational Problem Classes</vt:lpstr>
      <vt:lpstr>Biological Metaphors</vt:lpstr>
      <vt:lpstr>Biological Metaphors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Representation</vt:lpstr>
      <vt:lpstr>Representation (cont.)</vt:lpstr>
      <vt:lpstr>Permutation Representation</vt:lpstr>
      <vt:lpstr>Initialization</vt:lpstr>
      <vt:lpstr>Mutation vs. Recombination</vt:lpstr>
      <vt:lpstr>Mutation</vt:lpstr>
      <vt:lpstr>Mutation cont.</vt:lpstr>
      <vt:lpstr>Permutation Mutation</vt:lpstr>
      <vt:lpstr>Binary Representation: 1-point crossover</vt:lpstr>
      <vt:lpstr>Binary Representation: n-point crossover</vt:lpstr>
      <vt:lpstr>Binary Representation: Uniform crossover</vt:lpstr>
      <vt:lpstr>Real-Valued Representation: Crossover operators</vt:lpstr>
      <vt:lpstr>Real-Valued Representation: Single arithmetic crossover</vt:lpstr>
      <vt:lpstr>Real-Valued Representation: Simple arithmetic crossover </vt:lpstr>
      <vt:lpstr>Real-Valued Representation: Whole arithmetic crossover</vt:lpstr>
      <vt:lpstr>Real-Valued Representation: Blend Crossover</vt:lpstr>
      <vt:lpstr>Real-Valued Representation: Overview different possible offspring</vt:lpstr>
      <vt:lpstr>Permutation Recombination</vt:lpstr>
      <vt:lpstr>Order Crossover</vt:lpstr>
      <vt:lpstr>Cycle Crossover</vt:lpstr>
      <vt:lpstr>PMX</vt:lpstr>
      <vt:lpstr>Edge Crossover</vt:lpstr>
      <vt:lpstr>Population Models</vt:lpstr>
      <vt:lpstr>Parent selection</vt:lpstr>
      <vt:lpstr>FPS Issues &amp; Solutions</vt:lpstr>
      <vt:lpstr>Simple Genetic Algorithm (SGA)</vt:lpstr>
      <vt:lpstr>Rank-Based Selection</vt:lpstr>
      <vt:lpstr>Sampling methods</vt:lpstr>
      <vt:lpstr>Rank based sampling methods</vt:lpstr>
      <vt:lpstr>Survivor selection</vt:lpstr>
      <vt:lpstr>Termination</vt:lpstr>
      <vt:lpstr>Behavioral observables</vt:lpstr>
      <vt:lpstr>EA dynamics (1)</vt:lpstr>
      <vt:lpstr>EA dynamics (2)</vt:lpstr>
      <vt:lpstr>Report writing tips</vt:lpstr>
      <vt:lpstr>Report writing tips</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Optimization</vt:lpstr>
      <vt:lpstr>Multi-Objective EAs (MOEAs)</vt:lpstr>
      <vt:lpstr>Domination in MOEAs</vt:lpstr>
      <vt:lpstr>Pareto Optimality (Vilfredo Pareto)</vt:lpstr>
      <vt:lpstr>Pareto Optimality in MOEAs</vt:lpstr>
      <vt:lpstr>Goals of MOEAs</vt:lpstr>
      <vt:lpstr>MOEA metrics</vt:lpstr>
      <vt:lpstr>MOEA In-Class Exercises</vt:lpstr>
      <vt:lpstr>MOEA In-Class Exercises</vt:lpstr>
      <vt:lpstr>Deterioration in MOEAs</vt:lpstr>
      <vt:lpstr>Nonelitist MOEAs</vt:lpstr>
      <vt:lpstr>Elitist MOEAs</vt:lpstr>
      <vt:lpstr>NSGA-II</vt:lpstr>
      <vt:lpstr>NSGA-II (cont.)</vt:lpstr>
      <vt:lpstr>NSGA-II (cont.)</vt:lpstr>
      <vt:lpstr>Epsilon-MOEA</vt:lpstr>
      <vt:lpstr>Epsilon-MOEA (cont.)</vt:lpstr>
      <vt:lpstr>Epsilon-MOEA (cont.)</vt:lpstr>
      <vt:lpstr>SNDL-MOEA</vt:lpstr>
      <vt:lpstr>Evolutionary Programming (EP)</vt:lpstr>
      <vt:lpstr>EP technical summary tableau</vt:lpstr>
      <vt:lpstr>Historical EP perspective</vt:lpstr>
      <vt:lpstr>Prediction by finite state machines</vt:lpstr>
      <vt:lpstr>FSM example</vt:lpstr>
      <vt:lpstr>EP Worksheet Exercise #1</vt:lpstr>
      <vt:lpstr>EP Worksheet Exercise #2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Tree Representation (1/6)</vt:lpstr>
      <vt:lpstr>Tree Representation (2/6)</vt:lpstr>
      <vt:lpstr>Tree Representation (3/6)</vt:lpstr>
      <vt:lpstr>Tree Representation (4/6)</vt:lpstr>
      <vt:lpstr>Tree Representation (5/6)</vt:lpstr>
      <vt:lpstr>Tree Representation (6/6)</vt:lpstr>
      <vt:lpstr>Tree-based Representations: Initialization</vt:lpstr>
      <vt:lpstr>GP variation operators</vt:lpstr>
      <vt:lpstr>Tree Representation: Mutation (1/2)</vt:lpstr>
      <vt:lpstr>Tree Representation: Mutation (2/2)</vt:lpstr>
      <vt:lpstr>Tree Representation: Recombination  (1/2)</vt:lpstr>
      <vt:lpstr>Tree Representation: Recombination  (2/2)</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EAs &amp; Parameters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Differential Evolution</vt:lpstr>
      <vt:lpstr>DE Algorithm</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Michalewicz’s view on EA performance</vt:lpstr>
      <vt:lpstr>Memetic Algorithms (MAs)</vt:lpstr>
      <vt:lpstr>Local Search</vt:lpstr>
      <vt:lpstr>Memetic Algorithms (MAs)</vt:lpstr>
      <vt:lpstr>Structure of a Memetic Algorithm</vt:lpstr>
      <vt:lpstr>Adaptive Memetic Algorithms</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Part II: Repeatedly Solving Instances from the same Problem Class: Employ Hyper-heuristics</vt:lpstr>
      <vt:lpstr>Related Spring’22 classes</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1</cp:revision>
  <dcterms:created xsi:type="dcterms:W3CDTF">2007-01-05T00:29:05Z</dcterms:created>
  <dcterms:modified xsi:type="dcterms:W3CDTF">2024-10-25T15:46:33Z</dcterms:modified>
</cp:coreProperties>
</file>