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en Tisdale" initials="BT" lastIdx="1" clrIdx="0">
    <p:extLst>
      <p:ext uri="{19B8F6BF-5375-455C-9EA6-DF929625EA0E}">
        <p15:presenceInfo xmlns:p15="http://schemas.microsoft.com/office/powerpoint/2012/main" userId="Braden Tisda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73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381003"/>
            <a:ext cx="8825658" cy="1060404"/>
          </a:xfrm>
        </p:spPr>
        <p:txBody>
          <a:bodyPr/>
          <a:lstStyle/>
          <a:p>
            <a:r>
              <a:rPr lang="en-US" sz="6000" dirty="0"/>
              <a:t>Coursework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708601"/>
            <a:ext cx="8825658" cy="861420"/>
          </a:xfrm>
        </p:spPr>
        <p:txBody>
          <a:bodyPr>
            <a:normAutofit/>
          </a:bodyPr>
          <a:lstStyle/>
          <a:p>
            <a:r>
              <a:rPr lang="en-US" sz="3600" dirty="0"/>
              <a:t>Assignment Series 1 &amp; 2</a:t>
            </a:r>
          </a:p>
        </p:txBody>
      </p:sp>
    </p:spTree>
    <p:extLst>
      <p:ext uri="{BB962C8B-B14F-4D97-AF65-F5344CB8AC3E}">
        <p14:creationId xmlns:p14="http://schemas.microsoft.com/office/powerpoint/2010/main" val="228382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Series 1: Cutting Stock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785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Highly </a:t>
            </a:r>
            <a:r>
              <a:rPr lang="en-US" dirty="0" err="1"/>
              <a:t>tutorialized</a:t>
            </a:r>
            <a:endParaRPr lang="en-US" dirty="0"/>
          </a:p>
          <a:p>
            <a:r>
              <a:rPr lang="en-US" dirty="0"/>
              <a:t>1a – Random Search</a:t>
            </a:r>
          </a:p>
          <a:p>
            <a:pPr lvl="1"/>
            <a:r>
              <a:rPr lang="en-US" dirty="0"/>
              <a:t>How to represent &amp; create solutions</a:t>
            </a:r>
          </a:p>
          <a:p>
            <a:r>
              <a:rPr lang="en-US" dirty="0"/>
              <a:t>1b – Basic evolutionary algorithm (EA)</a:t>
            </a:r>
          </a:p>
          <a:p>
            <a:pPr lvl="1"/>
            <a:r>
              <a:rPr lang="en-US" dirty="0"/>
              <a:t>How to select, recombine, &amp; mutate solutions</a:t>
            </a:r>
          </a:p>
          <a:p>
            <a:pPr lvl="1"/>
            <a:r>
              <a:rPr lang="en-US" dirty="0"/>
              <a:t>How to tune an EA</a:t>
            </a:r>
          </a:p>
          <a:p>
            <a:r>
              <a:rPr lang="en-US" dirty="0"/>
              <a:t>1c – Constraint satisfaction EA</a:t>
            </a:r>
          </a:p>
          <a:p>
            <a:pPr lvl="1"/>
            <a:r>
              <a:rPr lang="en-US" dirty="0"/>
              <a:t>Penalty functions &amp; handling invalidity</a:t>
            </a:r>
          </a:p>
          <a:p>
            <a:r>
              <a:rPr lang="en-US" dirty="0"/>
              <a:t>1d – Multi-objective EA (MOEA)</a:t>
            </a:r>
          </a:p>
          <a:p>
            <a:pPr lvl="1"/>
            <a:r>
              <a:rPr lang="en-US" dirty="0"/>
              <a:t>Optimizing two conflicting objectives at once</a:t>
            </a:r>
          </a:p>
        </p:txBody>
      </p:sp>
    </p:spTree>
    <p:extLst>
      <p:ext uri="{BB962C8B-B14F-4D97-AF65-F5344CB8AC3E}">
        <p14:creationId xmlns:p14="http://schemas.microsoft.com/office/powerpoint/2010/main" val="39055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Series 2: </a:t>
            </a:r>
            <a:r>
              <a:rPr lang="en-US" dirty="0" err="1"/>
              <a:t>GPac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</a:t>
            </a:r>
            <a:r>
              <a:rPr lang="en-US" dirty="0" err="1"/>
              <a:t>tutorialized</a:t>
            </a:r>
            <a:endParaRPr lang="en-US" dirty="0"/>
          </a:p>
          <a:p>
            <a:r>
              <a:rPr lang="en-US" dirty="0"/>
              <a:t>Creating agents to play Mrs. Pacman</a:t>
            </a:r>
          </a:p>
          <a:p>
            <a:r>
              <a:rPr lang="en-US" dirty="0"/>
              <a:t>2a – Random tree search</a:t>
            </a:r>
          </a:p>
          <a:p>
            <a:pPr lvl="1"/>
            <a:r>
              <a:rPr lang="en-US" dirty="0"/>
              <a:t>How to represent &amp; create algorithms as parse trees</a:t>
            </a:r>
          </a:p>
          <a:p>
            <a:r>
              <a:rPr lang="en-US" dirty="0"/>
              <a:t>2b – Genetic programming (GP)</a:t>
            </a:r>
          </a:p>
          <a:p>
            <a:pPr lvl="1"/>
            <a:r>
              <a:rPr lang="en-US" dirty="0"/>
              <a:t>How to recombine &amp; mutate parse trees</a:t>
            </a:r>
          </a:p>
          <a:p>
            <a:r>
              <a:rPr lang="en-US" dirty="0"/>
              <a:t>2c – Competitive co-evolution</a:t>
            </a:r>
          </a:p>
          <a:p>
            <a:pPr lvl="1"/>
            <a:r>
              <a:rPr lang="en-US" dirty="0"/>
              <a:t>Multiple evolving populations playing against each other</a:t>
            </a:r>
          </a:p>
        </p:txBody>
      </p:sp>
    </p:spTree>
    <p:extLst>
      <p:ext uri="{BB962C8B-B14F-4D97-AF65-F5344CB8AC3E}">
        <p14:creationId xmlns:p14="http://schemas.microsoft.com/office/powerpoint/2010/main" val="14925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Cutting Stock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Rectangular sheet of stock</a:t>
            </a:r>
          </a:p>
          <a:p>
            <a:pPr lvl="1"/>
            <a:r>
              <a:rPr lang="en-US" dirty="0"/>
              <a:t>Limited width, infinite length</a:t>
            </a:r>
          </a:p>
          <a:p>
            <a:r>
              <a:rPr lang="en-US" dirty="0"/>
              <a:t>Shapes to cut out of stock</a:t>
            </a:r>
          </a:p>
          <a:p>
            <a:r>
              <a:rPr lang="en-US" dirty="0"/>
              <a:t>Problem: placing shapes to minimize length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50" y="4310743"/>
            <a:ext cx="5762438" cy="226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3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32926"/>
          </a:xfrm>
        </p:spPr>
        <p:txBody>
          <a:bodyPr/>
          <a:lstStyle/>
          <a:p>
            <a:r>
              <a:rPr lang="en-US" dirty="0"/>
              <a:t>n shapes to place on the stock</a:t>
            </a:r>
          </a:p>
          <a:p>
            <a:pPr lvl="1"/>
            <a:r>
              <a:rPr lang="en-US" dirty="0"/>
              <a:t>n placements, one per shape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defines placement of </a:t>
            </a:r>
            <a:r>
              <a:rPr lang="en-US" dirty="0" err="1"/>
              <a:t>i-th</a:t>
            </a:r>
            <a:r>
              <a:rPr lang="en-US" dirty="0"/>
              <a:t> shape</a:t>
            </a:r>
          </a:p>
          <a:p>
            <a:pPr lvl="1"/>
            <a:r>
              <a:rPr lang="en-US" dirty="0"/>
              <a:t>Fixed-length linear genotype</a:t>
            </a:r>
          </a:p>
          <a:p>
            <a:r>
              <a:rPr lang="en-US" dirty="0"/>
              <a:t>How would you specify a shape’s placement?</a:t>
            </a:r>
          </a:p>
          <a:p>
            <a:pPr lvl="1"/>
            <a:r>
              <a:rPr lang="en-US" dirty="0"/>
              <a:t>Translation</a:t>
            </a:r>
          </a:p>
          <a:p>
            <a:pPr lvl="2"/>
            <a:r>
              <a:rPr lang="en-US" dirty="0"/>
              <a:t>x &amp; y</a:t>
            </a:r>
          </a:p>
          <a:p>
            <a:pPr lvl="1"/>
            <a:r>
              <a:rPr lang="en-US" dirty="0"/>
              <a:t>Rotation</a:t>
            </a:r>
          </a:p>
          <a:p>
            <a:pPr lvl="2"/>
            <a:r>
              <a:rPr lang="en-US" dirty="0"/>
              <a:t>90 degree clockwise turns (0, 1, 2, or 3)</a:t>
            </a:r>
          </a:p>
          <a:p>
            <a:pPr lvl="1"/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= (x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01085"/>
              </p:ext>
            </p:extLst>
          </p:nvPr>
        </p:nvGraphicFramePr>
        <p:xfrm>
          <a:off x="7298282" y="3197670"/>
          <a:ext cx="4064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430235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0679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01998"/>
              </p:ext>
            </p:extLst>
          </p:nvPr>
        </p:nvGraphicFramePr>
        <p:xfrm>
          <a:off x="7298282" y="2714096"/>
          <a:ext cx="40640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  <a:r>
                        <a:rPr lang="en-US" sz="1400" baseline="-250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ambria Math" panose="02040503050406030204" pitchFamily="18" charset="0"/>
                  </a:rPr>
                  <a:t>A solution takes the form</a:t>
                </a:r>
                <a:endParaRPr lang="en-US" b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with valid values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0,1,2,3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given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blipFill>
                <a:blip r:embed="rId2"/>
                <a:stretch>
                  <a:fillRect t="-1852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3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1a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86871"/>
          </a:xfrm>
        </p:spPr>
        <p:txBody>
          <a:bodyPr/>
          <a:lstStyle/>
          <a:p>
            <a:r>
              <a:rPr lang="en-US" dirty="0"/>
              <a:t>Implement random search</a:t>
            </a:r>
          </a:p>
          <a:p>
            <a:r>
              <a:rPr lang="en-US" dirty="0"/>
              <a:t>Generate one hundred thousand random solutions and evaluate them</a:t>
            </a:r>
          </a:p>
          <a:p>
            <a:pPr lvl="1"/>
            <a:r>
              <a:rPr lang="en-US" dirty="0"/>
              <a:t>We call this one </a:t>
            </a:r>
            <a:r>
              <a:rPr lang="en-US" b="1" dirty="0"/>
              <a:t>run</a:t>
            </a:r>
            <a:r>
              <a:rPr lang="en-US" dirty="0"/>
              <a:t> with one hundred thousand </a:t>
            </a:r>
            <a:r>
              <a:rPr lang="en-US" b="1" dirty="0"/>
              <a:t>evaluations</a:t>
            </a:r>
            <a:r>
              <a:rPr lang="en-US" dirty="0"/>
              <a:t> (</a:t>
            </a:r>
            <a:r>
              <a:rPr lang="en-US" b="1" dirty="0"/>
              <a:t>evals</a:t>
            </a:r>
            <a:r>
              <a:rPr lang="en-US" dirty="0"/>
              <a:t>)</a:t>
            </a:r>
          </a:p>
          <a:p>
            <a:r>
              <a:rPr lang="en-US" dirty="0"/>
              <a:t>Do thirty runs</a:t>
            </a:r>
          </a:p>
          <a:p>
            <a:pPr lvl="1"/>
            <a:r>
              <a:rPr lang="en-US" dirty="0"/>
              <a:t>For the assignments </a:t>
            </a:r>
            <a:r>
              <a:rPr lang="en-US"/>
              <a:t>in this </a:t>
            </a:r>
            <a:r>
              <a:rPr lang="en-US" dirty="0"/>
              <a:t>class, thirty runs make one full </a:t>
            </a:r>
            <a:r>
              <a:rPr lang="en-US" b="1" dirty="0"/>
              <a:t>experiment</a:t>
            </a:r>
            <a:endParaRPr lang="en-US" dirty="0"/>
          </a:p>
          <a:p>
            <a:r>
              <a:rPr lang="en-US" dirty="0"/>
              <a:t>Record the fitness values during each run for analysis &amp; plotting</a:t>
            </a:r>
          </a:p>
          <a:p>
            <a:r>
              <a:rPr lang="en-US" dirty="0" err="1"/>
              <a:t>Stairstep</a:t>
            </a:r>
            <a:r>
              <a:rPr lang="en-US" dirty="0"/>
              <a:t> plot showing progress of search during a run</a:t>
            </a:r>
          </a:p>
          <a:p>
            <a:pPr lvl="1"/>
            <a:r>
              <a:rPr lang="en-US" dirty="0"/>
              <a:t>x = evals (1 through 100,000)</a:t>
            </a:r>
          </a:p>
          <a:p>
            <a:pPr lvl="1"/>
            <a:r>
              <a:rPr lang="en-US" dirty="0"/>
              <a:t>y = highest fitness seen so far at that </a:t>
            </a:r>
            <a:r>
              <a:rPr lang="en-US" dirty="0" err="1"/>
              <a:t>eval</a:t>
            </a:r>
            <a:r>
              <a:rPr lang="en-US" dirty="0"/>
              <a:t> in that run</a:t>
            </a:r>
          </a:p>
        </p:txBody>
      </p:sp>
    </p:spTree>
    <p:extLst>
      <p:ext uri="{BB962C8B-B14F-4D97-AF65-F5344CB8AC3E}">
        <p14:creationId xmlns:p14="http://schemas.microsoft.com/office/powerpoint/2010/main" val="38124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E8E3-92A2-FAA5-F35E-513C53EDF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3CCBAC-7E2A-38DD-CA81-85E4EB468909}"/>
              </a:ext>
            </a:extLst>
          </p:cNvPr>
          <p:cNvSpPr/>
          <p:nvPr/>
        </p:nvSpPr>
        <p:spPr>
          <a:xfrm>
            <a:off x="4757882" y="5884332"/>
            <a:ext cx="2676236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initialization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Make a random solution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27EE23-B87C-4FCE-3612-DB71F44709F4}"/>
              </a:ext>
            </a:extLst>
          </p:cNvPr>
          <p:cNvSpPr/>
          <p:nvPr/>
        </p:nvSpPr>
        <p:spPr>
          <a:xfrm>
            <a:off x="4600286" y="4711312"/>
            <a:ext cx="2991427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search run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Make 100,000 random solutions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BECEF8-E039-735A-EDBC-E84A36528D98}"/>
              </a:ext>
            </a:extLst>
          </p:cNvPr>
          <p:cNvCxnSpPr>
            <a:stCxn id="4" idx="0"/>
            <a:endCxn id="5" idx="2"/>
          </p:cNvCxnSpPr>
          <p:nvPr/>
        </p:nvCxnSpPr>
        <p:spPr>
          <a:xfrm flipV="1">
            <a:off x="6096000" y="529320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5C7F777-6228-F411-A8AC-5E4F219B1FEA}"/>
              </a:ext>
            </a:extLst>
          </p:cNvPr>
          <p:cNvSpPr/>
          <p:nvPr/>
        </p:nvSpPr>
        <p:spPr>
          <a:xfrm>
            <a:off x="4350614" y="3538292"/>
            <a:ext cx="349076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Random search experiment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30 random search runs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D7E35A-53C5-333E-6B90-FA70814AB9F7}"/>
              </a:ext>
            </a:extLst>
          </p:cNvPr>
          <p:cNvCxnSpPr/>
          <p:nvPr/>
        </p:nvCxnSpPr>
        <p:spPr>
          <a:xfrm flipV="1">
            <a:off x="6109851" y="412018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0C37829-9B96-D604-8579-69E64652B72F}"/>
              </a:ext>
            </a:extLst>
          </p:cNvPr>
          <p:cNvSpPr/>
          <p:nvPr/>
        </p:nvSpPr>
        <p:spPr>
          <a:xfrm>
            <a:off x="1630505" y="2365271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Plots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Visualize your results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36ED21-46D9-6EE0-0D76-ACADA7C71E36}"/>
              </a:ext>
            </a:extLst>
          </p:cNvPr>
          <p:cNvSpPr/>
          <p:nvPr/>
        </p:nvSpPr>
        <p:spPr>
          <a:xfrm>
            <a:off x="4782268" y="2365272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Best solution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From the entire experiment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C22E99-B71B-8406-E2E9-BFA0562B1314}"/>
              </a:ext>
            </a:extLst>
          </p:cNvPr>
          <p:cNvCxnSpPr/>
          <p:nvPr/>
        </p:nvCxnSpPr>
        <p:spPr>
          <a:xfrm flipV="1">
            <a:off x="6109851" y="2947163"/>
            <a:ext cx="0" cy="59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DD8478-666A-CB3F-5412-C0B71B90230C}"/>
              </a:ext>
            </a:extLst>
          </p:cNvPr>
          <p:cNvSpPr/>
          <p:nvPr/>
        </p:nvSpPr>
        <p:spPr>
          <a:xfrm>
            <a:off x="7934031" y="2365271"/>
            <a:ext cx="2627459" cy="581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Statistical Analysis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Comparing experiments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A21588-8F04-5037-72E7-D750C54DEAAD}"/>
              </a:ext>
            </a:extLst>
          </p:cNvPr>
          <p:cNvCxnSpPr>
            <a:endCxn id="10" idx="2"/>
          </p:cNvCxnSpPr>
          <p:nvPr/>
        </p:nvCxnSpPr>
        <p:spPr>
          <a:xfrm flipH="1" flipV="1">
            <a:off x="2944235" y="2947162"/>
            <a:ext cx="1406379" cy="59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6C4EC9-8BFC-CCF3-423D-D664AFE7AAEF}"/>
              </a:ext>
            </a:extLst>
          </p:cNvPr>
          <p:cNvCxnSpPr>
            <a:endCxn id="13" idx="2"/>
          </p:cNvCxnSpPr>
          <p:nvPr/>
        </p:nvCxnSpPr>
        <p:spPr>
          <a:xfrm flipV="1">
            <a:off x="7841383" y="2947162"/>
            <a:ext cx="1406378" cy="59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56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06" y="2247241"/>
            <a:ext cx="5542729" cy="2087253"/>
          </a:xfrm>
        </p:spPr>
        <p:txBody>
          <a:bodyPr>
            <a:normAutofit/>
          </a:bodyPr>
          <a:lstStyle/>
          <a:p>
            <a:r>
              <a:rPr lang="en-US" dirty="0"/>
              <a:t>Starting too late</a:t>
            </a:r>
          </a:p>
          <a:p>
            <a:pPr lvl="1"/>
            <a:r>
              <a:rPr lang="en-US" dirty="0"/>
              <a:t>Plan for multiple hours of compute for your experiment</a:t>
            </a:r>
          </a:p>
          <a:p>
            <a:pPr lvl="1"/>
            <a:r>
              <a:rPr lang="en-US" dirty="0"/>
              <a:t>Report takes time to write</a:t>
            </a:r>
          </a:p>
          <a:p>
            <a:pPr lvl="1"/>
            <a:r>
              <a:rPr lang="en-US" dirty="0"/>
              <a:t>TA lab hours Friday before the due date; </a:t>
            </a:r>
            <a:r>
              <a:rPr lang="en-US" b="1" dirty="0"/>
              <a:t>have your questions ready before then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4305" y="4469078"/>
            <a:ext cx="5542729" cy="1902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Code legibility</a:t>
            </a:r>
          </a:p>
          <a:p>
            <a:pPr lvl="1"/>
            <a:r>
              <a:rPr lang="en-US" dirty="0"/>
              <a:t>Remember someone else will read your code</a:t>
            </a:r>
          </a:p>
          <a:p>
            <a:pPr lvl="1"/>
            <a:r>
              <a:rPr lang="en-US" dirty="0"/>
              <a:t>Legibility and understandability contribute to your grade</a:t>
            </a:r>
          </a:p>
          <a:p>
            <a:pPr lvl="1"/>
            <a:r>
              <a:rPr lang="en-US" dirty="0"/>
              <a:t>You will reuse your code in future assignments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07034" y="2247241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Making a “better” algorithm</a:t>
            </a:r>
          </a:p>
          <a:p>
            <a:pPr lvl="1"/>
            <a:r>
              <a:rPr lang="en-US" dirty="0"/>
              <a:t>This is a blind random search</a:t>
            </a:r>
          </a:p>
          <a:p>
            <a:pPr lvl="1"/>
            <a:r>
              <a:rPr lang="en-US" dirty="0"/>
              <a:t>It’s </a:t>
            </a:r>
            <a:r>
              <a:rPr lang="en-US" i="1" dirty="0"/>
              <a:t>supposed</a:t>
            </a:r>
            <a:r>
              <a:rPr lang="en-US" dirty="0"/>
              <a:t> to be pretty bad</a:t>
            </a:r>
          </a:p>
          <a:p>
            <a:pPr lvl="1"/>
            <a:r>
              <a:rPr lang="en-US" dirty="0"/>
              <a:t>It will be used as a component of later assignments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07034" y="4469078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Jupyter</a:t>
            </a:r>
            <a:r>
              <a:rPr lang="en-US" dirty="0"/>
              <a:t> Notebook misuse</a:t>
            </a:r>
          </a:p>
          <a:p>
            <a:pPr lvl="1"/>
            <a:r>
              <a:rPr lang="en-US" dirty="0"/>
              <a:t>Out-of-order cell execution</a:t>
            </a:r>
          </a:p>
          <a:p>
            <a:pPr lvl="1"/>
            <a:r>
              <a:rPr lang="en-US" dirty="0"/>
              <a:t>Global scope abuse</a:t>
            </a:r>
          </a:p>
          <a:p>
            <a:pPr lvl="1"/>
            <a:r>
              <a:rPr lang="en-US" dirty="0"/>
              <a:t>Copy-and-paste</a:t>
            </a:r>
          </a:p>
          <a:p>
            <a:pPr lvl="1"/>
            <a:r>
              <a:rPr lang="en-US" dirty="0"/>
              <a:t>Not saving experimental data</a:t>
            </a:r>
          </a:p>
        </p:txBody>
      </p:sp>
    </p:spTree>
    <p:extLst>
      <p:ext uri="{BB962C8B-B14F-4D97-AF65-F5344CB8AC3E}">
        <p14:creationId xmlns:p14="http://schemas.microsoft.com/office/powerpoint/2010/main" val="11441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1500</TotalTime>
  <Words>486</Words>
  <Application>Microsoft Office PowerPoint</Application>
  <PresentationFormat>Widescreen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Wingdings 3</vt:lpstr>
      <vt:lpstr>Ion Boardroom</vt:lpstr>
      <vt:lpstr>Coursework Overview</vt:lpstr>
      <vt:lpstr>Assignment Series 1: Cutting Stock</vt:lpstr>
      <vt:lpstr>Assignment Series 2: GPac</vt:lpstr>
      <vt:lpstr>The Cutting Stock Problem</vt:lpstr>
      <vt:lpstr>Solution Representation</vt:lpstr>
      <vt:lpstr>Assignment 1a Task</vt:lpstr>
      <vt:lpstr>Implementation</vt:lpstr>
      <vt:lpstr>Common Pitfalls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Coursework Overview</dc:title>
  <dc:creator>Braden Tisdale</dc:creator>
  <cp:lastModifiedBy>Braden Tisdale</cp:lastModifiedBy>
  <cp:revision>119</cp:revision>
  <dcterms:created xsi:type="dcterms:W3CDTF">2023-08-22T18:40:00Z</dcterms:created>
  <dcterms:modified xsi:type="dcterms:W3CDTF">2025-08-19T16:11:36Z</dcterms:modified>
</cp:coreProperties>
</file>