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3" r:id="rId6"/>
    <p:sldId id="280" r:id="rId7"/>
    <p:sldId id="271" r:id="rId8"/>
    <p:sldId id="272" r:id="rId9"/>
    <p:sldId id="274" r:id="rId10"/>
    <p:sldId id="261" r:id="rId11"/>
    <p:sldId id="264" r:id="rId12"/>
    <p:sldId id="266" r:id="rId13"/>
    <p:sldId id="265" r:id="rId14"/>
    <p:sldId id="267" r:id="rId15"/>
    <p:sldId id="275" r:id="rId16"/>
    <p:sldId id="278" r:id="rId17"/>
    <p:sldId id="277" r:id="rId18"/>
    <p:sldId id="279" r:id="rId19"/>
    <p:sldId id="269" r:id="rId20"/>
    <p:sldId id="27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675" autoAdjust="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46E8335-658B-49FD-AFDF-C113C50C0C90}" type="datetimeFigureOut">
              <a:rPr lang="en-US" smtClean="0"/>
              <a:t>7/29/2014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EA50BE-68DB-4F60-8F80-C39C0D5A6ED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6E8335-658B-49FD-AFDF-C113C50C0C90}" type="datetimeFigureOut">
              <a:rPr lang="en-US" smtClean="0"/>
              <a:t>7/29/2014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EA50BE-68DB-4F60-8F80-C39C0D5A6ED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6E8335-658B-49FD-AFDF-C113C50C0C90}" type="datetimeFigureOut">
              <a:rPr lang="en-US" smtClean="0"/>
              <a:t>7/29/2014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EA50BE-68DB-4F60-8F80-C39C0D5A6ED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6E8335-658B-49FD-AFDF-C113C50C0C90}" type="datetimeFigureOut">
              <a:rPr lang="en-US" smtClean="0"/>
              <a:t>7/29/2014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EA50BE-68DB-4F60-8F80-C39C0D5A6ED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B46E8335-658B-49FD-AFDF-C113C50C0C90}" type="datetimeFigureOut">
              <a:rPr lang="en-US" smtClean="0"/>
              <a:t>7/29/2014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EA50BE-68DB-4F60-8F80-C39C0D5A6ED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46E8335-658B-49FD-AFDF-C113C50C0C90}" type="datetimeFigureOut">
              <a:rPr lang="en-US" smtClean="0"/>
              <a:t>7/29/2014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EA50BE-68DB-4F60-8F80-C39C0D5A6ED5}"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46E8335-658B-49FD-AFDF-C113C50C0C90}" type="datetimeFigureOut">
              <a:rPr lang="en-US" smtClean="0"/>
              <a:t>7/29/2014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EA50BE-68DB-4F60-8F80-C39C0D5A6ED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6E8335-658B-49FD-AFDF-C113C50C0C90}" type="datetimeFigureOut">
              <a:rPr lang="en-US" smtClean="0"/>
              <a:t>7/29/2014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EA50BE-68DB-4F60-8F80-C39C0D5A6ED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6E8335-658B-49FD-AFDF-C113C50C0C90}" type="datetimeFigureOut">
              <a:rPr lang="en-US" smtClean="0"/>
              <a:t>7/29/2014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EA50BE-68DB-4F60-8F80-C39C0D5A6ED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B46E8335-658B-49FD-AFDF-C113C50C0C90}" type="datetimeFigureOut">
              <a:rPr lang="en-US" smtClean="0"/>
              <a:t>7/29/2014</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ACEA50BE-68DB-4F60-8F80-C39C0D5A6ED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6E8335-658B-49FD-AFDF-C113C50C0C90}" type="datetimeFigureOut">
              <a:rPr lang="en-US" smtClean="0"/>
              <a:t>7/29/2014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EA50BE-68DB-4F60-8F80-C39C0D5A6ED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B46E8335-658B-49FD-AFDF-C113C50C0C90}" type="datetimeFigureOut">
              <a:rPr lang="en-US" smtClean="0"/>
              <a:t>7/29/2014</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ACEA50BE-68DB-4F60-8F80-C39C0D5A6ED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Teaching and Research Statements</a:t>
            </a:r>
            <a:endParaRPr lang="en-US" dirty="0"/>
          </a:p>
        </p:txBody>
      </p:sp>
      <p:sp>
        <p:nvSpPr>
          <p:cNvPr id="3" name="Subtitle 2"/>
          <p:cNvSpPr>
            <a:spLocks noGrp="1"/>
          </p:cNvSpPr>
          <p:nvPr>
            <p:ph type="subTitle" idx="1"/>
          </p:nvPr>
        </p:nvSpPr>
        <p:spPr/>
        <p:txBody>
          <a:bodyPr>
            <a:normAutofit fontScale="85000" lnSpcReduction="10000"/>
          </a:bodyPr>
          <a:lstStyle/>
          <a:p>
            <a:r>
              <a:rPr lang="en-US" dirty="0" smtClean="0"/>
              <a:t>and other tips for landing the first academic job</a:t>
            </a:r>
            <a:endParaRPr lang="en-US" dirty="0"/>
          </a:p>
        </p:txBody>
      </p:sp>
    </p:spTree>
    <p:extLst>
      <p:ext uri="{BB962C8B-B14F-4D97-AF65-F5344CB8AC3E}">
        <p14:creationId xmlns:p14="http://schemas.microsoft.com/office/powerpoint/2010/main" val="24817908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Getting started….</a:t>
            </a:r>
            <a:endParaRPr lang="en-US" sz="4000" dirty="0"/>
          </a:p>
        </p:txBody>
      </p:sp>
      <p:sp>
        <p:nvSpPr>
          <p:cNvPr id="3" name="Content Placeholder 2"/>
          <p:cNvSpPr>
            <a:spLocks noGrp="1"/>
          </p:cNvSpPr>
          <p:nvPr>
            <p:ph idx="1"/>
          </p:nvPr>
        </p:nvSpPr>
        <p:spPr/>
        <p:txBody>
          <a:bodyPr>
            <a:normAutofit/>
          </a:bodyPr>
          <a:lstStyle/>
          <a:p>
            <a:r>
              <a:rPr lang="en-US" sz="2400" dirty="0" smtClean="0"/>
              <a:t>With a partner:</a:t>
            </a:r>
          </a:p>
          <a:p>
            <a:pPr lvl="1"/>
            <a:r>
              <a:rPr lang="en-US" sz="2400" dirty="0" smtClean="0"/>
              <a:t>Generate ideas for your teaching philosophy. </a:t>
            </a:r>
          </a:p>
          <a:p>
            <a:pPr lvl="2"/>
            <a:r>
              <a:rPr lang="en-US" sz="2400" dirty="0" smtClean="0"/>
              <a:t>Why do I teach?</a:t>
            </a:r>
          </a:p>
          <a:p>
            <a:pPr lvl="2"/>
            <a:r>
              <a:rPr lang="en-US" sz="2400" dirty="0" smtClean="0"/>
              <a:t>What do I teach?</a:t>
            </a:r>
          </a:p>
          <a:p>
            <a:pPr lvl="2"/>
            <a:r>
              <a:rPr lang="en-US" sz="2400" dirty="0" smtClean="0"/>
              <a:t>How do I teach?</a:t>
            </a:r>
          </a:p>
          <a:p>
            <a:pPr lvl="2"/>
            <a:r>
              <a:rPr lang="en-US" sz="2400" dirty="0" smtClean="0"/>
              <a:t>How do I measure my effectiveness?</a:t>
            </a:r>
          </a:p>
          <a:p>
            <a:pPr marL="457200" lvl="1" indent="0">
              <a:buNone/>
            </a:pPr>
            <a:r>
              <a:rPr lang="en-US" sz="2400" dirty="0" smtClean="0"/>
              <a:t>[as one person brainstorms, the other person takes notes]</a:t>
            </a:r>
            <a:endParaRPr lang="en-US" sz="2400" dirty="0"/>
          </a:p>
        </p:txBody>
      </p:sp>
    </p:spTree>
    <p:extLst>
      <p:ext uri="{BB962C8B-B14F-4D97-AF65-F5344CB8AC3E}">
        <p14:creationId xmlns:p14="http://schemas.microsoft.com/office/powerpoint/2010/main" val="26471508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Research/Creative Activities Statements</a:t>
            </a:r>
            <a:endParaRPr lang="en-US" dirty="0"/>
          </a:p>
        </p:txBody>
      </p:sp>
      <p:sp>
        <p:nvSpPr>
          <p:cNvPr id="3" name="Content Placeholder 2"/>
          <p:cNvSpPr>
            <a:spLocks noGrp="1"/>
          </p:cNvSpPr>
          <p:nvPr>
            <p:ph idx="1"/>
          </p:nvPr>
        </p:nvSpPr>
        <p:spPr>
          <a:xfrm>
            <a:off x="304800" y="1100628"/>
            <a:ext cx="8039100" cy="3928572"/>
          </a:xfrm>
        </p:spPr>
        <p:txBody>
          <a:bodyPr>
            <a:normAutofit/>
          </a:bodyPr>
          <a:lstStyle/>
          <a:p>
            <a:r>
              <a:rPr lang="en-US" sz="1800" dirty="0" smtClean="0"/>
              <a:t>A research statement is a summary of your research accomplishments, current work, and future direction and potential of your work.</a:t>
            </a:r>
          </a:p>
          <a:p>
            <a:r>
              <a:rPr lang="en-US" sz="1800" dirty="0" smtClean="0"/>
              <a:t>Your research/creative activities statement helps departments learn more about your:</a:t>
            </a:r>
            <a:endParaRPr lang="en-US" sz="1800" dirty="0"/>
          </a:p>
          <a:p>
            <a:pPr>
              <a:buFont typeface="Wingdings" panose="05000000000000000000" pitchFamily="2" charset="2"/>
              <a:buChar char="q"/>
            </a:pPr>
            <a:r>
              <a:rPr lang="en-US" sz="1800" b="0" dirty="0" smtClean="0"/>
              <a:t>Academic </a:t>
            </a:r>
            <a:r>
              <a:rPr lang="en-US" sz="1800" b="0" dirty="0"/>
              <a:t>specialty and interests </a:t>
            </a:r>
          </a:p>
          <a:p>
            <a:pPr>
              <a:buFont typeface="Wingdings" panose="05000000000000000000" pitchFamily="2" charset="2"/>
              <a:buChar char="q"/>
            </a:pPr>
            <a:r>
              <a:rPr lang="en-US" sz="1800" b="0" dirty="0" smtClean="0"/>
              <a:t>Passion </a:t>
            </a:r>
            <a:r>
              <a:rPr lang="en-US" sz="1800" b="0" dirty="0"/>
              <a:t>for </a:t>
            </a:r>
            <a:r>
              <a:rPr lang="en-US" sz="1800" b="0" dirty="0" smtClean="0"/>
              <a:t>research/creative scholarship </a:t>
            </a:r>
          </a:p>
          <a:p>
            <a:pPr>
              <a:buFont typeface="Wingdings" panose="05000000000000000000" pitchFamily="2" charset="2"/>
              <a:buChar char="q"/>
            </a:pPr>
            <a:r>
              <a:rPr lang="en-US" sz="1800" b="0" dirty="0" smtClean="0"/>
              <a:t>Compatibility </a:t>
            </a:r>
            <a:r>
              <a:rPr lang="en-US" sz="1800" b="0" dirty="0"/>
              <a:t>with </a:t>
            </a:r>
            <a:r>
              <a:rPr lang="en-US" sz="1800" b="0" dirty="0" smtClean="0"/>
              <a:t>departmental/College/University </a:t>
            </a:r>
            <a:r>
              <a:rPr lang="en-US" sz="1800" b="0" dirty="0"/>
              <a:t>research efforts </a:t>
            </a:r>
          </a:p>
          <a:p>
            <a:pPr>
              <a:buFont typeface="Wingdings" panose="05000000000000000000" pitchFamily="2" charset="2"/>
              <a:buChar char="q"/>
            </a:pPr>
            <a:r>
              <a:rPr lang="en-US" sz="1800" b="0" dirty="0" smtClean="0"/>
              <a:t>Potential </a:t>
            </a:r>
            <a:r>
              <a:rPr lang="en-US" sz="1800" b="0" dirty="0"/>
              <a:t>to earn grant money </a:t>
            </a:r>
          </a:p>
          <a:p>
            <a:pPr>
              <a:buFont typeface="Wingdings" panose="05000000000000000000" pitchFamily="2" charset="2"/>
              <a:buChar char="q"/>
            </a:pPr>
            <a:r>
              <a:rPr lang="en-US" sz="1800" b="0" dirty="0" smtClean="0"/>
              <a:t>Ability </a:t>
            </a:r>
            <a:r>
              <a:rPr lang="en-US" sz="1800" b="0" dirty="0"/>
              <a:t>to operate as a professional scholar, independent of your advisor </a:t>
            </a:r>
          </a:p>
          <a:p>
            <a:pPr>
              <a:buFont typeface="Wingdings" panose="05000000000000000000" pitchFamily="2" charset="2"/>
              <a:buChar char="q"/>
            </a:pPr>
            <a:r>
              <a:rPr lang="en-US" sz="1800" b="0" dirty="0" smtClean="0"/>
              <a:t>Writing </a:t>
            </a:r>
            <a:r>
              <a:rPr lang="en-US" sz="1800" b="0" dirty="0"/>
              <a:t>ability </a:t>
            </a:r>
          </a:p>
          <a:p>
            <a:endParaRPr lang="en-US" sz="1800" b="0" dirty="0"/>
          </a:p>
          <a:p>
            <a:endParaRPr lang="en-US" sz="1800" dirty="0" smtClean="0"/>
          </a:p>
        </p:txBody>
      </p:sp>
    </p:spTree>
    <p:extLst>
      <p:ext uri="{BB962C8B-B14F-4D97-AF65-F5344CB8AC3E}">
        <p14:creationId xmlns:p14="http://schemas.microsoft.com/office/powerpoint/2010/main" val="27253248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305800" cy="533400"/>
          </a:xfrm>
        </p:spPr>
        <p:txBody>
          <a:bodyPr/>
          <a:lstStyle/>
          <a:p>
            <a:r>
              <a:rPr lang="en-US" sz="2600" dirty="0"/>
              <a:t>Areas to </a:t>
            </a:r>
            <a:r>
              <a:rPr lang="en-US" sz="2600" dirty="0" smtClean="0"/>
              <a:t>address in your research statement</a:t>
            </a:r>
            <a:r>
              <a:rPr lang="en-US" dirty="0" smtClean="0"/>
              <a:t>:</a:t>
            </a:r>
            <a:r>
              <a:rPr lang="en-US" dirty="0"/>
              <a:t/>
            </a:r>
            <a:br>
              <a:rPr lang="en-US" dirty="0"/>
            </a:br>
            <a:endParaRPr lang="en-US" dirty="0"/>
          </a:p>
        </p:txBody>
      </p:sp>
      <p:sp>
        <p:nvSpPr>
          <p:cNvPr id="3" name="Content Placeholder 2"/>
          <p:cNvSpPr>
            <a:spLocks noGrp="1"/>
          </p:cNvSpPr>
          <p:nvPr>
            <p:ph idx="1"/>
          </p:nvPr>
        </p:nvSpPr>
        <p:spPr>
          <a:xfrm>
            <a:off x="304800" y="1100628"/>
            <a:ext cx="8039100" cy="3928572"/>
          </a:xfrm>
        </p:spPr>
        <p:txBody>
          <a:bodyPr>
            <a:normAutofit fontScale="92500" lnSpcReduction="20000"/>
          </a:bodyPr>
          <a:lstStyle/>
          <a:p>
            <a:pPr lvl="1"/>
            <a:r>
              <a:rPr lang="en-US" sz="2600" dirty="0" smtClean="0"/>
              <a:t>The </a:t>
            </a:r>
            <a:r>
              <a:rPr lang="en-US" sz="2600" b="1" dirty="0"/>
              <a:t>main themes </a:t>
            </a:r>
            <a:r>
              <a:rPr lang="en-US" sz="2600" dirty="0"/>
              <a:t>of your research/scholarship, why they are </a:t>
            </a:r>
            <a:r>
              <a:rPr lang="en-US" sz="2600" dirty="0" smtClean="0"/>
              <a:t>important (the “so what”). </a:t>
            </a:r>
          </a:p>
          <a:p>
            <a:pPr lvl="1"/>
            <a:r>
              <a:rPr lang="en-US" sz="2600" dirty="0" smtClean="0"/>
              <a:t>How </a:t>
            </a:r>
            <a:r>
              <a:rPr lang="en-US" sz="2600" dirty="0"/>
              <a:t>your research/scholarship </a:t>
            </a:r>
            <a:r>
              <a:rPr lang="en-US" sz="2600" b="1" dirty="0"/>
              <a:t>contributes to your field </a:t>
            </a:r>
            <a:endParaRPr lang="en-US" sz="2600" b="1" dirty="0" smtClean="0"/>
          </a:p>
          <a:p>
            <a:pPr lvl="1"/>
            <a:r>
              <a:rPr lang="en-US" sz="2600" b="1" dirty="0" smtClean="0"/>
              <a:t>Examples</a:t>
            </a:r>
            <a:r>
              <a:rPr lang="en-US" sz="2600" dirty="0" smtClean="0"/>
              <a:t> </a:t>
            </a:r>
            <a:r>
              <a:rPr lang="en-US" sz="2600" dirty="0"/>
              <a:t>of research problems/issues you have addressed in your </a:t>
            </a:r>
            <a:r>
              <a:rPr lang="en-US" sz="2600" dirty="0" smtClean="0"/>
              <a:t>work; convey connections among your projects</a:t>
            </a:r>
          </a:p>
          <a:p>
            <a:pPr lvl="1"/>
            <a:r>
              <a:rPr lang="en-US" sz="2600" b="0" dirty="0" smtClean="0"/>
              <a:t>Note any </a:t>
            </a:r>
            <a:r>
              <a:rPr lang="en-US" sz="2600" b="1" dirty="0"/>
              <a:t>significant recognition </a:t>
            </a:r>
            <a:r>
              <a:rPr lang="en-US" sz="2600" b="0" dirty="0"/>
              <a:t>your research has received - publications, presentations, grants, awards, etc. </a:t>
            </a:r>
            <a:endParaRPr lang="en-US" sz="2600" b="0" dirty="0" smtClean="0"/>
          </a:p>
          <a:p>
            <a:pPr lvl="1"/>
            <a:r>
              <a:rPr lang="en-US" sz="2600" b="1" dirty="0" smtClean="0"/>
              <a:t>Funding </a:t>
            </a:r>
            <a:r>
              <a:rPr lang="en-US" sz="2600" dirty="0"/>
              <a:t>history and potential (if relevant)</a:t>
            </a:r>
          </a:p>
          <a:p>
            <a:pPr lvl="1"/>
            <a:r>
              <a:rPr lang="en-US" sz="2600" dirty="0" smtClean="0"/>
              <a:t>Potential </a:t>
            </a:r>
            <a:r>
              <a:rPr lang="en-US" sz="2600" dirty="0"/>
              <a:t>research and industrial </a:t>
            </a:r>
            <a:r>
              <a:rPr lang="en-US" sz="2600" b="1" dirty="0"/>
              <a:t>collaborations </a:t>
            </a:r>
          </a:p>
          <a:p>
            <a:pPr lvl="1"/>
            <a:r>
              <a:rPr lang="en-US" sz="2600" b="1" dirty="0"/>
              <a:t>Future </a:t>
            </a:r>
            <a:r>
              <a:rPr lang="en-US" sz="2600" b="1" dirty="0" smtClean="0"/>
              <a:t>direction(s) </a:t>
            </a:r>
            <a:r>
              <a:rPr lang="en-US" sz="2600" dirty="0"/>
              <a:t>of your research/scholarship </a:t>
            </a:r>
            <a:r>
              <a:rPr lang="en-US" sz="2600" dirty="0" smtClean="0"/>
              <a:t> </a:t>
            </a:r>
          </a:p>
          <a:p>
            <a:pPr lvl="1"/>
            <a:r>
              <a:rPr lang="en-US" sz="2600" b="1" dirty="0" smtClean="0"/>
              <a:t>Concluding </a:t>
            </a:r>
            <a:r>
              <a:rPr lang="en-US" sz="2600" b="1" dirty="0"/>
              <a:t>paragraph </a:t>
            </a:r>
            <a:r>
              <a:rPr lang="en-US" sz="2600" dirty="0"/>
              <a:t>that gives a final overall good impression of your research</a:t>
            </a:r>
          </a:p>
          <a:p>
            <a:endParaRPr lang="en-US" dirty="0"/>
          </a:p>
          <a:p>
            <a:endParaRPr lang="en-US" dirty="0"/>
          </a:p>
        </p:txBody>
      </p:sp>
    </p:spTree>
    <p:extLst>
      <p:ext uri="{BB962C8B-B14F-4D97-AF65-F5344CB8AC3E}">
        <p14:creationId xmlns:p14="http://schemas.microsoft.com/office/powerpoint/2010/main" val="29667589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a:t>
            </a:r>
            <a:endParaRPr lang="en-US" dirty="0"/>
          </a:p>
        </p:txBody>
      </p:sp>
      <p:sp>
        <p:nvSpPr>
          <p:cNvPr id="3" name="Content Placeholder 2"/>
          <p:cNvSpPr>
            <a:spLocks noGrp="1"/>
          </p:cNvSpPr>
          <p:nvPr>
            <p:ph idx="1"/>
          </p:nvPr>
        </p:nvSpPr>
        <p:spPr>
          <a:xfrm>
            <a:off x="762000" y="762000"/>
            <a:ext cx="7863840" cy="3928572"/>
          </a:xfrm>
        </p:spPr>
        <p:txBody>
          <a:bodyPr>
            <a:normAutofit fontScale="85000" lnSpcReduction="20000"/>
          </a:bodyPr>
          <a:lstStyle/>
          <a:p>
            <a:endParaRPr lang="en-US" sz="2000" b="0" dirty="0"/>
          </a:p>
          <a:p>
            <a:r>
              <a:rPr lang="en-US" sz="2000" b="0" dirty="0"/>
              <a:t>Your research statement should be brief and well-organized. </a:t>
            </a:r>
          </a:p>
          <a:p>
            <a:pPr>
              <a:buFont typeface="Arial" panose="020B0604020202020204" pitchFamily="34" charset="0"/>
              <a:buChar char="•"/>
            </a:pPr>
            <a:r>
              <a:rPr lang="en-US" sz="2000" b="0" dirty="0" smtClean="0"/>
              <a:t>Aim </a:t>
            </a:r>
            <a:r>
              <a:rPr lang="en-US" sz="2000" b="0" dirty="0"/>
              <a:t>for </a:t>
            </a:r>
            <a:r>
              <a:rPr lang="en-US" sz="2000" b="0" dirty="0" smtClean="0"/>
              <a:t>1-3 pages. </a:t>
            </a:r>
          </a:p>
          <a:p>
            <a:pPr>
              <a:buFont typeface="Arial" panose="020B0604020202020204" pitchFamily="34" charset="0"/>
              <a:buChar char="•"/>
            </a:pPr>
            <a:r>
              <a:rPr lang="en-US" sz="2000" b="0" dirty="0" smtClean="0"/>
              <a:t>Have a brief introduction that sets up </a:t>
            </a:r>
            <a:r>
              <a:rPr lang="en-US" sz="2000" b="0" dirty="0"/>
              <a:t>the </a:t>
            </a:r>
            <a:r>
              <a:rPr lang="en-US" sz="2000" b="0" dirty="0" smtClean="0"/>
              <a:t>main points in </a:t>
            </a:r>
            <a:r>
              <a:rPr lang="en-US" sz="2000" b="0" dirty="0"/>
              <a:t>the research </a:t>
            </a:r>
            <a:r>
              <a:rPr lang="en-US" sz="2000" b="0" dirty="0" smtClean="0"/>
              <a:t>statement.</a:t>
            </a:r>
          </a:p>
          <a:p>
            <a:pPr>
              <a:buFont typeface="Arial" panose="020B0604020202020204" pitchFamily="34" charset="0"/>
              <a:buChar char="•"/>
            </a:pPr>
            <a:r>
              <a:rPr lang="en-US" sz="2000" b="0" dirty="0" smtClean="0"/>
              <a:t>Have a conclusion that emphasizes the key content </a:t>
            </a:r>
            <a:r>
              <a:rPr lang="en-US" sz="2000" b="0" dirty="0"/>
              <a:t>of the research statement. </a:t>
            </a:r>
          </a:p>
          <a:p>
            <a:pPr>
              <a:buFont typeface="Arial" panose="020B0604020202020204" pitchFamily="34" charset="0"/>
              <a:buChar char="•"/>
            </a:pPr>
            <a:endParaRPr lang="en-US" sz="2000" b="0" dirty="0"/>
          </a:p>
          <a:p>
            <a:r>
              <a:rPr lang="en-US" sz="2000" b="0" dirty="0"/>
              <a:t>Your research statement should be pleasing to the eye and easy to read. </a:t>
            </a:r>
          </a:p>
          <a:p>
            <a:pPr>
              <a:buFont typeface="Arial" panose="020B0604020202020204" pitchFamily="34" charset="0"/>
              <a:buChar char="•"/>
            </a:pPr>
            <a:r>
              <a:rPr lang="en-US" sz="2000" b="0" dirty="0" smtClean="0"/>
              <a:t>Single-spaced </a:t>
            </a:r>
            <a:r>
              <a:rPr lang="en-US" sz="2000" b="0" dirty="0"/>
              <a:t>or 1.5 spaced </a:t>
            </a:r>
          </a:p>
          <a:p>
            <a:pPr>
              <a:buFont typeface="Arial" panose="020B0604020202020204" pitchFamily="34" charset="0"/>
              <a:buChar char="•"/>
            </a:pPr>
            <a:r>
              <a:rPr lang="en-US" sz="2000" b="0" dirty="0" smtClean="0"/>
              <a:t>Concise </a:t>
            </a:r>
            <a:r>
              <a:rPr lang="en-US" sz="2000" b="0" dirty="0"/>
              <a:t>paragraphs </a:t>
            </a:r>
          </a:p>
          <a:p>
            <a:pPr>
              <a:buFont typeface="Arial" panose="020B0604020202020204" pitchFamily="34" charset="0"/>
              <a:buChar char="•"/>
            </a:pPr>
            <a:r>
              <a:rPr lang="en-US" sz="2000" b="0" dirty="0" smtClean="0"/>
              <a:t>Short </a:t>
            </a:r>
            <a:r>
              <a:rPr lang="en-US" sz="2000" b="0" dirty="0"/>
              <a:t>bulleted lists </a:t>
            </a:r>
          </a:p>
          <a:p>
            <a:pPr>
              <a:buFont typeface="Arial" panose="020B0604020202020204" pitchFamily="34" charset="0"/>
              <a:buChar char="•"/>
            </a:pPr>
            <a:r>
              <a:rPr lang="en-US" sz="2000" b="0" dirty="0" smtClean="0"/>
              <a:t>Clear </a:t>
            </a:r>
            <a:r>
              <a:rPr lang="en-US" sz="2000" b="0" dirty="0"/>
              <a:t>subject headings </a:t>
            </a:r>
          </a:p>
          <a:p>
            <a:r>
              <a:rPr lang="en-US" sz="2000" b="0" dirty="0" smtClean="0"/>
              <a:t>No grammatical</a:t>
            </a:r>
            <a:r>
              <a:rPr lang="en-US" sz="2000" b="0" dirty="0"/>
              <a:t>, spelling, or punctuation errors! </a:t>
            </a:r>
          </a:p>
          <a:p>
            <a:endParaRPr lang="en-US" dirty="0"/>
          </a:p>
        </p:txBody>
      </p:sp>
    </p:spTree>
    <p:extLst>
      <p:ext uri="{BB962C8B-B14F-4D97-AF65-F5344CB8AC3E}">
        <p14:creationId xmlns:p14="http://schemas.microsoft.com/office/powerpoint/2010/main" val="32460462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Programmatic, contributions, funding</a:t>
            </a:r>
            <a:endParaRPr lang="en-US" dirty="0"/>
          </a:p>
        </p:txBody>
      </p:sp>
      <p:sp>
        <p:nvSpPr>
          <p:cNvPr id="3" name="Content Placeholder 2"/>
          <p:cNvSpPr>
            <a:spLocks noGrp="1"/>
          </p:cNvSpPr>
          <p:nvPr>
            <p:ph idx="1"/>
          </p:nvPr>
        </p:nvSpPr>
        <p:spPr>
          <a:xfrm>
            <a:off x="152400" y="1100628"/>
            <a:ext cx="8191500" cy="3928572"/>
          </a:xfrm>
        </p:spPr>
        <p:txBody>
          <a:bodyPr>
            <a:normAutofit fontScale="70000" lnSpcReduction="20000"/>
          </a:bodyPr>
          <a:lstStyle/>
          <a:p>
            <a:r>
              <a:rPr lang="en-US" sz="2200" dirty="0" smtClean="0"/>
              <a:t>	</a:t>
            </a:r>
            <a:r>
              <a:rPr lang="en-US" sz="2200" b="0" dirty="0" smtClean="0"/>
              <a:t>One </a:t>
            </a:r>
            <a:r>
              <a:rPr lang="en-US" sz="2200" b="0" dirty="0"/>
              <a:t>aspect of my programmatic research has been to understand how and why social and behavioral problems develop during early childhood, especially among higher-risk populations where the prevalence of these problems is high and early identification is critical. Evidence suggests that social-emotional and behavioral problems identified as early as preschool often persist into elementary school and beyond and the negative consequences of these early problems can be profound. I have found that factors including higher maternal education and family income, secure parent-child attachment relationships, more family routines, and better child self-regulatory skills are associated with lower levels and more rapid decreases in internalizing and externalizing behaviors. Further, although numerous classroom features are related to children’s behavior, the student-teacher relationship seems to be the single strongest predictor of positive mental health in the classroom context. I have also found evidence of cross-domain associations between indices of social-emotional well-being and children’s academic achievement such that better adjustment is linked with higher reading and mathematics scores (both concurrently and longitudinally). Importantly, links from social skills to achievement appear to be stronger than links from achievement to social skills, suggesting that social skills may lay a critical foundation for learning. As a PI on a grant from that National Institute of Child Health and Human Development, I have continued this line of work by exploring the factors that comprise social competence from early childhood through adolescence.</a:t>
            </a:r>
          </a:p>
          <a:p>
            <a:r>
              <a:rPr lang="en-US" sz="1100" dirty="0"/>
              <a:t> </a:t>
            </a:r>
          </a:p>
          <a:p>
            <a:endParaRPr lang="en-US" dirty="0"/>
          </a:p>
        </p:txBody>
      </p:sp>
    </p:spTree>
    <p:extLst>
      <p:ext uri="{BB962C8B-B14F-4D97-AF65-F5344CB8AC3E}">
        <p14:creationId xmlns:p14="http://schemas.microsoft.com/office/powerpoint/2010/main" val="8187201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approach, link to field</a:t>
            </a:r>
            <a:endParaRPr lang="en-US" dirty="0"/>
          </a:p>
        </p:txBody>
      </p:sp>
      <p:sp>
        <p:nvSpPr>
          <p:cNvPr id="3" name="Content Placeholder 2"/>
          <p:cNvSpPr>
            <a:spLocks noGrp="1"/>
          </p:cNvSpPr>
          <p:nvPr>
            <p:ph idx="1"/>
          </p:nvPr>
        </p:nvSpPr>
        <p:spPr>
          <a:xfrm>
            <a:off x="304800" y="1100628"/>
            <a:ext cx="8039100" cy="3928572"/>
          </a:xfrm>
        </p:spPr>
        <p:txBody>
          <a:bodyPr>
            <a:normAutofit fontScale="62500" lnSpcReduction="20000"/>
          </a:bodyPr>
          <a:lstStyle/>
          <a:p>
            <a:r>
              <a:rPr lang="en-US" sz="1900" b="0" dirty="0" smtClean="0"/>
              <a:t>	The </a:t>
            </a:r>
            <a:r>
              <a:rPr lang="en-US" sz="1900" b="0" dirty="0"/>
              <a:t>broad objective of my research agenda is to contribute to the understanding of how affluent families and communities construct and manage private “family issues,” such as </a:t>
            </a:r>
            <a:r>
              <a:rPr lang="en-US" sz="1900" b="0" dirty="0" smtClean="0"/>
              <a:t>Domestic Violence. (DV) </a:t>
            </a:r>
            <a:r>
              <a:rPr lang="en-US" sz="1900" b="0" dirty="0"/>
              <a:t>To advance this objective, my research centers around two goals: (1) highlighting the role of community culture and expectations surrounding the management of private family issues and (2) exploring the roles of societal institutions, such as the legal and school systems, community professionals (e.g., health care professionals, police officers, mental health providers), and the media in the management of these private family issues. </a:t>
            </a:r>
            <a:r>
              <a:rPr lang="en-US" sz="1900" b="0" dirty="0" smtClean="0"/>
              <a:t>……..</a:t>
            </a:r>
            <a:endParaRPr lang="en-US" sz="1900" b="0" dirty="0"/>
          </a:p>
          <a:p>
            <a:endParaRPr lang="en-US" sz="1900" b="0" i="1" dirty="0" smtClean="0"/>
          </a:p>
          <a:p>
            <a:r>
              <a:rPr lang="en-US" sz="1900" b="0" i="1" dirty="0" smtClean="0"/>
              <a:t>Methods </a:t>
            </a:r>
            <a:r>
              <a:rPr lang="en-US" sz="1900" b="0" i="1" dirty="0"/>
              <a:t>for Studying Family and Community Level Processes</a:t>
            </a:r>
            <a:endParaRPr lang="en-US" sz="1900" b="0" dirty="0"/>
          </a:p>
          <a:p>
            <a:r>
              <a:rPr lang="en-US" sz="1900" b="0" dirty="0" smtClean="0"/>
              <a:t>	To </a:t>
            </a:r>
            <a:r>
              <a:rPr lang="en-US" sz="1900" b="0" dirty="0"/>
              <a:t>achieve these goals, I use qualitative research methods informed by a feminist theoretical framework. Given the lack of theoretical or empirical knowledge on private family issues (e.g., DV) in affluent families, qualitative data collection and analysis are especially well suited for examining this hidden topic. Further, qualitative research emphasizes treating the individuals they study as experts on their own lives and experiences, which is in line with feminist frameworks. My dissertation research seeks to advance existing knowledge by using grounded theory and ethnography in conjunction to examine how affluent families and communities construct and manage their experiences with DV. The use of grounded theory ethnography fosters conceptual and theoretical connections in a specific context; therefore, my research moves beyond superficial descriptions of a setting towards a theoretical understanding. While many of the characteristics of affluent families are understandably viewed as advantages in our society, my research examines ways in which privilege, social class, and status are potentially complicated for affluent families, especially affluent women who experience DV. In keeping with feminist research, my research agenda values feminist praxis that bridges research, advocacy, and the families impacted by DV. Through participation in community and professional seminars and workshops as well as dispersing information about my researching findings to members of the community, I am able to give back to those who have helped me with my research.  </a:t>
            </a:r>
          </a:p>
          <a:p>
            <a:endParaRPr lang="en-US" dirty="0"/>
          </a:p>
        </p:txBody>
      </p:sp>
    </p:spTree>
    <p:extLst>
      <p:ext uri="{BB962C8B-B14F-4D97-AF65-F5344CB8AC3E}">
        <p14:creationId xmlns:p14="http://schemas.microsoft.com/office/powerpoint/2010/main" val="42206469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Approach, collaboration, teaching, recognition</a:t>
            </a:r>
            <a:endParaRPr lang="en-US" sz="2400" dirty="0"/>
          </a:p>
        </p:txBody>
      </p:sp>
      <p:sp>
        <p:nvSpPr>
          <p:cNvPr id="3" name="Content Placeholder 2"/>
          <p:cNvSpPr>
            <a:spLocks noGrp="1"/>
          </p:cNvSpPr>
          <p:nvPr>
            <p:ph idx="1"/>
          </p:nvPr>
        </p:nvSpPr>
        <p:spPr/>
        <p:txBody>
          <a:bodyPr/>
          <a:lstStyle/>
          <a:p>
            <a:r>
              <a:rPr lang="en-US" dirty="0"/>
              <a:t>	</a:t>
            </a:r>
            <a:r>
              <a:rPr lang="en-US" b="0" dirty="0"/>
              <a:t>I attempt to incorporate emerging technologies to find solutions by looking at various views of collaboration with experts of different backgrounds to solve existing problems in our lives. I am researching with the Department of Material Sciences and Engineering and the Department of Physics on developing flexible fabric based sensors using nanotechnology and smart materials to monitor vital signals for healthcare and well-being, and a study on developing flexible organic light-emitting diode (OLED) for textiles. I introduce recent research about new technologies and materials and allow students to creatively apply these findings to the fashion discipline in a research-based design process. For example, lighting materials were analyzed as design elements for an aesthetic class, accent dress details in a design studio class, and visibility-aids for a functional clothing design class. For a creative endeavor, I create designs based on research and experiments while continual creating and presenting designs at invited and juried exhibitions locally and globally. </a:t>
            </a:r>
          </a:p>
          <a:p>
            <a:endParaRPr lang="en-US" dirty="0"/>
          </a:p>
        </p:txBody>
      </p:sp>
    </p:spTree>
    <p:extLst>
      <p:ext uri="{BB962C8B-B14F-4D97-AF65-F5344CB8AC3E}">
        <p14:creationId xmlns:p14="http://schemas.microsoft.com/office/powerpoint/2010/main" val="6517313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Research plans</a:t>
            </a:r>
            <a:endParaRPr lang="en-US" dirty="0"/>
          </a:p>
        </p:txBody>
      </p:sp>
      <p:sp>
        <p:nvSpPr>
          <p:cNvPr id="3" name="Content Placeholder 2"/>
          <p:cNvSpPr>
            <a:spLocks noGrp="1"/>
          </p:cNvSpPr>
          <p:nvPr>
            <p:ph idx="1"/>
          </p:nvPr>
        </p:nvSpPr>
        <p:spPr/>
        <p:txBody>
          <a:bodyPr>
            <a:normAutofit fontScale="92500" lnSpcReduction="20000"/>
          </a:bodyPr>
          <a:lstStyle/>
          <a:p>
            <a:r>
              <a:rPr lang="en-US" b="0" dirty="0"/>
              <a:t>	Over the next several years, I have plans for three major research areas. First, I will keep updating emerging technologies, techniques, and materials. I will search for creative applications that can lead to successful grant and funding supports and publish a journal with the synergies of educative and creative scholarship activities. From the efforts of collaborative research on development of sensors and OLEDs, the following is expected: publishing two journals of each discipline and </a:t>
            </a:r>
            <a:r>
              <a:rPr lang="en-US" b="0" dirty="0" err="1"/>
              <a:t>transdiscipline</a:t>
            </a:r>
            <a:r>
              <a:rPr lang="en-US" b="0" dirty="0"/>
              <a:t>; proceedings and presentations at international conferences of IEEE-International Symposium of Wearable Computing (ISWC); proposal submissions to Intramural Grants Program (IGP), National Science Foundation (NSF), and Korea Institute of Industrial Technology (KITECH); extension to the collaborative works to educative curricula; and involvement to invited and juried exhibitions, design competitions, and fashion shows. Second, after I involved the Global Partners Program Grant funded by the Office of International Programs at Auburn University, serious discussions will begin on collaboration with the College of Liberal Arts and the College of Education with the aspects of functional clothing development research. Last, for future research, one of the major future studies will focus on transformable design for sustainability applying emerging technologies. I will attempt to develop proposals for securing intramural and extramural funds from the inter- and </a:t>
            </a:r>
            <a:r>
              <a:rPr lang="en-US" b="0" dirty="0" err="1"/>
              <a:t>transdisciplinary</a:t>
            </a:r>
            <a:r>
              <a:rPr lang="en-US" b="0" dirty="0"/>
              <a:t> research efforts on developing smart materials.</a:t>
            </a:r>
          </a:p>
          <a:p>
            <a:endParaRPr lang="en-US" dirty="0"/>
          </a:p>
        </p:txBody>
      </p:sp>
    </p:spTree>
    <p:extLst>
      <p:ext uri="{BB962C8B-B14F-4D97-AF65-F5344CB8AC3E}">
        <p14:creationId xmlns:p14="http://schemas.microsoft.com/office/powerpoint/2010/main" val="22633080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research plans</a:t>
            </a:r>
            <a:endParaRPr lang="en-US" dirty="0"/>
          </a:p>
        </p:txBody>
      </p:sp>
      <p:sp>
        <p:nvSpPr>
          <p:cNvPr id="3" name="Content Placeholder 2"/>
          <p:cNvSpPr>
            <a:spLocks noGrp="1"/>
          </p:cNvSpPr>
          <p:nvPr>
            <p:ph idx="1"/>
          </p:nvPr>
        </p:nvSpPr>
        <p:spPr/>
        <p:txBody>
          <a:bodyPr>
            <a:normAutofit fontScale="85000" lnSpcReduction="10000"/>
          </a:bodyPr>
          <a:lstStyle/>
          <a:p>
            <a:r>
              <a:rPr lang="en-US" b="0" dirty="0"/>
              <a:t>My future plans involve continuing my work toward the two previously stated goals through the use of innovative and collaborative research methods. Ultimately, I will disseminate my research findings through a variety of avenues, including academic publications, a book geared towards a professional audience, and workshops and seminars targeting non-academics.</a:t>
            </a:r>
          </a:p>
          <a:p>
            <a:r>
              <a:rPr lang="en-US" b="0" dirty="0"/>
              <a:t> </a:t>
            </a:r>
          </a:p>
          <a:p>
            <a:r>
              <a:rPr lang="en-US" b="0" dirty="0"/>
              <a:t>My long-term research agenda involves an expansion of my central substantive area to more thoroughly understand the role of community culture and expectations as well as the societal institutions that potentially play a role in minimizing and silencing private family issues, such as DV in affluent families. To this end, I plan to collaborate with quantitative and qualitative researchers within sociology and family studies but also in other fields, such as criminal justice and educational policy. In keeping with my past and current research experiences, I will continue to incorporate undergraduate and graduate students in my research projects. I believe that this future research will successfully attract external government and private funding due to the creation of strong collaborative research projects with a variety of researchers, students, and community organizations as well as innovative research designs aimed at advancing theory and practical application.  </a:t>
            </a:r>
          </a:p>
          <a:p>
            <a:endParaRPr lang="en-US" dirty="0"/>
          </a:p>
        </p:txBody>
      </p:sp>
    </p:spTree>
    <p:extLst>
      <p:ext uri="{BB962C8B-B14F-4D97-AF65-F5344CB8AC3E}">
        <p14:creationId xmlns:p14="http://schemas.microsoft.com/office/powerpoint/2010/main" val="13623420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Getting Started…</a:t>
            </a:r>
            <a:endParaRPr lang="en-US" sz="4000" dirty="0"/>
          </a:p>
        </p:txBody>
      </p:sp>
      <p:sp>
        <p:nvSpPr>
          <p:cNvPr id="3" name="Content Placeholder 2"/>
          <p:cNvSpPr>
            <a:spLocks noGrp="1"/>
          </p:cNvSpPr>
          <p:nvPr>
            <p:ph idx="1"/>
          </p:nvPr>
        </p:nvSpPr>
        <p:spPr/>
        <p:txBody>
          <a:bodyPr/>
          <a:lstStyle/>
          <a:p>
            <a:endParaRPr lang="en-US" sz="2000" b="0" dirty="0"/>
          </a:p>
          <a:p>
            <a:r>
              <a:rPr lang="en-US" sz="2800" b="0" dirty="0"/>
              <a:t>Jot down </a:t>
            </a:r>
            <a:r>
              <a:rPr lang="en-US" sz="2800" b="0" dirty="0" smtClean="0"/>
              <a:t>some </a:t>
            </a:r>
            <a:r>
              <a:rPr lang="en-US" sz="2800" b="0" dirty="0"/>
              <a:t>ideas for </a:t>
            </a:r>
            <a:r>
              <a:rPr lang="en-US" sz="2800" b="0" dirty="0" smtClean="0"/>
              <a:t>content:</a:t>
            </a:r>
          </a:p>
          <a:p>
            <a:pPr>
              <a:buFont typeface="Arial" panose="020B0604020202020204" pitchFamily="34" charset="0"/>
              <a:buChar char="•"/>
            </a:pPr>
            <a:r>
              <a:rPr lang="en-US" sz="2000" b="0" dirty="0" smtClean="0"/>
              <a:t>Main </a:t>
            </a:r>
            <a:r>
              <a:rPr lang="en-US" sz="2000" b="0" dirty="0"/>
              <a:t>themes of your research/scholarship</a:t>
            </a:r>
            <a:r>
              <a:rPr lang="en-US" sz="2000" b="0" dirty="0" smtClean="0"/>
              <a:t>. </a:t>
            </a:r>
          </a:p>
          <a:p>
            <a:pPr>
              <a:buFont typeface="Arial" panose="020B0604020202020204" pitchFamily="34" charset="0"/>
              <a:buChar char="•"/>
            </a:pPr>
            <a:r>
              <a:rPr lang="en-US" sz="2000" b="0" dirty="0" smtClean="0"/>
              <a:t>Examples </a:t>
            </a:r>
            <a:r>
              <a:rPr lang="en-US" sz="2000" b="0" dirty="0"/>
              <a:t>of research problems/issues you have </a:t>
            </a:r>
            <a:r>
              <a:rPr lang="en-US" sz="2000" b="0" dirty="0" smtClean="0"/>
              <a:t>addressed</a:t>
            </a:r>
          </a:p>
          <a:p>
            <a:pPr>
              <a:buFont typeface="Arial" panose="020B0604020202020204" pitchFamily="34" charset="0"/>
              <a:buChar char="•"/>
            </a:pPr>
            <a:r>
              <a:rPr lang="en-US" sz="2000" b="0" dirty="0"/>
              <a:t>R</a:t>
            </a:r>
            <a:r>
              <a:rPr lang="en-US" sz="2000" b="0" dirty="0" smtClean="0"/>
              <a:t>esearch Goals next 2-3 years</a:t>
            </a:r>
            <a:endParaRPr lang="en-US" sz="2000" b="0" dirty="0"/>
          </a:p>
          <a:p>
            <a:pPr>
              <a:buFont typeface="Arial" panose="020B0604020202020204" pitchFamily="34" charset="0"/>
              <a:buChar char="•"/>
            </a:pPr>
            <a:endParaRPr lang="en-US" sz="2000" dirty="0"/>
          </a:p>
        </p:txBody>
      </p:sp>
    </p:spTree>
    <p:extLst>
      <p:ext uri="{BB962C8B-B14F-4D97-AF65-F5344CB8AC3E}">
        <p14:creationId xmlns:p14="http://schemas.microsoft.com/office/powerpoint/2010/main" val="13193803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Overview</a:t>
            </a:r>
            <a:endParaRPr lang="en-US" sz="4000" dirty="0"/>
          </a:p>
        </p:txBody>
      </p:sp>
      <p:sp>
        <p:nvSpPr>
          <p:cNvPr id="3" name="Content Placeholder 2"/>
          <p:cNvSpPr>
            <a:spLocks noGrp="1"/>
          </p:cNvSpPr>
          <p:nvPr>
            <p:ph idx="1"/>
          </p:nvPr>
        </p:nvSpPr>
        <p:spPr>
          <a:xfrm>
            <a:off x="457200" y="1447800"/>
            <a:ext cx="8229600" cy="4525963"/>
          </a:xfrm>
        </p:spPr>
        <p:txBody>
          <a:bodyPr>
            <a:normAutofit/>
          </a:bodyPr>
          <a:lstStyle/>
          <a:p>
            <a:r>
              <a:rPr lang="en-US" sz="2400" dirty="0" smtClean="0"/>
              <a:t>The Application Package</a:t>
            </a:r>
          </a:p>
          <a:p>
            <a:r>
              <a:rPr lang="en-US" sz="2400" dirty="0" smtClean="0"/>
              <a:t>Teaching Philosophy Statements and Research Statements</a:t>
            </a:r>
          </a:p>
          <a:p>
            <a:pPr lvl="1"/>
            <a:r>
              <a:rPr lang="en-US" sz="2400" dirty="0" smtClean="0"/>
              <a:t>Key components</a:t>
            </a:r>
          </a:p>
          <a:p>
            <a:pPr lvl="1"/>
            <a:r>
              <a:rPr lang="en-US" sz="2400" dirty="0" smtClean="0"/>
              <a:t>Steps in the process</a:t>
            </a:r>
          </a:p>
          <a:p>
            <a:pPr lvl="1"/>
            <a:r>
              <a:rPr lang="en-US" sz="2400" dirty="0" smtClean="0"/>
              <a:t>Examples</a:t>
            </a:r>
          </a:p>
          <a:p>
            <a:pPr lvl="1"/>
            <a:r>
              <a:rPr lang="en-US" sz="2400" dirty="0" smtClean="0"/>
              <a:t>Getting Started</a:t>
            </a:r>
            <a:endParaRPr lang="en-US" sz="2400" dirty="0" smtClean="0"/>
          </a:p>
          <a:p>
            <a:r>
              <a:rPr lang="en-US" sz="2400" dirty="0" smtClean="0"/>
              <a:t>Other </a:t>
            </a:r>
            <a:r>
              <a:rPr lang="en-US" sz="2400" dirty="0" smtClean="0"/>
              <a:t>Tips</a:t>
            </a:r>
            <a:endParaRPr lang="en-US" sz="2400" dirty="0"/>
          </a:p>
        </p:txBody>
      </p:sp>
    </p:spTree>
    <p:extLst>
      <p:ext uri="{BB962C8B-B14F-4D97-AF65-F5344CB8AC3E}">
        <p14:creationId xmlns:p14="http://schemas.microsoft.com/office/powerpoint/2010/main" val="34486281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TIPS FOR LANDING AN ACADEMIC JOB</a:t>
            </a:r>
            <a:endParaRPr lang="en-US" dirty="0"/>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Ø"/>
            </a:pPr>
            <a:r>
              <a:rPr lang="en-US" dirty="0" smtClean="0"/>
              <a:t>Get teaching and research/creative scholarship experience while in grad school</a:t>
            </a:r>
          </a:p>
          <a:p>
            <a:pPr>
              <a:buFont typeface="Wingdings" panose="05000000000000000000" pitchFamily="2" charset="2"/>
              <a:buChar char="Ø"/>
            </a:pPr>
            <a:r>
              <a:rPr lang="en-US" dirty="0" smtClean="0"/>
              <a:t>Network and connect with multiple mentors [work closely with at least 3 professors who can write you strong recommendation letters]</a:t>
            </a:r>
          </a:p>
          <a:p>
            <a:pPr>
              <a:buFont typeface="Wingdings" panose="05000000000000000000" pitchFamily="2" charset="2"/>
              <a:buChar char="Ø"/>
            </a:pPr>
            <a:r>
              <a:rPr lang="en-US" dirty="0" smtClean="0"/>
              <a:t>Take advantage of special training when appropriate</a:t>
            </a:r>
          </a:p>
          <a:p>
            <a:pPr>
              <a:buFont typeface="Wingdings" panose="05000000000000000000" pitchFamily="2" charset="2"/>
              <a:buChar char="Ø"/>
            </a:pPr>
            <a:r>
              <a:rPr lang="en-US" dirty="0" smtClean="0"/>
              <a:t>Publish</a:t>
            </a:r>
          </a:p>
          <a:p>
            <a:pPr>
              <a:buFont typeface="Wingdings" panose="05000000000000000000" pitchFamily="2" charset="2"/>
              <a:buChar char="Ø"/>
            </a:pPr>
            <a:r>
              <a:rPr lang="en-US" dirty="0" smtClean="0"/>
              <a:t>Get multiple people to review and provide feedback on your CV,  Cover letter, Teaching Philosophy Statement, Research Statement, Teaching Portfolio…</a:t>
            </a:r>
          </a:p>
          <a:p>
            <a:pPr>
              <a:buFont typeface="Wingdings" panose="05000000000000000000" pitchFamily="2" charset="2"/>
              <a:buChar char="Ø"/>
            </a:pPr>
            <a:r>
              <a:rPr lang="en-US" dirty="0" smtClean="0"/>
              <a:t>Attend and Present at Professional Conferences</a:t>
            </a:r>
          </a:p>
          <a:p>
            <a:pPr>
              <a:buFont typeface="Wingdings" panose="05000000000000000000" pitchFamily="2" charset="2"/>
              <a:buChar char="Ø"/>
            </a:pPr>
            <a:r>
              <a:rPr lang="en-US" dirty="0" smtClean="0"/>
              <a:t>Work with teams</a:t>
            </a:r>
          </a:p>
          <a:p>
            <a:pPr>
              <a:buFont typeface="Wingdings" panose="05000000000000000000" pitchFamily="2" charset="2"/>
              <a:buChar char="Ø"/>
            </a:pPr>
            <a:r>
              <a:rPr lang="en-US" dirty="0" smtClean="0"/>
              <a:t>Get exposure to </a:t>
            </a:r>
            <a:r>
              <a:rPr lang="en-US" dirty="0" err="1" smtClean="0"/>
              <a:t>grantsmanship</a:t>
            </a:r>
            <a:endParaRPr lang="en-US" dirty="0" smtClean="0"/>
          </a:p>
          <a:p>
            <a:pPr>
              <a:buFont typeface="Wingdings" panose="05000000000000000000" pitchFamily="2" charset="2"/>
              <a:buChar char="Ø"/>
            </a:pPr>
            <a:r>
              <a:rPr lang="en-US" dirty="0" smtClean="0"/>
              <a:t>Practice your job talk (prepare for your interview)</a:t>
            </a:r>
          </a:p>
          <a:p>
            <a:pPr>
              <a:buFont typeface="Wingdings" panose="05000000000000000000" pitchFamily="2" charset="2"/>
              <a:buChar char="Ø"/>
            </a:pPr>
            <a:endParaRPr lang="en-US" dirty="0" smtClean="0"/>
          </a:p>
          <a:p>
            <a:endParaRPr lang="en-US" dirty="0" smtClean="0"/>
          </a:p>
          <a:p>
            <a:endParaRPr lang="en-US" dirty="0"/>
          </a:p>
        </p:txBody>
      </p:sp>
    </p:spTree>
    <p:extLst>
      <p:ext uri="{BB962C8B-B14F-4D97-AF65-F5344CB8AC3E}">
        <p14:creationId xmlns:p14="http://schemas.microsoft.com/office/powerpoint/2010/main" val="36504218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Job Applications</a:t>
            </a:r>
            <a:endParaRPr lang="en-US" sz="4000" dirty="0"/>
          </a:p>
        </p:txBody>
      </p:sp>
      <p:sp>
        <p:nvSpPr>
          <p:cNvPr id="3" name="Content Placeholder 2"/>
          <p:cNvSpPr>
            <a:spLocks noGrp="1"/>
          </p:cNvSpPr>
          <p:nvPr>
            <p:ph idx="1"/>
          </p:nvPr>
        </p:nvSpPr>
        <p:spPr>
          <a:xfrm>
            <a:off x="457200" y="1100628"/>
            <a:ext cx="7886700" cy="3852372"/>
          </a:xfrm>
        </p:spPr>
        <p:txBody>
          <a:bodyPr>
            <a:noAutofit/>
          </a:bodyPr>
          <a:lstStyle/>
          <a:p>
            <a:pPr>
              <a:buFont typeface="Arial" panose="020B0604020202020204" pitchFamily="34" charset="0"/>
              <a:buChar char="•"/>
            </a:pPr>
            <a:r>
              <a:rPr lang="en-US" sz="2400" dirty="0" smtClean="0"/>
              <a:t>Cover letter</a:t>
            </a:r>
          </a:p>
          <a:p>
            <a:pPr>
              <a:buFont typeface="Arial" panose="020B0604020202020204" pitchFamily="34" charset="0"/>
              <a:buChar char="•"/>
            </a:pPr>
            <a:r>
              <a:rPr lang="en-US" sz="2400" dirty="0" smtClean="0"/>
              <a:t>CV</a:t>
            </a:r>
          </a:p>
          <a:p>
            <a:pPr>
              <a:buFont typeface="Arial" panose="020B0604020202020204" pitchFamily="34" charset="0"/>
              <a:buChar char="•"/>
            </a:pPr>
            <a:r>
              <a:rPr lang="en-US" sz="2400" dirty="0" smtClean="0">
                <a:solidFill>
                  <a:srgbClr val="FF0000"/>
                </a:solidFill>
              </a:rPr>
              <a:t>Teaching Philosophy Statement</a:t>
            </a:r>
          </a:p>
          <a:p>
            <a:pPr>
              <a:buFont typeface="Arial" panose="020B0604020202020204" pitchFamily="34" charset="0"/>
              <a:buChar char="•"/>
            </a:pPr>
            <a:r>
              <a:rPr lang="en-US" sz="2400" dirty="0" smtClean="0">
                <a:solidFill>
                  <a:srgbClr val="FF0000"/>
                </a:solidFill>
              </a:rPr>
              <a:t>Research/Creative Activities Statement</a:t>
            </a:r>
          </a:p>
          <a:p>
            <a:pPr>
              <a:buFont typeface="Arial" panose="020B0604020202020204" pitchFamily="34" charset="0"/>
              <a:buChar char="•"/>
            </a:pPr>
            <a:r>
              <a:rPr lang="en-US" sz="2400" dirty="0" smtClean="0"/>
              <a:t>Recommendation letters</a:t>
            </a:r>
          </a:p>
          <a:p>
            <a:pPr>
              <a:buFont typeface="Arial" panose="020B0604020202020204" pitchFamily="34" charset="0"/>
              <a:buChar char="•"/>
            </a:pPr>
            <a:r>
              <a:rPr lang="en-US" sz="2400" dirty="0" smtClean="0"/>
              <a:t>Sample publications</a:t>
            </a:r>
          </a:p>
          <a:p>
            <a:pPr>
              <a:buFont typeface="Arial" panose="020B0604020202020204" pitchFamily="34" charset="0"/>
              <a:buChar char="•"/>
            </a:pPr>
            <a:r>
              <a:rPr lang="en-US" sz="2400" dirty="0" smtClean="0"/>
              <a:t>Teaching portfolio</a:t>
            </a:r>
          </a:p>
          <a:p>
            <a:pPr>
              <a:buFont typeface="Arial" panose="020B0604020202020204" pitchFamily="34" charset="0"/>
              <a:buChar char="•"/>
            </a:pPr>
            <a:r>
              <a:rPr lang="en-US" sz="2400" dirty="0" smtClean="0"/>
              <a:t>Other requested materials</a:t>
            </a:r>
          </a:p>
        </p:txBody>
      </p:sp>
    </p:spTree>
    <p:extLst>
      <p:ext uri="{BB962C8B-B14F-4D97-AF65-F5344CB8AC3E}">
        <p14:creationId xmlns:p14="http://schemas.microsoft.com/office/powerpoint/2010/main" val="9806504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Teaching Philosophy Statement</a:t>
            </a:r>
            <a:endParaRPr lang="en-US" sz="3600" dirty="0"/>
          </a:p>
        </p:txBody>
      </p:sp>
      <p:sp>
        <p:nvSpPr>
          <p:cNvPr id="3" name="Content Placeholder 2"/>
          <p:cNvSpPr>
            <a:spLocks noGrp="1"/>
          </p:cNvSpPr>
          <p:nvPr>
            <p:ph idx="1"/>
          </p:nvPr>
        </p:nvSpPr>
        <p:spPr/>
        <p:txBody>
          <a:bodyPr>
            <a:normAutofit/>
          </a:bodyPr>
          <a:lstStyle/>
          <a:p>
            <a:r>
              <a:rPr lang="en-US" sz="2400" dirty="0" smtClean="0"/>
              <a:t>1-2 pages</a:t>
            </a:r>
          </a:p>
          <a:p>
            <a:r>
              <a:rPr lang="en-US" sz="2400" dirty="0" smtClean="0"/>
              <a:t>Clear and concise account of your teaching approach, methods and expertise.</a:t>
            </a:r>
          </a:p>
          <a:p>
            <a:r>
              <a:rPr lang="en-US" sz="2400" dirty="0" smtClean="0"/>
              <a:t>Answer these questions: </a:t>
            </a:r>
          </a:p>
          <a:p>
            <a:pPr lvl="1"/>
            <a:r>
              <a:rPr lang="en-US" sz="2400" dirty="0" smtClean="0"/>
              <a:t>Why do I teach?</a:t>
            </a:r>
          </a:p>
          <a:p>
            <a:pPr lvl="1"/>
            <a:r>
              <a:rPr lang="en-US" sz="2400" dirty="0" smtClean="0"/>
              <a:t>What do I teach?</a:t>
            </a:r>
          </a:p>
          <a:p>
            <a:pPr lvl="1"/>
            <a:r>
              <a:rPr lang="en-US" sz="2400" dirty="0" smtClean="0"/>
              <a:t>How do I teach?</a:t>
            </a:r>
          </a:p>
          <a:p>
            <a:pPr lvl="1"/>
            <a:r>
              <a:rPr lang="en-US" sz="2400" dirty="0" smtClean="0"/>
              <a:t>How do I measure my effectiveness?</a:t>
            </a:r>
            <a:endParaRPr lang="en-US" sz="2400" dirty="0"/>
          </a:p>
        </p:txBody>
      </p:sp>
    </p:spTree>
    <p:extLst>
      <p:ext uri="{BB962C8B-B14F-4D97-AF65-F5344CB8AC3E}">
        <p14:creationId xmlns:p14="http://schemas.microsoft.com/office/powerpoint/2010/main" val="1021472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3200" dirty="0" smtClean="0"/>
              <a:t>“Why do I Teach?”</a:t>
            </a:r>
            <a:endParaRPr lang="en-US" sz="3200" dirty="0"/>
          </a:p>
        </p:txBody>
      </p:sp>
      <p:sp>
        <p:nvSpPr>
          <p:cNvPr id="3" name="Content Placeholder 2"/>
          <p:cNvSpPr>
            <a:spLocks noGrp="1"/>
          </p:cNvSpPr>
          <p:nvPr>
            <p:ph idx="1"/>
          </p:nvPr>
        </p:nvSpPr>
        <p:spPr/>
        <p:txBody>
          <a:bodyPr>
            <a:normAutofit/>
          </a:bodyPr>
          <a:lstStyle/>
          <a:p>
            <a:r>
              <a:rPr lang="en-US" dirty="0" smtClean="0"/>
              <a:t>	</a:t>
            </a:r>
            <a:r>
              <a:rPr lang="en-US" b="0" dirty="0"/>
              <a:t>Teaching is an integral part of my identity as an academic. Because we are scholars inside and outside of the classroom, my research informs my teaching and my teaching informs my research. Early in my career, I developed a passion for helping students to think critically about quantitative methods and child development. This desire grew out of my own experiences first as a student and then as an instructor. My professors’ enthusiasm for teaching was contagious and their uncompromising expectation for hard work was compelling. I also appreciated their constant availability to answer questions and their use of different strategies to engage us in learning. I have carried these qualities to my own classroom. </a:t>
            </a:r>
          </a:p>
          <a:p>
            <a:endParaRPr lang="en-US" dirty="0"/>
          </a:p>
        </p:txBody>
      </p:sp>
    </p:spTree>
    <p:extLst>
      <p:ext uri="{BB962C8B-B14F-4D97-AF65-F5344CB8AC3E}">
        <p14:creationId xmlns:p14="http://schemas.microsoft.com/office/powerpoint/2010/main" val="39431788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“What do I teach?”</a:t>
            </a:r>
            <a:endParaRPr lang="en-US" sz="3200" dirty="0"/>
          </a:p>
        </p:txBody>
      </p:sp>
      <p:sp>
        <p:nvSpPr>
          <p:cNvPr id="3" name="Content Placeholder 2"/>
          <p:cNvSpPr>
            <a:spLocks noGrp="1"/>
          </p:cNvSpPr>
          <p:nvPr>
            <p:ph idx="1"/>
          </p:nvPr>
        </p:nvSpPr>
        <p:spPr/>
        <p:txBody>
          <a:bodyPr/>
          <a:lstStyle/>
          <a:p>
            <a:r>
              <a:rPr lang="en-US" b="0" dirty="0" smtClean="0"/>
              <a:t>	One </a:t>
            </a:r>
            <a:r>
              <a:rPr lang="en-US" b="0" dirty="0"/>
              <a:t>technique that has worked well in this regard is the “design an intervention” activity. For example, when I teach my undergraduate students about Hart and </a:t>
            </a:r>
            <a:r>
              <a:rPr lang="en-US" b="0" dirty="0" err="1"/>
              <a:t>Risley’s</a:t>
            </a:r>
            <a:r>
              <a:rPr lang="en-US" b="0" dirty="0"/>
              <a:t> (2002) study on the impact of family income on children’s language development, I have students evaluate current government initiatives to improve educational outcomes with respect to this finding. This activity leads students to reflect not only on their own early learning experiences, but to think critically about how this finding could be translated into programs aimed at reducing the disparities associated with early economic disadvantage.</a:t>
            </a:r>
          </a:p>
          <a:p>
            <a:endParaRPr lang="en-US" dirty="0"/>
          </a:p>
        </p:txBody>
      </p:sp>
    </p:spTree>
    <p:extLst>
      <p:ext uri="{BB962C8B-B14F-4D97-AF65-F5344CB8AC3E}">
        <p14:creationId xmlns:p14="http://schemas.microsoft.com/office/powerpoint/2010/main" val="3808684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“How do I teach?”</a:t>
            </a:r>
            <a:endParaRPr lang="en-US" sz="3200" dirty="0"/>
          </a:p>
        </p:txBody>
      </p:sp>
      <p:sp>
        <p:nvSpPr>
          <p:cNvPr id="3" name="Content Placeholder 2"/>
          <p:cNvSpPr>
            <a:spLocks noGrp="1"/>
          </p:cNvSpPr>
          <p:nvPr>
            <p:ph idx="1"/>
          </p:nvPr>
        </p:nvSpPr>
        <p:spPr/>
        <p:txBody>
          <a:bodyPr>
            <a:normAutofit lnSpcReduction="10000"/>
          </a:bodyPr>
          <a:lstStyle/>
          <a:p>
            <a:r>
              <a:rPr lang="en-US" b="0" dirty="0" smtClean="0"/>
              <a:t>	Theories </a:t>
            </a:r>
            <a:r>
              <a:rPr lang="en-US" b="0" dirty="0"/>
              <a:t>and practice coexist with each other in the era of education. It is imperative to teach students “what they are doing” and “why they are doing it”, but it is more important to teach the students “how to do it”. I strongly believe that teaching should be practical and linked to real world </a:t>
            </a:r>
            <a:r>
              <a:rPr lang="en-US" b="0" dirty="0" smtClean="0"/>
              <a:t>situations. </a:t>
            </a:r>
            <a:r>
              <a:rPr lang="en-US" b="0" dirty="0"/>
              <a:t>By doing so, students will be mentally prepared for the challenges they might face in the future. They will also have </a:t>
            </a:r>
            <a:r>
              <a:rPr lang="en-US" b="0" dirty="0" smtClean="0"/>
              <a:t>a higher </a:t>
            </a:r>
            <a:r>
              <a:rPr lang="en-US" b="0" dirty="0"/>
              <a:t>degree of self-awareness and understanding of the world and people around them. For example, Food Systems is an umbrella term that covers cost control, layout design, and food production management, etc. Classroom teaching is essential, but field trips and </a:t>
            </a:r>
            <a:r>
              <a:rPr lang="en-US" b="0" dirty="0" smtClean="0"/>
              <a:t>additional hands-on </a:t>
            </a:r>
            <a:r>
              <a:rPr lang="en-US" b="0" dirty="0"/>
              <a:t>opportunities (i.e. meal service project) are helpful to develop the soft skills such as communication and leadership skills that are important in this field. </a:t>
            </a:r>
            <a:r>
              <a:rPr lang="en-US" b="0" dirty="0" smtClean="0"/>
              <a:t> In </a:t>
            </a:r>
            <a:r>
              <a:rPr lang="en-US" b="0" dirty="0"/>
              <a:t>addition, I will challenge my students to explore outside of their comfort zones and take advantage of the opportunities available to them to gain new experiences. I will also encourage the students to get involved in voluntary </a:t>
            </a:r>
            <a:r>
              <a:rPr lang="en-US" b="0" dirty="0" smtClean="0"/>
              <a:t>work </a:t>
            </a:r>
            <a:r>
              <a:rPr lang="en-US" b="0" dirty="0"/>
              <a:t>for the same reasons.  </a:t>
            </a:r>
          </a:p>
          <a:p>
            <a:endParaRPr lang="en-US" dirty="0"/>
          </a:p>
        </p:txBody>
      </p:sp>
    </p:spTree>
    <p:extLst>
      <p:ext uri="{BB962C8B-B14F-4D97-AF65-F5344CB8AC3E}">
        <p14:creationId xmlns:p14="http://schemas.microsoft.com/office/powerpoint/2010/main" val="2172998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“how do I teach?”</a:t>
            </a:r>
            <a:endParaRPr lang="en-US" sz="3200" dirty="0"/>
          </a:p>
        </p:txBody>
      </p:sp>
      <p:sp>
        <p:nvSpPr>
          <p:cNvPr id="3" name="Content Placeholder 2"/>
          <p:cNvSpPr>
            <a:spLocks noGrp="1"/>
          </p:cNvSpPr>
          <p:nvPr>
            <p:ph idx="1"/>
          </p:nvPr>
        </p:nvSpPr>
        <p:spPr/>
        <p:txBody>
          <a:bodyPr>
            <a:normAutofit fontScale="92500" lnSpcReduction="10000"/>
          </a:bodyPr>
          <a:lstStyle/>
          <a:p>
            <a:r>
              <a:rPr lang="en-US" dirty="0" smtClean="0"/>
              <a:t>	</a:t>
            </a:r>
            <a:r>
              <a:rPr lang="en-US" b="0" dirty="0" smtClean="0"/>
              <a:t>My </a:t>
            </a:r>
            <a:r>
              <a:rPr lang="en-US" b="0" dirty="0"/>
              <a:t>teaching style combines innovation, enthusiasm, and critical analysis. I actively seek out up-to-date media clips, in-class simulations, and thought-provoking activities that challenge students’ thinking with the intent of making the class period engaging and memorable. For example, to challenge students’ common assumptions regarding family, support, and well-being, I show a news clip featuring a family with a young transgender son who likes to wear dresses. Throughout the clip, the students are taking notes on the positive and negative feedback loops between parent-child and siblings, but this news clip also exposes them to diverse family forms that they may encounter in their professional and social lives. These sorts of activities promote reflection, analysis, and great discussions that often seep into hallway discussions after class ends. If I adhere to my teaching goals of facilitating the ability to think, read, write, and speak critically and I am flexible and relatable as an instructor, I believe that I can create a challenging, stimulating, and enjoyable environment for students each semester.     </a:t>
            </a:r>
          </a:p>
          <a:p>
            <a:r>
              <a:rPr lang="en-US" dirty="0"/>
              <a:t> </a:t>
            </a:r>
          </a:p>
          <a:p>
            <a:endParaRPr lang="en-US" dirty="0"/>
          </a:p>
        </p:txBody>
      </p:sp>
    </p:spTree>
    <p:extLst>
      <p:ext uri="{BB962C8B-B14F-4D97-AF65-F5344CB8AC3E}">
        <p14:creationId xmlns:p14="http://schemas.microsoft.com/office/powerpoint/2010/main" val="10721538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I measure my Effectiveness?”</a:t>
            </a:r>
            <a:endParaRPr lang="en-US" dirty="0"/>
          </a:p>
        </p:txBody>
      </p:sp>
      <p:sp>
        <p:nvSpPr>
          <p:cNvPr id="3" name="Content Placeholder 2"/>
          <p:cNvSpPr>
            <a:spLocks noGrp="1"/>
          </p:cNvSpPr>
          <p:nvPr>
            <p:ph idx="1"/>
          </p:nvPr>
        </p:nvSpPr>
        <p:spPr/>
        <p:txBody>
          <a:bodyPr>
            <a:normAutofit lnSpcReduction="10000"/>
          </a:bodyPr>
          <a:lstStyle/>
          <a:p>
            <a:r>
              <a:rPr lang="en-US" b="0" dirty="0"/>
              <a:t>	Does my approach to teaching work? I believe there are multiple ways to determine this. First, students’ numerical ratings of my classes have been very positive. These ratings have often been accompanied by comments from the students that expressed how my enthusiasm for the material increased their own interest in the course. Further, and in my view, more importantly, many students believed that their increased interest in the subject resulted in improved performance and learning. Second, I have been honored to receive awards for my teaching at the departmental, college, and university level. Finally, I have had the pleasure of interacting with many of my undergraduate and graduate students after their semester with me has ended. Over the past several years, I have integrated many students into my lab after they expressed interest in working with me in a research setting. Further, I have been happy to transition from being a teacher to being a mentor for many students, who have continued to contact me as they progress through their career for advice about their professional development and future plans. </a:t>
            </a:r>
          </a:p>
        </p:txBody>
      </p:sp>
    </p:spTree>
    <p:extLst>
      <p:ext uri="{BB962C8B-B14F-4D97-AF65-F5344CB8AC3E}">
        <p14:creationId xmlns:p14="http://schemas.microsoft.com/office/powerpoint/2010/main" val="421812845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460</TotalTime>
  <Words>628</Words>
  <Application>Microsoft Office PowerPoint</Application>
  <PresentationFormat>On-screen Show (4:3)</PresentationFormat>
  <Paragraphs>110</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Angles</vt:lpstr>
      <vt:lpstr>Teaching and Research Statements</vt:lpstr>
      <vt:lpstr>Overview</vt:lpstr>
      <vt:lpstr>Job Applications</vt:lpstr>
      <vt:lpstr>Teaching Philosophy Statement</vt:lpstr>
      <vt:lpstr> “Why do I Teach?”</vt:lpstr>
      <vt:lpstr>“What do I teach?”</vt:lpstr>
      <vt:lpstr>“How do I teach?”</vt:lpstr>
      <vt:lpstr>“how do I teach?”</vt:lpstr>
      <vt:lpstr>“How do I measure my Effectiveness?”</vt:lpstr>
      <vt:lpstr>Getting started….</vt:lpstr>
      <vt:lpstr>Research/Creative Activities Statements</vt:lpstr>
      <vt:lpstr>Areas to address in your research statement: </vt:lpstr>
      <vt:lpstr>FORMAT</vt:lpstr>
      <vt:lpstr>Programmatic, contributions, funding</vt:lpstr>
      <vt:lpstr>Overview, approach, link to field</vt:lpstr>
      <vt:lpstr>Approach, collaboration, teaching, recognition</vt:lpstr>
      <vt:lpstr>Future Research plans</vt:lpstr>
      <vt:lpstr>Future research plans</vt:lpstr>
      <vt:lpstr>Getting Started…</vt:lpstr>
      <vt:lpstr>Other TIPS FOR LANDING AN ACADEMIC JOB</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and Research Statements</dc:title>
  <dc:creator>Jennifer Kerpelman</dc:creator>
  <cp:lastModifiedBy>Jennifer Kerpelman</cp:lastModifiedBy>
  <cp:revision>22</cp:revision>
  <dcterms:created xsi:type="dcterms:W3CDTF">2014-03-13T19:17:14Z</dcterms:created>
  <dcterms:modified xsi:type="dcterms:W3CDTF">2014-07-29T19:29:14Z</dcterms:modified>
</cp:coreProperties>
</file>