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9" r:id="rId2"/>
    <p:sldId id="258" r:id="rId3"/>
  </p:sldIdLst>
  <p:sldSz cx="10058400" cy="7772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777"/>
    <a:srgbClr val="122B81"/>
    <a:srgbClr val="10227E"/>
    <a:srgbClr val="091A59"/>
    <a:srgbClr val="0F1B59"/>
    <a:srgbClr val="0C2056"/>
    <a:srgbClr val="0C205B"/>
    <a:srgbClr val="081F5B"/>
    <a:srgbClr val="03155B"/>
    <a:srgbClr val="0714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88" autoAdjust="0"/>
    <p:restoredTop sz="94660"/>
  </p:normalViewPr>
  <p:slideViewPr>
    <p:cSldViewPr>
      <p:cViewPr>
        <p:scale>
          <a:sx n="218" d="100"/>
          <a:sy n="218" d="100"/>
        </p:scale>
        <p:origin x="-72" y="-72"/>
      </p:cViewPr>
      <p:guideLst>
        <p:guide orient="horz" pos="2448"/>
        <p:guide pos="31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C4168C-DBCB-034E-9DE7-053B2FC98718}" type="datetimeFigureOut">
              <a:rPr lang="en-US" smtClean="0"/>
              <a:t>12/7/2012</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07CBA3-9EB7-5D4A-8A96-261B45AD888B}" type="slidenum">
              <a:rPr lang="en-US" smtClean="0"/>
              <a:t>‹#›</a:t>
            </a:fld>
            <a:endParaRPr lang="en-US"/>
          </a:p>
        </p:txBody>
      </p:sp>
    </p:spTree>
    <p:extLst>
      <p:ext uri="{BB962C8B-B14F-4D97-AF65-F5344CB8AC3E}">
        <p14:creationId xmlns:p14="http://schemas.microsoft.com/office/powerpoint/2010/main" val="20183340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7CBA3-9EB7-5D4A-8A96-261B45AD888B}" type="slidenum">
              <a:rPr lang="en-US" smtClean="0"/>
              <a:t>1</a:t>
            </a:fld>
            <a:endParaRPr lang="en-US"/>
          </a:p>
        </p:txBody>
      </p:sp>
    </p:spTree>
    <p:extLst>
      <p:ext uri="{BB962C8B-B14F-4D97-AF65-F5344CB8AC3E}">
        <p14:creationId xmlns:p14="http://schemas.microsoft.com/office/powerpoint/2010/main" val="114385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78CD5-1849-4075-9F23-E4F11D59E011}"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407865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78CD5-1849-4075-9F23-E4F11D59E011}"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385555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52637"/>
            <a:ext cx="2488407" cy="7516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562" y="352637"/>
            <a:ext cx="7301071" cy="7516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78CD5-1849-4075-9F23-E4F11D59E011}"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356341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78CD5-1849-4075-9F23-E4F11D59E011}"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272118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A78CD5-1849-4075-9F23-E4F11D59E011}"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852956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562" y="2054648"/>
            <a:ext cx="4894738"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5941" y="2054648"/>
            <a:ext cx="4894739"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A78CD5-1849-4075-9F23-E4F11D59E011}" type="datetimeFigureOut">
              <a:rPr lang="en-US" smtClean="0"/>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280400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A78CD5-1849-4075-9F23-E4F11D59E011}" type="datetimeFigureOut">
              <a:rPr lang="en-US" smtClean="0"/>
              <a:t>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482908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A78CD5-1849-4075-9F23-E4F11D59E011}" type="datetimeFigureOut">
              <a:rPr lang="en-US" smtClean="0"/>
              <a:t>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336838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78CD5-1849-4075-9F23-E4F11D59E011}" type="datetimeFigureOut">
              <a:rPr lang="en-US" smtClean="0"/>
              <a:t>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304752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78CD5-1849-4075-9F23-E4F11D59E011}" type="datetimeFigureOut">
              <a:rPr lang="en-US" smtClean="0"/>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398487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78CD5-1849-4075-9F23-E4F11D59E011}" type="datetimeFigureOut">
              <a:rPr lang="en-US" smtClean="0"/>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282054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90A78CD5-1849-4075-9F23-E4F11D59E011}" type="datetimeFigureOut">
              <a:rPr lang="en-US" smtClean="0"/>
              <a:t>12/7/2012</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3946BA7E-CCAC-4097-8DD2-DF8F748B5835}" type="slidenum">
              <a:rPr lang="en-US" smtClean="0"/>
              <a:t>‹#›</a:t>
            </a:fld>
            <a:endParaRPr lang="en-US"/>
          </a:p>
        </p:txBody>
      </p:sp>
    </p:spTree>
    <p:extLst>
      <p:ext uri="{BB962C8B-B14F-4D97-AF65-F5344CB8AC3E}">
        <p14:creationId xmlns:p14="http://schemas.microsoft.com/office/powerpoint/2010/main" val="315956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4419600"/>
            <a:ext cx="9677400" cy="3200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3" name="Picture 2" descr="small business psd.jpg"/>
          <p:cNvPicPr>
            <a:picLocks noChangeAspect="1"/>
          </p:cNvPicPr>
          <p:nvPr/>
        </p:nvPicPr>
        <p:blipFill rotWithShape="1">
          <a:blip r:embed="rId3" cstate="print">
            <a:extLst>
              <a:ext uri="{28A0092B-C50C-407E-A947-70E740481C1C}">
                <a14:useLocalDpi xmlns:a14="http://schemas.microsoft.com/office/drawing/2010/main" val="0"/>
              </a:ext>
            </a:extLst>
          </a:blip>
          <a:srcRect l="32922" r="-1"/>
          <a:stretch/>
        </p:blipFill>
        <p:spPr>
          <a:xfrm>
            <a:off x="5105400" y="533400"/>
            <a:ext cx="4721018" cy="3895164"/>
          </a:xfrm>
          <a:prstGeom prst="rect">
            <a:avLst/>
          </a:prstGeom>
        </p:spPr>
      </p:pic>
      <p:sp>
        <p:nvSpPr>
          <p:cNvPr id="2128" name="Freeform 127"/>
          <p:cNvSpPr>
            <a:spLocks/>
          </p:cNvSpPr>
          <p:nvPr/>
        </p:nvSpPr>
        <p:spPr bwMode="auto">
          <a:xfrm>
            <a:off x="227650" y="1345043"/>
            <a:ext cx="3086100" cy="577850"/>
          </a:xfrm>
          <a:custGeom>
            <a:avLst/>
            <a:gdLst>
              <a:gd name="T0" fmla="*/ 0 w 1036"/>
              <a:gd name="T1" fmla="*/ 0 h 183"/>
              <a:gd name="T2" fmla="*/ 1036 w 1036"/>
              <a:gd name="T3" fmla="*/ 183 h 183"/>
            </a:gdLst>
            <a:ahLst/>
            <a:cxnLst>
              <a:cxn ang="0">
                <a:pos x="T0" y="T1"/>
              </a:cxn>
              <a:cxn ang="0">
                <a:pos x="T2" y="T3"/>
              </a:cxn>
            </a:cxnLst>
            <a:rect l="0" t="0" r="r" b="b"/>
            <a:pathLst>
              <a:path w="1036" h="183">
                <a:moveTo>
                  <a:pt x="0" y="0"/>
                </a:moveTo>
                <a:cubicBezTo>
                  <a:pt x="359" y="87"/>
                  <a:pt x="709" y="145"/>
                  <a:pt x="1036" y="183"/>
                </a:cubicBezTo>
              </a:path>
            </a:pathLst>
          </a:custGeom>
          <a:noFill/>
          <a:ln w="6350">
            <a:solidFill>
              <a:srgbClr val="FFFFFE"/>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29" name="Freeform 126"/>
          <p:cNvSpPr>
            <a:spLocks/>
          </p:cNvSpPr>
          <p:nvPr/>
        </p:nvSpPr>
        <p:spPr bwMode="auto">
          <a:xfrm>
            <a:off x="227650" y="1322818"/>
            <a:ext cx="3086100" cy="676275"/>
          </a:xfrm>
          <a:custGeom>
            <a:avLst/>
            <a:gdLst>
              <a:gd name="T0" fmla="*/ 0 w 1036"/>
              <a:gd name="T1" fmla="*/ 0 h 214"/>
              <a:gd name="T2" fmla="*/ 1036 w 1036"/>
              <a:gd name="T3" fmla="*/ 214 h 214"/>
            </a:gdLst>
            <a:ahLst/>
            <a:cxnLst>
              <a:cxn ang="0">
                <a:pos x="T0" y="T1"/>
              </a:cxn>
              <a:cxn ang="0">
                <a:pos x="T2" y="T3"/>
              </a:cxn>
            </a:cxnLst>
            <a:rect l="0" t="0" r="r" b="b"/>
            <a:pathLst>
              <a:path w="1036" h="214">
                <a:moveTo>
                  <a:pt x="0" y="0"/>
                </a:moveTo>
                <a:cubicBezTo>
                  <a:pt x="357" y="98"/>
                  <a:pt x="708" y="167"/>
                  <a:pt x="1036" y="214"/>
                </a:cubicBezTo>
              </a:path>
            </a:pathLst>
          </a:custGeom>
          <a:noFill/>
          <a:ln w="6350">
            <a:solidFill>
              <a:srgbClr val="FFFFFE"/>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33" name="Freeform 124"/>
          <p:cNvSpPr>
            <a:spLocks/>
          </p:cNvSpPr>
          <p:nvPr/>
        </p:nvSpPr>
        <p:spPr bwMode="auto">
          <a:xfrm>
            <a:off x="227650" y="1367268"/>
            <a:ext cx="3086100" cy="638175"/>
          </a:xfrm>
          <a:custGeom>
            <a:avLst/>
            <a:gdLst>
              <a:gd name="T0" fmla="*/ 0 w 1036"/>
              <a:gd name="T1" fmla="*/ 0 h 202"/>
              <a:gd name="T2" fmla="*/ 1036 w 1036"/>
              <a:gd name="T3" fmla="*/ 202 h 202"/>
            </a:gdLst>
            <a:ahLst/>
            <a:cxnLst>
              <a:cxn ang="0">
                <a:pos x="T0" y="T1"/>
              </a:cxn>
              <a:cxn ang="0">
                <a:pos x="T2" y="T3"/>
              </a:cxn>
            </a:cxnLst>
            <a:rect l="0" t="0" r="r" b="b"/>
            <a:pathLst>
              <a:path w="1036" h="202">
                <a:moveTo>
                  <a:pt x="0" y="0"/>
                </a:moveTo>
                <a:cubicBezTo>
                  <a:pt x="358" y="94"/>
                  <a:pt x="708" y="158"/>
                  <a:pt x="1036" y="202"/>
                </a:cubicBezTo>
              </a:path>
            </a:pathLst>
          </a:custGeom>
          <a:noFill/>
          <a:ln w="6350">
            <a:solidFill>
              <a:srgbClr val="FFFFFE"/>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9" name="Text Box 108"/>
          <p:cNvSpPr txBox="1">
            <a:spLocks noChangeArrowheads="1"/>
          </p:cNvSpPr>
          <p:nvPr/>
        </p:nvSpPr>
        <p:spPr bwMode="auto">
          <a:xfrm>
            <a:off x="6553200" y="5638800"/>
            <a:ext cx="3124200" cy="40005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solidFill>
                  <a:srgbClr val="0F2777"/>
                </a:solidFill>
                <a:latin typeface="Arial"/>
                <a:cs typeface="Arial"/>
              </a:rPr>
              <a:t>Department of Consumer and  </a:t>
            </a:r>
          </a:p>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solidFill>
                  <a:srgbClr val="0F2777"/>
                </a:solidFill>
                <a:latin typeface="Arial"/>
                <a:cs typeface="Arial"/>
              </a:rPr>
              <a:t>Design Sciences</a:t>
            </a:r>
            <a:endParaRPr kumimoji="0" lang="en-US" sz="1600" b="1" i="0" u="none" strike="noStrike" cap="none" normalizeH="0" baseline="0" dirty="0" smtClean="0">
              <a:ln>
                <a:noFill/>
              </a:ln>
              <a:solidFill>
                <a:srgbClr val="0F2777"/>
              </a:solidFill>
              <a:effectLst/>
              <a:latin typeface="Arial"/>
              <a:cs typeface="Arial"/>
            </a:endParaRPr>
          </a:p>
        </p:txBody>
      </p:sp>
      <p:sp>
        <p:nvSpPr>
          <p:cNvPr id="70" name="Text Box 107"/>
          <p:cNvSpPr txBox="1">
            <a:spLocks noChangeArrowheads="1"/>
          </p:cNvSpPr>
          <p:nvPr/>
        </p:nvSpPr>
        <p:spPr bwMode="auto">
          <a:xfrm>
            <a:off x="6858000" y="6248400"/>
            <a:ext cx="2830514" cy="28575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200" b="1" dirty="0" smtClean="0">
                <a:solidFill>
                  <a:schemeClr val="bg1"/>
                </a:solidFill>
                <a:latin typeface="Arial" pitchFamily="34" charset="0"/>
                <a:cs typeface="Arial" pitchFamily="34" charset="0"/>
              </a:rPr>
              <a:t>College of Human Sciences</a:t>
            </a:r>
            <a:endParaRPr kumimoji="0" lang="en-US" sz="1200" b="1" i="0" u="none" strike="noStrike" cap="none" normalizeH="0" baseline="0" dirty="0" smtClean="0">
              <a:ln>
                <a:noFill/>
              </a:ln>
              <a:solidFill>
                <a:schemeClr val="bg1"/>
              </a:solidFill>
              <a:effectLst/>
              <a:latin typeface="Arial" pitchFamily="34" charset="0"/>
              <a:cs typeface="Arial" pitchFamily="34" charset="0"/>
            </a:endParaRPr>
          </a:p>
        </p:txBody>
      </p:sp>
      <p:sp>
        <p:nvSpPr>
          <p:cNvPr id="83" name="Text Box 95"/>
          <p:cNvSpPr txBox="1">
            <a:spLocks noChangeArrowheads="1"/>
          </p:cNvSpPr>
          <p:nvPr/>
        </p:nvSpPr>
        <p:spPr bwMode="auto">
          <a:xfrm>
            <a:off x="6629400" y="152400"/>
            <a:ext cx="3172643" cy="51435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1" dirty="0" smtClean="0">
                <a:solidFill>
                  <a:srgbClr val="EF792F"/>
                </a:solidFill>
                <a:latin typeface="Arial Narrow" pitchFamily="34" charset="0"/>
                <a:ea typeface="Times New Roman" pitchFamily="18" charset="0"/>
                <a:cs typeface="Arial" pitchFamily="34" charset="0"/>
              </a:rPr>
              <a:t>SMALL BUSINESS RESEARCH</a:t>
            </a:r>
            <a:endParaRPr kumimoji="0" lang="en-US" sz="1800" b="0" i="0" u="none" strike="noStrike" cap="none" normalizeH="0" baseline="0" dirty="0" smtClean="0">
              <a:ln>
                <a:noFill/>
              </a:ln>
              <a:solidFill>
                <a:schemeClr val="tx1"/>
              </a:solidFill>
              <a:latin typeface="Arial Narrow" pitchFamily="34" charset="0"/>
              <a:cs typeface="Arial" pitchFamily="34" charset="0"/>
            </a:endParaRPr>
          </a:p>
        </p:txBody>
      </p:sp>
      <p:pic>
        <p:nvPicPr>
          <p:cNvPr id="120" name="Picture 2" descr="C:\Users\Soo In\Documents\99_Data\04_templates\auburn symbol.gi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5755" r="16085" b="38816"/>
          <a:stretch/>
        </p:blipFill>
        <p:spPr bwMode="auto">
          <a:xfrm>
            <a:off x="8610600" y="4724400"/>
            <a:ext cx="1056921" cy="840117"/>
          </a:xfrm>
          <a:prstGeom prst="rect">
            <a:avLst/>
          </a:prstGeom>
          <a:noFill/>
        </p:spPr>
      </p:pic>
      <p:sp>
        <p:nvSpPr>
          <p:cNvPr id="37" name="Text Box 116"/>
          <p:cNvSpPr txBox="1">
            <a:spLocks noChangeArrowheads="1"/>
          </p:cNvSpPr>
          <p:nvPr/>
        </p:nvSpPr>
        <p:spPr bwMode="auto">
          <a:xfrm>
            <a:off x="8382000" y="6629400"/>
            <a:ext cx="1257300" cy="8001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700" dirty="0" smtClean="0">
                <a:solidFill>
                  <a:srgbClr val="0F2777"/>
                </a:solidFill>
                <a:latin typeface="Arial" pitchFamily="34" charset="0"/>
                <a:cs typeface="Arial" pitchFamily="34" charset="0"/>
              </a:rPr>
              <a:t>308 </a:t>
            </a:r>
            <a:r>
              <a:rPr lang="en-US" sz="700" dirty="0" err="1" smtClean="0">
                <a:solidFill>
                  <a:srgbClr val="0F2777"/>
                </a:solidFill>
                <a:latin typeface="Arial" pitchFamily="34" charset="0"/>
                <a:cs typeface="Arial" pitchFamily="34" charset="0"/>
              </a:rPr>
              <a:t>Spidle</a:t>
            </a:r>
            <a:r>
              <a:rPr lang="en-US" sz="700" dirty="0" smtClean="0">
                <a:solidFill>
                  <a:srgbClr val="0F2777"/>
                </a:solidFill>
                <a:latin typeface="Arial" pitchFamily="34" charset="0"/>
                <a:cs typeface="Arial" pitchFamily="34" charset="0"/>
              </a:rPr>
              <a:t> Hall</a:t>
            </a:r>
            <a:endParaRPr kumimoji="0" lang="en-US" sz="800" b="0" i="0" u="none" strike="noStrike" cap="none" normalizeH="0" baseline="0" dirty="0" smtClean="0">
              <a:ln>
                <a:noFill/>
              </a:ln>
              <a:solidFill>
                <a:srgbClr val="0F2777"/>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en-US" sz="700" dirty="0" smtClean="0">
                <a:solidFill>
                  <a:srgbClr val="0F2777"/>
                </a:solidFill>
                <a:latin typeface="Arial" pitchFamily="34" charset="0"/>
                <a:cs typeface="Arial" pitchFamily="34" charset="0"/>
              </a:rPr>
              <a:t>261 </a:t>
            </a:r>
            <a:r>
              <a:rPr lang="en-US" sz="700" dirty="0" err="1" smtClean="0">
                <a:solidFill>
                  <a:srgbClr val="0F2777"/>
                </a:solidFill>
                <a:latin typeface="Arial" pitchFamily="34" charset="0"/>
                <a:cs typeface="Arial" pitchFamily="34" charset="0"/>
              </a:rPr>
              <a:t>Mell</a:t>
            </a:r>
            <a:r>
              <a:rPr lang="en-US" sz="700" dirty="0" smtClean="0">
                <a:solidFill>
                  <a:srgbClr val="0F2777"/>
                </a:solidFill>
                <a:latin typeface="Arial" pitchFamily="34" charset="0"/>
                <a:cs typeface="Arial" pitchFamily="34" charset="0"/>
              </a:rPr>
              <a:t> Street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F2777"/>
                </a:solidFill>
                <a:effectLst/>
                <a:latin typeface="Arial" pitchFamily="34" charset="0"/>
                <a:cs typeface="Arial" pitchFamily="34" charset="0"/>
              </a:rPr>
              <a:t>Auburn University</a:t>
            </a:r>
          </a:p>
          <a:p>
            <a:pPr marL="0" marR="0" lvl="0" indent="0" algn="r" defTabSz="914400" rtl="0" eaLnBrk="0" fontAlgn="base" latinLnBrk="0" hangingPunct="0">
              <a:lnSpc>
                <a:spcPct val="100000"/>
              </a:lnSpc>
              <a:spcBef>
                <a:spcPct val="0"/>
              </a:spcBef>
              <a:spcAft>
                <a:spcPct val="0"/>
              </a:spcAft>
              <a:buClrTx/>
              <a:buSzTx/>
              <a:buFontTx/>
              <a:buNone/>
              <a:tabLst/>
            </a:pPr>
            <a:r>
              <a:rPr lang="en-US" sz="700" dirty="0" smtClean="0">
                <a:solidFill>
                  <a:srgbClr val="0F2777"/>
                </a:solidFill>
                <a:latin typeface="Arial" pitchFamily="34" charset="0"/>
                <a:cs typeface="Arial" pitchFamily="34" charset="0"/>
              </a:rPr>
              <a:t>Auburn, Alabama 36849</a:t>
            </a:r>
            <a:endParaRPr kumimoji="0" lang="en-US" sz="800" b="0" i="0" u="none" strike="noStrike" cap="none" normalizeH="0" baseline="0" dirty="0" smtClean="0">
              <a:ln>
                <a:noFill/>
              </a:ln>
              <a:solidFill>
                <a:srgbClr val="0F2777"/>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en-US" sz="700" dirty="0" smtClean="0">
                <a:solidFill>
                  <a:srgbClr val="0F2777"/>
                </a:solidFill>
                <a:latin typeface="Arial" pitchFamily="34" charset="0"/>
                <a:ea typeface="Times New Roman" pitchFamily="18" charset="0"/>
                <a:cs typeface="Arial" pitchFamily="34" charset="0"/>
              </a:rPr>
              <a:t>334-844-4084</a:t>
            </a:r>
            <a:r>
              <a:rPr kumimoji="0" lang="en-US" sz="700" b="0" i="0" u="none" strike="noStrike" cap="none" normalizeH="0" baseline="0" dirty="0" smtClean="0">
                <a:ln>
                  <a:noFill/>
                </a:ln>
                <a:solidFill>
                  <a:srgbClr val="0F2777"/>
                </a:solidFill>
                <a:effectLst/>
                <a:latin typeface="Arial" pitchFamily="34" charset="0"/>
                <a:ea typeface="Times New Roman" pitchFamily="18" charset="0"/>
                <a:cs typeface="Arial" pitchFamily="34" charset="0"/>
              </a:rPr>
              <a:t> phone  </a:t>
            </a:r>
            <a:endParaRPr kumimoji="0" lang="en-US" sz="800" b="0" i="0" u="none" strike="noStrike" cap="none" normalizeH="0" baseline="0" dirty="0" smtClean="0">
              <a:ln>
                <a:noFill/>
              </a:ln>
              <a:solidFill>
                <a:srgbClr val="0F2777"/>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en-US" sz="700" dirty="0" smtClean="0">
                <a:solidFill>
                  <a:srgbClr val="0F2777"/>
                </a:solidFill>
                <a:latin typeface="Arial" pitchFamily="34" charset="0"/>
                <a:ea typeface="Times New Roman" pitchFamily="18" charset="0"/>
                <a:cs typeface="Arial" pitchFamily="34" charset="0"/>
              </a:rPr>
              <a:t>334-844-1340</a:t>
            </a:r>
            <a:r>
              <a:rPr kumimoji="0" lang="en-US" sz="700" b="0" i="0" u="none" strike="noStrike" cap="none" normalizeH="0" baseline="0" dirty="0" smtClean="0">
                <a:ln>
                  <a:noFill/>
                </a:ln>
                <a:solidFill>
                  <a:srgbClr val="0F2777"/>
                </a:solidFill>
                <a:effectLst/>
                <a:latin typeface="Arial" pitchFamily="34" charset="0"/>
                <a:ea typeface="Times New Roman" pitchFamily="18" charset="0"/>
                <a:cs typeface="Arial" pitchFamily="34" charset="0"/>
              </a:rPr>
              <a:t> fax</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F2777"/>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Text Box 11"/>
          <p:cNvSpPr txBox="1">
            <a:spLocks noChangeArrowheads="1"/>
          </p:cNvSpPr>
          <p:nvPr/>
        </p:nvSpPr>
        <p:spPr bwMode="auto">
          <a:xfrm>
            <a:off x="304800" y="457200"/>
            <a:ext cx="4343400" cy="2819400"/>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a:lnSpc>
                <a:spcPct val="150000"/>
              </a:lnSpc>
            </a:pPr>
            <a:r>
              <a:rPr lang="en-US" sz="1000" dirty="0" smtClean="0">
                <a:solidFill>
                  <a:srgbClr val="EF792F"/>
                </a:solidFill>
                <a:latin typeface="Arial" pitchFamily="34" charset="0"/>
                <a:ea typeface="Times New Roman" pitchFamily="18" charset="0"/>
                <a:cs typeface="Arial" pitchFamily="34" charset="0"/>
              </a:rPr>
              <a:t>ABOUT</a:t>
            </a:r>
            <a:endParaRPr lang="en-US" sz="800" dirty="0" smtClean="0">
              <a:solidFill>
                <a:srgbClr val="000000"/>
              </a:solidFill>
              <a:latin typeface="Arial" pitchFamily="34" charset="0"/>
              <a:ea typeface="Times New Roman" pitchFamily="18" charset="0"/>
              <a:cs typeface="Arial" pitchFamily="34" charset="0"/>
            </a:endParaRPr>
          </a:p>
          <a:p>
            <a:pPr>
              <a:lnSpc>
                <a:spcPct val="150000"/>
              </a:lnSpc>
            </a:pPr>
            <a:r>
              <a:rPr lang="en-US" sz="900" dirty="0" smtClean="0">
                <a:solidFill>
                  <a:srgbClr val="000000"/>
                </a:solidFill>
                <a:latin typeface="Arial" pitchFamily="34" charset="0"/>
                <a:ea typeface="Times New Roman" pitchFamily="18" charset="0"/>
                <a:cs typeface="Arial" pitchFamily="34" charset="0"/>
              </a:rPr>
              <a:t>Beginning in 2010, small business research has been a new area of research for CADS faculty. This research consists of such topics as the use of e-commerce, social networking, and experiential marketing strategies among Alabama’s rural small businesses. This research has funded by Auburn University, Office of Research and Outreach. </a:t>
            </a:r>
          </a:p>
          <a:p>
            <a:pPr>
              <a:lnSpc>
                <a:spcPct val="150000"/>
              </a:lnSpc>
            </a:pPr>
            <a:endParaRPr lang="en-US" sz="1000" dirty="0">
              <a:solidFill>
                <a:srgbClr val="000000"/>
              </a:solidFill>
              <a:latin typeface="Arial" pitchFamily="34" charset="0"/>
              <a:cs typeface="Arial"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r>
              <a:rPr lang="en-US" sz="1000" dirty="0" smtClean="0">
                <a:solidFill>
                  <a:srgbClr val="EF792F"/>
                </a:solidFill>
                <a:latin typeface="Arial" pitchFamily="34" charset="0"/>
                <a:ea typeface="Times New Roman" pitchFamily="18" charset="0"/>
                <a:cs typeface="Arial" pitchFamily="34" charset="0"/>
              </a:rPr>
              <a:t>GRANTS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lang="en-US" sz="900" dirty="0" smtClean="0">
                <a:solidFill>
                  <a:srgbClr val="000000"/>
                </a:solidFill>
                <a:latin typeface="Arial" pitchFamily="34" charset="0"/>
                <a:ea typeface="Times New Roman" pitchFamily="18" charset="0"/>
                <a:cs typeface="Arial" pitchFamily="34" charset="0"/>
              </a:rPr>
              <a:t>2012 Auburn University Outreach Scholarship Grant, Office of University Outreach</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2011</a:t>
            </a:r>
            <a:r>
              <a:rPr kumimoji="0" lang="en-US" sz="900" b="0" i="0" u="none" strike="noStrike" cap="none" normalizeH="0" dirty="0" smtClean="0">
                <a:ln>
                  <a:noFill/>
                </a:ln>
                <a:solidFill>
                  <a:srgbClr val="000000"/>
                </a:solidFill>
                <a:effectLst/>
                <a:latin typeface="Arial" pitchFamily="34" charset="0"/>
                <a:ea typeface="Times New Roman" pitchFamily="18" charset="0"/>
                <a:cs typeface="Arial" pitchFamily="34" charset="0"/>
              </a:rPr>
              <a:t> Auburn University Intramural Grant Program, Office of Research</a:t>
            </a:r>
          </a:p>
          <a:p>
            <a:pPr algn="just" defTabSz="914400" eaLnBrk="0" fontAlgn="base" hangingPunct="0">
              <a:lnSpc>
                <a:spcPct val="150000"/>
              </a:lnSpc>
              <a:spcBef>
                <a:spcPct val="0"/>
              </a:spcBef>
              <a:spcAft>
                <a:spcPct val="0"/>
              </a:spcAft>
            </a:pPr>
            <a:r>
              <a:rPr lang="en-US" sz="900" baseline="0" dirty="0" smtClean="0">
                <a:solidFill>
                  <a:srgbClr val="000000"/>
                </a:solidFill>
                <a:latin typeface="Arial" pitchFamily="34" charset="0"/>
                <a:ea typeface="Times New Roman" pitchFamily="18" charset="0"/>
                <a:cs typeface="Arial" pitchFamily="34" charset="0"/>
              </a:rPr>
              <a:t>2011 </a:t>
            </a:r>
            <a:r>
              <a:rPr lang="en-US" sz="900" dirty="0">
                <a:latin typeface="Arial"/>
                <a:cs typeface="Arial"/>
              </a:rPr>
              <a:t>Southern Rural Development Center (SRDC) </a:t>
            </a:r>
            <a:endParaRPr lang="en-US" sz="900" baseline="0" dirty="0" smtClean="0">
              <a:solidFill>
                <a:srgbClr val="000000"/>
              </a:solidFill>
              <a:latin typeface="Arial"/>
              <a:ea typeface="Times New Roman" pitchFamily="18" charset="0"/>
              <a:cs typeface="Arial"/>
            </a:endParaRPr>
          </a:p>
          <a:p>
            <a:pPr algn="just" defTabSz="914400" eaLnBrk="0" fontAlgn="base" hangingPunct="0">
              <a:lnSpc>
                <a:spcPct val="150000"/>
              </a:lnSpc>
              <a:spcBef>
                <a:spcPct val="0"/>
              </a:spcBef>
              <a:spcAft>
                <a:spcPct val="0"/>
              </a:spcAft>
            </a:pPr>
            <a:r>
              <a:rPr lang="en-US" sz="900" baseline="0" dirty="0" smtClean="0">
                <a:solidFill>
                  <a:srgbClr val="000000"/>
                </a:solidFill>
                <a:latin typeface="Arial" pitchFamily="34" charset="0"/>
                <a:ea typeface="Times New Roman" pitchFamily="18" charset="0"/>
                <a:cs typeface="Arial" pitchFamily="34" charset="0"/>
              </a:rPr>
              <a:t>2010</a:t>
            </a:r>
            <a:r>
              <a:rPr lang="en-US" sz="900" dirty="0" smtClean="0">
                <a:solidFill>
                  <a:srgbClr val="000000"/>
                </a:solidFill>
                <a:latin typeface="Arial" pitchFamily="34" charset="0"/>
                <a:ea typeface="Times New Roman" pitchFamily="18" charset="0"/>
                <a:cs typeface="Arial" pitchFamily="34" charset="0"/>
              </a:rPr>
              <a:t> Auburn University </a:t>
            </a:r>
            <a:r>
              <a:rPr lang="en-US" sz="900" dirty="0">
                <a:solidFill>
                  <a:srgbClr val="000000"/>
                </a:solidFill>
                <a:latin typeface="Arial" pitchFamily="34" charset="0"/>
                <a:ea typeface="Times New Roman" pitchFamily="18" charset="0"/>
                <a:cs typeface="Arial" pitchFamily="34" charset="0"/>
              </a:rPr>
              <a:t>Intramural Grant Program, Office of Research</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sz="700" b="0" i="0" u="none" strike="noStrike" cap="none" normalizeH="0" baseline="0" dirty="0" smtClean="0">
              <a:ln>
                <a:noFill/>
              </a:ln>
              <a:solidFill>
                <a:srgbClr val="676767"/>
              </a:solidFill>
              <a:effectLst/>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3150959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49"/>
          <p:cNvSpPr>
            <a:spLocks/>
          </p:cNvSpPr>
          <p:nvPr/>
        </p:nvSpPr>
        <p:spPr bwMode="auto">
          <a:xfrm>
            <a:off x="228600" y="228600"/>
            <a:ext cx="9601200" cy="1908175"/>
          </a:xfrm>
          <a:custGeom>
            <a:avLst/>
            <a:gdLst>
              <a:gd name="T0" fmla="*/ 0 w 3168"/>
              <a:gd name="T1" fmla="*/ 0 h 627"/>
              <a:gd name="T2" fmla="*/ 0 w 3168"/>
              <a:gd name="T3" fmla="*/ 627 h 627"/>
              <a:gd name="T4" fmla="*/ 2168 w 3168"/>
              <a:gd name="T5" fmla="*/ 276 h 627"/>
              <a:gd name="T6" fmla="*/ 3168 w 3168"/>
              <a:gd name="T7" fmla="*/ 242 h 627"/>
              <a:gd name="T8" fmla="*/ 3168 w 3168"/>
              <a:gd name="T9" fmla="*/ 0 h 627"/>
              <a:gd name="T10" fmla="*/ 0 w 3168"/>
              <a:gd name="T11" fmla="*/ 0 h 627"/>
            </a:gdLst>
            <a:ahLst/>
            <a:cxnLst>
              <a:cxn ang="0">
                <a:pos x="T0" y="T1"/>
              </a:cxn>
              <a:cxn ang="0">
                <a:pos x="T2" y="T3"/>
              </a:cxn>
              <a:cxn ang="0">
                <a:pos x="T4" y="T5"/>
              </a:cxn>
              <a:cxn ang="0">
                <a:pos x="T6" y="T7"/>
              </a:cxn>
              <a:cxn ang="0">
                <a:pos x="T8" y="T9"/>
              </a:cxn>
              <a:cxn ang="0">
                <a:pos x="T10" y="T11"/>
              </a:cxn>
            </a:cxnLst>
            <a:rect l="0" t="0" r="r" b="b"/>
            <a:pathLst>
              <a:path w="3168" h="627">
                <a:moveTo>
                  <a:pt x="0" y="0"/>
                </a:moveTo>
                <a:cubicBezTo>
                  <a:pt x="0" y="627"/>
                  <a:pt x="0" y="627"/>
                  <a:pt x="0" y="627"/>
                </a:cubicBezTo>
                <a:cubicBezTo>
                  <a:pt x="731" y="409"/>
                  <a:pt x="1853" y="296"/>
                  <a:pt x="2168" y="276"/>
                </a:cubicBezTo>
                <a:cubicBezTo>
                  <a:pt x="2610" y="249"/>
                  <a:pt x="2951" y="243"/>
                  <a:pt x="3168" y="242"/>
                </a:cubicBezTo>
                <a:cubicBezTo>
                  <a:pt x="3168" y="0"/>
                  <a:pt x="3168" y="0"/>
                  <a:pt x="3168" y="0"/>
                </a:cubicBezTo>
                <a:lnTo>
                  <a:pt x="0" y="0"/>
                </a:lnTo>
                <a:close/>
              </a:path>
            </a:pathLst>
          </a:custGeom>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2" name="Text Box 43"/>
          <p:cNvSpPr txBox="1">
            <a:spLocks noChangeArrowheads="1"/>
          </p:cNvSpPr>
          <p:nvPr/>
        </p:nvSpPr>
        <p:spPr bwMode="auto">
          <a:xfrm>
            <a:off x="228600" y="2438400"/>
            <a:ext cx="1219200" cy="1295400"/>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r>
              <a:rPr kumimoji="0" lang="en-US" sz="1000" b="0" i="0" u="none" strike="noStrike" cap="none" normalizeH="0" baseline="0" dirty="0" smtClean="0">
                <a:ln>
                  <a:noFill/>
                </a:ln>
                <a:solidFill>
                  <a:srgbClr val="EF792F"/>
                </a:solidFill>
                <a:effectLst/>
                <a:latin typeface="Arial" pitchFamily="34" charset="0"/>
                <a:ea typeface="Times New Roman" pitchFamily="18" charset="0"/>
                <a:cs typeface="Arial" pitchFamily="34" charset="0"/>
              </a:rPr>
              <a:t>SMALL BUSINESS RESARCH TOPICS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lang="en-US" sz="900" dirty="0" smtClean="0">
                <a:solidFill>
                  <a:srgbClr val="2E3640"/>
                </a:solidFill>
                <a:latin typeface="Arial" pitchFamily="34" charset="0"/>
                <a:ea typeface="Times New Roman" pitchFamily="18" charset="0"/>
                <a:cs typeface="Arial" pitchFamily="34" charset="0"/>
              </a:rPr>
              <a:t>E-commerce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900" b="0" i="0" u="none" strike="noStrike" cap="none" normalizeH="0" baseline="0" dirty="0" smtClean="0">
                <a:ln>
                  <a:noFill/>
                </a:ln>
                <a:solidFill>
                  <a:srgbClr val="2E3640"/>
                </a:solidFill>
                <a:effectLst/>
                <a:latin typeface="Arial" pitchFamily="34" charset="0"/>
                <a:ea typeface="Times New Roman" pitchFamily="18" charset="0"/>
                <a:cs typeface="Arial" pitchFamily="34" charset="0"/>
              </a:rPr>
              <a:t>Social Networking</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900" b="0" i="0" u="none" strike="noStrike" cap="none" normalizeH="0" baseline="0" dirty="0" smtClean="0">
                <a:ln>
                  <a:noFill/>
                </a:ln>
                <a:solidFill>
                  <a:srgbClr val="2E3640"/>
                </a:solidFill>
                <a:effectLst/>
                <a:latin typeface="Arial" pitchFamily="34" charset="0"/>
                <a:ea typeface="Times New Roman" pitchFamily="18" charset="0"/>
                <a:cs typeface="Arial" pitchFamily="34" charset="0"/>
              </a:rPr>
              <a:t>Experiential Marketing</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42"/>
          <p:cNvSpPr txBox="1">
            <a:spLocks noChangeArrowheads="1"/>
          </p:cNvSpPr>
          <p:nvPr/>
        </p:nvSpPr>
        <p:spPr bwMode="auto">
          <a:xfrm>
            <a:off x="304800" y="381000"/>
            <a:ext cx="4267200" cy="12573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122B81"/>
                </a:solidFill>
                <a:effectLst/>
                <a:latin typeface="Arial" pitchFamily="34" charset="0"/>
                <a:ea typeface="Times New Roman" pitchFamily="18" charset="0"/>
                <a:cs typeface="Arial" pitchFamily="34" charset="0"/>
              </a:rPr>
              <a:t>SMALL BUSINESS</a:t>
            </a:r>
            <a:r>
              <a:rPr kumimoji="0" lang="en-US" sz="1800" b="1" i="0" u="none" strike="noStrike" cap="none" normalizeH="0" dirty="0" smtClean="0">
                <a:ln>
                  <a:noFill/>
                </a:ln>
                <a:solidFill>
                  <a:srgbClr val="122B81"/>
                </a:solidFill>
                <a:effectLst/>
                <a:latin typeface="Arial" pitchFamily="34" charset="0"/>
                <a:ea typeface="Times New Roman" pitchFamily="18" charset="0"/>
                <a:cs typeface="Arial" pitchFamily="34" charset="0"/>
              </a:rPr>
              <a:t> RESEARCH</a:t>
            </a:r>
          </a:p>
          <a:p>
            <a:pPr marL="0" marR="0" lvl="0" indent="0" algn="l" defTabSz="914400" rtl="0" eaLnBrk="1" fontAlgn="base" latinLnBrk="0" hangingPunct="1">
              <a:lnSpc>
                <a:spcPct val="100000"/>
              </a:lnSpc>
              <a:spcBef>
                <a:spcPct val="0"/>
              </a:spcBef>
              <a:spcAft>
                <a:spcPct val="0"/>
              </a:spcAft>
              <a:buClrTx/>
              <a:buSzTx/>
              <a:buFontTx/>
              <a:buNone/>
              <a:tabLst/>
            </a:pPr>
            <a:r>
              <a:rPr lang="en-US" sz="1400" baseline="0" dirty="0" smtClean="0">
                <a:solidFill>
                  <a:schemeClr val="bg1"/>
                </a:solidFill>
                <a:latin typeface="Arial" pitchFamily="34" charset="0"/>
                <a:ea typeface="Times New Roman" pitchFamily="18" charset="0"/>
                <a:cs typeface="Arial" pitchFamily="34" charset="0"/>
              </a:rPr>
              <a:t>To</a:t>
            </a:r>
            <a:r>
              <a:rPr lang="en-US" sz="1400" dirty="0" smtClean="0">
                <a:solidFill>
                  <a:schemeClr val="bg1"/>
                </a:solidFill>
                <a:latin typeface="Arial" pitchFamily="34" charset="0"/>
                <a:ea typeface="Times New Roman" pitchFamily="18" charset="0"/>
                <a:cs typeface="Arial" pitchFamily="34" charset="0"/>
              </a:rPr>
              <a:t> promote rural entrepreneurship in Alabama</a:t>
            </a:r>
            <a:endParaRPr lang="en-US" sz="1400" baseline="0" dirty="0" smtClean="0">
              <a:solidFill>
                <a:schemeClr val="bg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400" baseline="0" dirty="0" smtClean="0">
                <a:solidFill>
                  <a:schemeClr val="bg1"/>
                </a:solidFill>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122B81"/>
              </a:solidFill>
              <a:effectLst/>
              <a:latin typeface="Arial" pitchFamily="34" charset="0"/>
              <a:cs typeface="Arial" pitchFamily="34" charset="0"/>
            </a:endParaRPr>
          </a:p>
        </p:txBody>
      </p:sp>
      <p:grpSp>
        <p:nvGrpSpPr>
          <p:cNvPr id="28" name="Group 25"/>
          <p:cNvGrpSpPr>
            <a:grpSpLocks/>
          </p:cNvGrpSpPr>
          <p:nvPr/>
        </p:nvGrpSpPr>
        <p:grpSpPr bwMode="auto">
          <a:xfrm>
            <a:off x="4419600" y="1371600"/>
            <a:ext cx="501750" cy="546170"/>
            <a:chOff x="1119471" y="1086350"/>
            <a:chExt cx="5010" cy="5471"/>
          </a:xfrm>
        </p:grpSpPr>
        <p:sp>
          <p:nvSpPr>
            <p:cNvPr id="29" name="Freeform 37"/>
            <p:cNvSpPr>
              <a:spLocks/>
            </p:cNvSpPr>
            <p:nvPr/>
          </p:nvSpPr>
          <p:spPr bwMode="auto">
            <a:xfrm>
              <a:off x="1119471" y="1090748"/>
              <a:ext cx="5010" cy="1073"/>
            </a:xfrm>
            <a:custGeom>
              <a:avLst/>
              <a:gdLst>
                <a:gd name="T0" fmla="*/ 462617 w 500971"/>
                <a:gd name="T1" fmla="*/ 0 h 107314"/>
                <a:gd name="T2" fmla="*/ 38197 w 500971"/>
                <a:gd name="T3" fmla="*/ 0 h 107314"/>
                <a:gd name="T4" fmla="*/ 32515 w 500971"/>
                <a:gd name="T5" fmla="*/ 473 h 107314"/>
                <a:gd name="T6" fmla="*/ 27148 w 500971"/>
                <a:gd name="T7" fmla="*/ 1578 h 107314"/>
                <a:gd name="T8" fmla="*/ 22097 w 500971"/>
                <a:gd name="T9" fmla="*/ 3629 h 107314"/>
                <a:gd name="T10" fmla="*/ 17520 w 500971"/>
                <a:gd name="T11" fmla="*/ 6154 h 107314"/>
                <a:gd name="T12" fmla="*/ 13101 w 500971"/>
                <a:gd name="T13" fmla="*/ 9469 h 107314"/>
                <a:gd name="T14" fmla="*/ 9471 w 500971"/>
                <a:gd name="T15" fmla="*/ 13256 h 107314"/>
                <a:gd name="T16" fmla="*/ 6156 w 500971"/>
                <a:gd name="T17" fmla="*/ 17517 h 107314"/>
                <a:gd name="T18" fmla="*/ 3631 w 500971"/>
                <a:gd name="T19" fmla="*/ 22252 h 107314"/>
                <a:gd name="T20" fmla="*/ 1579 w 500971"/>
                <a:gd name="T21" fmla="*/ 27302 h 107314"/>
                <a:gd name="T22" fmla="*/ 474 w 500971"/>
                <a:gd name="T23" fmla="*/ 32667 h 107314"/>
                <a:gd name="T24" fmla="*/ 0 w 500971"/>
                <a:gd name="T25" fmla="*/ 38349 h 107314"/>
                <a:gd name="T26" fmla="*/ 0 w 500971"/>
                <a:gd name="T27" fmla="*/ 69123 h 107314"/>
                <a:gd name="T28" fmla="*/ 474 w 500971"/>
                <a:gd name="T29" fmla="*/ 74804 h 107314"/>
                <a:gd name="T30" fmla="*/ 1579 w 500971"/>
                <a:gd name="T31" fmla="*/ 80170 h 107314"/>
                <a:gd name="T32" fmla="*/ 3631 w 500971"/>
                <a:gd name="T33" fmla="*/ 85220 h 107314"/>
                <a:gd name="T34" fmla="*/ 6156 w 500971"/>
                <a:gd name="T35" fmla="*/ 89954 h 107314"/>
                <a:gd name="T36" fmla="*/ 9471 w 500971"/>
                <a:gd name="T37" fmla="*/ 94216 h 107314"/>
                <a:gd name="T38" fmla="*/ 13101 w 500971"/>
                <a:gd name="T39" fmla="*/ 98003 h 107314"/>
                <a:gd name="T40" fmla="*/ 17520 w 500971"/>
                <a:gd name="T41" fmla="*/ 101159 h 107314"/>
                <a:gd name="T42" fmla="*/ 22097 w 500971"/>
                <a:gd name="T43" fmla="*/ 103842 h 107314"/>
                <a:gd name="T44" fmla="*/ 27148 w 500971"/>
                <a:gd name="T45" fmla="*/ 105736 h 107314"/>
                <a:gd name="T46" fmla="*/ 32515 w 500971"/>
                <a:gd name="T47" fmla="*/ 106841 h 107314"/>
                <a:gd name="T48" fmla="*/ 38197 w 500971"/>
                <a:gd name="T49" fmla="*/ 107314 h 107314"/>
                <a:gd name="T50" fmla="*/ 462617 w 500971"/>
                <a:gd name="T51" fmla="*/ 107314 h 107314"/>
                <a:gd name="T52" fmla="*/ 468299 w 500971"/>
                <a:gd name="T53" fmla="*/ 106841 h 107314"/>
                <a:gd name="T54" fmla="*/ 473665 w 500971"/>
                <a:gd name="T55" fmla="*/ 105736 h 107314"/>
                <a:gd name="T56" fmla="*/ 478716 w 500971"/>
                <a:gd name="T57" fmla="*/ 103842 h 107314"/>
                <a:gd name="T58" fmla="*/ 483451 w 500971"/>
                <a:gd name="T59" fmla="*/ 101159 h 107314"/>
                <a:gd name="T60" fmla="*/ 487713 w 500971"/>
                <a:gd name="T61" fmla="*/ 98003 h 107314"/>
                <a:gd name="T62" fmla="*/ 491501 w 500971"/>
                <a:gd name="T63" fmla="*/ 94216 h 107314"/>
                <a:gd name="T64" fmla="*/ 494815 w 500971"/>
                <a:gd name="T65" fmla="*/ 89954 h 107314"/>
                <a:gd name="T66" fmla="*/ 497341 w 500971"/>
                <a:gd name="T67" fmla="*/ 85220 h 107314"/>
                <a:gd name="T68" fmla="*/ 499393 w 500971"/>
                <a:gd name="T69" fmla="*/ 80170 h 107314"/>
                <a:gd name="T70" fmla="*/ 500497 w 500971"/>
                <a:gd name="T71" fmla="*/ 74804 h 107314"/>
                <a:gd name="T72" fmla="*/ 500971 w 500971"/>
                <a:gd name="T73" fmla="*/ 69123 h 107314"/>
                <a:gd name="T74" fmla="*/ 500971 w 500971"/>
                <a:gd name="T75" fmla="*/ 38349 h 107314"/>
                <a:gd name="T76" fmla="*/ 500497 w 500971"/>
                <a:gd name="T77" fmla="*/ 32667 h 107314"/>
                <a:gd name="T78" fmla="*/ 499393 w 500971"/>
                <a:gd name="T79" fmla="*/ 27302 h 107314"/>
                <a:gd name="T80" fmla="*/ 497341 w 500971"/>
                <a:gd name="T81" fmla="*/ 22252 h 107314"/>
                <a:gd name="T82" fmla="*/ 494815 w 500971"/>
                <a:gd name="T83" fmla="*/ 17517 h 107314"/>
                <a:gd name="T84" fmla="*/ 491501 w 500971"/>
                <a:gd name="T85" fmla="*/ 13256 h 107314"/>
                <a:gd name="T86" fmla="*/ 487713 w 500971"/>
                <a:gd name="T87" fmla="*/ 9469 h 107314"/>
                <a:gd name="T88" fmla="*/ 483451 w 500971"/>
                <a:gd name="T89" fmla="*/ 6154 h 107314"/>
                <a:gd name="T90" fmla="*/ 478716 w 500971"/>
                <a:gd name="T91" fmla="*/ 3629 h 107314"/>
                <a:gd name="T92" fmla="*/ 473665 w 500971"/>
                <a:gd name="T93" fmla="*/ 1578 h 107314"/>
                <a:gd name="T94" fmla="*/ 468299 w 500971"/>
                <a:gd name="T95" fmla="*/ 473 h 107314"/>
                <a:gd name="T96" fmla="*/ 462617 w 500971"/>
                <a:gd name="T97" fmla="*/ 0 h 107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0971" h="107314">
                  <a:moveTo>
                    <a:pt x="462617" y="0"/>
                  </a:moveTo>
                  <a:lnTo>
                    <a:pt x="38197" y="0"/>
                  </a:lnTo>
                  <a:lnTo>
                    <a:pt x="32515" y="473"/>
                  </a:lnTo>
                  <a:lnTo>
                    <a:pt x="27148" y="1578"/>
                  </a:lnTo>
                  <a:lnTo>
                    <a:pt x="22097" y="3629"/>
                  </a:lnTo>
                  <a:lnTo>
                    <a:pt x="17520" y="6154"/>
                  </a:lnTo>
                  <a:lnTo>
                    <a:pt x="13101" y="9469"/>
                  </a:lnTo>
                  <a:lnTo>
                    <a:pt x="9471" y="13256"/>
                  </a:lnTo>
                  <a:lnTo>
                    <a:pt x="6156" y="17517"/>
                  </a:lnTo>
                  <a:lnTo>
                    <a:pt x="3631" y="22252"/>
                  </a:lnTo>
                  <a:lnTo>
                    <a:pt x="1579" y="27302"/>
                  </a:lnTo>
                  <a:lnTo>
                    <a:pt x="474" y="32667"/>
                  </a:lnTo>
                  <a:lnTo>
                    <a:pt x="0" y="38349"/>
                  </a:lnTo>
                  <a:lnTo>
                    <a:pt x="0" y="69123"/>
                  </a:lnTo>
                  <a:lnTo>
                    <a:pt x="474" y="74804"/>
                  </a:lnTo>
                  <a:lnTo>
                    <a:pt x="1579" y="80170"/>
                  </a:lnTo>
                  <a:lnTo>
                    <a:pt x="3631" y="85220"/>
                  </a:lnTo>
                  <a:lnTo>
                    <a:pt x="6156" y="89954"/>
                  </a:lnTo>
                  <a:lnTo>
                    <a:pt x="9471" y="94216"/>
                  </a:lnTo>
                  <a:lnTo>
                    <a:pt x="13101" y="98003"/>
                  </a:lnTo>
                  <a:lnTo>
                    <a:pt x="17520" y="101159"/>
                  </a:lnTo>
                  <a:lnTo>
                    <a:pt x="22097" y="103842"/>
                  </a:lnTo>
                  <a:lnTo>
                    <a:pt x="27148" y="105736"/>
                  </a:lnTo>
                  <a:lnTo>
                    <a:pt x="32515" y="106841"/>
                  </a:lnTo>
                  <a:lnTo>
                    <a:pt x="38197" y="107314"/>
                  </a:lnTo>
                  <a:lnTo>
                    <a:pt x="462617" y="107314"/>
                  </a:lnTo>
                  <a:lnTo>
                    <a:pt x="468299" y="106841"/>
                  </a:lnTo>
                  <a:lnTo>
                    <a:pt x="473665" y="105736"/>
                  </a:lnTo>
                  <a:lnTo>
                    <a:pt x="478716" y="103842"/>
                  </a:lnTo>
                  <a:lnTo>
                    <a:pt x="483451" y="101159"/>
                  </a:lnTo>
                  <a:lnTo>
                    <a:pt x="487713" y="98003"/>
                  </a:lnTo>
                  <a:lnTo>
                    <a:pt x="491501" y="94216"/>
                  </a:lnTo>
                  <a:lnTo>
                    <a:pt x="494815" y="89954"/>
                  </a:lnTo>
                  <a:lnTo>
                    <a:pt x="497341" y="85220"/>
                  </a:lnTo>
                  <a:lnTo>
                    <a:pt x="499393" y="80170"/>
                  </a:lnTo>
                  <a:lnTo>
                    <a:pt x="500497" y="74804"/>
                  </a:lnTo>
                  <a:lnTo>
                    <a:pt x="500971" y="69123"/>
                  </a:lnTo>
                  <a:lnTo>
                    <a:pt x="500971" y="38349"/>
                  </a:lnTo>
                  <a:lnTo>
                    <a:pt x="500497" y="32667"/>
                  </a:lnTo>
                  <a:lnTo>
                    <a:pt x="499393" y="27302"/>
                  </a:lnTo>
                  <a:lnTo>
                    <a:pt x="497341" y="22252"/>
                  </a:lnTo>
                  <a:lnTo>
                    <a:pt x="494815" y="17517"/>
                  </a:lnTo>
                  <a:lnTo>
                    <a:pt x="491501" y="13256"/>
                  </a:lnTo>
                  <a:lnTo>
                    <a:pt x="487713" y="9469"/>
                  </a:lnTo>
                  <a:lnTo>
                    <a:pt x="483451" y="6154"/>
                  </a:lnTo>
                  <a:lnTo>
                    <a:pt x="478716" y="3629"/>
                  </a:lnTo>
                  <a:lnTo>
                    <a:pt x="473665" y="1578"/>
                  </a:lnTo>
                  <a:lnTo>
                    <a:pt x="468299" y="473"/>
                  </a:lnTo>
                  <a:lnTo>
                    <a:pt x="462617" y="0"/>
                  </a:lnTo>
                </a:path>
              </a:pathLst>
            </a:custGeom>
            <a:noFill/>
            <a:ln w="9470">
              <a:solidFill>
                <a:srgbClr val="2E3640"/>
              </a:solidFill>
              <a:round/>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p:cNvSpPr>
              <a:spLocks/>
            </p:cNvSpPr>
            <p:nvPr/>
          </p:nvSpPr>
          <p:spPr bwMode="auto">
            <a:xfrm>
              <a:off x="1119474" y="1087113"/>
              <a:ext cx="4997" cy="3324"/>
            </a:xfrm>
            <a:custGeom>
              <a:avLst/>
              <a:gdLst>
                <a:gd name="T0" fmla="*/ 57926 w 499708"/>
                <a:gd name="T1" fmla="*/ 332360 h 332360"/>
                <a:gd name="T2" fmla="*/ 441940 w 499708"/>
                <a:gd name="T3" fmla="*/ 332360 h 332360"/>
                <a:gd name="T4" fmla="*/ 449201 w 499708"/>
                <a:gd name="T5" fmla="*/ 331886 h 332360"/>
                <a:gd name="T6" fmla="*/ 456145 w 499708"/>
                <a:gd name="T7" fmla="*/ 330624 h 332360"/>
                <a:gd name="T8" fmla="*/ 462774 w 499708"/>
                <a:gd name="T9" fmla="*/ 328415 h 332360"/>
                <a:gd name="T10" fmla="*/ 469088 w 499708"/>
                <a:gd name="T11" fmla="*/ 325574 h 332360"/>
                <a:gd name="T12" fmla="*/ 474928 w 499708"/>
                <a:gd name="T13" fmla="*/ 321944 h 332360"/>
                <a:gd name="T14" fmla="*/ 480294 w 499708"/>
                <a:gd name="T15" fmla="*/ 317683 h 332360"/>
                <a:gd name="T16" fmla="*/ 485187 w 499708"/>
                <a:gd name="T17" fmla="*/ 312791 h 332360"/>
                <a:gd name="T18" fmla="*/ 489291 w 499708"/>
                <a:gd name="T19" fmla="*/ 307425 h 332360"/>
                <a:gd name="T20" fmla="*/ 492921 w 499708"/>
                <a:gd name="T21" fmla="*/ 301586 h 332360"/>
                <a:gd name="T22" fmla="*/ 495762 w 499708"/>
                <a:gd name="T23" fmla="*/ 295273 h 332360"/>
                <a:gd name="T24" fmla="*/ 497972 w 499708"/>
                <a:gd name="T25" fmla="*/ 288645 h 332360"/>
                <a:gd name="T26" fmla="*/ 499234 w 499708"/>
                <a:gd name="T27" fmla="*/ 281701 h 332360"/>
                <a:gd name="T28" fmla="*/ 499708 w 499708"/>
                <a:gd name="T29" fmla="*/ 274442 h 332360"/>
                <a:gd name="T30" fmla="*/ 499708 w 499708"/>
                <a:gd name="T31" fmla="*/ 57919 h 332360"/>
                <a:gd name="T32" fmla="*/ 499234 w 499708"/>
                <a:gd name="T33" fmla="*/ 50659 h 332360"/>
                <a:gd name="T34" fmla="*/ 497972 w 499708"/>
                <a:gd name="T35" fmla="*/ 43715 h 332360"/>
                <a:gd name="T36" fmla="*/ 495762 w 499708"/>
                <a:gd name="T37" fmla="*/ 37087 h 332360"/>
                <a:gd name="T38" fmla="*/ 492921 w 499708"/>
                <a:gd name="T39" fmla="*/ 30774 h 332360"/>
                <a:gd name="T40" fmla="*/ 489291 w 499708"/>
                <a:gd name="T41" fmla="*/ 24935 h 332360"/>
                <a:gd name="T42" fmla="*/ 485187 w 499708"/>
                <a:gd name="T43" fmla="*/ 19569 h 332360"/>
                <a:gd name="T44" fmla="*/ 480294 w 499708"/>
                <a:gd name="T45" fmla="*/ 14677 h 332360"/>
                <a:gd name="T46" fmla="*/ 474928 w 499708"/>
                <a:gd name="T47" fmla="*/ 10416 h 332360"/>
                <a:gd name="T48" fmla="*/ 469088 w 499708"/>
                <a:gd name="T49" fmla="*/ 6786 h 332360"/>
                <a:gd name="T50" fmla="*/ 462774 w 499708"/>
                <a:gd name="T51" fmla="*/ 3946 h 332360"/>
                <a:gd name="T52" fmla="*/ 456145 w 499708"/>
                <a:gd name="T53" fmla="*/ 1736 h 332360"/>
                <a:gd name="T54" fmla="*/ 449201 w 499708"/>
                <a:gd name="T55" fmla="*/ 474 h 332360"/>
                <a:gd name="T56" fmla="*/ 441940 w 499708"/>
                <a:gd name="T57" fmla="*/ 0 h 332360"/>
                <a:gd name="T58" fmla="*/ 57926 w 499708"/>
                <a:gd name="T59" fmla="*/ 0 h 332360"/>
                <a:gd name="T60" fmla="*/ 50665 w 499708"/>
                <a:gd name="T61" fmla="*/ 474 h 332360"/>
                <a:gd name="T62" fmla="*/ 43721 w 499708"/>
                <a:gd name="T63" fmla="*/ 1736 h 332360"/>
                <a:gd name="T64" fmla="*/ 37091 w 499708"/>
                <a:gd name="T65" fmla="*/ 3946 h 332360"/>
                <a:gd name="T66" fmla="*/ 30778 w 499708"/>
                <a:gd name="T67" fmla="*/ 6786 h 332360"/>
                <a:gd name="T68" fmla="*/ 24938 w 499708"/>
                <a:gd name="T69" fmla="*/ 10416 h 332360"/>
                <a:gd name="T70" fmla="*/ 19572 w 499708"/>
                <a:gd name="T71" fmla="*/ 14677 h 332360"/>
                <a:gd name="T72" fmla="*/ 14679 w 499708"/>
                <a:gd name="T73" fmla="*/ 19569 h 332360"/>
                <a:gd name="T74" fmla="*/ 10417 w 499708"/>
                <a:gd name="T75" fmla="*/ 24935 h 332360"/>
                <a:gd name="T76" fmla="*/ 6787 w 499708"/>
                <a:gd name="T77" fmla="*/ 30774 h 332360"/>
                <a:gd name="T78" fmla="*/ 3946 w 499708"/>
                <a:gd name="T79" fmla="*/ 37087 h 332360"/>
                <a:gd name="T80" fmla="*/ 1736 w 499708"/>
                <a:gd name="T81" fmla="*/ 43715 h 332360"/>
                <a:gd name="T82" fmla="*/ 474 w 499708"/>
                <a:gd name="T83" fmla="*/ 50659 h 332360"/>
                <a:gd name="T84" fmla="*/ 0 w 499708"/>
                <a:gd name="T85" fmla="*/ 57919 h 332360"/>
                <a:gd name="T86" fmla="*/ 0 w 499708"/>
                <a:gd name="T87" fmla="*/ 274442 h 332360"/>
                <a:gd name="T88" fmla="*/ 474 w 499708"/>
                <a:gd name="T89" fmla="*/ 281701 h 332360"/>
                <a:gd name="T90" fmla="*/ 1736 w 499708"/>
                <a:gd name="T91" fmla="*/ 288645 h 332360"/>
                <a:gd name="T92" fmla="*/ 3946 w 499708"/>
                <a:gd name="T93" fmla="*/ 295273 h 332360"/>
                <a:gd name="T94" fmla="*/ 6787 w 499708"/>
                <a:gd name="T95" fmla="*/ 301586 h 332360"/>
                <a:gd name="T96" fmla="*/ 10417 w 499708"/>
                <a:gd name="T97" fmla="*/ 307425 h 332360"/>
                <a:gd name="T98" fmla="*/ 14679 w 499708"/>
                <a:gd name="T99" fmla="*/ 312791 h 332360"/>
                <a:gd name="T100" fmla="*/ 19572 w 499708"/>
                <a:gd name="T101" fmla="*/ 317683 h 332360"/>
                <a:gd name="T102" fmla="*/ 24938 w 499708"/>
                <a:gd name="T103" fmla="*/ 321944 h 332360"/>
                <a:gd name="T104" fmla="*/ 30778 w 499708"/>
                <a:gd name="T105" fmla="*/ 325574 h 332360"/>
                <a:gd name="T106" fmla="*/ 37091 w 499708"/>
                <a:gd name="T107" fmla="*/ 328415 h 332360"/>
                <a:gd name="T108" fmla="*/ 43721 w 499708"/>
                <a:gd name="T109" fmla="*/ 330624 h 332360"/>
                <a:gd name="T110" fmla="*/ 50665 w 499708"/>
                <a:gd name="T111" fmla="*/ 331886 h 332360"/>
                <a:gd name="T112" fmla="*/ 57926 w 499708"/>
                <a:gd name="T113" fmla="*/ 332360 h 33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9708" h="332360">
                  <a:moveTo>
                    <a:pt x="57926" y="332360"/>
                  </a:moveTo>
                  <a:lnTo>
                    <a:pt x="441940" y="332360"/>
                  </a:lnTo>
                  <a:lnTo>
                    <a:pt x="449201" y="331886"/>
                  </a:lnTo>
                  <a:lnTo>
                    <a:pt x="456145" y="330624"/>
                  </a:lnTo>
                  <a:lnTo>
                    <a:pt x="462774" y="328415"/>
                  </a:lnTo>
                  <a:lnTo>
                    <a:pt x="469088" y="325574"/>
                  </a:lnTo>
                  <a:lnTo>
                    <a:pt x="474928" y="321944"/>
                  </a:lnTo>
                  <a:lnTo>
                    <a:pt x="480294" y="317683"/>
                  </a:lnTo>
                  <a:lnTo>
                    <a:pt x="485187" y="312791"/>
                  </a:lnTo>
                  <a:lnTo>
                    <a:pt x="489291" y="307425"/>
                  </a:lnTo>
                  <a:lnTo>
                    <a:pt x="492921" y="301586"/>
                  </a:lnTo>
                  <a:lnTo>
                    <a:pt x="495762" y="295273"/>
                  </a:lnTo>
                  <a:lnTo>
                    <a:pt x="497972" y="288645"/>
                  </a:lnTo>
                  <a:lnTo>
                    <a:pt x="499234" y="281701"/>
                  </a:lnTo>
                  <a:lnTo>
                    <a:pt x="499708" y="274442"/>
                  </a:lnTo>
                  <a:lnTo>
                    <a:pt x="499708" y="57919"/>
                  </a:lnTo>
                  <a:lnTo>
                    <a:pt x="499234" y="50659"/>
                  </a:lnTo>
                  <a:lnTo>
                    <a:pt x="497972" y="43715"/>
                  </a:lnTo>
                  <a:lnTo>
                    <a:pt x="495762" y="37087"/>
                  </a:lnTo>
                  <a:lnTo>
                    <a:pt x="492921" y="30774"/>
                  </a:lnTo>
                  <a:lnTo>
                    <a:pt x="489291" y="24935"/>
                  </a:lnTo>
                  <a:lnTo>
                    <a:pt x="485187" y="19569"/>
                  </a:lnTo>
                  <a:lnTo>
                    <a:pt x="480294" y="14677"/>
                  </a:lnTo>
                  <a:lnTo>
                    <a:pt x="474928" y="10416"/>
                  </a:lnTo>
                  <a:lnTo>
                    <a:pt x="469088" y="6786"/>
                  </a:lnTo>
                  <a:lnTo>
                    <a:pt x="462774" y="3946"/>
                  </a:lnTo>
                  <a:lnTo>
                    <a:pt x="456145" y="1736"/>
                  </a:lnTo>
                  <a:lnTo>
                    <a:pt x="449201" y="474"/>
                  </a:lnTo>
                  <a:lnTo>
                    <a:pt x="441940" y="0"/>
                  </a:lnTo>
                  <a:lnTo>
                    <a:pt x="57926" y="0"/>
                  </a:lnTo>
                  <a:lnTo>
                    <a:pt x="50665" y="474"/>
                  </a:lnTo>
                  <a:lnTo>
                    <a:pt x="43721" y="1736"/>
                  </a:lnTo>
                  <a:lnTo>
                    <a:pt x="37091" y="3946"/>
                  </a:lnTo>
                  <a:lnTo>
                    <a:pt x="30778" y="6786"/>
                  </a:lnTo>
                  <a:lnTo>
                    <a:pt x="24938" y="10416"/>
                  </a:lnTo>
                  <a:lnTo>
                    <a:pt x="19572" y="14677"/>
                  </a:lnTo>
                  <a:lnTo>
                    <a:pt x="14679" y="19569"/>
                  </a:lnTo>
                  <a:lnTo>
                    <a:pt x="10417" y="24935"/>
                  </a:lnTo>
                  <a:lnTo>
                    <a:pt x="6787" y="30774"/>
                  </a:lnTo>
                  <a:lnTo>
                    <a:pt x="3946" y="37087"/>
                  </a:lnTo>
                  <a:lnTo>
                    <a:pt x="1736" y="43715"/>
                  </a:lnTo>
                  <a:lnTo>
                    <a:pt x="474" y="50659"/>
                  </a:lnTo>
                  <a:lnTo>
                    <a:pt x="0" y="57919"/>
                  </a:lnTo>
                  <a:lnTo>
                    <a:pt x="0" y="274442"/>
                  </a:lnTo>
                  <a:lnTo>
                    <a:pt x="474" y="281701"/>
                  </a:lnTo>
                  <a:lnTo>
                    <a:pt x="1736" y="288645"/>
                  </a:lnTo>
                  <a:lnTo>
                    <a:pt x="3946" y="295273"/>
                  </a:lnTo>
                  <a:lnTo>
                    <a:pt x="6787" y="301586"/>
                  </a:lnTo>
                  <a:lnTo>
                    <a:pt x="10417" y="307425"/>
                  </a:lnTo>
                  <a:lnTo>
                    <a:pt x="14679" y="312791"/>
                  </a:lnTo>
                  <a:lnTo>
                    <a:pt x="19572" y="317683"/>
                  </a:lnTo>
                  <a:lnTo>
                    <a:pt x="24938" y="321944"/>
                  </a:lnTo>
                  <a:lnTo>
                    <a:pt x="30778" y="325574"/>
                  </a:lnTo>
                  <a:lnTo>
                    <a:pt x="37091" y="328415"/>
                  </a:lnTo>
                  <a:lnTo>
                    <a:pt x="43721" y="330624"/>
                  </a:lnTo>
                  <a:lnTo>
                    <a:pt x="50665" y="331886"/>
                  </a:lnTo>
                  <a:lnTo>
                    <a:pt x="57926" y="332360"/>
                  </a:lnTo>
                </a:path>
              </a:pathLst>
            </a:custGeom>
            <a:noFill/>
            <a:ln w="9470">
              <a:solidFill>
                <a:srgbClr val="2E3640"/>
              </a:solidFill>
              <a:round/>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1" name="Freeform 35"/>
            <p:cNvSpPr>
              <a:spLocks/>
            </p:cNvSpPr>
            <p:nvPr/>
          </p:nvSpPr>
          <p:spPr bwMode="auto">
            <a:xfrm>
              <a:off x="1119749" y="1087388"/>
              <a:ext cx="4448" cy="2774"/>
            </a:xfrm>
            <a:custGeom>
              <a:avLst/>
              <a:gdLst>
                <a:gd name="T0" fmla="*/ 30462 w 444781"/>
                <a:gd name="T1" fmla="*/ 0 h 277440"/>
                <a:gd name="T2" fmla="*/ 24938 w 444781"/>
                <a:gd name="T3" fmla="*/ 474 h 277440"/>
                <a:gd name="T4" fmla="*/ 19887 w 444781"/>
                <a:gd name="T5" fmla="*/ 1894 h 277440"/>
                <a:gd name="T6" fmla="*/ 15152 w 444781"/>
                <a:gd name="T7" fmla="*/ 4103 h 277440"/>
                <a:gd name="T8" fmla="*/ 10890 w 444781"/>
                <a:gd name="T9" fmla="*/ 7260 h 277440"/>
                <a:gd name="T10" fmla="*/ 7260 w 444781"/>
                <a:gd name="T11" fmla="*/ 10890 h 277440"/>
                <a:gd name="T12" fmla="*/ 4103 w 444781"/>
                <a:gd name="T13" fmla="*/ 15151 h 277440"/>
                <a:gd name="T14" fmla="*/ 1894 w 444781"/>
                <a:gd name="T15" fmla="*/ 19885 h 277440"/>
                <a:gd name="T16" fmla="*/ 473 w 444781"/>
                <a:gd name="T17" fmla="*/ 24935 h 277440"/>
                <a:gd name="T18" fmla="*/ 0 w 444781"/>
                <a:gd name="T19" fmla="*/ 30459 h 277440"/>
                <a:gd name="T20" fmla="*/ 0 w 444781"/>
                <a:gd name="T21" fmla="*/ 246982 h 277440"/>
                <a:gd name="T22" fmla="*/ 473 w 444781"/>
                <a:gd name="T23" fmla="*/ 252505 h 277440"/>
                <a:gd name="T24" fmla="*/ 1894 w 444781"/>
                <a:gd name="T25" fmla="*/ 257555 h 277440"/>
                <a:gd name="T26" fmla="*/ 4103 w 444781"/>
                <a:gd name="T27" fmla="*/ 262290 h 277440"/>
                <a:gd name="T28" fmla="*/ 7260 w 444781"/>
                <a:gd name="T29" fmla="*/ 266551 h 277440"/>
                <a:gd name="T30" fmla="*/ 10890 w 444781"/>
                <a:gd name="T31" fmla="*/ 270181 h 277440"/>
                <a:gd name="T32" fmla="*/ 15152 w 444781"/>
                <a:gd name="T33" fmla="*/ 273337 h 277440"/>
                <a:gd name="T34" fmla="*/ 19887 w 444781"/>
                <a:gd name="T35" fmla="*/ 275546 h 277440"/>
                <a:gd name="T36" fmla="*/ 24938 w 444781"/>
                <a:gd name="T37" fmla="*/ 276967 h 277440"/>
                <a:gd name="T38" fmla="*/ 30462 w 444781"/>
                <a:gd name="T39" fmla="*/ 277440 h 277440"/>
                <a:gd name="T40" fmla="*/ 414476 w 444781"/>
                <a:gd name="T41" fmla="*/ 277440 h 277440"/>
                <a:gd name="T42" fmla="*/ 420000 w 444781"/>
                <a:gd name="T43" fmla="*/ 276967 h 277440"/>
                <a:gd name="T44" fmla="*/ 425051 w 444781"/>
                <a:gd name="T45" fmla="*/ 275546 h 277440"/>
                <a:gd name="T46" fmla="*/ 429786 w 444781"/>
                <a:gd name="T47" fmla="*/ 273337 h 277440"/>
                <a:gd name="T48" fmla="*/ 434048 w 444781"/>
                <a:gd name="T49" fmla="*/ 270181 h 277440"/>
                <a:gd name="T50" fmla="*/ 437678 w 444781"/>
                <a:gd name="T51" fmla="*/ 266551 h 277440"/>
                <a:gd name="T52" fmla="*/ 440677 w 444781"/>
                <a:gd name="T53" fmla="*/ 262290 h 277440"/>
                <a:gd name="T54" fmla="*/ 442887 w 444781"/>
                <a:gd name="T55" fmla="*/ 257555 h 277440"/>
                <a:gd name="T56" fmla="*/ 444307 w 444781"/>
                <a:gd name="T57" fmla="*/ 252505 h 277440"/>
                <a:gd name="T58" fmla="*/ 444781 w 444781"/>
                <a:gd name="T59" fmla="*/ 246982 h 277440"/>
                <a:gd name="T60" fmla="*/ 444781 w 444781"/>
                <a:gd name="T61" fmla="*/ 30459 h 277440"/>
                <a:gd name="T62" fmla="*/ 444307 w 444781"/>
                <a:gd name="T63" fmla="*/ 24935 h 277440"/>
                <a:gd name="T64" fmla="*/ 442887 w 444781"/>
                <a:gd name="T65" fmla="*/ 19885 h 277440"/>
                <a:gd name="T66" fmla="*/ 440677 w 444781"/>
                <a:gd name="T67" fmla="*/ 15151 h 277440"/>
                <a:gd name="T68" fmla="*/ 437678 w 444781"/>
                <a:gd name="T69" fmla="*/ 10890 h 277440"/>
                <a:gd name="T70" fmla="*/ 434048 w 444781"/>
                <a:gd name="T71" fmla="*/ 7260 h 277440"/>
                <a:gd name="T72" fmla="*/ 429786 w 444781"/>
                <a:gd name="T73" fmla="*/ 4103 h 277440"/>
                <a:gd name="T74" fmla="*/ 425051 w 444781"/>
                <a:gd name="T75" fmla="*/ 1894 h 277440"/>
                <a:gd name="T76" fmla="*/ 420000 w 444781"/>
                <a:gd name="T77" fmla="*/ 474 h 277440"/>
                <a:gd name="T78" fmla="*/ 414476 w 444781"/>
                <a:gd name="T79" fmla="*/ 0 h 277440"/>
                <a:gd name="T80" fmla="*/ 30462 w 444781"/>
                <a:gd name="T81" fmla="*/ 0 h 277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4781" h="277440">
                  <a:moveTo>
                    <a:pt x="30462" y="0"/>
                  </a:moveTo>
                  <a:lnTo>
                    <a:pt x="24938" y="474"/>
                  </a:lnTo>
                  <a:lnTo>
                    <a:pt x="19887" y="1894"/>
                  </a:lnTo>
                  <a:lnTo>
                    <a:pt x="15152" y="4103"/>
                  </a:lnTo>
                  <a:lnTo>
                    <a:pt x="10890" y="7260"/>
                  </a:lnTo>
                  <a:lnTo>
                    <a:pt x="7260" y="10890"/>
                  </a:lnTo>
                  <a:lnTo>
                    <a:pt x="4103" y="15151"/>
                  </a:lnTo>
                  <a:lnTo>
                    <a:pt x="1894" y="19885"/>
                  </a:lnTo>
                  <a:lnTo>
                    <a:pt x="473" y="24935"/>
                  </a:lnTo>
                  <a:lnTo>
                    <a:pt x="0" y="30459"/>
                  </a:lnTo>
                  <a:lnTo>
                    <a:pt x="0" y="246982"/>
                  </a:lnTo>
                  <a:lnTo>
                    <a:pt x="473" y="252505"/>
                  </a:lnTo>
                  <a:lnTo>
                    <a:pt x="1894" y="257555"/>
                  </a:lnTo>
                  <a:lnTo>
                    <a:pt x="4103" y="262290"/>
                  </a:lnTo>
                  <a:lnTo>
                    <a:pt x="7260" y="266551"/>
                  </a:lnTo>
                  <a:lnTo>
                    <a:pt x="10890" y="270181"/>
                  </a:lnTo>
                  <a:lnTo>
                    <a:pt x="15152" y="273337"/>
                  </a:lnTo>
                  <a:lnTo>
                    <a:pt x="19887" y="275546"/>
                  </a:lnTo>
                  <a:lnTo>
                    <a:pt x="24938" y="276967"/>
                  </a:lnTo>
                  <a:lnTo>
                    <a:pt x="30462" y="277440"/>
                  </a:lnTo>
                  <a:lnTo>
                    <a:pt x="414476" y="277440"/>
                  </a:lnTo>
                  <a:lnTo>
                    <a:pt x="420000" y="276967"/>
                  </a:lnTo>
                  <a:lnTo>
                    <a:pt x="425051" y="275546"/>
                  </a:lnTo>
                  <a:lnTo>
                    <a:pt x="429786" y="273337"/>
                  </a:lnTo>
                  <a:lnTo>
                    <a:pt x="434048" y="270181"/>
                  </a:lnTo>
                  <a:lnTo>
                    <a:pt x="437678" y="266551"/>
                  </a:lnTo>
                  <a:lnTo>
                    <a:pt x="440677" y="262290"/>
                  </a:lnTo>
                  <a:lnTo>
                    <a:pt x="442887" y="257555"/>
                  </a:lnTo>
                  <a:lnTo>
                    <a:pt x="444307" y="252505"/>
                  </a:lnTo>
                  <a:lnTo>
                    <a:pt x="444781" y="246982"/>
                  </a:lnTo>
                  <a:lnTo>
                    <a:pt x="444781" y="30459"/>
                  </a:lnTo>
                  <a:lnTo>
                    <a:pt x="444307" y="24935"/>
                  </a:lnTo>
                  <a:lnTo>
                    <a:pt x="442887" y="19885"/>
                  </a:lnTo>
                  <a:lnTo>
                    <a:pt x="440677" y="15151"/>
                  </a:lnTo>
                  <a:lnTo>
                    <a:pt x="437678" y="10890"/>
                  </a:lnTo>
                  <a:lnTo>
                    <a:pt x="434048" y="7260"/>
                  </a:lnTo>
                  <a:lnTo>
                    <a:pt x="429786" y="4103"/>
                  </a:lnTo>
                  <a:lnTo>
                    <a:pt x="425051" y="1894"/>
                  </a:lnTo>
                  <a:lnTo>
                    <a:pt x="420000" y="474"/>
                  </a:lnTo>
                  <a:lnTo>
                    <a:pt x="414476" y="0"/>
                  </a:lnTo>
                  <a:lnTo>
                    <a:pt x="30462" y="0"/>
                  </a:lnTo>
                  <a:close/>
                </a:path>
              </a:pathLst>
            </a:custGeom>
            <a:solidFill>
              <a:srgbClr val="B7C134"/>
            </a:solidFill>
            <a:ln w="0">
              <a:solidFill>
                <a:srgbClr val="B7C134"/>
              </a:solidFill>
              <a:round/>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13" name="Freeform 34"/>
            <p:cNvSpPr>
              <a:spLocks/>
            </p:cNvSpPr>
            <p:nvPr/>
          </p:nvSpPr>
          <p:spPr bwMode="auto">
            <a:xfrm>
              <a:off x="1119749" y="1087388"/>
              <a:ext cx="4448" cy="2774"/>
            </a:xfrm>
            <a:custGeom>
              <a:avLst/>
              <a:gdLst>
                <a:gd name="T0" fmla="*/ 30462 w 444781"/>
                <a:gd name="T1" fmla="*/ 0 h 277440"/>
                <a:gd name="T2" fmla="*/ 24938 w 444781"/>
                <a:gd name="T3" fmla="*/ 474 h 277440"/>
                <a:gd name="T4" fmla="*/ 19887 w 444781"/>
                <a:gd name="T5" fmla="*/ 1894 h 277440"/>
                <a:gd name="T6" fmla="*/ 15152 w 444781"/>
                <a:gd name="T7" fmla="*/ 4103 h 277440"/>
                <a:gd name="T8" fmla="*/ 10890 w 444781"/>
                <a:gd name="T9" fmla="*/ 7260 h 277440"/>
                <a:gd name="T10" fmla="*/ 7260 w 444781"/>
                <a:gd name="T11" fmla="*/ 10890 h 277440"/>
                <a:gd name="T12" fmla="*/ 4103 w 444781"/>
                <a:gd name="T13" fmla="*/ 15151 h 277440"/>
                <a:gd name="T14" fmla="*/ 1894 w 444781"/>
                <a:gd name="T15" fmla="*/ 19885 h 277440"/>
                <a:gd name="T16" fmla="*/ 473 w 444781"/>
                <a:gd name="T17" fmla="*/ 24935 h 277440"/>
                <a:gd name="T18" fmla="*/ 0 w 444781"/>
                <a:gd name="T19" fmla="*/ 30459 h 277440"/>
                <a:gd name="T20" fmla="*/ 0 w 444781"/>
                <a:gd name="T21" fmla="*/ 246982 h 277440"/>
                <a:gd name="T22" fmla="*/ 473 w 444781"/>
                <a:gd name="T23" fmla="*/ 252505 h 277440"/>
                <a:gd name="T24" fmla="*/ 1894 w 444781"/>
                <a:gd name="T25" fmla="*/ 257555 h 277440"/>
                <a:gd name="T26" fmla="*/ 4103 w 444781"/>
                <a:gd name="T27" fmla="*/ 262290 h 277440"/>
                <a:gd name="T28" fmla="*/ 7260 w 444781"/>
                <a:gd name="T29" fmla="*/ 266551 h 277440"/>
                <a:gd name="T30" fmla="*/ 10890 w 444781"/>
                <a:gd name="T31" fmla="*/ 270181 h 277440"/>
                <a:gd name="T32" fmla="*/ 15152 w 444781"/>
                <a:gd name="T33" fmla="*/ 273337 h 277440"/>
                <a:gd name="T34" fmla="*/ 19887 w 444781"/>
                <a:gd name="T35" fmla="*/ 275546 h 277440"/>
                <a:gd name="T36" fmla="*/ 24938 w 444781"/>
                <a:gd name="T37" fmla="*/ 276967 h 277440"/>
                <a:gd name="T38" fmla="*/ 30462 w 444781"/>
                <a:gd name="T39" fmla="*/ 277440 h 277440"/>
                <a:gd name="T40" fmla="*/ 414476 w 444781"/>
                <a:gd name="T41" fmla="*/ 277440 h 277440"/>
                <a:gd name="T42" fmla="*/ 420000 w 444781"/>
                <a:gd name="T43" fmla="*/ 276967 h 277440"/>
                <a:gd name="T44" fmla="*/ 425051 w 444781"/>
                <a:gd name="T45" fmla="*/ 275546 h 277440"/>
                <a:gd name="T46" fmla="*/ 429786 w 444781"/>
                <a:gd name="T47" fmla="*/ 273337 h 277440"/>
                <a:gd name="T48" fmla="*/ 434048 w 444781"/>
                <a:gd name="T49" fmla="*/ 270181 h 277440"/>
                <a:gd name="T50" fmla="*/ 437678 w 444781"/>
                <a:gd name="T51" fmla="*/ 266551 h 277440"/>
                <a:gd name="T52" fmla="*/ 440677 w 444781"/>
                <a:gd name="T53" fmla="*/ 262290 h 277440"/>
                <a:gd name="T54" fmla="*/ 442887 w 444781"/>
                <a:gd name="T55" fmla="*/ 257555 h 277440"/>
                <a:gd name="T56" fmla="*/ 444307 w 444781"/>
                <a:gd name="T57" fmla="*/ 252505 h 277440"/>
                <a:gd name="T58" fmla="*/ 444781 w 444781"/>
                <a:gd name="T59" fmla="*/ 246982 h 277440"/>
                <a:gd name="T60" fmla="*/ 444781 w 444781"/>
                <a:gd name="T61" fmla="*/ 30459 h 277440"/>
                <a:gd name="T62" fmla="*/ 444307 w 444781"/>
                <a:gd name="T63" fmla="*/ 24935 h 277440"/>
                <a:gd name="T64" fmla="*/ 442887 w 444781"/>
                <a:gd name="T65" fmla="*/ 19885 h 277440"/>
                <a:gd name="T66" fmla="*/ 440677 w 444781"/>
                <a:gd name="T67" fmla="*/ 15151 h 277440"/>
                <a:gd name="T68" fmla="*/ 437678 w 444781"/>
                <a:gd name="T69" fmla="*/ 10890 h 277440"/>
                <a:gd name="T70" fmla="*/ 434048 w 444781"/>
                <a:gd name="T71" fmla="*/ 7260 h 277440"/>
                <a:gd name="T72" fmla="*/ 429786 w 444781"/>
                <a:gd name="T73" fmla="*/ 4103 h 277440"/>
                <a:gd name="T74" fmla="*/ 425051 w 444781"/>
                <a:gd name="T75" fmla="*/ 1894 h 277440"/>
                <a:gd name="T76" fmla="*/ 420000 w 444781"/>
                <a:gd name="T77" fmla="*/ 474 h 277440"/>
                <a:gd name="T78" fmla="*/ 414476 w 444781"/>
                <a:gd name="T79" fmla="*/ 0 h 277440"/>
                <a:gd name="T80" fmla="*/ 30462 w 444781"/>
                <a:gd name="T81" fmla="*/ 0 h 277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4781" h="277440">
                  <a:moveTo>
                    <a:pt x="30462" y="0"/>
                  </a:moveTo>
                  <a:lnTo>
                    <a:pt x="24938" y="474"/>
                  </a:lnTo>
                  <a:lnTo>
                    <a:pt x="19887" y="1894"/>
                  </a:lnTo>
                  <a:lnTo>
                    <a:pt x="15152" y="4103"/>
                  </a:lnTo>
                  <a:lnTo>
                    <a:pt x="10890" y="7260"/>
                  </a:lnTo>
                  <a:lnTo>
                    <a:pt x="7260" y="10890"/>
                  </a:lnTo>
                  <a:lnTo>
                    <a:pt x="4103" y="15151"/>
                  </a:lnTo>
                  <a:lnTo>
                    <a:pt x="1894" y="19885"/>
                  </a:lnTo>
                  <a:lnTo>
                    <a:pt x="473" y="24935"/>
                  </a:lnTo>
                  <a:lnTo>
                    <a:pt x="0" y="30459"/>
                  </a:lnTo>
                  <a:lnTo>
                    <a:pt x="0" y="246982"/>
                  </a:lnTo>
                  <a:lnTo>
                    <a:pt x="473" y="252505"/>
                  </a:lnTo>
                  <a:lnTo>
                    <a:pt x="1894" y="257555"/>
                  </a:lnTo>
                  <a:lnTo>
                    <a:pt x="4103" y="262290"/>
                  </a:lnTo>
                  <a:lnTo>
                    <a:pt x="7260" y="266551"/>
                  </a:lnTo>
                  <a:lnTo>
                    <a:pt x="10890" y="270181"/>
                  </a:lnTo>
                  <a:lnTo>
                    <a:pt x="15152" y="273337"/>
                  </a:lnTo>
                  <a:lnTo>
                    <a:pt x="19887" y="275546"/>
                  </a:lnTo>
                  <a:lnTo>
                    <a:pt x="24938" y="276967"/>
                  </a:lnTo>
                  <a:lnTo>
                    <a:pt x="30462" y="277440"/>
                  </a:lnTo>
                  <a:lnTo>
                    <a:pt x="414476" y="277440"/>
                  </a:lnTo>
                  <a:lnTo>
                    <a:pt x="420000" y="276967"/>
                  </a:lnTo>
                  <a:lnTo>
                    <a:pt x="425051" y="275546"/>
                  </a:lnTo>
                  <a:lnTo>
                    <a:pt x="429786" y="273337"/>
                  </a:lnTo>
                  <a:lnTo>
                    <a:pt x="434048" y="270181"/>
                  </a:lnTo>
                  <a:lnTo>
                    <a:pt x="437678" y="266551"/>
                  </a:lnTo>
                  <a:lnTo>
                    <a:pt x="440677" y="262290"/>
                  </a:lnTo>
                  <a:lnTo>
                    <a:pt x="442887" y="257555"/>
                  </a:lnTo>
                  <a:lnTo>
                    <a:pt x="444307" y="252505"/>
                  </a:lnTo>
                  <a:lnTo>
                    <a:pt x="444781" y="246982"/>
                  </a:lnTo>
                  <a:lnTo>
                    <a:pt x="444781" y="30459"/>
                  </a:lnTo>
                  <a:lnTo>
                    <a:pt x="444307" y="24935"/>
                  </a:lnTo>
                  <a:lnTo>
                    <a:pt x="442887" y="19885"/>
                  </a:lnTo>
                  <a:lnTo>
                    <a:pt x="440677" y="15151"/>
                  </a:lnTo>
                  <a:lnTo>
                    <a:pt x="437678" y="10890"/>
                  </a:lnTo>
                  <a:lnTo>
                    <a:pt x="434048" y="7260"/>
                  </a:lnTo>
                  <a:lnTo>
                    <a:pt x="429786" y="4103"/>
                  </a:lnTo>
                  <a:lnTo>
                    <a:pt x="425051" y="1894"/>
                  </a:lnTo>
                  <a:lnTo>
                    <a:pt x="420000" y="474"/>
                  </a:lnTo>
                  <a:lnTo>
                    <a:pt x="414476" y="0"/>
                  </a:lnTo>
                  <a:lnTo>
                    <a:pt x="30462" y="0"/>
                  </a:lnTo>
                </a:path>
              </a:pathLst>
            </a:custGeom>
            <a:noFill/>
            <a:ln w="9470">
              <a:solidFill>
                <a:srgbClr val="2E3640"/>
              </a:solidFill>
              <a:round/>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14" name="Freeform 33"/>
            <p:cNvSpPr>
              <a:spLocks/>
            </p:cNvSpPr>
            <p:nvPr/>
          </p:nvSpPr>
          <p:spPr bwMode="auto">
            <a:xfrm>
              <a:off x="1122315" y="1088049"/>
              <a:ext cx="1247" cy="1247"/>
            </a:xfrm>
            <a:custGeom>
              <a:avLst/>
              <a:gdLst>
                <a:gd name="T0" fmla="*/ 55874 w 124691"/>
                <a:gd name="T1" fmla="*/ 51763 h 124674"/>
                <a:gd name="T2" fmla="*/ 3473 w 124691"/>
                <a:gd name="T3" fmla="*/ 104316 h 124674"/>
                <a:gd name="T4" fmla="*/ 1737 w 124691"/>
                <a:gd name="T5" fmla="*/ 106525 h 124674"/>
                <a:gd name="T6" fmla="*/ 632 w 124691"/>
                <a:gd name="T7" fmla="*/ 108893 h 124674"/>
                <a:gd name="T8" fmla="*/ 0 w 124691"/>
                <a:gd name="T9" fmla="*/ 111418 h 124674"/>
                <a:gd name="T10" fmla="*/ 0 w 124691"/>
                <a:gd name="T11" fmla="*/ 114101 h 124674"/>
                <a:gd name="T12" fmla="*/ 632 w 124691"/>
                <a:gd name="T13" fmla="*/ 116626 h 124674"/>
                <a:gd name="T14" fmla="*/ 1737 w 124691"/>
                <a:gd name="T15" fmla="*/ 118993 h 124674"/>
                <a:gd name="T16" fmla="*/ 3473 w 124691"/>
                <a:gd name="T17" fmla="*/ 121202 h 124674"/>
                <a:gd name="T18" fmla="*/ 5682 w 124691"/>
                <a:gd name="T19" fmla="*/ 122938 h 124674"/>
                <a:gd name="T20" fmla="*/ 8050 w 124691"/>
                <a:gd name="T21" fmla="*/ 124043 h 124674"/>
                <a:gd name="T22" fmla="*/ 10733 w 124691"/>
                <a:gd name="T23" fmla="*/ 124674 h 124674"/>
                <a:gd name="T24" fmla="*/ 13259 w 124691"/>
                <a:gd name="T25" fmla="*/ 124674 h 124674"/>
                <a:gd name="T26" fmla="*/ 15942 w 124691"/>
                <a:gd name="T27" fmla="*/ 124043 h 124674"/>
                <a:gd name="T28" fmla="*/ 18309 w 124691"/>
                <a:gd name="T29" fmla="*/ 122938 h 124674"/>
                <a:gd name="T30" fmla="*/ 20519 w 124691"/>
                <a:gd name="T31" fmla="*/ 121202 h 124674"/>
                <a:gd name="T32" fmla="*/ 72920 w 124691"/>
                <a:gd name="T33" fmla="*/ 68808 h 124674"/>
                <a:gd name="T34" fmla="*/ 84127 w 124691"/>
                <a:gd name="T35" fmla="*/ 103843 h 124674"/>
                <a:gd name="T36" fmla="*/ 124691 w 124691"/>
                <a:gd name="T37" fmla="*/ 0 h 124674"/>
                <a:gd name="T38" fmla="*/ 20835 w 124691"/>
                <a:gd name="T39" fmla="*/ 40716 h 124674"/>
                <a:gd name="T40" fmla="*/ 55874 w 124691"/>
                <a:gd name="T41" fmla="*/ 51763 h 124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691" h="124674">
                  <a:moveTo>
                    <a:pt x="55874" y="51763"/>
                  </a:moveTo>
                  <a:lnTo>
                    <a:pt x="3473" y="104316"/>
                  </a:lnTo>
                  <a:lnTo>
                    <a:pt x="1737" y="106525"/>
                  </a:lnTo>
                  <a:lnTo>
                    <a:pt x="632" y="108893"/>
                  </a:lnTo>
                  <a:lnTo>
                    <a:pt x="0" y="111418"/>
                  </a:lnTo>
                  <a:lnTo>
                    <a:pt x="0" y="114101"/>
                  </a:lnTo>
                  <a:lnTo>
                    <a:pt x="632" y="116626"/>
                  </a:lnTo>
                  <a:lnTo>
                    <a:pt x="1737" y="118993"/>
                  </a:lnTo>
                  <a:lnTo>
                    <a:pt x="3473" y="121202"/>
                  </a:lnTo>
                  <a:lnTo>
                    <a:pt x="5682" y="122938"/>
                  </a:lnTo>
                  <a:lnTo>
                    <a:pt x="8050" y="124043"/>
                  </a:lnTo>
                  <a:lnTo>
                    <a:pt x="10733" y="124674"/>
                  </a:lnTo>
                  <a:lnTo>
                    <a:pt x="13259" y="124674"/>
                  </a:lnTo>
                  <a:lnTo>
                    <a:pt x="15942" y="124043"/>
                  </a:lnTo>
                  <a:lnTo>
                    <a:pt x="18309" y="122938"/>
                  </a:lnTo>
                  <a:lnTo>
                    <a:pt x="20519" y="121202"/>
                  </a:lnTo>
                  <a:lnTo>
                    <a:pt x="72920" y="68808"/>
                  </a:lnTo>
                  <a:lnTo>
                    <a:pt x="84127" y="103843"/>
                  </a:lnTo>
                  <a:lnTo>
                    <a:pt x="124691" y="0"/>
                  </a:lnTo>
                  <a:lnTo>
                    <a:pt x="20835" y="40716"/>
                  </a:lnTo>
                  <a:lnTo>
                    <a:pt x="55874" y="51763"/>
                  </a:lnTo>
                  <a:close/>
                </a:path>
              </a:pathLst>
            </a:custGeom>
            <a:solidFill>
              <a:srgbClr val="FFFFFE"/>
            </a:solidFill>
            <a:ln w="0">
              <a:solidFill>
                <a:srgbClr val="FFFFFE"/>
              </a:solidFill>
              <a:round/>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15" name="Freeform 32"/>
            <p:cNvSpPr>
              <a:spLocks/>
            </p:cNvSpPr>
            <p:nvPr/>
          </p:nvSpPr>
          <p:spPr bwMode="auto">
            <a:xfrm>
              <a:off x="1122315" y="1088049"/>
              <a:ext cx="1247" cy="1247"/>
            </a:xfrm>
            <a:custGeom>
              <a:avLst/>
              <a:gdLst>
                <a:gd name="T0" fmla="*/ 55874 w 124691"/>
                <a:gd name="T1" fmla="*/ 51763 h 124674"/>
                <a:gd name="T2" fmla="*/ 3473 w 124691"/>
                <a:gd name="T3" fmla="*/ 104316 h 124674"/>
                <a:gd name="T4" fmla="*/ 1737 w 124691"/>
                <a:gd name="T5" fmla="*/ 106525 h 124674"/>
                <a:gd name="T6" fmla="*/ 632 w 124691"/>
                <a:gd name="T7" fmla="*/ 108893 h 124674"/>
                <a:gd name="T8" fmla="*/ 0 w 124691"/>
                <a:gd name="T9" fmla="*/ 111418 h 124674"/>
                <a:gd name="T10" fmla="*/ 0 w 124691"/>
                <a:gd name="T11" fmla="*/ 114101 h 124674"/>
                <a:gd name="T12" fmla="*/ 632 w 124691"/>
                <a:gd name="T13" fmla="*/ 116626 h 124674"/>
                <a:gd name="T14" fmla="*/ 1737 w 124691"/>
                <a:gd name="T15" fmla="*/ 118993 h 124674"/>
                <a:gd name="T16" fmla="*/ 3473 w 124691"/>
                <a:gd name="T17" fmla="*/ 121202 h 124674"/>
                <a:gd name="T18" fmla="*/ 5682 w 124691"/>
                <a:gd name="T19" fmla="*/ 122938 h 124674"/>
                <a:gd name="T20" fmla="*/ 8050 w 124691"/>
                <a:gd name="T21" fmla="*/ 124043 h 124674"/>
                <a:gd name="T22" fmla="*/ 10733 w 124691"/>
                <a:gd name="T23" fmla="*/ 124674 h 124674"/>
                <a:gd name="T24" fmla="*/ 13259 w 124691"/>
                <a:gd name="T25" fmla="*/ 124674 h 124674"/>
                <a:gd name="T26" fmla="*/ 15942 w 124691"/>
                <a:gd name="T27" fmla="*/ 124043 h 124674"/>
                <a:gd name="T28" fmla="*/ 18309 w 124691"/>
                <a:gd name="T29" fmla="*/ 122938 h 124674"/>
                <a:gd name="T30" fmla="*/ 20519 w 124691"/>
                <a:gd name="T31" fmla="*/ 121202 h 124674"/>
                <a:gd name="T32" fmla="*/ 72920 w 124691"/>
                <a:gd name="T33" fmla="*/ 68808 h 124674"/>
                <a:gd name="T34" fmla="*/ 84127 w 124691"/>
                <a:gd name="T35" fmla="*/ 103843 h 124674"/>
                <a:gd name="T36" fmla="*/ 124691 w 124691"/>
                <a:gd name="T37" fmla="*/ 0 h 124674"/>
                <a:gd name="T38" fmla="*/ 20835 w 124691"/>
                <a:gd name="T39" fmla="*/ 40716 h 124674"/>
                <a:gd name="T40" fmla="*/ 55874 w 124691"/>
                <a:gd name="T41" fmla="*/ 51763 h 124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691" h="124674">
                  <a:moveTo>
                    <a:pt x="55874" y="51763"/>
                  </a:moveTo>
                  <a:lnTo>
                    <a:pt x="3473" y="104316"/>
                  </a:lnTo>
                  <a:lnTo>
                    <a:pt x="1737" y="106525"/>
                  </a:lnTo>
                  <a:lnTo>
                    <a:pt x="632" y="108893"/>
                  </a:lnTo>
                  <a:lnTo>
                    <a:pt x="0" y="111418"/>
                  </a:lnTo>
                  <a:lnTo>
                    <a:pt x="0" y="114101"/>
                  </a:lnTo>
                  <a:lnTo>
                    <a:pt x="632" y="116626"/>
                  </a:lnTo>
                  <a:lnTo>
                    <a:pt x="1737" y="118993"/>
                  </a:lnTo>
                  <a:lnTo>
                    <a:pt x="3473" y="121202"/>
                  </a:lnTo>
                  <a:lnTo>
                    <a:pt x="5682" y="122938"/>
                  </a:lnTo>
                  <a:lnTo>
                    <a:pt x="8050" y="124043"/>
                  </a:lnTo>
                  <a:lnTo>
                    <a:pt x="10733" y="124674"/>
                  </a:lnTo>
                  <a:lnTo>
                    <a:pt x="13259" y="124674"/>
                  </a:lnTo>
                  <a:lnTo>
                    <a:pt x="15942" y="124043"/>
                  </a:lnTo>
                  <a:lnTo>
                    <a:pt x="18309" y="122938"/>
                  </a:lnTo>
                  <a:lnTo>
                    <a:pt x="20519" y="121202"/>
                  </a:lnTo>
                  <a:lnTo>
                    <a:pt x="72920" y="68808"/>
                  </a:lnTo>
                  <a:lnTo>
                    <a:pt x="84127" y="103843"/>
                  </a:lnTo>
                  <a:lnTo>
                    <a:pt x="124691" y="0"/>
                  </a:lnTo>
                  <a:lnTo>
                    <a:pt x="20835" y="40716"/>
                  </a:lnTo>
                  <a:lnTo>
                    <a:pt x="55874" y="51763"/>
                  </a:lnTo>
                </a:path>
              </a:pathLst>
            </a:custGeom>
            <a:noFill/>
            <a:ln w="9470">
              <a:solidFill>
                <a:srgbClr val="2E3640"/>
              </a:solidFill>
              <a:round/>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16" name="Freeform 31"/>
            <p:cNvSpPr>
              <a:spLocks/>
            </p:cNvSpPr>
            <p:nvPr/>
          </p:nvSpPr>
          <p:spPr bwMode="auto">
            <a:xfrm>
              <a:off x="1119471" y="1090748"/>
              <a:ext cx="5010" cy="1073"/>
            </a:xfrm>
            <a:custGeom>
              <a:avLst/>
              <a:gdLst>
                <a:gd name="T0" fmla="*/ 462617 w 500971"/>
                <a:gd name="T1" fmla="*/ 0 h 107314"/>
                <a:gd name="T2" fmla="*/ 38197 w 500971"/>
                <a:gd name="T3" fmla="*/ 0 h 107314"/>
                <a:gd name="T4" fmla="*/ 32515 w 500971"/>
                <a:gd name="T5" fmla="*/ 473 h 107314"/>
                <a:gd name="T6" fmla="*/ 27148 w 500971"/>
                <a:gd name="T7" fmla="*/ 1578 h 107314"/>
                <a:gd name="T8" fmla="*/ 22097 w 500971"/>
                <a:gd name="T9" fmla="*/ 3629 h 107314"/>
                <a:gd name="T10" fmla="*/ 17520 w 500971"/>
                <a:gd name="T11" fmla="*/ 6154 h 107314"/>
                <a:gd name="T12" fmla="*/ 13101 w 500971"/>
                <a:gd name="T13" fmla="*/ 9469 h 107314"/>
                <a:gd name="T14" fmla="*/ 9471 w 500971"/>
                <a:gd name="T15" fmla="*/ 13256 h 107314"/>
                <a:gd name="T16" fmla="*/ 6156 w 500971"/>
                <a:gd name="T17" fmla="*/ 17517 h 107314"/>
                <a:gd name="T18" fmla="*/ 3631 w 500971"/>
                <a:gd name="T19" fmla="*/ 22252 h 107314"/>
                <a:gd name="T20" fmla="*/ 1579 w 500971"/>
                <a:gd name="T21" fmla="*/ 27302 h 107314"/>
                <a:gd name="T22" fmla="*/ 474 w 500971"/>
                <a:gd name="T23" fmla="*/ 32667 h 107314"/>
                <a:gd name="T24" fmla="*/ 0 w 500971"/>
                <a:gd name="T25" fmla="*/ 38349 h 107314"/>
                <a:gd name="T26" fmla="*/ 0 w 500971"/>
                <a:gd name="T27" fmla="*/ 69123 h 107314"/>
                <a:gd name="T28" fmla="*/ 474 w 500971"/>
                <a:gd name="T29" fmla="*/ 74804 h 107314"/>
                <a:gd name="T30" fmla="*/ 1579 w 500971"/>
                <a:gd name="T31" fmla="*/ 80170 h 107314"/>
                <a:gd name="T32" fmla="*/ 3631 w 500971"/>
                <a:gd name="T33" fmla="*/ 85220 h 107314"/>
                <a:gd name="T34" fmla="*/ 6156 w 500971"/>
                <a:gd name="T35" fmla="*/ 89954 h 107314"/>
                <a:gd name="T36" fmla="*/ 9471 w 500971"/>
                <a:gd name="T37" fmla="*/ 94216 h 107314"/>
                <a:gd name="T38" fmla="*/ 13101 w 500971"/>
                <a:gd name="T39" fmla="*/ 98003 h 107314"/>
                <a:gd name="T40" fmla="*/ 17520 w 500971"/>
                <a:gd name="T41" fmla="*/ 101159 h 107314"/>
                <a:gd name="T42" fmla="*/ 22097 w 500971"/>
                <a:gd name="T43" fmla="*/ 103842 h 107314"/>
                <a:gd name="T44" fmla="*/ 27148 w 500971"/>
                <a:gd name="T45" fmla="*/ 105736 h 107314"/>
                <a:gd name="T46" fmla="*/ 32515 w 500971"/>
                <a:gd name="T47" fmla="*/ 106841 h 107314"/>
                <a:gd name="T48" fmla="*/ 38197 w 500971"/>
                <a:gd name="T49" fmla="*/ 107314 h 107314"/>
                <a:gd name="T50" fmla="*/ 462617 w 500971"/>
                <a:gd name="T51" fmla="*/ 107314 h 107314"/>
                <a:gd name="T52" fmla="*/ 468299 w 500971"/>
                <a:gd name="T53" fmla="*/ 106841 h 107314"/>
                <a:gd name="T54" fmla="*/ 473665 w 500971"/>
                <a:gd name="T55" fmla="*/ 105736 h 107314"/>
                <a:gd name="T56" fmla="*/ 478716 w 500971"/>
                <a:gd name="T57" fmla="*/ 103842 h 107314"/>
                <a:gd name="T58" fmla="*/ 483451 w 500971"/>
                <a:gd name="T59" fmla="*/ 101159 h 107314"/>
                <a:gd name="T60" fmla="*/ 487713 w 500971"/>
                <a:gd name="T61" fmla="*/ 98003 h 107314"/>
                <a:gd name="T62" fmla="*/ 491501 w 500971"/>
                <a:gd name="T63" fmla="*/ 94216 h 107314"/>
                <a:gd name="T64" fmla="*/ 494815 w 500971"/>
                <a:gd name="T65" fmla="*/ 89954 h 107314"/>
                <a:gd name="T66" fmla="*/ 497341 w 500971"/>
                <a:gd name="T67" fmla="*/ 85220 h 107314"/>
                <a:gd name="T68" fmla="*/ 499393 w 500971"/>
                <a:gd name="T69" fmla="*/ 80170 h 107314"/>
                <a:gd name="T70" fmla="*/ 500497 w 500971"/>
                <a:gd name="T71" fmla="*/ 74804 h 107314"/>
                <a:gd name="T72" fmla="*/ 500971 w 500971"/>
                <a:gd name="T73" fmla="*/ 69123 h 107314"/>
                <a:gd name="T74" fmla="*/ 500971 w 500971"/>
                <a:gd name="T75" fmla="*/ 38349 h 107314"/>
                <a:gd name="T76" fmla="*/ 500497 w 500971"/>
                <a:gd name="T77" fmla="*/ 32667 h 107314"/>
                <a:gd name="T78" fmla="*/ 499393 w 500971"/>
                <a:gd name="T79" fmla="*/ 27302 h 107314"/>
                <a:gd name="T80" fmla="*/ 497341 w 500971"/>
                <a:gd name="T81" fmla="*/ 22252 h 107314"/>
                <a:gd name="T82" fmla="*/ 494815 w 500971"/>
                <a:gd name="T83" fmla="*/ 17517 h 107314"/>
                <a:gd name="T84" fmla="*/ 491501 w 500971"/>
                <a:gd name="T85" fmla="*/ 13256 h 107314"/>
                <a:gd name="T86" fmla="*/ 487713 w 500971"/>
                <a:gd name="T87" fmla="*/ 9469 h 107314"/>
                <a:gd name="T88" fmla="*/ 483451 w 500971"/>
                <a:gd name="T89" fmla="*/ 6154 h 107314"/>
                <a:gd name="T90" fmla="*/ 478716 w 500971"/>
                <a:gd name="T91" fmla="*/ 3629 h 107314"/>
                <a:gd name="T92" fmla="*/ 473665 w 500971"/>
                <a:gd name="T93" fmla="*/ 1578 h 107314"/>
                <a:gd name="T94" fmla="*/ 468299 w 500971"/>
                <a:gd name="T95" fmla="*/ 473 h 107314"/>
                <a:gd name="T96" fmla="*/ 462617 w 500971"/>
                <a:gd name="T97" fmla="*/ 0 h 107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0971" h="107314">
                  <a:moveTo>
                    <a:pt x="462617" y="0"/>
                  </a:moveTo>
                  <a:lnTo>
                    <a:pt x="38197" y="0"/>
                  </a:lnTo>
                  <a:lnTo>
                    <a:pt x="32515" y="473"/>
                  </a:lnTo>
                  <a:lnTo>
                    <a:pt x="27148" y="1578"/>
                  </a:lnTo>
                  <a:lnTo>
                    <a:pt x="22097" y="3629"/>
                  </a:lnTo>
                  <a:lnTo>
                    <a:pt x="17520" y="6154"/>
                  </a:lnTo>
                  <a:lnTo>
                    <a:pt x="13101" y="9469"/>
                  </a:lnTo>
                  <a:lnTo>
                    <a:pt x="9471" y="13256"/>
                  </a:lnTo>
                  <a:lnTo>
                    <a:pt x="6156" y="17517"/>
                  </a:lnTo>
                  <a:lnTo>
                    <a:pt x="3631" y="22252"/>
                  </a:lnTo>
                  <a:lnTo>
                    <a:pt x="1579" y="27302"/>
                  </a:lnTo>
                  <a:lnTo>
                    <a:pt x="474" y="32667"/>
                  </a:lnTo>
                  <a:lnTo>
                    <a:pt x="0" y="38349"/>
                  </a:lnTo>
                  <a:lnTo>
                    <a:pt x="0" y="69123"/>
                  </a:lnTo>
                  <a:lnTo>
                    <a:pt x="474" y="74804"/>
                  </a:lnTo>
                  <a:lnTo>
                    <a:pt x="1579" y="80170"/>
                  </a:lnTo>
                  <a:lnTo>
                    <a:pt x="3631" y="85220"/>
                  </a:lnTo>
                  <a:lnTo>
                    <a:pt x="6156" y="89954"/>
                  </a:lnTo>
                  <a:lnTo>
                    <a:pt x="9471" y="94216"/>
                  </a:lnTo>
                  <a:lnTo>
                    <a:pt x="13101" y="98003"/>
                  </a:lnTo>
                  <a:lnTo>
                    <a:pt x="17520" y="101159"/>
                  </a:lnTo>
                  <a:lnTo>
                    <a:pt x="22097" y="103842"/>
                  </a:lnTo>
                  <a:lnTo>
                    <a:pt x="27148" y="105736"/>
                  </a:lnTo>
                  <a:lnTo>
                    <a:pt x="32515" y="106841"/>
                  </a:lnTo>
                  <a:lnTo>
                    <a:pt x="38197" y="107314"/>
                  </a:lnTo>
                  <a:lnTo>
                    <a:pt x="462617" y="107314"/>
                  </a:lnTo>
                  <a:lnTo>
                    <a:pt x="468299" y="106841"/>
                  </a:lnTo>
                  <a:lnTo>
                    <a:pt x="473665" y="105736"/>
                  </a:lnTo>
                  <a:lnTo>
                    <a:pt x="478716" y="103842"/>
                  </a:lnTo>
                  <a:lnTo>
                    <a:pt x="483451" y="101159"/>
                  </a:lnTo>
                  <a:lnTo>
                    <a:pt x="487713" y="98003"/>
                  </a:lnTo>
                  <a:lnTo>
                    <a:pt x="491501" y="94216"/>
                  </a:lnTo>
                  <a:lnTo>
                    <a:pt x="494815" y="89954"/>
                  </a:lnTo>
                  <a:lnTo>
                    <a:pt x="497341" y="85220"/>
                  </a:lnTo>
                  <a:lnTo>
                    <a:pt x="499393" y="80170"/>
                  </a:lnTo>
                  <a:lnTo>
                    <a:pt x="500497" y="74804"/>
                  </a:lnTo>
                  <a:lnTo>
                    <a:pt x="500971" y="69123"/>
                  </a:lnTo>
                  <a:lnTo>
                    <a:pt x="500971" y="38349"/>
                  </a:lnTo>
                  <a:lnTo>
                    <a:pt x="500497" y="32667"/>
                  </a:lnTo>
                  <a:lnTo>
                    <a:pt x="499393" y="27302"/>
                  </a:lnTo>
                  <a:lnTo>
                    <a:pt x="497341" y="22252"/>
                  </a:lnTo>
                  <a:lnTo>
                    <a:pt x="494815" y="17517"/>
                  </a:lnTo>
                  <a:lnTo>
                    <a:pt x="491501" y="13256"/>
                  </a:lnTo>
                  <a:lnTo>
                    <a:pt x="487713" y="9469"/>
                  </a:lnTo>
                  <a:lnTo>
                    <a:pt x="483451" y="6154"/>
                  </a:lnTo>
                  <a:lnTo>
                    <a:pt x="478716" y="3629"/>
                  </a:lnTo>
                  <a:lnTo>
                    <a:pt x="473665" y="1578"/>
                  </a:lnTo>
                  <a:lnTo>
                    <a:pt x="468299" y="473"/>
                  </a:lnTo>
                  <a:lnTo>
                    <a:pt x="462617" y="0"/>
                  </a:lnTo>
                </a:path>
              </a:pathLst>
            </a:custGeom>
            <a:noFill/>
            <a:ln w="9470">
              <a:solidFill>
                <a:srgbClr val="2E3640"/>
              </a:solidFill>
              <a:round/>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17" name="Freeform 30"/>
            <p:cNvSpPr>
              <a:spLocks/>
            </p:cNvSpPr>
            <p:nvPr/>
          </p:nvSpPr>
          <p:spPr bwMode="auto">
            <a:xfrm>
              <a:off x="1119474" y="1087113"/>
              <a:ext cx="4997" cy="3324"/>
            </a:xfrm>
            <a:custGeom>
              <a:avLst/>
              <a:gdLst>
                <a:gd name="T0" fmla="*/ 57926 w 499708"/>
                <a:gd name="T1" fmla="*/ 332360 h 332360"/>
                <a:gd name="T2" fmla="*/ 441940 w 499708"/>
                <a:gd name="T3" fmla="*/ 332360 h 332360"/>
                <a:gd name="T4" fmla="*/ 449201 w 499708"/>
                <a:gd name="T5" fmla="*/ 331886 h 332360"/>
                <a:gd name="T6" fmla="*/ 456145 w 499708"/>
                <a:gd name="T7" fmla="*/ 330624 h 332360"/>
                <a:gd name="T8" fmla="*/ 462774 w 499708"/>
                <a:gd name="T9" fmla="*/ 328415 h 332360"/>
                <a:gd name="T10" fmla="*/ 469088 w 499708"/>
                <a:gd name="T11" fmla="*/ 325574 h 332360"/>
                <a:gd name="T12" fmla="*/ 474928 w 499708"/>
                <a:gd name="T13" fmla="*/ 321944 h 332360"/>
                <a:gd name="T14" fmla="*/ 480294 w 499708"/>
                <a:gd name="T15" fmla="*/ 317683 h 332360"/>
                <a:gd name="T16" fmla="*/ 485187 w 499708"/>
                <a:gd name="T17" fmla="*/ 312791 h 332360"/>
                <a:gd name="T18" fmla="*/ 489291 w 499708"/>
                <a:gd name="T19" fmla="*/ 307425 h 332360"/>
                <a:gd name="T20" fmla="*/ 492921 w 499708"/>
                <a:gd name="T21" fmla="*/ 301586 h 332360"/>
                <a:gd name="T22" fmla="*/ 495762 w 499708"/>
                <a:gd name="T23" fmla="*/ 295273 h 332360"/>
                <a:gd name="T24" fmla="*/ 497972 w 499708"/>
                <a:gd name="T25" fmla="*/ 288645 h 332360"/>
                <a:gd name="T26" fmla="*/ 499234 w 499708"/>
                <a:gd name="T27" fmla="*/ 281701 h 332360"/>
                <a:gd name="T28" fmla="*/ 499708 w 499708"/>
                <a:gd name="T29" fmla="*/ 274442 h 332360"/>
                <a:gd name="T30" fmla="*/ 499708 w 499708"/>
                <a:gd name="T31" fmla="*/ 57919 h 332360"/>
                <a:gd name="T32" fmla="*/ 499234 w 499708"/>
                <a:gd name="T33" fmla="*/ 50659 h 332360"/>
                <a:gd name="T34" fmla="*/ 497972 w 499708"/>
                <a:gd name="T35" fmla="*/ 43715 h 332360"/>
                <a:gd name="T36" fmla="*/ 495762 w 499708"/>
                <a:gd name="T37" fmla="*/ 37087 h 332360"/>
                <a:gd name="T38" fmla="*/ 492921 w 499708"/>
                <a:gd name="T39" fmla="*/ 30774 h 332360"/>
                <a:gd name="T40" fmla="*/ 489291 w 499708"/>
                <a:gd name="T41" fmla="*/ 24935 h 332360"/>
                <a:gd name="T42" fmla="*/ 485187 w 499708"/>
                <a:gd name="T43" fmla="*/ 19569 h 332360"/>
                <a:gd name="T44" fmla="*/ 480294 w 499708"/>
                <a:gd name="T45" fmla="*/ 14677 h 332360"/>
                <a:gd name="T46" fmla="*/ 474928 w 499708"/>
                <a:gd name="T47" fmla="*/ 10416 h 332360"/>
                <a:gd name="T48" fmla="*/ 469088 w 499708"/>
                <a:gd name="T49" fmla="*/ 6786 h 332360"/>
                <a:gd name="T50" fmla="*/ 462774 w 499708"/>
                <a:gd name="T51" fmla="*/ 3946 h 332360"/>
                <a:gd name="T52" fmla="*/ 456145 w 499708"/>
                <a:gd name="T53" fmla="*/ 1736 h 332360"/>
                <a:gd name="T54" fmla="*/ 449201 w 499708"/>
                <a:gd name="T55" fmla="*/ 474 h 332360"/>
                <a:gd name="T56" fmla="*/ 441940 w 499708"/>
                <a:gd name="T57" fmla="*/ 0 h 332360"/>
                <a:gd name="T58" fmla="*/ 57926 w 499708"/>
                <a:gd name="T59" fmla="*/ 0 h 332360"/>
                <a:gd name="T60" fmla="*/ 50665 w 499708"/>
                <a:gd name="T61" fmla="*/ 474 h 332360"/>
                <a:gd name="T62" fmla="*/ 43721 w 499708"/>
                <a:gd name="T63" fmla="*/ 1736 h 332360"/>
                <a:gd name="T64" fmla="*/ 37091 w 499708"/>
                <a:gd name="T65" fmla="*/ 3946 h 332360"/>
                <a:gd name="T66" fmla="*/ 30778 w 499708"/>
                <a:gd name="T67" fmla="*/ 6786 h 332360"/>
                <a:gd name="T68" fmla="*/ 24938 w 499708"/>
                <a:gd name="T69" fmla="*/ 10416 h 332360"/>
                <a:gd name="T70" fmla="*/ 19572 w 499708"/>
                <a:gd name="T71" fmla="*/ 14677 h 332360"/>
                <a:gd name="T72" fmla="*/ 14679 w 499708"/>
                <a:gd name="T73" fmla="*/ 19569 h 332360"/>
                <a:gd name="T74" fmla="*/ 10417 w 499708"/>
                <a:gd name="T75" fmla="*/ 24935 h 332360"/>
                <a:gd name="T76" fmla="*/ 6787 w 499708"/>
                <a:gd name="T77" fmla="*/ 30774 h 332360"/>
                <a:gd name="T78" fmla="*/ 3946 w 499708"/>
                <a:gd name="T79" fmla="*/ 37087 h 332360"/>
                <a:gd name="T80" fmla="*/ 1736 w 499708"/>
                <a:gd name="T81" fmla="*/ 43715 h 332360"/>
                <a:gd name="T82" fmla="*/ 474 w 499708"/>
                <a:gd name="T83" fmla="*/ 50659 h 332360"/>
                <a:gd name="T84" fmla="*/ 0 w 499708"/>
                <a:gd name="T85" fmla="*/ 57919 h 332360"/>
                <a:gd name="T86" fmla="*/ 0 w 499708"/>
                <a:gd name="T87" fmla="*/ 274442 h 332360"/>
                <a:gd name="T88" fmla="*/ 474 w 499708"/>
                <a:gd name="T89" fmla="*/ 281701 h 332360"/>
                <a:gd name="T90" fmla="*/ 1736 w 499708"/>
                <a:gd name="T91" fmla="*/ 288645 h 332360"/>
                <a:gd name="T92" fmla="*/ 3946 w 499708"/>
                <a:gd name="T93" fmla="*/ 295273 h 332360"/>
                <a:gd name="T94" fmla="*/ 6787 w 499708"/>
                <a:gd name="T95" fmla="*/ 301586 h 332360"/>
                <a:gd name="T96" fmla="*/ 10417 w 499708"/>
                <a:gd name="T97" fmla="*/ 307425 h 332360"/>
                <a:gd name="T98" fmla="*/ 14679 w 499708"/>
                <a:gd name="T99" fmla="*/ 312791 h 332360"/>
                <a:gd name="T100" fmla="*/ 19572 w 499708"/>
                <a:gd name="T101" fmla="*/ 317683 h 332360"/>
                <a:gd name="T102" fmla="*/ 24938 w 499708"/>
                <a:gd name="T103" fmla="*/ 321944 h 332360"/>
                <a:gd name="T104" fmla="*/ 30778 w 499708"/>
                <a:gd name="T105" fmla="*/ 325574 h 332360"/>
                <a:gd name="T106" fmla="*/ 37091 w 499708"/>
                <a:gd name="T107" fmla="*/ 328415 h 332360"/>
                <a:gd name="T108" fmla="*/ 43721 w 499708"/>
                <a:gd name="T109" fmla="*/ 330624 h 332360"/>
                <a:gd name="T110" fmla="*/ 50665 w 499708"/>
                <a:gd name="T111" fmla="*/ 331886 h 332360"/>
                <a:gd name="T112" fmla="*/ 57926 w 499708"/>
                <a:gd name="T113" fmla="*/ 332360 h 33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9708" h="332360">
                  <a:moveTo>
                    <a:pt x="57926" y="332360"/>
                  </a:moveTo>
                  <a:lnTo>
                    <a:pt x="441940" y="332360"/>
                  </a:lnTo>
                  <a:lnTo>
                    <a:pt x="449201" y="331886"/>
                  </a:lnTo>
                  <a:lnTo>
                    <a:pt x="456145" y="330624"/>
                  </a:lnTo>
                  <a:lnTo>
                    <a:pt x="462774" y="328415"/>
                  </a:lnTo>
                  <a:lnTo>
                    <a:pt x="469088" y="325574"/>
                  </a:lnTo>
                  <a:lnTo>
                    <a:pt x="474928" y="321944"/>
                  </a:lnTo>
                  <a:lnTo>
                    <a:pt x="480294" y="317683"/>
                  </a:lnTo>
                  <a:lnTo>
                    <a:pt x="485187" y="312791"/>
                  </a:lnTo>
                  <a:lnTo>
                    <a:pt x="489291" y="307425"/>
                  </a:lnTo>
                  <a:lnTo>
                    <a:pt x="492921" y="301586"/>
                  </a:lnTo>
                  <a:lnTo>
                    <a:pt x="495762" y="295273"/>
                  </a:lnTo>
                  <a:lnTo>
                    <a:pt x="497972" y="288645"/>
                  </a:lnTo>
                  <a:lnTo>
                    <a:pt x="499234" y="281701"/>
                  </a:lnTo>
                  <a:lnTo>
                    <a:pt x="499708" y="274442"/>
                  </a:lnTo>
                  <a:lnTo>
                    <a:pt x="499708" y="57919"/>
                  </a:lnTo>
                  <a:lnTo>
                    <a:pt x="499234" y="50659"/>
                  </a:lnTo>
                  <a:lnTo>
                    <a:pt x="497972" y="43715"/>
                  </a:lnTo>
                  <a:lnTo>
                    <a:pt x="495762" y="37087"/>
                  </a:lnTo>
                  <a:lnTo>
                    <a:pt x="492921" y="30774"/>
                  </a:lnTo>
                  <a:lnTo>
                    <a:pt x="489291" y="24935"/>
                  </a:lnTo>
                  <a:lnTo>
                    <a:pt x="485187" y="19569"/>
                  </a:lnTo>
                  <a:lnTo>
                    <a:pt x="480294" y="14677"/>
                  </a:lnTo>
                  <a:lnTo>
                    <a:pt x="474928" y="10416"/>
                  </a:lnTo>
                  <a:lnTo>
                    <a:pt x="469088" y="6786"/>
                  </a:lnTo>
                  <a:lnTo>
                    <a:pt x="462774" y="3946"/>
                  </a:lnTo>
                  <a:lnTo>
                    <a:pt x="456145" y="1736"/>
                  </a:lnTo>
                  <a:lnTo>
                    <a:pt x="449201" y="474"/>
                  </a:lnTo>
                  <a:lnTo>
                    <a:pt x="441940" y="0"/>
                  </a:lnTo>
                  <a:lnTo>
                    <a:pt x="57926" y="0"/>
                  </a:lnTo>
                  <a:lnTo>
                    <a:pt x="50665" y="474"/>
                  </a:lnTo>
                  <a:lnTo>
                    <a:pt x="43721" y="1736"/>
                  </a:lnTo>
                  <a:lnTo>
                    <a:pt x="37091" y="3946"/>
                  </a:lnTo>
                  <a:lnTo>
                    <a:pt x="30778" y="6786"/>
                  </a:lnTo>
                  <a:lnTo>
                    <a:pt x="24938" y="10416"/>
                  </a:lnTo>
                  <a:lnTo>
                    <a:pt x="19572" y="14677"/>
                  </a:lnTo>
                  <a:lnTo>
                    <a:pt x="14679" y="19569"/>
                  </a:lnTo>
                  <a:lnTo>
                    <a:pt x="10417" y="24935"/>
                  </a:lnTo>
                  <a:lnTo>
                    <a:pt x="6787" y="30774"/>
                  </a:lnTo>
                  <a:lnTo>
                    <a:pt x="3946" y="37087"/>
                  </a:lnTo>
                  <a:lnTo>
                    <a:pt x="1736" y="43715"/>
                  </a:lnTo>
                  <a:lnTo>
                    <a:pt x="474" y="50659"/>
                  </a:lnTo>
                  <a:lnTo>
                    <a:pt x="0" y="57919"/>
                  </a:lnTo>
                  <a:lnTo>
                    <a:pt x="0" y="274442"/>
                  </a:lnTo>
                  <a:lnTo>
                    <a:pt x="474" y="281701"/>
                  </a:lnTo>
                  <a:lnTo>
                    <a:pt x="1736" y="288645"/>
                  </a:lnTo>
                  <a:lnTo>
                    <a:pt x="3946" y="295273"/>
                  </a:lnTo>
                  <a:lnTo>
                    <a:pt x="6787" y="301586"/>
                  </a:lnTo>
                  <a:lnTo>
                    <a:pt x="10417" y="307425"/>
                  </a:lnTo>
                  <a:lnTo>
                    <a:pt x="14679" y="312791"/>
                  </a:lnTo>
                  <a:lnTo>
                    <a:pt x="19572" y="317683"/>
                  </a:lnTo>
                  <a:lnTo>
                    <a:pt x="24938" y="321944"/>
                  </a:lnTo>
                  <a:lnTo>
                    <a:pt x="30778" y="325574"/>
                  </a:lnTo>
                  <a:lnTo>
                    <a:pt x="37091" y="328415"/>
                  </a:lnTo>
                  <a:lnTo>
                    <a:pt x="43721" y="330624"/>
                  </a:lnTo>
                  <a:lnTo>
                    <a:pt x="50665" y="331886"/>
                  </a:lnTo>
                  <a:lnTo>
                    <a:pt x="57926" y="332360"/>
                  </a:lnTo>
                </a:path>
              </a:pathLst>
            </a:custGeom>
            <a:noFill/>
            <a:ln w="9470">
              <a:solidFill>
                <a:srgbClr val="2E3640"/>
              </a:solidFill>
              <a:round/>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18" name="Freeform 29"/>
            <p:cNvSpPr>
              <a:spLocks/>
            </p:cNvSpPr>
            <p:nvPr/>
          </p:nvSpPr>
          <p:spPr bwMode="auto">
            <a:xfrm>
              <a:off x="1119471" y="1086350"/>
              <a:ext cx="4448" cy="2774"/>
            </a:xfrm>
            <a:custGeom>
              <a:avLst/>
              <a:gdLst>
                <a:gd name="T0" fmla="*/ 30462 w 444781"/>
                <a:gd name="T1" fmla="*/ 0 h 277440"/>
                <a:gd name="T2" fmla="*/ 24938 w 444781"/>
                <a:gd name="T3" fmla="*/ 474 h 277440"/>
                <a:gd name="T4" fmla="*/ 19887 w 444781"/>
                <a:gd name="T5" fmla="*/ 1894 h 277440"/>
                <a:gd name="T6" fmla="*/ 15152 w 444781"/>
                <a:gd name="T7" fmla="*/ 4103 h 277440"/>
                <a:gd name="T8" fmla="*/ 10890 w 444781"/>
                <a:gd name="T9" fmla="*/ 7260 h 277440"/>
                <a:gd name="T10" fmla="*/ 7260 w 444781"/>
                <a:gd name="T11" fmla="*/ 10890 h 277440"/>
                <a:gd name="T12" fmla="*/ 4103 w 444781"/>
                <a:gd name="T13" fmla="*/ 15151 h 277440"/>
                <a:gd name="T14" fmla="*/ 1894 w 444781"/>
                <a:gd name="T15" fmla="*/ 19885 h 277440"/>
                <a:gd name="T16" fmla="*/ 473 w 444781"/>
                <a:gd name="T17" fmla="*/ 24935 h 277440"/>
                <a:gd name="T18" fmla="*/ 0 w 444781"/>
                <a:gd name="T19" fmla="*/ 30459 h 277440"/>
                <a:gd name="T20" fmla="*/ 0 w 444781"/>
                <a:gd name="T21" fmla="*/ 246982 h 277440"/>
                <a:gd name="T22" fmla="*/ 473 w 444781"/>
                <a:gd name="T23" fmla="*/ 252505 h 277440"/>
                <a:gd name="T24" fmla="*/ 1894 w 444781"/>
                <a:gd name="T25" fmla="*/ 257555 h 277440"/>
                <a:gd name="T26" fmla="*/ 4103 w 444781"/>
                <a:gd name="T27" fmla="*/ 262290 h 277440"/>
                <a:gd name="T28" fmla="*/ 7260 w 444781"/>
                <a:gd name="T29" fmla="*/ 266551 h 277440"/>
                <a:gd name="T30" fmla="*/ 10890 w 444781"/>
                <a:gd name="T31" fmla="*/ 270181 h 277440"/>
                <a:gd name="T32" fmla="*/ 15152 w 444781"/>
                <a:gd name="T33" fmla="*/ 273337 h 277440"/>
                <a:gd name="T34" fmla="*/ 19887 w 444781"/>
                <a:gd name="T35" fmla="*/ 275546 h 277440"/>
                <a:gd name="T36" fmla="*/ 24938 w 444781"/>
                <a:gd name="T37" fmla="*/ 276967 h 277440"/>
                <a:gd name="T38" fmla="*/ 30462 w 444781"/>
                <a:gd name="T39" fmla="*/ 277440 h 277440"/>
                <a:gd name="T40" fmla="*/ 414476 w 444781"/>
                <a:gd name="T41" fmla="*/ 277440 h 277440"/>
                <a:gd name="T42" fmla="*/ 420000 w 444781"/>
                <a:gd name="T43" fmla="*/ 276967 h 277440"/>
                <a:gd name="T44" fmla="*/ 425051 w 444781"/>
                <a:gd name="T45" fmla="*/ 275546 h 277440"/>
                <a:gd name="T46" fmla="*/ 429786 w 444781"/>
                <a:gd name="T47" fmla="*/ 273337 h 277440"/>
                <a:gd name="T48" fmla="*/ 434048 w 444781"/>
                <a:gd name="T49" fmla="*/ 270181 h 277440"/>
                <a:gd name="T50" fmla="*/ 437678 w 444781"/>
                <a:gd name="T51" fmla="*/ 266551 h 277440"/>
                <a:gd name="T52" fmla="*/ 440677 w 444781"/>
                <a:gd name="T53" fmla="*/ 262290 h 277440"/>
                <a:gd name="T54" fmla="*/ 442887 w 444781"/>
                <a:gd name="T55" fmla="*/ 257555 h 277440"/>
                <a:gd name="T56" fmla="*/ 444307 w 444781"/>
                <a:gd name="T57" fmla="*/ 252505 h 277440"/>
                <a:gd name="T58" fmla="*/ 444781 w 444781"/>
                <a:gd name="T59" fmla="*/ 246982 h 277440"/>
                <a:gd name="T60" fmla="*/ 444781 w 444781"/>
                <a:gd name="T61" fmla="*/ 30459 h 277440"/>
                <a:gd name="T62" fmla="*/ 444307 w 444781"/>
                <a:gd name="T63" fmla="*/ 24935 h 277440"/>
                <a:gd name="T64" fmla="*/ 442887 w 444781"/>
                <a:gd name="T65" fmla="*/ 19885 h 277440"/>
                <a:gd name="T66" fmla="*/ 440677 w 444781"/>
                <a:gd name="T67" fmla="*/ 15151 h 277440"/>
                <a:gd name="T68" fmla="*/ 437678 w 444781"/>
                <a:gd name="T69" fmla="*/ 10890 h 277440"/>
                <a:gd name="T70" fmla="*/ 434048 w 444781"/>
                <a:gd name="T71" fmla="*/ 7260 h 277440"/>
                <a:gd name="T72" fmla="*/ 429786 w 444781"/>
                <a:gd name="T73" fmla="*/ 4103 h 277440"/>
                <a:gd name="T74" fmla="*/ 425051 w 444781"/>
                <a:gd name="T75" fmla="*/ 1894 h 277440"/>
                <a:gd name="T76" fmla="*/ 420000 w 444781"/>
                <a:gd name="T77" fmla="*/ 474 h 277440"/>
                <a:gd name="T78" fmla="*/ 414476 w 444781"/>
                <a:gd name="T79" fmla="*/ 0 h 277440"/>
                <a:gd name="T80" fmla="*/ 30462 w 444781"/>
                <a:gd name="T81" fmla="*/ 0 h 277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4781" h="277440">
                  <a:moveTo>
                    <a:pt x="30462" y="0"/>
                  </a:moveTo>
                  <a:lnTo>
                    <a:pt x="24938" y="474"/>
                  </a:lnTo>
                  <a:lnTo>
                    <a:pt x="19887" y="1894"/>
                  </a:lnTo>
                  <a:lnTo>
                    <a:pt x="15152" y="4103"/>
                  </a:lnTo>
                  <a:lnTo>
                    <a:pt x="10890" y="7260"/>
                  </a:lnTo>
                  <a:lnTo>
                    <a:pt x="7260" y="10890"/>
                  </a:lnTo>
                  <a:lnTo>
                    <a:pt x="4103" y="15151"/>
                  </a:lnTo>
                  <a:lnTo>
                    <a:pt x="1894" y="19885"/>
                  </a:lnTo>
                  <a:lnTo>
                    <a:pt x="473" y="24935"/>
                  </a:lnTo>
                  <a:lnTo>
                    <a:pt x="0" y="30459"/>
                  </a:lnTo>
                  <a:lnTo>
                    <a:pt x="0" y="246982"/>
                  </a:lnTo>
                  <a:lnTo>
                    <a:pt x="473" y="252505"/>
                  </a:lnTo>
                  <a:lnTo>
                    <a:pt x="1894" y="257555"/>
                  </a:lnTo>
                  <a:lnTo>
                    <a:pt x="4103" y="262290"/>
                  </a:lnTo>
                  <a:lnTo>
                    <a:pt x="7260" y="266551"/>
                  </a:lnTo>
                  <a:lnTo>
                    <a:pt x="10890" y="270181"/>
                  </a:lnTo>
                  <a:lnTo>
                    <a:pt x="15152" y="273337"/>
                  </a:lnTo>
                  <a:lnTo>
                    <a:pt x="19887" y="275546"/>
                  </a:lnTo>
                  <a:lnTo>
                    <a:pt x="24938" y="276967"/>
                  </a:lnTo>
                  <a:lnTo>
                    <a:pt x="30462" y="277440"/>
                  </a:lnTo>
                  <a:lnTo>
                    <a:pt x="414476" y="277440"/>
                  </a:lnTo>
                  <a:lnTo>
                    <a:pt x="420000" y="276967"/>
                  </a:lnTo>
                  <a:lnTo>
                    <a:pt x="425051" y="275546"/>
                  </a:lnTo>
                  <a:lnTo>
                    <a:pt x="429786" y="273337"/>
                  </a:lnTo>
                  <a:lnTo>
                    <a:pt x="434048" y="270181"/>
                  </a:lnTo>
                  <a:lnTo>
                    <a:pt x="437678" y="266551"/>
                  </a:lnTo>
                  <a:lnTo>
                    <a:pt x="440677" y="262290"/>
                  </a:lnTo>
                  <a:lnTo>
                    <a:pt x="442887" y="257555"/>
                  </a:lnTo>
                  <a:lnTo>
                    <a:pt x="444307" y="252505"/>
                  </a:lnTo>
                  <a:lnTo>
                    <a:pt x="444781" y="246982"/>
                  </a:lnTo>
                  <a:lnTo>
                    <a:pt x="444781" y="30459"/>
                  </a:lnTo>
                  <a:lnTo>
                    <a:pt x="444307" y="24935"/>
                  </a:lnTo>
                  <a:lnTo>
                    <a:pt x="442887" y="19885"/>
                  </a:lnTo>
                  <a:lnTo>
                    <a:pt x="440677" y="15151"/>
                  </a:lnTo>
                  <a:lnTo>
                    <a:pt x="437678" y="10890"/>
                  </a:lnTo>
                  <a:lnTo>
                    <a:pt x="434048" y="7260"/>
                  </a:lnTo>
                  <a:lnTo>
                    <a:pt x="429786" y="4103"/>
                  </a:lnTo>
                  <a:lnTo>
                    <a:pt x="425051" y="1894"/>
                  </a:lnTo>
                  <a:lnTo>
                    <a:pt x="420000" y="474"/>
                  </a:lnTo>
                  <a:lnTo>
                    <a:pt x="414476" y="0"/>
                  </a:lnTo>
                  <a:lnTo>
                    <a:pt x="30462" y="0"/>
                  </a:lnTo>
                  <a:close/>
                </a:path>
              </a:pathLst>
            </a:custGeom>
            <a:solidFill>
              <a:srgbClr val="B7C134"/>
            </a:solidFill>
            <a:ln w="0">
              <a:solidFill>
                <a:srgbClr val="B7C134"/>
              </a:solidFill>
              <a:round/>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19" name="Freeform 28"/>
            <p:cNvSpPr>
              <a:spLocks/>
            </p:cNvSpPr>
            <p:nvPr/>
          </p:nvSpPr>
          <p:spPr bwMode="auto">
            <a:xfrm>
              <a:off x="1119749" y="1087388"/>
              <a:ext cx="4448" cy="2774"/>
            </a:xfrm>
            <a:custGeom>
              <a:avLst/>
              <a:gdLst>
                <a:gd name="T0" fmla="*/ 30462 w 444781"/>
                <a:gd name="T1" fmla="*/ 0 h 277440"/>
                <a:gd name="T2" fmla="*/ 24938 w 444781"/>
                <a:gd name="T3" fmla="*/ 474 h 277440"/>
                <a:gd name="T4" fmla="*/ 19887 w 444781"/>
                <a:gd name="T5" fmla="*/ 1894 h 277440"/>
                <a:gd name="T6" fmla="*/ 15152 w 444781"/>
                <a:gd name="T7" fmla="*/ 4103 h 277440"/>
                <a:gd name="T8" fmla="*/ 10890 w 444781"/>
                <a:gd name="T9" fmla="*/ 7260 h 277440"/>
                <a:gd name="T10" fmla="*/ 7260 w 444781"/>
                <a:gd name="T11" fmla="*/ 10890 h 277440"/>
                <a:gd name="T12" fmla="*/ 4103 w 444781"/>
                <a:gd name="T13" fmla="*/ 15151 h 277440"/>
                <a:gd name="T14" fmla="*/ 1894 w 444781"/>
                <a:gd name="T15" fmla="*/ 19885 h 277440"/>
                <a:gd name="T16" fmla="*/ 473 w 444781"/>
                <a:gd name="T17" fmla="*/ 24935 h 277440"/>
                <a:gd name="T18" fmla="*/ 0 w 444781"/>
                <a:gd name="T19" fmla="*/ 30459 h 277440"/>
                <a:gd name="T20" fmla="*/ 0 w 444781"/>
                <a:gd name="T21" fmla="*/ 246982 h 277440"/>
                <a:gd name="T22" fmla="*/ 473 w 444781"/>
                <a:gd name="T23" fmla="*/ 252505 h 277440"/>
                <a:gd name="T24" fmla="*/ 1894 w 444781"/>
                <a:gd name="T25" fmla="*/ 257555 h 277440"/>
                <a:gd name="T26" fmla="*/ 4103 w 444781"/>
                <a:gd name="T27" fmla="*/ 262290 h 277440"/>
                <a:gd name="T28" fmla="*/ 7260 w 444781"/>
                <a:gd name="T29" fmla="*/ 266551 h 277440"/>
                <a:gd name="T30" fmla="*/ 10890 w 444781"/>
                <a:gd name="T31" fmla="*/ 270181 h 277440"/>
                <a:gd name="T32" fmla="*/ 15152 w 444781"/>
                <a:gd name="T33" fmla="*/ 273337 h 277440"/>
                <a:gd name="T34" fmla="*/ 19887 w 444781"/>
                <a:gd name="T35" fmla="*/ 275546 h 277440"/>
                <a:gd name="T36" fmla="*/ 24938 w 444781"/>
                <a:gd name="T37" fmla="*/ 276967 h 277440"/>
                <a:gd name="T38" fmla="*/ 30462 w 444781"/>
                <a:gd name="T39" fmla="*/ 277440 h 277440"/>
                <a:gd name="T40" fmla="*/ 414476 w 444781"/>
                <a:gd name="T41" fmla="*/ 277440 h 277440"/>
                <a:gd name="T42" fmla="*/ 420000 w 444781"/>
                <a:gd name="T43" fmla="*/ 276967 h 277440"/>
                <a:gd name="T44" fmla="*/ 425051 w 444781"/>
                <a:gd name="T45" fmla="*/ 275546 h 277440"/>
                <a:gd name="T46" fmla="*/ 429786 w 444781"/>
                <a:gd name="T47" fmla="*/ 273337 h 277440"/>
                <a:gd name="T48" fmla="*/ 434048 w 444781"/>
                <a:gd name="T49" fmla="*/ 270181 h 277440"/>
                <a:gd name="T50" fmla="*/ 437678 w 444781"/>
                <a:gd name="T51" fmla="*/ 266551 h 277440"/>
                <a:gd name="T52" fmla="*/ 440677 w 444781"/>
                <a:gd name="T53" fmla="*/ 262290 h 277440"/>
                <a:gd name="T54" fmla="*/ 442887 w 444781"/>
                <a:gd name="T55" fmla="*/ 257555 h 277440"/>
                <a:gd name="T56" fmla="*/ 444307 w 444781"/>
                <a:gd name="T57" fmla="*/ 252505 h 277440"/>
                <a:gd name="T58" fmla="*/ 444781 w 444781"/>
                <a:gd name="T59" fmla="*/ 246982 h 277440"/>
                <a:gd name="T60" fmla="*/ 444781 w 444781"/>
                <a:gd name="T61" fmla="*/ 30459 h 277440"/>
                <a:gd name="T62" fmla="*/ 444307 w 444781"/>
                <a:gd name="T63" fmla="*/ 24935 h 277440"/>
                <a:gd name="T64" fmla="*/ 442887 w 444781"/>
                <a:gd name="T65" fmla="*/ 19885 h 277440"/>
                <a:gd name="T66" fmla="*/ 440677 w 444781"/>
                <a:gd name="T67" fmla="*/ 15151 h 277440"/>
                <a:gd name="T68" fmla="*/ 437678 w 444781"/>
                <a:gd name="T69" fmla="*/ 10890 h 277440"/>
                <a:gd name="T70" fmla="*/ 434048 w 444781"/>
                <a:gd name="T71" fmla="*/ 7260 h 277440"/>
                <a:gd name="T72" fmla="*/ 429786 w 444781"/>
                <a:gd name="T73" fmla="*/ 4103 h 277440"/>
                <a:gd name="T74" fmla="*/ 425051 w 444781"/>
                <a:gd name="T75" fmla="*/ 1894 h 277440"/>
                <a:gd name="T76" fmla="*/ 420000 w 444781"/>
                <a:gd name="T77" fmla="*/ 474 h 277440"/>
                <a:gd name="T78" fmla="*/ 414476 w 444781"/>
                <a:gd name="T79" fmla="*/ 0 h 277440"/>
                <a:gd name="T80" fmla="*/ 30462 w 444781"/>
                <a:gd name="T81" fmla="*/ 0 h 277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4781" h="277440">
                  <a:moveTo>
                    <a:pt x="30462" y="0"/>
                  </a:moveTo>
                  <a:lnTo>
                    <a:pt x="24938" y="474"/>
                  </a:lnTo>
                  <a:lnTo>
                    <a:pt x="19887" y="1894"/>
                  </a:lnTo>
                  <a:lnTo>
                    <a:pt x="15152" y="4103"/>
                  </a:lnTo>
                  <a:lnTo>
                    <a:pt x="10890" y="7260"/>
                  </a:lnTo>
                  <a:lnTo>
                    <a:pt x="7260" y="10890"/>
                  </a:lnTo>
                  <a:lnTo>
                    <a:pt x="4103" y="15151"/>
                  </a:lnTo>
                  <a:lnTo>
                    <a:pt x="1894" y="19885"/>
                  </a:lnTo>
                  <a:lnTo>
                    <a:pt x="473" y="24935"/>
                  </a:lnTo>
                  <a:lnTo>
                    <a:pt x="0" y="30459"/>
                  </a:lnTo>
                  <a:lnTo>
                    <a:pt x="0" y="246982"/>
                  </a:lnTo>
                  <a:lnTo>
                    <a:pt x="473" y="252505"/>
                  </a:lnTo>
                  <a:lnTo>
                    <a:pt x="1894" y="257555"/>
                  </a:lnTo>
                  <a:lnTo>
                    <a:pt x="4103" y="262290"/>
                  </a:lnTo>
                  <a:lnTo>
                    <a:pt x="7260" y="266551"/>
                  </a:lnTo>
                  <a:lnTo>
                    <a:pt x="10890" y="270181"/>
                  </a:lnTo>
                  <a:lnTo>
                    <a:pt x="15152" y="273337"/>
                  </a:lnTo>
                  <a:lnTo>
                    <a:pt x="19887" y="275546"/>
                  </a:lnTo>
                  <a:lnTo>
                    <a:pt x="24938" y="276967"/>
                  </a:lnTo>
                  <a:lnTo>
                    <a:pt x="30462" y="277440"/>
                  </a:lnTo>
                  <a:lnTo>
                    <a:pt x="414476" y="277440"/>
                  </a:lnTo>
                  <a:lnTo>
                    <a:pt x="420000" y="276967"/>
                  </a:lnTo>
                  <a:lnTo>
                    <a:pt x="425051" y="275546"/>
                  </a:lnTo>
                  <a:lnTo>
                    <a:pt x="429786" y="273337"/>
                  </a:lnTo>
                  <a:lnTo>
                    <a:pt x="434048" y="270181"/>
                  </a:lnTo>
                  <a:lnTo>
                    <a:pt x="437678" y="266551"/>
                  </a:lnTo>
                  <a:lnTo>
                    <a:pt x="440677" y="262290"/>
                  </a:lnTo>
                  <a:lnTo>
                    <a:pt x="442887" y="257555"/>
                  </a:lnTo>
                  <a:lnTo>
                    <a:pt x="444307" y="252505"/>
                  </a:lnTo>
                  <a:lnTo>
                    <a:pt x="444781" y="246982"/>
                  </a:lnTo>
                  <a:lnTo>
                    <a:pt x="444781" y="30459"/>
                  </a:lnTo>
                  <a:lnTo>
                    <a:pt x="444307" y="24935"/>
                  </a:lnTo>
                  <a:lnTo>
                    <a:pt x="442887" y="19885"/>
                  </a:lnTo>
                  <a:lnTo>
                    <a:pt x="440677" y="15151"/>
                  </a:lnTo>
                  <a:lnTo>
                    <a:pt x="437678" y="10890"/>
                  </a:lnTo>
                  <a:lnTo>
                    <a:pt x="434048" y="7260"/>
                  </a:lnTo>
                  <a:lnTo>
                    <a:pt x="429786" y="4103"/>
                  </a:lnTo>
                  <a:lnTo>
                    <a:pt x="425051" y="1894"/>
                  </a:lnTo>
                  <a:lnTo>
                    <a:pt x="420000" y="474"/>
                  </a:lnTo>
                  <a:lnTo>
                    <a:pt x="414476" y="0"/>
                  </a:lnTo>
                  <a:lnTo>
                    <a:pt x="30462" y="0"/>
                  </a:lnTo>
                </a:path>
              </a:pathLst>
            </a:custGeom>
            <a:noFill/>
            <a:ln w="9470">
              <a:solidFill>
                <a:srgbClr val="2E3640"/>
              </a:solidFill>
              <a:round/>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20" name="Freeform 27"/>
            <p:cNvSpPr>
              <a:spLocks/>
            </p:cNvSpPr>
            <p:nvPr/>
          </p:nvSpPr>
          <p:spPr bwMode="auto">
            <a:xfrm>
              <a:off x="1122315" y="1088049"/>
              <a:ext cx="1247" cy="1247"/>
            </a:xfrm>
            <a:custGeom>
              <a:avLst/>
              <a:gdLst>
                <a:gd name="T0" fmla="*/ 55874 w 124691"/>
                <a:gd name="T1" fmla="*/ 51763 h 124674"/>
                <a:gd name="T2" fmla="*/ 3473 w 124691"/>
                <a:gd name="T3" fmla="*/ 104316 h 124674"/>
                <a:gd name="T4" fmla="*/ 1737 w 124691"/>
                <a:gd name="T5" fmla="*/ 106525 h 124674"/>
                <a:gd name="T6" fmla="*/ 632 w 124691"/>
                <a:gd name="T7" fmla="*/ 108893 h 124674"/>
                <a:gd name="T8" fmla="*/ 0 w 124691"/>
                <a:gd name="T9" fmla="*/ 111418 h 124674"/>
                <a:gd name="T10" fmla="*/ 0 w 124691"/>
                <a:gd name="T11" fmla="*/ 114101 h 124674"/>
                <a:gd name="T12" fmla="*/ 632 w 124691"/>
                <a:gd name="T13" fmla="*/ 116626 h 124674"/>
                <a:gd name="T14" fmla="*/ 1737 w 124691"/>
                <a:gd name="T15" fmla="*/ 118993 h 124674"/>
                <a:gd name="T16" fmla="*/ 3473 w 124691"/>
                <a:gd name="T17" fmla="*/ 121202 h 124674"/>
                <a:gd name="T18" fmla="*/ 5682 w 124691"/>
                <a:gd name="T19" fmla="*/ 122938 h 124674"/>
                <a:gd name="T20" fmla="*/ 8050 w 124691"/>
                <a:gd name="T21" fmla="*/ 124043 h 124674"/>
                <a:gd name="T22" fmla="*/ 10733 w 124691"/>
                <a:gd name="T23" fmla="*/ 124674 h 124674"/>
                <a:gd name="T24" fmla="*/ 13259 w 124691"/>
                <a:gd name="T25" fmla="*/ 124674 h 124674"/>
                <a:gd name="T26" fmla="*/ 15942 w 124691"/>
                <a:gd name="T27" fmla="*/ 124043 h 124674"/>
                <a:gd name="T28" fmla="*/ 18309 w 124691"/>
                <a:gd name="T29" fmla="*/ 122938 h 124674"/>
                <a:gd name="T30" fmla="*/ 20519 w 124691"/>
                <a:gd name="T31" fmla="*/ 121202 h 124674"/>
                <a:gd name="T32" fmla="*/ 72920 w 124691"/>
                <a:gd name="T33" fmla="*/ 68808 h 124674"/>
                <a:gd name="T34" fmla="*/ 84127 w 124691"/>
                <a:gd name="T35" fmla="*/ 103843 h 124674"/>
                <a:gd name="T36" fmla="*/ 124691 w 124691"/>
                <a:gd name="T37" fmla="*/ 0 h 124674"/>
                <a:gd name="T38" fmla="*/ 20835 w 124691"/>
                <a:gd name="T39" fmla="*/ 40716 h 124674"/>
                <a:gd name="T40" fmla="*/ 55874 w 124691"/>
                <a:gd name="T41" fmla="*/ 51763 h 124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691" h="124674">
                  <a:moveTo>
                    <a:pt x="55874" y="51763"/>
                  </a:moveTo>
                  <a:lnTo>
                    <a:pt x="3473" y="104316"/>
                  </a:lnTo>
                  <a:lnTo>
                    <a:pt x="1737" y="106525"/>
                  </a:lnTo>
                  <a:lnTo>
                    <a:pt x="632" y="108893"/>
                  </a:lnTo>
                  <a:lnTo>
                    <a:pt x="0" y="111418"/>
                  </a:lnTo>
                  <a:lnTo>
                    <a:pt x="0" y="114101"/>
                  </a:lnTo>
                  <a:lnTo>
                    <a:pt x="632" y="116626"/>
                  </a:lnTo>
                  <a:lnTo>
                    <a:pt x="1737" y="118993"/>
                  </a:lnTo>
                  <a:lnTo>
                    <a:pt x="3473" y="121202"/>
                  </a:lnTo>
                  <a:lnTo>
                    <a:pt x="5682" y="122938"/>
                  </a:lnTo>
                  <a:lnTo>
                    <a:pt x="8050" y="124043"/>
                  </a:lnTo>
                  <a:lnTo>
                    <a:pt x="10733" y="124674"/>
                  </a:lnTo>
                  <a:lnTo>
                    <a:pt x="13259" y="124674"/>
                  </a:lnTo>
                  <a:lnTo>
                    <a:pt x="15942" y="124043"/>
                  </a:lnTo>
                  <a:lnTo>
                    <a:pt x="18309" y="122938"/>
                  </a:lnTo>
                  <a:lnTo>
                    <a:pt x="20519" y="121202"/>
                  </a:lnTo>
                  <a:lnTo>
                    <a:pt x="72920" y="68808"/>
                  </a:lnTo>
                  <a:lnTo>
                    <a:pt x="84127" y="103843"/>
                  </a:lnTo>
                  <a:lnTo>
                    <a:pt x="124691" y="0"/>
                  </a:lnTo>
                  <a:lnTo>
                    <a:pt x="20835" y="40716"/>
                  </a:lnTo>
                  <a:lnTo>
                    <a:pt x="55874" y="51763"/>
                  </a:lnTo>
                  <a:close/>
                </a:path>
              </a:pathLst>
            </a:custGeom>
            <a:solidFill>
              <a:srgbClr val="FFFFFE"/>
            </a:solidFill>
            <a:ln w="0">
              <a:solidFill>
                <a:srgbClr val="FFFFFE"/>
              </a:solidFill>
              <a:round/>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21" name="Freeform 26"/>
            <p:cNvSpPr>
              <a:spLocks/>
            </p:cNvSpPr>
            <p:nvPr/>
          </p:nvSpPr>
          <p:spPr bwMode="auto">
            <a:xfrm>
              <a:off x="1122315" y="1088049"/>
              <a:ext cx="1247" cy="1247"/>
            </a:xfrm>
            <a:custGeom>
              <a:avLst/>
              <a:gdLst>
                <a:gd name="T0" fmla="*/ 55874 w 124691"/>
                <a:gd name="T1" fmla="*/ 51763 h 124674"/>
                <a:gd name="T2" fmla="*/ 3473 w 124691"/>
                <a:gd name="T3" fmla="*/ 104316 h 124674"/>
                <a:gd name="T4" fmla="*/ 1737 w 124691"/>
                <a:gd name="T5" fmla="*/ 106525 h 124674"/>
                <a:gd name="T6" fmla="*/ 632 w 124691"/>
                <a:gd name="T7" fmla="*/ 108893 h 124674"/>
                <a:gd name="T8" fmla="*/ 0 w 124691"/>
                <a:gd name="T9" fmla="*/ 111418 h 124674"/>
                <a:gd name="T10" fmla="*/ 0 w 124691"/>
                <a:gd name="T11" fmla="*/ 114101 h 124674"/>
                <a:gd name="T12" fmla="*/ 632 w 124691"/>
                <a:gd name="T13" fmla="*/ 116626 h 124674"/>
                <a:gd name="T14" fmla="*/ 1737 w 124691"/>
                <a:gd name="T15" fmla="*/ 118993 h 124674"/>
                <a:gd name="T16" fmla="*/ 3473 w 124691"/>
                <a:gd name="T17" fmla="*/ 121202 h 124674"/>
                <a:gd name="T18" fmla="*/ 5682 w 124691"/>
                <a:gd name="T19" fmla="*/ 122938 h 124674"/>
                <a:gd name="T20" fmla="*/ 8050 w 124691"/>
                <a:gd name="T21" fmla="*/ 124043 h 124674"/>
                <a:gd name="T22" fmla="*/ 10733 w 124691"/>
                <a:gd name="T23" fmla="*/ 124674 h 124674"/>
                <a:gd name="T24" fmla="*/ 13259 w 124691"/>
                <a:gd name="T25" fmla="*/ 124674 h 124674"/>
                <a:gd name="T26" fmla="*/ 15942 w 124691"/>
                <a:gd name="T27" fmla="*/ 124043 h 124674"/>
                <a:gd name="T28" fmla="*/ 18309 w 124691"/>
                <a:gd name="T29" fmla="*/ 122938 h 124674"/>
                <a:gd name="T30" fmla="*/ 20519 w 124691"/>
                <a:gd name="T31" fmla="*/ 121202 h 124674"/>
                <a:gd name="T32" fmla="*/ 72920 w 124691"/>
                <a:gd name="T33" fmla="*/ 68808 h 124674"/>
                <a:gd name="T34" fmla="*/ 84127 w 124691"/>
                <a:gd name="T35" fmla="*/ 103843 h 124674"/>
                <a:gd name="T36" fmla="*/ 124691 w 124691"/>
                <a:gd name="T37" fmla="*/ 0 h 124674"/>
                <a:gd name="T38" fmla="*/ 20835 w 124691"/>
                <a:gd name="T39" fmla="*/ 40716 h 124674"/>
                <a:gd name="T40" fmla="*/ 55874 w 124691"/>
                <a:gd name="T41" fmla="*/ 51763 h 124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691" h="124674">
                  <a:moveTo>
                    <a:pt x="55874" y="51763"/>
                  </a:moveTo>
                  <a:lnTo>
                    <a:pt x="3473" y="104316"/>
                  </a:lnTo>
                  <a:lnTo>
                    <a:pt x="1737" y="106525"/>
                  </a:lnTo>
                  <a:lnTo>
                    <a:pt x="632" y="108893"/>
                  </a:lnTo>
                  <a:lnTo>
                    <a:pt x="0" y="111418"/>
                  </a:lnTo>
                  <a:lnTo>
                    <a:pt x="0" y="114101"/>
                  </a:lnTo>
                  <a:lnTo>
                    <a:pt x="632" y="116626"/>
                  </a:lnTo>
                  <a:lnTo>
                    <a:pt x="1737" y="118993"/>
                  </a:lnTo>
                  <a:lnTo>
                    <a:pt x="3473" y="121202"/>
                  </a:lnTo>
                  <a:lnTo>
                    <a:pt x="5682" y="122938"/>
                  </a:lnTo>
                  <a:lnTo>
                    <a:pt x="8050" y="124043"/>
                  </a:lnTo>
                  <a:lnTo>
                    <a:pt x="10733" y="124674"/>
                  </a:lnTo>
                  <a:lnTo>
                    <a:pt x="13259" y="124674"/>
                  </a:lnTo>
                  <a:lnTo>
                    <a:pt x="15942" y="124043"/>
                  </a:lnTo>
                  <a:lnTo>
                    <a:pt x="18309" y="122938"/>
                  </a:lnTo>
                  <a:lnTo>
                    <a:pt x="20519" y="121202"/>
                  </a:lnTo>
                  <a:lnTo>
                    <a:pt x="72920" y="68808"/>
                  </a:lnTo>
                  <a:lnTo>
                    <a:pt x="84127" y="103843"/>
                  </a:lnTo>
                  <a:lnTo>
                    <a:pt x="124691" y="0"/>
                  </a:lnTo>
                  <a:lnTo>
                    <a:pt x="20835" y="40716"/>
                  </a:lnTo>
                  <a:lnTo>
                    <a:pt x="55874" y="51763"/>
                  </a:lnTo>
                </a:path>
              </a:pathLst>
            </a:custGeom>
            <a:noFill/>
            <a:ln w="9470">
              <a:solidFill>
                <a:srgbClr val="2E3640"/>
              </a:solidFill>
              <a:round/>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grpSp>
        <p:nvGrpSpPr>
          <p:cNvPr id="2122" name="Group 13"/>
          <p:cNvGrpSpPr>
            <a:grpSpLocks/>
          </p:cNvGrpSpPr>
          <p:nvPr/>
        </p:nvGrpSpPr>
        <p:grpSpPr bwMode="auto">
          <a:xfrm>
            <a:off x="7086600" y="1143000"/>
            <a:ext cx="654050" cy="539750"/>
            <a:chOff x="1119549" y="1076211"/>
            <a:chExt cx="6546" cy="5396"/>
          </a:xfrm>
        </p:grpSpPr>
        <p:sp>
          <p:nvSpPr>
            <p:cNvPr id="2123" name="Freeform 24"/>
            <p:cNvSpPr>
              <a:spLocks/>
            </p:cNvSpPr>
            <p:nvPr/>
          </p:nvSpPr>
          <p:spPr bwMode="auto">
            <a:xfrm>
              <a:off x="1122266" y="1077781"/>
              <a:ext cx="3829" cy="3827"/>
            </a:xfrm>
            <a:custGeom>
              <a:avLst/>
              <a:gdLst>
                <a:gd name="T0" fmla="*/ 382917 w 382917"/>
                <a:gd name="T1" fmla="*/ 234704 h 382719"/>
                <a:gd name="T2" fmla="*/ 382917 w 382917"/>
                <a:gd name="T3" fmla="*/ 148015 h 382719"/>
                <a:gd name="T4" fmla="*/ 340093 w 382917"/>
                <a:gd name="T5" fmla="*/ 148015 h 382719"/>
                <a:gd name="T6" fmla="*/ 336559 w 382917"/>
                <a:gd name="T7" fmla="*/ 137205 h 382719"/>
                <a:gd name="T8" fmla="*/ 332194 w 382917"/>
                <a:gd name="T9" fmla="*/ 126811 h 382719"/>
                <a:gd name="T10" fmla="*/ 327205 w 382917"/>
                <a:gd name="T11" fmla="*/ 116832 h 382719"/>
                <a:gd name="T12" fmla="*/ 357347 w 382917"/>
                <a:gd name="T13" fmla="*/ 86688 h 382719"/>
                <a:gd name="T14" fmla="*/ 296022 w 382917"/>
                <a:gd name="T15" fmla="*/ 25362 h 382719"/>
                <a:gd name="T16" fmla="*/ 265880 w 382917"/>
                <a:gd name="T17" fmla="*/ 55505 h 382719"/>
                <a:gd name="T18" fmla="*/ 255901 w 382917"/>
                <a:gd name="T19" fmla="*/ 50516 h 382719"/>
                <a:gd name="T20" fmla="*/ 245507 w 382917"/>
                <a:gd name="T21" fmla="*/ 46151 h 382719"/>
                <a:gd name="T22" fmla="*/ 234697 w 382917"/>
                <a:gd name="T23" fmla="*/ 42616 h 382719"/>
                <a:gd name="T24" fmla="*/ 234697 w 382917"/>
                <a:gd name="T25" fmla="*/ 0 h 382719"/>
                <a:gd name="T26" fmla="*/ 148011 w 382917"/>
                <a:gd name="T27" fmla="*/ 0 h 382719"/>
                <a:gd name="T28" fmla="*/ 148011 w 382917"/>
                <a:gd name="T29" fmla="*/ 42616 h 382719"/>
                <a:gd name="T30" fmla="*/ 137201 w 382917"/>
                <a:gd name="T31" fmla="*/ 46151 h 382719"/>
                <a:gd name="T32" fmla="*/ 126807 w 382917"/>
                <a:gd name="T33" fmla="*/ 50516 h 382719"/>
                <a:gd name="T34" fmla="*/ 116829 w 382917"/>
                <a:gd name="T35" fmla="*/ 55505 h 382719"/>
                <a:gd name="T36" fmla="*/ 86686 w 382917"/>
                <a:gd name="T37" fmla="*/ 25362 h 382719"/>
                <a:gd name="T38" fmla="*/ 25361 w 382917"/>
                <a:gd name="T39" fmla="*/ 86688 h 382719"/>
                <a:gd name="T40" fmla="*/ 55504 w 382917"/>
                <a:gd name="T41" fmla="*/ 116832 h 382719"/>
                <a:gd name="T42" fmla="*/ 50515 w 382917"/>
                <a:gd name="T43" fmla="*/ 126811 h 382719"/>
                <a:gd name="T44" fmla="*/ 46149 w 382917"/>
                <a:gd name="T45" fmla="*/ 137205 h 382719"/>
                <a:gd name="T46" fmla="*/ 42615 w 382917"/>
                <a:gd name="T47" fmla="*/ 148015 h 382719"/>
                <a:gd name="T48" fmla="*/ 0 w 382917"/>
                <a:gd name="T49" fmla="*/ 148015 h 382719"/>
                <a:gd name="T50" fmla="*/ 0 w 382917"/>
                <a:gd name="T51" fmla="*/ 234704 h 382719"/>
                <a:gd name="T52" fmla="*/ 42615 w 382917"/>
                <a:gd name="T53" fmla="*/ 234704 h 382719"/>
                <a:gd name="T54" fmla="*/ 46149 w 382917"/>
                <a:gd name="T55" fmla="*/ 245514 h 382719"/>
                <a:gd name="T56" fmla="*/ 50515 w 382917"/>
                <a:gd name="T57" fmla="*/ 255908 h 382719"/>
                <a:gd name="T58" fmla="*/ 55504 w 382917"/>
                <a:gd name="T59" fmla="*/ 265887 h 382719"/>
                <a:gd name="T60" fmla="*/ 25361 w 382917"/>
                <a:gd name="T61" fmla="*/ 296031 h 382719"/>
                <a:gd name="T62" fmla="*/ 86686 w 382917"/>
                <a:gd name="T63" fmla="*/ 357357 h 382719"/>
                <a:gd name="T64" fmla="*/ 116829 w 382917"/>
                <a:gd name="T65" fmla="*/ 327214 h 382719"/>
                <a:gd name="T66" fmla="*/ 126807 w 382917"/>
                <a:gd name="T67" fmla="*/ 332203 h 382719"/>
                <a:gd name="T68" fmla="*/ 137201 w 382917"/>
                <a:gd name="T69" fmla="*/ 336569 h 382719"/>
                <a:gd name="T70" fmla="*/ 148011 w 382917"/>
                <a:gd name="T71" fmla="*/ 340103 h 382719"/>
                <a:gd name="T72" fmla="*/ 148011 w 382917"/>
                <a:gd name="T73" fmla="*/ 382719 h 382719"/>
                <a:gd name="T74" fmla="*/ 234697 w 382917"/>
                <a:gd name="T75" fmla="*/ 382719 h 382719"/>
                <a:gd name="T76" fmla="*/ 234697 w 382917"/>
                <a:gd name="T77" fmla="*/ 340103 h 382719"/>
                <a:gd name="T78" fmla="*/ 245507 w 382917"/>
                <a:gd name="T79" fmla="*/ 336569 h 382719"/>
                <a:gd name="T80" fmla="*/ 255901 w 382917"/>
                <a:gd name="T81" fmla="*/ 332203 h 382719"/>
                <a:gd name="T82" fmla="*/ 265880 w 382917"/>
                <a:gd name="T83" fmla="*/ 327214 h 382719"/>
                <a:gd name="T84" fmla="*/ 296022 w 382917"/>
                <a:gd name="T85" fmla="*/ 357357 h 382719"/>
                <a:gd name="T86" fmla="*/ 357347 w 382917"/>
                <a:gd name="T87" fmla="*/ 296031 h 382719"/>
                <a:gd name="T88" fmla="*/ 327205 w 382917"/>
                <a:gd name="T89" fmla="*/ 265887 h 382719"/>
                <a:gd name="T90" fmla="*/ 332194 w 382917"/>
                <a:gd name="T91" fmla="*/ 255908 h 382719"/>
                <a:gd name="T92" fmla="*/ 336559 w 382917"/>
                <a:gd name="T93" fmla="*/ 245514 h 382719"/>
                <a:gd name="T94" fmla="*/ 340093 w 382917"/>
                <a:gd name="T95" fmla="*/ 234704 h 382719"/>
                <a:gd name="T96" fmla="*/ 382917 w 382917"/>
                <a:gd name="T97" fmla="*/ 234704 h 382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2917" h="382719">
                  <a:moveTo>
                    <a:pt x="382917" y="234704"/>
                  </a:moveTo>
                  <a:lnTo>
                    <a:pt x="382917" y="148015"/>
                  </a:lnTo>
                  <a:lnTo>
                    <a:pt x="340093" y="148015"/>
                  </a:lnTo>
                  <a:lnTo>
                    <a:pt x="336559" y="137205"/>
                  </a:lnTo>
                  <a:lnTo>
                    <a:pt x="332194" y="126811"/>
                  </a:lnTo>
                  <a:lnTo>
                    <a:pt x="327205" y="116832"/>
                  </a:lnTo>
                  <a:lnTo>
                    <a:pt x="357347" y="86688"/>
                  </a:lnTo>
                  <a:lnTo>
                    <a:pt x="296022" y="25362"/>
                  </a:lnTo>
                  <a:lnTo>
                    <a:pt x="265880" y="55505"/>
                  </a:lnTo>
                  <a:lnTo>
                    <a:pt x="255901" y="50516"/>
                  </a:lnTo>
                  <a:lnTo>
                    <a:pt x="245507" y="46151"/>
                  </a:lnTo>
                  <a:lnTo>
                    <a:pt x="234697" y="42616"/>
                  </a:lnTo>
                  <a:lnTo>
                    <a:pt x="234697" y="0"/>
                  </a:lnTo>
                  <a:lnTo>
                    <a:pt x="148011" y="0"/>
                  </a:lnTo>
                  <a:lnTo>
                    <a:pt x="148011" y="42616"/>
                  </a:lnTo>
                  <a:lnTo>
                    <a:pt x="137201" y="46151"/>
                  </a:lnTo>
                  <a:lnTo>
                    <a:pt x="126807" y="50516"/>
                  </a:lnTo>
                  <a:lnTo>
                    <a:pt x="116829" y="55505"/>
                  </a:lnTo>
                  <a:lnTo>
                    <a:pt x="86686" y="25362"/>
                  </a:lnTo>
                  <a:lnTo>
                    <a:pt x="25361" y="86688"/>
                  </a:lnTo>
                  <a:lnTo>
                    <a:pt x="55504" y="116832"/>
                  </a:lnTo>
                  <a:lnTo>
                    <a:pt x="50515" y="126811"/>
                  </a:lnTo>
                  <a:lnTo>
                    <a:pt x="46149" y="137205"/>
                  </a:lnTo>
                  <a:lnTo>
                    <a:pt x="42615" y="148015"/>
                  </a:lnTo>
                  <a:lnTo>
                    <a:pt x="0" y="148015"/>
                  </a:lnTo>
                  <a:lnTo>
                    <a:pt x="0" y="234704"/>
                  </a:lnTo>
                  <a:lnTo>
                    <a:pt x="42615" y="234704"/>
                  </a:lnTo>
                  <a:lnTo>
                    <a:pt x="46149" y="245514"/>
                  </a:lnTo>
                  <a:lnTo>
                    <a:pt x="50515" y="255908"/>
                  </a:lnTo>
                  <a:lnTo>
                    <a:pt x="55504" y="265887"/>
                  </a:lnTo>
                  <a:lnTo>
                    <a:pt x="25361" y="296031"/>
                  </a:lnTo>
                  <a:lnTo>
                    <a:pt x="86686" y="357357"/>
                  </a:lnTo>
                  <a:lnTo>
                    <a:pt x="116829" y="327214"/>
                  </a:lnTo>
                  <a:lnTo>
                    <a:pt x="126807" y="332203"/>
                  </a:lnTo>
                  <a:lnTo>
                    <a:pt x="137201" y="336569"/>
                  </a:lnTo>
                  <a:lnTo>
                    <a:pt x="148011" y="340103"/>
                  </a:lnTo>
                  <a:lnTo>
                    <a:pt x="148011" y="382719"/>
                  </a:lnTo>
                  <a:lnTo>
                    <a:pt x="234697" y="382719"/>
                  </a:lnTo>
                  <a:lnTo>
                    <a:pt x="234697" y="340103"/>
                  </a:lnTo>
                  <a:lnTo>
                    <a:pt x="245507" y="336569"/>
                  </a:lnTo>
                  <a:lnTo>
                    <a:pt x="255901" y="332203"/>
                  </a:lnTo>
                  <a:lnTo>
                    <a:pt x="265880" y="327214"/>
                  </a:lnTo>
                  <a:lnTo>
                    <a:pt x="296022" y="357357"/>
                  </a:lnTo>
                  <a:lnTo>
                    <a:pt x="357347" y="296031"/>
                  </a:lnTo>
                  <a:lnTo>
                    <a:pt x="327205" y="265887"/>
                  </a:lnTo>
                  <a:lnTo>
                    <a:pt x="332194" y="255908"/>
                  </a:lnTo>
                  <a:lnTo>
                    <a:pt x="336559" y="245514"/>
                  </a:lnTo>
                  <a:lnTo>
                    <a:pt x="340093" y="234704"/>
                  </a:lnTo>
                  <a:lnTo>
                    <a:pt x="382917" y="234704"/>
                  </a:lnTo>
                  <a:close/>
                </a:path>
              </a:pathLst>
            </a:custGeom>
            <a:solidFill>
              <a:srgbClr val="E6412D"/>
            </a:solidFill>
            <a:ln w="0">
              <a:solidFill>
                <a:srgbClr val="E6412D"/>
              </a:solidFill>
              <a:round/>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24" name="Freeform 23"/>
            <p:cNvSpPr>
              <a:spLocks/>
            </p:cNvSpPr>
            <p:nvPr/>
          </p:nvSpPr>
          <p:spPr bwMode="auto">
            <a:xfrm>
              <a:off x="1122266" y="1077781"/>
              <a:ext cx="3829" cy="3827"/>
            </a:xfrm>
            <a:custGeom>
              <a:avLst/>
              <a:gdLst>
                <a:gd name="T0" fmla="*/ 382917 w 382917"/>
                <a:gd name="T1" fmla="*/ 234704 h 382719"/>
                <a:gd name="T2" fmla="*/ 382917 w 382917"/>
                <a:gd name="T3" fmla="*/ 148015 h 382719"/>
                <a:gd name="T4" fmla="*/ 340093 w 382917"/>
                <a:gd name="T5" fmla="*/ 148015 h 382719"/>
                <a:gd name="T6" fmla="*/ 336559 w 382917"/>
                <a:gd name="T7" fmla="*/ 137205 h 382719"/>
                <a:gd name="T8" fmla="*/ 332194 w 382917"/>
                <a:gd name="T9" fmla="*/ 126811 h 382719"/>
                <a:gd name="T10" fmla="*/ 327205 w 382917"/>
                <a:gd name="T11" fmla="*/ 116832 h 382719"/>
                <a:gd name="T12" fmla="*/ 357347 w 382917"/>
                <a:gd name="T13" fmla="*/ 86688 h 382719"/>
                <a:gd name="T14" fmla="*/ 296022 w 382917"/>
                <a:gd name="T15" fmla="*/ 25362 h 382719"/>
                <a:gd name="T16" fmla="*/ 265880 w 382917"/>
                <a:gd name="T17" fmla="*/ 55505 h 382719"/>
                <a:gd name="T18" fmla="*/ 255901 w 382917"/>
                <a:gd name="T19" fmla="*/ 50516 h 382719"/>
                <a:gd name="T20" fmla="*/ 245507 w 382917"/>
                <a:gd name="T21" fmla="*/ 46151 h 382719"/>
                <a:gd name="T22" fmla="*/ 234697 w 382917"/>
                <a:gd name="T23" fmla="*/ 42616 h 382719"/>
                <a:gd name="T24" fmla="*/ 234697 w 382917"/>
                <a:gd name="T25" fmla="*/ 0 h 382719"/>
                <a:gd name="T26" fmla="*/ 148011 w 382917"/>
                <a:gd name="T27" fmla="*/ 0 h 382719"/>
                <a:gd name="T28" fmla="*/ 148011 w 382917"/>
                <a:gd name="T29" fmla="*/ 42616 h 382719"/>
                <a:gd name="T30" fmla="*/ 137201 w 382917"/>
                <a:gd name="T31" fmla="*/ 46151 h 382719"/>
                <a:gd name="T32" fmla="*/ 126807 w 382917"/>
                <a:gd name="T33" fmla="*/ 50516 h 382719"/>
                <a:gd name="T34" fmla="*/ 116829 w 382917"/>
                <a:gd name="T35" fmla="*/ 55505 h 382719"/>
                <a:gd name="T36" fmla="*/ 86686 w 382917"/>
                <a:gd name="T37" fmla="*/ 25362 h 382719"/>
                <a:gd name="T38" fmla="*/ 25361 w 382917"/>
                <a:gd name="T39" fmla="*/ 86688 h 382719"/>
                <a:gd name="T40" fmla="*/ 55504 w 382917"/>
                <a:gd name="T41" fmla="*/ 116832 h 382719"/>
                <a:gd name="T42" fmla="*/ 50515 w 382917"/>
                <a:gd name="T43" fmla="*/ 126811 h 382719"/>
                <a:gd name="T44" fmla="*/ 46149 w 382917"/>
                <a:gd name="T45" fmla="*/ 137205 h 382719"/>
                <a:gd name="T46" fmla="*/ 42615 w 382917"/>
                <a:gd name="T47" fmla="*/ 148015 h 382719"/>
                <a:gd name="T48" fmla="*/ 0 w 382917"/>
                <a:gd name="T49" fmla="*/ 148015 h 382719"/>
                <a:gd name="T50" fmla="*/ 0 w 382917"/>
                <a:gd name="T51" fmla="*/ 234704 h 382719"/>
                <a:gd name="T52" fmla="*/ 42615 w 382917"/>
                <a:gd name="T53" fmla="*/ 234704 h 382719"/>
                <a:gd name="T54" fmla="*/ 46149 w 382917"/>
                <a:gd name="T55" fmla="*/ 245514 h 382719"/>
                <a:gd name="T56" fmla="*/ 50515 w 382917"/>
                <a:gd name="T57" fmla="*/ 255908 h 382719"/>
                <a:gd name="T58" fmla="*/ 55504 w 382917"/>
                <a:gd name="T59" fmla="*/ 265887 h 382719"/>
                <a:gd name="T60" fmla="*/ 25361 w 382917"/>
                <a:gd name="T61" fmla="*/ 296031 h 382719"/>
                <a:gd name="T62" fmla="*/ 86686 w 382917"/>
                <a:gd name="T63" fmla="*/ 357357 h 382719"/>
                <a:gd name="T64" fmla="*/ 116829 w 382917"/>
                <a:gd name="T65" fmla="*/ 327214 h 382719"/>
                <a:gd name="T66" fmla="*/ 126807 w 382917"/>
                <a:gd name="T67" fmla="*/ 332203 h 382719"/>
                <a:gd name="T68" fmla="*/ 137201 w 382917"/>
                <a:gd name="T69" fmla="*/ 336569 h 382719"/>
                <a:gd name="T70" fmla="*/ 148011 w 382917"/>
                <a:gd name="T71" fmla="*/ 340103 h 382719"/>
                <a:gd name="T72" fmla="*/ 148011 w 382917"/>
                <a:gd name="T73" fmla="*/ 382719 h 382719"/>
                <a:gd name="T74" fmla="*/ 234697 w 382917"/>
                <a:gd name="T75" fmla="*/ 382719 h 382719"/>
                <a:gd name="T76" fmla="*/ 234697 w 382917"/>
                <a:gd name="T77" fmla="*/ 340103 h 382719"/>
                <a:gd name="T78" fmla="*/ 245507 w 382917"/>
                <a:gd name="T79" fmla="*/ 336569 h 382719"/>
                <a:gd name="T80" fmla="*/ 255901 w 382917"/>
                <a:gd name="T81" fmla="*/ 332203 h 382719"/>
                <a:gd name="T82" fmla="*/ 265880 w 382917"/>
                <a:gd name="T83" fmla="*/ 327214 h 382719"/>
                <a:gd name="T84" fmla="*/ 296022 w 382917"/>
                <a:gd name="T85" fmla="*/ 357357 h 382719"/>
                <a:gd name="T86" fmla="*/ 357347 w 382917"/>
                <a:gd name="T87" fmla="*/ 296031 h 382719"/>
                <a:gd name="T88" fmla="*/ 327205 w 382917"/>
                <a:gd name="T89" fmla="*/ 265887 h 382719"/>
                <a:gd name="T90" fmla="*/ 332194 w 382917"/>
                <a:gd name="T91" fmla="*/ 255908 h 382719"/>
                <a:gd name="T92" fmla="*/ 336559 w 382917"/>
                <a:gd name="T93" fmla="*/ 245514 h 382719"/>
                <a:gd name="T94" fmla="*/ 340093 w 382917"/>
                <a:gd name="T95" fmla="*/ 234704 h 382719"/>
                <a:gd name="T96" fmla="*/ 382917 w 382917"/>
                <a:gd name="T97" fmla="*/ 234704 h 382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2917" h="382719">
                  <a:moveTo>
                    <a:pt x="382917" y="234704"/>
                  </a:moveTo>
                  <a:lnTo>
                    <a:pt x="382917" y="148015"/>
                  </a:lnTo>
                  <a:lnTo>
                    <a:pt x="340093" y="148015"/>
                  </a:lnTo>
                  <a:lnTo>
                    <a:pt x="336559" y="137205"/>
                  </a:lnTo>
                  <a:lnTo>
                    <a:pt x="332194" y="126811"/>
                  </a:lnTo>
                  <a:lnTo>
                    <a:pt x="327205" y="116832"/>
                  </a:lnTo>
                  <a:lnTo>
                    <a:pt x="357347" y="86688"/>
                  </a:lnTo>
                  <a:lnTo>
                    <a:pt x="296022" y="25362"/>
                  </a:lnTo>
                  <a:lnTo>
                    <a:pt x="265880" y="55505"/>
                  </a:lnTo>
                  <a:lnTo>
                    <a:pt x="255901" y="50516"/>
                  </a:lnTo>
                  <a:lnTo>
                    <a:pt x="245507" y="46151"/>
                  </a:lnTo>
                  <a:lnTo>
                    <a:pt x="234697" y="42616"/>
                  </a:lnTo>
                  <a:lnTo>
                    <a:pt x="234697" y="0"/>
                  </a:lnTo>
                  <a:lnTo>
                    <a:pt x="148011" y="0"/>
                  </a:lnTo>
                  <a:lnTo>
                    <a:pt x="148011" y="42616"/>
                  </a:lnTo>
                  <a:lnTo>
                    <a:pt x="137201" y="46151"/>
                  </a:lnTo>
                  <a:lnTo>
                    <a:pt x="126807" y="50516"/>
                  </a:lnTo>
                  <a:lnTo>
                    <a:pt x="116829" y="55505"/>
                  </a:lnTo>
                  <a:lnTo>
                    <a:pt x="86686" y="25362"/>
                  </a:lnTo>
                  <a:lnTo>
                    <a:pt x="25361" y="86688"/>
                  </a:lnTo>
                  <a:lnTo>
                    <a:pt x="55504" y="116832"/>
                  </a:lnTo>
                  <a:lnTo>
                    <a:pt x="50515" y="126811"/>
                  </a:lnTo>
                  <a:lnTo>
                    <a:pt x="46149" y="137205"/>
                  </a:lnTo>
                  <a:lnTo>
                    <a:pt x="42615" y="148015"/>
                  </a:lnTo>
                  <a:lnTo>
                    <a:pt x="0" y="148015"/>
                  </a:lnTo>
                  <a:lnTo>
                    <a:pt x="0" y="234704"/>
                  </a:lnTo>
                  <a:lnTo>
                    <a:pt x="42615" y="234704"/>
                  </a:lnTo>
                  <a:lnTo>
                    <a:pt x="46149" y="245514"/>
                  </a:lnTo>
                  <a:lnTo>
                    <a:pt x="50515" y="255908"/>
                  </a:lnTo>
                  <a:lnTo>
                    <a:pt x="55504" y="265887"/>
                  </a:lnTo>
                  <a:lnTo>
                    <a:pt x="25361" y="296031"/>
                  </a:lnTo>
                  <a:lnTo>
                    <a:pt x="86686" y="357357"/>
                  </a:lnTo>
                  <a:lnTo>
                    <a:pt x="116829" y="327214"/>
                  </a:lnTo>
                  <a:lnTo>
                    <a:pt x="126807" y="332203"/>
                  </a:lnTo>
                  <a:lnTo>
                    <a:pt x="137201" y="336569"/>
                  </a:lnTo>
                  <a:lnTo>
                    <a:pt x="148011" y="340103"/>
                  </a:lnTo>
                  <a:lnTo>
                    <a:pt x="148011" y="382719"/>
                  </a:lnTo>
                  <a:lnTo>
                    <a:pt x="234697" y="382719"/>
                  </a:lnTo>
                  <a:lnTo>
                    <a:pt x="234697" y="340103"/>
                  </a:lnTo>
                  <a:lnTo>
                    <a:pt x="245507" y="336569"/>
                  </a:lnTo>
                  <a:lnTo>
                    <a:pt x="255901" y="332203"/>
                  </a:lnTo>
                  <a:lnTo>
                    <a:pt x="265880" y="327214"/>
                  </a:lnTo>
                  <a:lnTo>
                    <a:pt x="296022" y="357357"/>
                  </a:lnTo>
                  <a:lnTo>
                    <a:pt x="357347" y="296031"/>
                  </a:lnTo>
                  <a:lnTo>
                    <a:pt x="327205" y="265887"/>
                  </a:lnTo>
                  <a:lnTo>
                    <a:pt x="332194" y="255908"/>
                  </a:lnTo>
                  <a:lnTo>
                    <a:pt x="336559" y="245514"/>
                  </a:lnTo>
                  <a:lnTo>
                    <a:pt x="340093" y="234704"/>
                  </a:lnTo>
                  <a:lnTo>
                    <a:pt x="382917" y="234704"/>
                  </a:lnTo>
                </a:path>
              </a:pathLst>
            </a:custGeom>
            <a:noFill/>
            <a:ln w="9563">
              <a:solidFill>
                <a:srgbClr val="2E3640"/>
              </a:solidFill>
              <a:round/>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25" name="Freeform 22"/>
            <p:cNvSpPr>
              <a:spLocks/>
            </p:cNvSpPr>
            <p:nvPr/>
          </p:nvSpPr>
          <p:spPr bwMode="auto">
            <a:xfrm>
              <a:off x="1119549" y="1076211"/>
              <a:ext cx="2761" cy="2759"/>
            </a:xfrm>
            <a:custGeom>
              <a:avLst/>
              <a:gdLst>
                <a:gd name="T0" fmla="*/ 276066 w 276066"/>
                <a:gd name="T1" fmla="*/ 169012 h 275866"/>
                <a:gd name="T2" fmla="*/ 276066 w 276066"/>
                <a:gd name="T3" fmla="*/ 106646 h 275866"/>
                <a:gd name="T4" fmla="*/ 245300 w 276066"/>
                <a:gd name="T5" fmla="*/ 106646 h 275866"/>
                <a:gd name="T6" fmla="*/ 242805 w 276066"/>
                <a:gd name="T7" fmla="*/ 98954 h 275866"/>
                <a:gd name="T8" fmla="*/ 239687 w 276066"/>
                <a:gd name="T9" fmla="*/ 91470 h 275866"/>
                <a:gd name="T10" fmla="*/ 235945 w 276066"/>
                <a:gd name="T11" fmla="*/ 84194 h 275866"/>
                <a:gd name="T12" fmla="*/ 257773 w 276066"/>
                <a:gd name="T13" fmla="*/ 62366 h 275866"/>
                <a:gd name="T14" fmla="*/ 213494 w 276066"/>
                <a:gd name="T15" fmla="*/ 18294 h 275866"/>
                <a:gd name="T16" fmla="*/ 191874 w 276066"/>
                <a:gd name="T17" fmla="*/ 39914 h 275866"/>
                <a:gd name="T18" fmla="*/ 184598 w 276066"/>
                <a:gd name="T19" fmla="*/ 36380 h 275866"/>
                <a:gd name="T20" fmla="*/ 177115 w 276066"/>
                <a:gd name="T21" fmla="*/ 33262 h 275866"/>
                <a:gd name="T22" fmla="*/ 169215 w 276066"/>
                <a:gd name="T23" fmla="*/ 30767 h 275866"/>
                <a:gd name="T24" fmla="*/ 169215 w 276066"/>
                <a:gd name="T25" fmla="*/ 0 h 275866"/>
                <a:gd name="T26" fmla="*/ 106851 w 276066"/>
                <a:gd name="T27" fmla="*/ 0 h 275866"/>
                <a:gd name="T28" fmla="*/ 106851 w 276066"/>
                <a:gd name="T29" fmla="*/ 30767 h 275866"/>
                <a:gd name="T30" fmla="*/ 99159 w 276066"/>
                <a:gd name="T31" fmla="*/ 33262 h 275866"/>
                <a:gd name="T32" fmla="*/ 91676 w 276066"/>
                <a:gd name="T33" fmla="*/ 36380 h 275866"/>
                <a:gd name="T34" fmla="*/ 84400 w 276066"/>
                <a:gd name="T35" fmla="*/ 39914 h 275866"/>
                <a:gd name="T36" fmla="*/ 62572 w 276066"/>
                <a:gd name="T37" fmla="*/ 18294 h 275866"/>
                <a:gd name="T38" fmla="*/ 18501 w 276066"/>
                <a:gd name="T39" fmla="*/ 62366 h 275866"/>
                <a:gd name="T40" fmla="*/ 40121 w 276066"/>
                <a:gd name="T41" fmla="*/ 84194 h 275866"/>
                <a:gd name="T42" fmla="*/ 36587 w 276066"/>
                <a:gd name="T43" fmla="*/ 91470 h 275866"/>
                <a:gd name="T44" fmla="*/ 33469 w 276066"/>
                <a:gd name="T45" fmla="*/ 98954 h 275866"/>
                <a:gd name="T46" fmla="*/ 30974 w 276066"/>
                <a:gd name="T47" fmla="*/ 106646 h 275866"/>
                <a:gd name="T48" fmla="*/ 0 w 276066"/>
                <a:gd name="T49" fmla="*/ 106646 h 275866"/>
                <a:gd name="T50" fmla="*/ 0 w 276066"/>
                <a:gd name="T51" fmla="*/ 169012 h 275866"/>
                <a:gd name="T52" fmla="*/ 30974 w 276066"/>
                <a:gd name="T53" fmla="*/ 169012 h 275866"/>
                <a:gd name="T54" fmla="*/ 33469 w 276066"/>
                <a:gd name="T55" fmla="*/ 176912 h 275866"/>
                <a:gd name="T56" fmla="*/ 36587 w 276066"/>
                <a:gd name="T57" fmla="*/ 184396 h 275866"/>
                <a:gd name="T58" fmla="*/ 40121 w 276066"/>
                <a:gd name="T59" fmla="*/ 191672 h 275866"/>
                <a:gd name="T60" fmla="*/ 18501 w 276066"/>
                <a:gd name="T61" fmla="*/ 213500 h 275866"/>
                <a:gd name="T62" fmla="*/ 62572 w 276066"/>
                <a:gd name="T63" fmla="*/ 257572 h 275866"/>
                <a:gd name="T64" fmla="*/ 84400 w 276066"/>
                <a:gd name="T65" fmla="*/ 235744 h 275866"/>
                <a:gd name="T66" fmla="*/ 91676 w 276066"/>
                <a:gd name="T67" fmla="*/ 239486 h 275866"/>
                <a:gd name="T68" fmla="*/ 99159 w 276066"/>
                <a:gd name="T69" fmla="*/ 242604 h 275866"/>
                <a:gd name="T70" fmla="*/ 106851 w 276066"/>
                <a:gd name="T71" fmla="*/ 245099 h 275866"/>
                <a:gd name="T72" fmla="*/ 106851 w 276066"/>
                <a:gd name="T73" fmla="*/ 275866 h 275866"/>
                <a:gd name="T74" fmla="*/ 169215 w 276066"/>
                <a:gd name="T75" fmla="*/ 275866 h 275866"/>
                <a:gd name="T76" fmla="*/ 169215 w 276066"/>
                <a:gd name="T77" fmla="*/ 245099 h 275866"/>
                <a:gd name="T78" fmla="*/ 177115 w 276066"/>
                <a:gd name="T79" fmla="*/ 242604 h 275866"/>
                <a:gd name="T80" fmla="*/ 184598 w 276066"/>
                <a:gd name="T81" fmla="*/ 239486 h 275866"/>
                <a:gd name="T82" fmla="*/ 191874 w 276066"/>
                <a:gd name="T83" fmla="*/ 235744 h 275866"/>
                <a:gd name="T84" fmla="*/ 213494 w 276066"/>
                <a:gd name="T85" fmla="*/ 257572 h 275866"/>
                <a:gd name="T86" fmla="*/ 257773 w 276066"/>
                <a:gd name="T87" fmla="*/ 213500 h 275866"/>
                <a:gd name="T88" fmla="*/ 235945 w 276066"/>
                <a:gd name="T89" fmla="*/ 191672 h 275866"/>
                <a:gd name="T90" fmla="*/ 239687 w 276066"/>
                <a:gd name="T91" fmla="*/ 184396 h 275866"/>
                <a:gd name="T92" fmla="*/ 242805 w 276066"/>
                <a:gd name="T93" fmla="*/ 176912 h 275866"/>
                <a:gd name="T94" fmla="*/ 245300 w 276066"/>
                <a:gd name="T95" fmla="*/ 169012 h 275866"/>
                <a:gd name="T96" fmla="*/ 276066 w 276066"/>
                <a:gd name="T97" fmla="*/ 169012 h 275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6066" h="275866">
                  <a:moveTo>
                    <a:pt x="276066" y="169012"/>
                  </a:moveTo>
                  <a:lnTo>
                    <a:pt x="276066" y="106646"/>
                  </a:lnTo>
                  <a:lnTo>
                    <a:pt x="245300" y="106646"/>
                  </a:lnTo>
                  <a:lnTo>
                    <a:pt x="242805" y="98954"/>
                  </a:lnTo>
                  <a:lnTo>
                    <a:pt x="239687" y="91470"/>
                  </a:lnTo>
                  <a:lnTo>
                    <a:pt x="235945" y="84194"/>
                  </a:lnTo>
                  <a:lnTo>
                    <a:pt x="257773" y="62366"/>
                  </a:lnTo>
                  <a:lnTo>
                    <a:pt x="213494" y="18294"/>
                  </a:lnTo>
                  <a:lnTo>
                    <a:pt x="191874" y="39914"/>
                  </a:lnTo>
                  <a:lnTo>
                    <a:pt x="184598" y="36380"/>
                  </a:lnTo>
                  <a:lnTo>
                    <a:pt x="177115" y="33262"/>
                  </a:lnTo>
                  <a:lnTo>
                    <a:pt x="169215" y="30767"/>
                  </a:lnTo>
                  <a:lnTo>
                    <a:pt x="169215" y="0"/>
                  </a:lnTo>
                  <a:lnTo>
                    <a:pt x="106851" y="0"/>
                  </a:lnTo>
                  <a:lnTo>
                    <a:pt x="106851" y="30767"/>
                  </a:lnTo>
                  <a:lnTo>
                    <a:pt x="99159" y="33262"/>
                  </a:lnTo>
                  <a:lnTo>
                    <a:pt x="91676" y="36380"/>
                  </a:lnTo>
                  <a:lnTo>
                    <a:pt x="84400" y="39914"/>
                  </a:lnTo>
                  <a:lnTo>
                    <a:pt x="62572" y="18294"/>
                  </a:lnTo>
                  <a:lnTo>
                    <a:pt x="18501" y="62366"/>
                  </a:lnTo>
                  <a:lnTo>
                    <a:pt x="40121" y="84194"/>
                  </a:lnTo>
                  <a:lnTo>
                    <a:pt x="36587" y="91470"/>
                  </a:lnTo>
                  <a:lnTo>
                    <a:pt x="33469" y="98954"/>
                  </a:lnTo>
                  <a:lnTo>
                    <a:pt x="30974" y="106646"/>
                  </a:lnTo>
                  <a:lnTo>
                    <a:pt x="0" y="106646"/>
                  </a:lnTo>
                  <a:lnTo>
                    <a:pt x="0" y="169012"/>
                  </a:lnTo>
                  <a:lnTo>
                    <a:pt x="30974" y="169012"/>
                  </a:lnTo>
                  <a:lnTo>
                    <a:pt x="33469" y="176912"/>
                  </a:lnTo>
                  <a:lnTo>
                    <a:pt x="36587" y="184396"/>
                  </a:lnTo>
                  <a:lnTo>
                    <a:pt x="40121" y="191672"/>
                  </a:lnTo>
                  <a:lnTo>
                    <a:pt x="18501" y="213500"/>
                  </a:lnTo>
                  <a:lnTo>
                    <a:pt x="62572" y="257572"/>
                  </a:lnTo>
                  <a:lnTo>
                    <a:pt x="84400" y="235744"/>
                  </a:lnTo>
                  <a:lnTo>
                    <a:pt x="91676" y="239486"/>
                  </a:lnTo>
                  <a:lnTo>
                    <a:pt x="99159" y="242604"/>
                  </a:lnTo>
                  <a:lnTo>
                    <a:pt x="106851" y="245099"/>
                  </a:lnTo>
                  <a:lnTo>
                    <a:pt x="106851" y="275866"/>
                  </a:lnTo>
                  <a:lnTo>
                    <a:pt x="169215" y="275866"/>
                  </a:lnTo>
                  <a:lnTo>
                    <a:pt x="169215" y="245099"/>
                  </a:lnTo>
                  <a:lnTo>
                    <a:pt x="177115" y="242604"/>
                  </a:lnTo>
                  <a:lnTo>
                    <a:pt x="184598" y="239486"/>
                  </a:lnTo>
                  <a:lnTo>
                    <a:pt x="191874" y="235744"/>
                  </a:lnTo>
                  <a:lnTo>
                    <a:pt x="213494" y="257572"/>
                  </a:lnTo>
                  <a:lnTo>
                    <a:pt x="257773" y="213500"/>
                  </a:lnTo>
                  <a:lnTo>
                    <a:pt x="235945" y="191672"/>
                  </a:lnTo>
                  <a:lnTo>
                    <a:pt x="239687" y="184396"/>
                  </a:lnTo>
                  <a:lnTo>
                    <a:pt x="242805" y="176912"/>
                  </a:lnTo>
                  <a:lnTo>
                    <a:pt x="245300" y="169012"/>
                  </a:lnTo>
                  <a:lnTo>
                    <a:pt x="276066" y="169012"/>
                  </a:lnTo>
                </a:path>
              </a:pathLst>
            </a:custGeom>
            <a:noFill/>
            <a:ln w="9563">
              <a:solidFill>
                <a:srgbClr val="2E3640"/>
              </a:solidFill>
              <a:round/>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26" name="Freeform 21"/>
            <p:cNvSpPr>
              <a:spLocks/>
            </p:cNvSpPr>
            <p:nvPr/>
          </p:nvSpPr>
          <p:spPr bwMode="auto">
            <a:xfrm>
              <a:off x="1122266" y="1077781"/>
              <a:ext cx="3829" cy="3827"/>
            </a:xfrm>
            <a:custGeom>
              <a:avLst/>
              <a:gdLst>
                <a:gd name="T0" fmla="*/ 382917 w 382917"/>
                <a:gd name="T1" fmla="*/ 234704 h 382719"/>
                <a:gd name="T2" fmla="*/ 382917 w 382917"/>
                <a:gd name="T3" fmla="*/ 148015 h 382719"/>
                <a:gd name="T4" fmla="*/ 340093 w 382917"/>
                <a:gd name="T5" fmla="*/ 148015 h 382719"/>
                <a:gd name="T6" fmla="*/ 336559 w 382917"/>
                <a:gd name="T7" fmla="*/ 137205 h 382719"/>
                <a:gd name="T8" fmla="*/ 332194 w 382917"/>
                <a:gd name="T9" fmla="*/ 126811 h 382719"/>
                <a:gd name="T10" fmla="*/ 327205 w 382917"/>
                <a:gd name="T11" fmla="*/ 116832 h 382719"/>
                <a:gd name="T12" fmla="*/ 357347 w 382917"/>
                <a:gd name="T13" fmla="*/ 86688 h 382719"/>
                <a:gd name="T14" fmla="*/ 296022 w 382917"/>
                <a:gd name="T15" fmla="*/ 25362 h 382719"/>
                <a:gd name="T16" fmla="*/ 265880 w 382917"/>
                <a:gd name="T17" fmla="*/ 55505 h 382719"/>
                <a:gd name="T18" fmla="*/ 255901 w 382917"/>
                <a:gd name="T19" fmla="*/ 50516 h 382719"/>
                <a:gd name="T20" fmla="*/ 245507 w 382917"/>
                <a:gd name="T21" fmla="*/ 46151 h 382719"/>
                <a:gd name="T22" fmla="*/ 234697 w 382917"/>
                <a:gd name="T23" fmla="*/ 42616 h 382719"/>
                <a:gd name="T24" fmla="*/ 234697 w 382917"/>
                <a:gd name="T25" fmla="*/ 0 h 382719"/>
                <a:gd name="T26" fmla="*/ 148011 w 382917"/>
                <a:gd name="T27" fmla="*/ 0 h 382719"/>
                <a:gd name="T28" fmla="*/ 148011 w 382917"/>
                <a:gd name="T29" fmla="*/ 42616 h 382719"/>
                <a:gd name="T30" fmla="*/ 137201 w 382917"/>
                <a:gd name="T31" fmla="*/ 46151 h 382719"/>
                <a:gd name="T32" fmla="*/ 126807 w 382917"/>
                <a:gd name="T33" fmla="*/ 50516 h 382719"/>
                <a:gd name="T34" fmla="*/ 116829 w 382917"/>
                <a:gd name="T35" fmla="*/ 55505 h 382719"/>
                <a:gd name="T36" fmla="*/ 86686 w 382917"/>
                <a:gd name="T37" fmla="*/ 25362 h 382719"/>
                <a:gd name="T38" fmla="*/ 25361 w 382917"/>
                <a:gd name="T39" fmla="*/ 86688 h 382719"/>
                <a:gd name="T40" fmla="*/ 55504 w 382917"/>
                <a:gd name="T41" fmla="*/ 116832 h 382719"/>
                <a:gd name="T42" fmla="*/ 50515 w 382917"/>
                <a:gd name="T43" fmla="*/ 126811 h 382719"/>
                <a:gd name="T44" fmla="*/ 46149 w 382917"/>
                <a:gd name="T45" fmla="*/ 137205 h 382719"/>
                <a:gd name="T46" fmla="*/ 42615 w 382917"/>
                <a:gd name="T47" fmla="*/ 148015 h 382719"/>
                <a:gd name="T48" fmla="*/ 0 w 382917"/>
                <a:gd name="T49" fmla="*/ 148015 h 382719"/>
                <a:gd name="T50" fmla="*/ 0 w 382917"/>
                <a:gd name="T51" fmla="*/ 234704 h 382719"/>
                <a:gd name="T52" fmla="*/ 42615 w 382917"/>
                <a:gd name="T53" fmla="*/ 234704 h 382719"/>
                <a:gd name="T54" fmla="*/ 46149 w 382917"/>
                <a:gd name="T55" fmla="*/ 245514 h 382719"/>
                <a:gd name="T56" fmla="*/ 50515 w 382917"/>
                <a:gd name="T57" fmla="*/ 255908 h 382719"/>
                <a:gd name="T58" fmla="*/ 55504 w 382917"/>
                <a:gd name="T59" fmla="*/ 265887 h 382719"/>
                <a:gd name="T60" fmla="*/ 25361 w 382917"/>
                <a:gd name="T61" fmla="*/ 296031 h 382719"/>
                <a:gd name="T62" fmla="*/ 86686 w 382917"/>
                <a:gd name="T63" fmla="*/ 357357 h 382719"/>
                <a:gd name="T64" fmla="*/ 116829 w 382917"/>
                <a:gd name="T65" fmla="*/ 327214 h 382719"/>
                <a:gd name="T66" fmla="*/ 126807 w 382917"/>
                <a:gd name="T67" fmla="*/ 332203 h 382719"/>
                <a:gd name="T68" fmla="*/ 137201 w 382917"/>
                <a:gd name="T69" fmla="*/ 336569 h 382719"/>
                <a:gd name="T70" fmla="*/ 148011 w 382917"/>
                <a:gd name="T71" fmla="*/ 340103 h 382719"/>
                <a:gd name="T72" fmla="*/ 148011 w 382917"/>
                <a:gd name="T73" fmla="*/ 382719 h 382719"/>
                <a:gd name="T74" fmla="*/ 234697 w 382917"/>
                <a:gd name="T75" fmla="*/ 382719 h 382719"/>
                <a:gd name="T76" fmla="*/ 234697 w 382917"/>
                <a:gd name="T77" fmla="*/ 340103 h 382719"/>
                <a:gd name="T78" fmla="*/ 245507 w 382917"/>
                <a:gd name="T79" fmla="*/ 336569 h 382719"/>
                <a:gd name="T80" fmla="*/ 255901 w 382917"/>
                <a:gd name="T81" fmla="*/ 332203 h 382719"/>
                <a:gd name="T82" fmla="*/ 265880 w 382917"/>
                <a:gd name="T83" fmla="*/ 327214 h 382719"/>
                <a:gd name="T84" fmla="*/ 296022 w 382917"/>
                <a:gd name="T85" fmla="*/ 357357 h 382719"/>
                <a:gd name="T86" fmla="*/ 357347 w 382917"/>
                <a:gd name="T87" fmla="*/ 296031 h 382719"/>
                <a:gd name="T88" fmla="*/ 327205 w 382917"/>
                <a:gd name="T89" fmla="*/ 265887 h 382719"/>
                <a:gd name="T90" fmla="*/ 332194 w 382917"/>
                <a:gd name="T91" fmla="*/ 255908 h 382719"/>
                <a:gd name="T92" fmla="*/ 336559 w 382917"/>
                <a:gd name="T93" fmla="*/ 245514 h 382719"/>
                <a:gd name="T94" fmla="*/ 340093 w 382917"/>
                <a:gd name="T95" fmla="*/ 234704 h 382719"/>
                <a:gd name="T96" fmla="*/ 382917 w 382917"/>
                <a:gd name="T97" fmla="*/ 234704 h 382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2917" h="382719">
                  <a:moveTo>
                    <a:pt x="382917" y="234704"/>
                  </a:moveTo>
                  <a:lnTo>
                    <a:pt x="382917" y="148015"/>
                  </a:lnTo>
                  <a:lnTo>
                    <a:pt x="340093" y="148015"/>
                  </a:lnTo>
                  <a:lnTo>
                    <a:pt x="336559" y="137205"/>
                  </a:lnTo>
                  <a:lnTo>
                    <a:pt x="332194" y="126811"/>
                  </a:lnTo>
                  <a:lnTo>
                    <a:pt x="327205" y="116832"/>
                  </a:lnTo>
                  <a:lnTo>
                    <a:pt x="357347" y="86688"/>
                  </a:lnTo>
                  <a:lnTo>
                    <a:pt x="296022" y="25362"/>
                  </a:lnTo>
                  <a:lnTo>
                    <a:pt x="265880" y="55505"/>
                  </a:lnTo>
                  <a:lnTo>
                    <a:pt x="255901" y="50516"/>
                  </a:lnTo>
                  <a:lnTo>
                    <a:pt x="245507" y="46151"/>
                  </a:lnTo>
                  <a:lnTo>
                    <a:pt x="234697" y="42616"/>
                  </a:lnTo>
                  <a:lnTo>
                    <a:pt x="234697" y="0"/>
                  </a:lnTo>
                  <a:lnTo>
                    <a:pt x="148011" y="0"/>
                  </a:lnTo>
                  <a:lnTo>
                    <a:pt x="148011" y="42616"/>
                  </a:lnTo>
                  <a:lnTo>
                    <a:pt x="137201" y="46151"/>
                  </a:lnTo>
                  <a:lnTo>
                    <a:pt x="126807" y="50516"/>
                  </a:lnTo>
                  <a:lnTo>
                    <a:pt x="116829" y="55505"/>
                  </a:lnTo>
                  <a:lnTo>
                    <a:pt x="86686" y="25362"/>
                  </a:lnTo>
                  <a:lnTo>
                    <a:pt x="25361" y="86688"/>
                  </a:lnTo>
                  <a:lnTo>
                    <a:pt x="55504" y="116832"/>
                  </a:lnTo>
                  <a:lnTo>
                    <a:pt x="50515" y="126811"/>
                  </a:lnTo>
                  <a:lnTo>
                    <a:pt x="46149" y="137205"/>
                  </a:lnTo>
                  <a:lnTo>
                    <a:pt x="42615" y="148015"/>
                  </a:lnTo>
                  <a:lnTo>
                    <a:pt x="0" y="148015"/>
                  </a:lnTo>
                  <a:lnTo>
                    <a:pt x="0" y="234704"/>
                  </a:lnTo>
                  <a:lnTo>
                    <a:pt x="42615" y="234704"/>
                  </a:lnTo>
                  <a:lnTo>
                    <a:pt x="46149" y="245514"/>
                  </a:lnTo>
                  <a:lnTo>
                    <a:pt x="50515" y="255908"/>
                  </a:lnTo>
                  <a:lnTo>
                    <a:pt x="55504" y="265887"/>
                  </a:lnTo>
                  <a:lnTo>
                    <a:pt x="25361" y="296031"/>
                  </a:lnTo>
                  <a:lnTo>
                    <a:pt x="86686" y="357357"/>
                  </a:lnTo>
                  <a:lnTo>
                    <a:pt x="116829" y="327214"/>
                  </a:lnTo>
                  <a:lnTo>
                    <a:pt x="126807" y="332203"/>
                  </a:lnTo>
                  <a:lnTo>
                    <a:pt x="137201" y="336569"/>
                  </a:lnTo>
                  <a:lnTo>
                    <a:pt x="148011" y="340103"/>
                  </a:lnTo>
                  <a:lnTo>
                    <a:pt x="148011" y="382719"/>
                  </a:lnTo>
                  <a:lnTo>
                    <a:pt x="234697" y="382719"/>
                  </a:lnTo>
                  <a:lnTo>
                    <a:pt x="234697" y="340103"/>
                  </a:lnTo>
                  <a:lnTo>
                    <a:pt x="245507" y="336569"/>
                  </a:lnTo>
                  <a:lnTo>
                    <a:pt x="255901" y="332203"/>
                  </a:lnTo>
                  <a:lnTo>
                    <a:pt x="265880" y="327214"/>
                  </a:lnTo>
                  <a:lnTo>
                    <a:pt x="296022" y="357357"/>
                  </a:lnTo>
                  <a:lnTo>
                    <a:pt x="357347" y="296031"/>
                  </a:lnTo>
                  <a:lnTo>
                    <a:pt x="327205" y="265887"/>
                  </a:lnTo>
                  <a:lnTo>
                    <a:pt x="332194" y="255908"/>
                  </a:lnTo>
                  <a:lnTo>
                    <a:pt x="336559" y="245514"/>
                  </a:lnTo>
                  <a:lnTo>
                    <a:pt x="340093" y="234704"/>
                  </a:lnTo>
                  <a:lnTo>
                    <a:pt x="382917" y="234704"/>
                  </a:lnTo>
                  <a:close/>
                </a:path>
              </a:pathLst>
            </a:custGeom>
            <a:solidFill>
              <a:srgbClr val="FFFFFE"/>
            </a:solidFill>
            <a:ln w="0">
              <a:solidFill>
                <a:srgbClr val="FFFFFE"/>
              </a:solidFill>
              <a:round/>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27" name="Freeform 20"/>
            <p:cNvSpPr>
              <a:spLocks/>
            </p:cNvSpPr>
            <p:nvPr/>
          </p:nvSpPr>
          <p:spPr bwMode="auto">
            <a:xfrm>
              <a:off x="1122266" y="1077781"/>
              <a:ext cx="3829" cy="3827"/>
            </a:xfrm>
            <a:custGeom>
              <a:avLst/>
              <a:gdLst>
                <a:gd name="T0" fmla="*/ 382917 w 382917"/>
                <a:gd name="T1" fmla="*/ 234704 h 382719"/>
                <a:gd name="T2" fmla="*/ 382917 w 382917"/>
                <a:gd name="T3" fmla="*/ 148015 h 382719"/>
                <a:gd name="T4" fmla="*/ 340093 w 382917"/>
                <a:gd name="T5" fmla="*/ 148015 h 382719"/>
                <a:gd name="T6" fmla="*/ 336559 w 382917"/>
                <a:gd name="T7" fmla="*/ 137205 h 382719"/>
                <a:gd name="T8" fmla="*/ 332194 w 382917"/>
                <a:gd name="T9" fmla="*/ 126811 h 382719"/>
                <a:gd name="T10" fmla="*/ 327205 w 382917"/>
                <a:gd name="T11" fmla="*/ 116832 h 382719"/>
                <a:gd name="T12" fmla="*/ 357347 w 382917"/>
                <a:gd name="T13" fmla="*/ 86688 h 382719"/>
                <a:gd name="T14" fmla="*/ 296022 w 382917"/>
                <a:gd name="T15" fmla="*/ 25362 h 382719"/>
                <a:gd name="T16" fmla="*/ 265880 w 382917"/>
                <a:gd name="T17" fmla="*/ 55505 h 382719"/>
                <a:gd name="T18" fmla="*/ 255901 w 382917"/>
                <a:gd name="T19" fmla="*/ 50516 h 382719"/>
                <a:gd name="T20" fmla="*/ 245507 w 382917"/>
                <a:gd name="T21" fmla="*/ 46151 h 382719"/>
                <a:gd name="T22" fmla="*/ 234697 w 382917"/>
                <a:gd name="T23" fmla="*/ 42616 h 382719"/>
                <a:gd name="T24" fmla="*/ 234697 w 382917"/>
                <a:gd name="T25" fmla="*/ 0 h 382719"/>
                <a:gd name="T26" fmla="*/ 148011 w 382917"/>
                <a:gd name="T27" fmla="*/ 0 h 382719"/>
                <a:gd name="T28" fmla="*/ 148011 w 382917"/>
                <a:gd name="T29" fmla="*/ 42616 h 382719"/>
                <a:gd name="T30" fmla="*/ 137201 w 382917"/>
                <a:gd name="T31" fmla="*/ 46151 h 382719"/>
                <a:gd name="T32" fmla="*/ 126807 w 382917"/>
                <a:gd name="T33" fmla="*/ 50516 h 382719"/>
                <a:gd name="T34" fmla="*/ 116829 w 382917"/>
                <a:gd name="T35" fmla="*/ 55505 h 382719"/>
                <a:gd name="T36" fmla="*/ 86686 w 382917"/>
                <a:gd name="T37" fmla="*/ 25362 h 382719"/>
                <a:gd name="T38" fmla="*/ 25361 w 382917"/>
                <a:gd name="T39" fmla="*/ 86688 h 382719"/>
                <a:gd name="T40" fmla="*/ 55504 w 382917"/>
                <a:gd name="T41" fmla="*/ 116832 h 382719"/>
                <a:gd name="T42" fmla="*/ 50515 w 382917"/>
                <a:gd name="T43" fmla="*/ 126811 h 382719"/>
                <a:gd name="T44" fmla="*/ 46149 w 382917"/>
                <a:gd name="T45" fmla="*/ 137205 h 382719"/>
                <a:gd name="T46" fmla="*/ 42615 w 382917"/>
                <a:gd name="T47" fmla="*/ 148015 h 382719"/>
                <a:gd name="T48" fmla="*/ 0 w 382917"/>
                <a:gd name="T49" fmla="*/ 148015 h 382719"/>
                <a:gd name="T50" fmla="*/ 0 w 382917"/>
                <a:gd name="T51" fmla="*/ 234704 h 382719"/>
                <a:gd name="T52" fmla="*/ 42615 w 382917"/>
                <a:gd name="T53" fmla="*/ 234704 h 382719"/>
                <a:gd name="T54" fmla="*/ 46149 w 382917"/>
                <a:gd name="T55" fmla="*/ 245514 h 382719"/>
                <a:gd name="T56" fmla="*/ 50515 w 382917"/>
                <a:gd name="T57" fmla="*/ 255908 h 382719"/>
                <a:gd name="T58" fmla="*/ 55504 w 382917"/>
                <a:gd name="T59" fmla="*/ 265887 h 382719"/>
                <a:gd name="T60" fmla="*/ 25361 w 382917"/>
                <a:gd name="T61" fmla="*/ 296031 h 382719"/>
                <a:gd name="T62" fmla="*/ 86686 w 382917"/>
                <a:gd name="T63" fmla="*/ 357357 h 382719"/>
                <a:gd name="T64" fmla="*/ 116829 w 382917"/>
                <a:gd name="T65" fmla="*/ 327214 h 382719"/>
                <a:gd name="T66" fmla="*/ 126807 w 382917"/>
                <a:gd name="T67" fmla="*/ 332203 h 382719"/>
                <a:gd name="T68" fmla="*/ 137201 w 382917"/>
                <a:gd name="T69" fmla="*/ 336569 h 382719"/>
                <a:gd name="T70" fmla="*/ 148011 w 382917"/>
                <a:gd name="T71" fmla="*/ 340103 h 382719"/>
                <a:gd name="T72" fmla="*/ 148011 w 382917"/>
                <a:gd name="T73" fmla="*/ 382719 h 382719"/>
                <a:gd name="T74" fmla="*/ 234697 w 382917"/>
                <a:gd name="T75" fmla="*/ 382719 h 382719"/>
                <a:gd name="T76" fmla="*/ 234697 w 382917"/>
                <a:gd name="T77" fmla="*/ 340103 h 382719"/>
                <a:gd name="T78" fmla="*/ 245507 w 382917"/>
                <a:gd name="T79" fmla="*/ 336569 h 382719"/>
                <a:gd name="T80" fmla="*/ 255901 w 382917"/>
                <a:gd name="T81" fmla="*/ 332203 h 382719"/>
                <a:gd name="T82" fmla="*/ 265880 w 382917"/>
                <a:gd name="T83" fmla="*/ 327214 h 382719"/>
                <a:gd name="T84" fmla="*/ 296022 w 382917"/>
                <a:gd name="T85" fmla="*/ 357357 h 382719"/>
                <a:gd name="T86" fmla="*/ 357347 w 382917"/>
                <a:gd name="T87" fmla="*/ 296031 h 382719"/>
                <a:gd name="T88" fmla="*/ 327205 w 382917"/>
                <a:gd name="T89" fmla="*/ 265887 h 382719"/>
                <a:gd name="T90" fmla="*/ 332194 w 382917"/>
                <a:gd name="T91" fmla="*/ 255908 h 382719"/>
                <a:gd name="T92" fmla="*/ 336559 w 382917"/>
                <a:gd name="T93" fmla="*/ 245514 h 382719"/>
                <a:gd name="T94" fmla="*/ 340093 w 382917"/>
                <a:gd name="T95" fmla="*/ 234704 h 382719"/>
                <a:gd name="T96" fmla="*/ 382917 w 382917"/>
                <a:gd name="T97" fmla="*/ 234704 h 382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2917" h="382719">
                  <a:moveTo>
                    <a:pt x="382917" y="234704"/>
                  </a:moveTo>
                  <a:lnTo>
                    <a:pt x="382917" y="148015"/>
                  </a:lnTo>
                  <a:lnTo>
                    <a:pt x="340093" y="148015"/>
                  </a:lnTo>
                  <a:lnTo>
                    <a:pt x="336559" y="137205"/>
                  </a:lnTo>
                  <a:lnTo>
                    <a:pt x="332194" y="126811"/>
                  </a:lnTo>
                  <a:lnTo>
                    <a:pt x="327205" y="116832"/>
                  </a:lnTo>
                  <a:lnTo>
                    <a:pt x="357347" y="86688"/>
                  </a:lnTo>
                  <a:lnTo>
                    <a:pt x="296022" y="25362"/>
                  </a:lnTo>
                  <a:lnTo>
                    <a:pt x="265880" y="55505"/>
                  </a:lnTo>
                  <a:lnTo>
                    <a:pt x="255901" y="50516"/>
                  </a:lnTo>
                  <a:lnTo>
                    <a:pt x="245507" y="46151"/>
                  </a:lnTo>
                  <a:lnTo>
                    <a:pt x="234697" y="42616"/>
                  </a:lnTo>
                  <a:lnTo>
                    <a:pt x="234697" y="0"/>
                  </a:lnTo>
                  <a:lnTo>
                    <a:pt x="148011" y="0"/>
                  </a:lnTo>
                  <a:lnTo>
                    <a:pt x="148011" y="42616"/>
                  </a:lnTo>
                  <a:lnTo>
                    <a:pt x="137201" y="46151"/>
                  </a:lnTo>
                  <a:lnTo>
                    <a:pt x="126807" y="50516"/>
                  </a:lnTo>
                  <a:lnTo>
                    <a:pt x="116829" y="55505"/>
                  </a:lnTo>
                  <a:lnTo>
                    <a:pt x="86686" y="25362"/>
                  </a:lnTo>
                  <a:lnTo>
                    <a:pt x="25361" y="86688"/>
                  </a:lnTo>
                  <a:lnTo>
                    <a:pt x="55504" y="116832"/>
                  </a:lnTo>
                  <a:lnTo>
                    <a:pt x="50515" y="126811"/>
                  </a:lnTo>
                  <a:lnTo>
                    <a:pt x="46149" y="137205"/>
                  </a:lnTo>
                  <a:lnTo>
                    <a:pt x="42615" y="148015"/>
                  </a:lnTo>
                  <a:lnTo>
                    <a:pt x="0" y="148015"/>
                  </a:lnTo>
                  <a:lnTo>
                    <a:pt x="0" y="234704"/>
                  </a:lnTo>
                  <a:lnTo>
                    <a:pt x="42615" y="234704"/>
                  </a:lnTo>
                  <a:lnTo>
                    <a:pt x="46149" y="245514"/>
                  </a:lnTo>
                  <a:lnTo>
                    <a:pt x="50515" y="255908"/>
                  </a:lnTo>
                  <a:lnTo>
                    <a:pt x="55504" y="265887"/>
                  </a:lnTo>
                  <a:lnTo>
                    <a:pt x="25361" y="296031"/>
                  </a:lnTo>
                  <a:lnTo>
                    <a:pt x="86686" y="357357"/>
                  </a:lnTo>
                  <a:lnTo>
                    <a:pt x="116829" y="327214"/>
                  </a:lnTo>
                  <a:lnTo>
                    <a:pt x="126807" y="332203"/>
                  </a:lnTo>
                  <a:lnTo>
                    <a:pt x="137201" y="336569"/>
                  </a:lnTo>
                  <a:lnTo>
                    <a:pt x="148011" y="340103"/>
                  </a:lnTo>
                  <a:lnTo>
                    <a:pt x="148011" y="382719"/>
                  </a:lnTo>
                  <a:lnTo>
                    <a:pt x="234697" y="382719"/>
                  </a:lnTo>
                  <a:lnTo>
                    <a:pt x="234697" y="340103"/>
                  </a:lnTo>
                  <a:lnTo>
                    <a:pt x="245507" y="336569"/>
                  </a:lnTo>
                  <a:lnTo>
                    <a:pt x="255901" y="332203"/>
                  </a:lnTo>
                  <a:lnTo>
                    <a:pt x="265880" y="327214"/>
                  </a:lnTo>
                  <a:lnTo>
                    <a:pt x="296022" y="357357"/>
                  </a:lnTo>
                  <a:lnTo>
                    <a:pt x="357347" y="296031"/>
                  </a:lnTo>
                  <a:lnTo>
                    <a:pt x="327205" y="265887"/>
                  </a:lnTo>
                  <a:lnTo>
                    <a:pt x="332194" y="255908"/>
                  </a:lnTo>
                  <a:lnTo>
                    <a:pt x="336559" y="245514"/>
                  </a:lnTo>
                  <a:lnTo>
                    <a:pt x="340093" y="234704"/>
                  </a:lnTo>
                  <a:lnTo>
                    <a:pt x="382917" y="234704"/>
                  </a:lnTo>
                </a:path>
              </a:pathLst>
            </a:custGeom>
            <a:noFill/>
            <a:ln w="9563">
              <a:solidFill>
                <a:srgbClr val="2E3640"/>
              </a:solidFill>
              <a:round/>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28" name="Freeform 19"/>
            <p:cNvSpPr>
              <a:spLocks/>
            </p:cNvSpPr>
            <p:nvPr/>
          </p:nvSpPr>
          <p:spPr bwMode="auto">
            <a:xfrm>
              <a:off x="1119549" y="1076211"/>
              <a:ext cx="2761" cy="2759"/>
            </a:xfrm>
            <a:custGeom>
              <a:avLst/>
              <a:gdLst>
                <a:gd name="T0" fmla="*/ 276066 w 276066"/>
                <a:gd name="T1" fmla="*/ 169012 h 275866"/>
                <a:gd name="T2" fmla="*/ 276066 w 276066"/>
                <a:gd name="T3" fmla="*/ 106646 h 275866"/>
                <a:gd name="T4" fmla="*/ 245300 w 276066"/>
                <a:gd name="T5" fmla="*/ 106646 h 275866"/>
                <a:gd name="T6" fmla="*/ 242805 w 276066"/>
                <a:gd name="T7" fmla="*/ 98954 h 275866"/>
                <a:gd name="T8" fmla="*/ 239687 w 276066"/>
                <a:gd name="T9" fmla="*/ 91470 h 275866"/>
                <a:gd name="T10" fmla="*/ 235945 w 276066"/>
                <a:gd name="T11" fmla="*/ 84194 h 275866"/>
                <a:gd name="T12" fmla="*/ 257773 w 276066"/>
                <a:gd name="T13" fmla="*/ 62366 h 275866"/>
                <a:gd name="T14" fmla="*/ 213494 w 276066"/>
                <a:gd name="T15" fmla="*/ 18294 h 275866"/>
                <a:gd name="T16" fmla="*/ 191874 w 276066"/>
                <a:gd name="T17" fmla="*/ 39914 h 275866"/>
                <a:gd name="T18" fmla="*/ 184598 w 276066"/>
                <a:gd name="T19" fmla="*/ 36380 h 275866"/>
                <a:gd name="T20" fmla="*/ 177115 w 276066"/>
                <a:gd name="T21" fmla="*/ 33262 h 275866"/>
                <a:gd name="T22" fmla="*/ 169215 w 276066"/>
                <a:gd name="T23" fmla="*/ 30767 h 275866"/>
                <a:gd name="T24" fmla="*/ 169215 w 276066"/>
                <a:gd name="T25" fmla="*/ 0 h 275866"/>
                <a:gd name="T26" fmla="*/ 106851 w 276066"/>
                <a:gd name="T27" fmla="*/ 0 h 275866"/>
                <a:gd name="T28" fmla="*/ 106851 w 276066"/>
                <a:gd name="T29" fmla="*/ 30767 h 275866"/>
                <a:gd name="T30" fmla="*/ 99159 w 276066"/>
                <a:gd name="T31" fmla="*/ 33262 h 275866"/>
                <a:gd name="T32" fmla="*/ 91676 w 276066"/>
                <a:gd name="T33" fmla="*/ 36380 h 275866"/>
                <a:gd name="T34" fmla="*/ 84400 w 276066"/>
                <a:gd name="T35" fmla="*/ 39914 h 275866"/>
                <a:gd name="T36" fmla="*/ 62572 w 276066"/>
                <a:gd name="T37" fmla="*/ 18294 h 275866"/>
                <a:gd name="T38" fmla="*/ 18501 w 276066"/>
                <a:gd name="T39" fmla="*/ 62366 h 275866"/>
                <a:gd name="T40" fmla="*/ 40121 w 276066"/>
                <a:gd name="T41" fmla="*/ 84194 h 275866"/>
                <a:gd name="T42" fmla="*/ 36587 w 276066"/>
                <a:gd name="T43" fmla="*/ 91470 h 275866"/>
                <a:gd name="T44" fmla="*/ 33469 w 276066"/>
                <a:gd name="T45" fmla="*/ 98954 h 275866"/>
                <a:gd name="T46" fmla="*/ 30974 w 276066"/>
                <a:gd name="T47" fmla="*/ 106646 h 275866"/>
                <a:gd name="T48" fmla="*/ 0 w 276066"/>
                <a:gd name="T49" fmla="*/ 106646 h 275866"/>
                <a:gd name="T50" fmla="*/ 0 w 276066"/>
                <a:gd name="T51" fmla="*/ 169012 h 275866"/>
                <a:gd name="T52" fmla="*/ 30974 w 276066"/>
                <a:gd name="T53" fmla="*/ 169012 h 275866"/>
                <a:gd name="T54" fmla="*/ 33469 w 276066"/>
                <a:gd name="T55" fmla="*/ 176912 h 275866"/>
                <a:gd name="T56" fmla="*/ 36587 w 276066"/>
                <a:gd name="T57" fmla="*/ 184396 h 275866"/>
                <a:gd name="T58" fmla="*/ 40121 w 276066"/>
                <a:gd name="T59" fmla="*/ 191672 h 275866"/>
                <a:gd name="T60" fmla="*/ 18501 w 276066"/>
                <a:gd name="T61" fmla="*/ 213500 h 275866"/>
                <a:gd name="T62" fmla="*/ 62572 w 276066"/>
                <a:gd name="T63" fmla="*/ 257572 h 275866"/>
                <a:gd name="T64" fmla="*/ 84400 w 276066"/>
                <a:gd name="T65" fmla="*/ 235744 h 275866"/>
                <a:gd name="T66" fmla="*/ 91676 w 276066"/>
                <a:gd name="T67" fmla="*/ 239486 h 275866"/>
                <a:gd name="T68" fmla="*/ 99159 w 276066"/>
                <a:gd name="T69" fmla="*/ 242604 h 275866"/>
                <a:gd name="T70" fmla="*/ 106851 w 276066"/>
                <a:gd name="T71" fmla="*/ 245099 h 275866"/>
                <a:gd name="T72" fmla="*/ 106851 w 276066"/>
                <a:gd name="T73" fmla="*/ 275866 h 275866"/>
                <a:gd name="T74" fmla="*/ 169215 w 276066"/>
                <a:gd name="T75" fmla="*/ 275866 h 275866"/>
                <a:gd name="T76" fmla="*/ 169215 w 276066"/>
                <a:gd name="T77" fmla="*/ 245099 h 275866"/>
                <a:gd name="T78" fmla="*/ 177115 w 276066"/>
                <a:gd name="T79" fmla="*/ 242604 h 275866"/>
                <a:gd name="T80" fmla="*/ 184598 w 276066"/>
                <a:gd name="T81" fmla="*/ 239486 h 275866"/>
                <a:gd name="T82" fmla="*/ 191874 w 276066"/>
                <a:gd name="T83" fmla="*/ 235744 h 275866"/>
                <a:gd name="T84" fmla="*/ 213494 w 276066"/>
                <a:gd name="T85" fmla="*/ 257572 h 275866"/>
                <a:gd name="T86" fmla="*/ 257773 w 276066"/>
                <a:gd name="T87" fmla="*/ 213500 h 275866"/>
                <a:gd name="T88" fmla="*/ 235945 w 276066"/>
                <a:gd name="T89" fmla="*/ 191672 h 275866"/>
                <a:gd name="T90" fmla="*/ 239687 w 276066"/>
                <a:gd name="T91" fmla="*/ 184396 h 275866"/>
                <a:gd name="T92" fmla="*/ 242805 w 276066"/>
                <a:gd name="T93" fmla="*/ 176912 h 275866"/>
                <a:gd name="T94" fmla="*/ 245300 w 276066"/>
                <a:gd name="T95" fmla="*/ 169012 h 275866"/>
                <a:gd name="T96" fmla="*/ 276066 w 276066"/>
                <a:gd name="T97" fmla="*/ 169012 h 275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6066" h="275866">
                  <a:moveTo>
                    <a:pt x="276066" y="169012"/>
                  </a:moveTo>
                  <a:lnTo>
                    <a:pt x="276066" y="106646"/>
                  </a:lnTo>
                  <a:lnTo>
                    <a:pt x="245300" y="106646"/>
                  </a:lnTo>
                  <a:lnTo>
                    <a:pt x="242805" y="98954"/>
                  </a:lnTo>
                  <a:lnTo>
                    <a:pt x="239687" y="91470"/>
                  </a:lnTo>
                  <a:lnTo>
                    <a:pt x="235945" y="84194"/>
                  </a:lnTo>
                  <a:lnTo>
                    <a:pt x="257773" y="62366"/>
                  </a:lnTo>
                  <a:lnTo>
                    <a:pt x="213494" y="18294"/>
                  </a:lnTo>
                  <a:lnTo>
                    <a:pt x="191874" y="39914"/>
                  </a:lnTo>
                  <a:lnTo>
                    <a:pt x="184598" y="36380"/>
                  </a:lnTo>
                  <a:lnTo>
                    <a:pt x="177115" y="33262"/>
                  </a:lnTo>
                  <a:lnTo>
                    <a:pt x="169215" y="30767"/>
                  </a:lnTo>
                  <a:lnTo>
                    <a:pt x="169215" y="0"/>
                  </a:lnTo>
                  <a:lnTo>
                    <a:pt x="106851" y="0"/>
                  </a:lnTo>
                  <a:lnTo>
                    <a:pt x="106851" y="30767"/>
                  </a:lnTo>
                  <a:lnTo>
                    <a:pt x="99159" y="33262"/>
                  </a:lnTo>
                  <a:lnTo>
                    <a:pt x="91676" y="36380"/>
                  </a:lnTo>
                  <a:lnTo>
                    <a:pt x="84400" y="39914"/>
                  </a:lnTo>
                  <a:lnTo>
                    <a:pt x="62572" y="18294"/>
                  </a:lnTo>
                  <a:lnTo>
                    <a:pt x="18501" y="62366"/>
                  </a:lnTo>
                  <a:lnTo>
                    <a:pt x="40121" y="84194"/>
                  </a:lnTo>
                  <a:lnTo>
                    <a:pt x="36587" y="91470"/>
                  </a:lnTo>
                  <a:lnTo>
                    <a:pt x="33469" y="98954"/>
                  </a:lnTo>
                  <a:lnTo>
                    <a:pt x="30974" y="106646"/>
                  </a:lnTo>
                  <a:lnTo>
                    <a:pt x="0" y="106646"/>
                  </a:lnTo>
                  <a:lnTo>
                    <a:pt x="0" y="169012"/>
                  </a:lnTo>
                  <a:lnTo>
                    <a:pt x="30974" y="169012"/>
                  </a:lnTo>
                  <a:lnTo>
                    <a:pt x="33469" y="176912"/>
                  </a:lnTo>
                  <a:lnTo>
                    <a:pt x="36587" y="184396"/>
                  </a:lnTo>
                  <a:lnTo>
                    <a:pt x="40121" y="191672"/>
                  </a:lnTo>
                  <a:lnTo>
                    <a:pt x="18501" y="213500"/>
                  </a:lnTo>
                  <a:lnTo>
                    <a:pt x="62572" y="257572"/>
                  </a:lnTo>
                  <a:lnTo>
                    <a:pt x="84400" y="235744"/>
                  </a:lnTo>
                  <a:lnTo>
                    <a:pt x="91676" y="239486"/>
                  </a:lnTo>
                  <a:lnTo>
                    <a:pt x="99159" y="242604"/>
                  </a:lnTo>
                  <a:lnTo>
                    <a:pt x="106851" y="245099"/>
                  </a:lnTo>
                  <a:lnTo>
                    <a:pt x="106851" y="275866"/>
                  </a:lnTo>
                  <a:lnTo>
                    <a:pt x="169215" y="275866"/>
                  </a:lnTo>
                  <a:lnTo>
                    <a:pt x="169215" y="245099"/>
                  </a:lnTo>
                  <a:lnTo>
                    <a:pt x="177115" y="242604"/>
                  </a:lnTo>
                  <a:lnTo>
                    <a:pt x="184598" y="239486"/>
                  </a:lnTo>
                  <a:lnTo>
                    <a:pt x="191874" y="235744"/>
                  </a:lnTo>
                  <a:lnTo>
                    <a:pt x="213494" y="257572"/>
                  </a:lnTo>
                  <a:lnTo>
                    <a:pt x="257773" y="213500"/>
                  </a:lnTo>
                  <a:lnTo>
                    <a:pt x="235945" y="191672"/>
                  </a:lnTo>
                  <a:lnTo>
                    <a:pt x="239687" y="184396"/>
                  </a:lnTo>
                  <a:lnTo>
                    <a:pt x="242805" y="176912"/>
                  </a:lnTo>
                  <a:lnTo>
                    <a:pt x="245300" y="169012"/>
                  </a:lnTo>
                  <a:lnTo>
                    <a:pt x="276066" y="169012"/>
                  </a:lnTo>
                  <a:close/>
                </a:path>
              </a:pathLst>
            </a:custGeom>
            <a:solidFill>
              <a:srgbClr val="B7C134"/>
            </a:solidFill>
            <a:ln w="0">
              <a:solidFill>
                <a:srgbClr val="B7C134"/>
              </a:solidFill>
              <a:round/>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29" name="Freeform 18"/>
            <p:cNvSpPr>
              <a:spLocks/>
            </p:cNvSpPr>
            <p:nvPr/>
          </p:nvSpPr>
          <p:spPr bwMode="auto">
            <a:xfrm>
              <a:off x="1119549" y="1076211"/>
              <a:ext cx="2761" cy="2759"/>
            </a:xfrm>
            <a:custGeom>
              <a:avLst/>
              <a:gdLst>
                <a:gd name="T0" fmla="*/ 276066 w 276066"/>
                <a:gd name="T1" fmla="*/ 169012 h 275866"/>
                <a:gd name="T2" fmla="*/ 276066 w 276066"/>
                <a:gd name="T3" fmla="*/ 106646 h 275866"/>
                <a:gd name="T4" fmla="*/ 245300 w 276066"/>
                <a:gd name="T5" fmla="*/ 106646 h 275866"/>
                <a:gd name="T6" fmla="*/ 242805 w 276066"/>
                <a:gd name="T7" fmla="*/ 98954 h 275866"/>
                <a:gd name="T8" fmla="*/ 239687 w 276066"/>
                <a:gd name="T9" fmla="*/ 91470 h 275866"/>
                <a:gd name="T10" fmla="*/ 235945 w 276066"/>
                <a:gd name="T11" fmla="*/ 84194 h 275866"/>
                <a:gd name="T12" fmla="*/ 257773 w 276066"/>
                <a:gd name="T13" fmla="*/ 62366 h 275866"/>
                <a:gd name="T14" fmla="*/ 213494 w 276066"/>
                <a:gd name="T15" fmla="*/ 18294 h 275866"/>
                <a:gd name="T16" fmla="*/ 191874 w 276066"/>
                <a:gd name="T17" fmla="*/ 39914 h 275866"/>
                <a:gd name="T18" fmla="*/ 184598 w 276066"/>
                <a:gd name="T19" fmla="*/ 36380 h 275866"/>
                <a:gd name="T20" fmla="*/ 177115 w 276066"/>
                <a:gd name="T21" fmla="*/ 33262 h 275866"/>
                <a:gd name="T22" fmla="*/ 169215 w 276066"/>
                <a:gd name="T23" fmla="*/ 30767 h 275866"/>
                <a:gd name="T24" fmla="*/ 169215 w 276066"/>
                <a:gd name="T25" fmla="*/ 0 h 275866"/>
                <a:gd name="T26" fmla="*/ 106851 w 276066"/>
                <a:gd name="T27" fmla="*/ 0 h 275866"/>
                <a:gd name="T28" fmla="*/ 106851 w 276066"/>
                <a:gd name="T29" fmla="*/ 30767 h 275866"/>
                <a:gd name="T30" fmla="*/ 99159 w 276066"/>
                <a:gd name="T31" fmla="*/ 33262 h 275866"/>
                <a:gd name="T32" fmla="*/ 91676 w 276066"/>
                <a:gd name="T33" fmla="*/ 36380 h 275866"/>
                <a:gd name="T34" fmla="*/ 84400 w 276066"/>
                <a:gd name="T35" fmla="*/ 39914 h 275866"/>
                <a:gd name="T36" fmla="*/ 62572 w 276066"/>
                <a:gd name="T37" fmla="*/ 18294 h 275866"/>
                <a:gd name="T38" fmla="*/ 18501 w 276066"/>
                <a:gd name="T39" fmla="*/ 62366 h 275866"/>
                <a:gd name="T40" fmla="*/ 40121 w 276066"/>
                <a:gd name="T41" fmla="*/ 84194 h 275866"/>
                <a:gd name="T42" fmla="*/ 36587 w 276066"/>
                <a:gd name="T43" fmla="*/ 91470 h 275866"/>
                <a:gd name="T44" fmla="*/ 33469 w 276066"/>
                <a:gd name="T45" fmla="*/ 98954 h 275866"/>
                <a:gd name="T46" fmla="*/ 30974 w 276066"/>
                <a:gd name="T47" fmla="*/ 106646 h 275866"/>
                <a:gd name="T48" fmla="*/ 0 w 276066"/>
                <a:gd name="T49" fmla="*/ 106646 h 275866"/>
                <a:gd name="T50" fmla="*/ 0 w 276066"/>
                <a:gd name="T51" fmla="*/ 169012 h 275866"/>
                <a:gd name="T52" fmla="*/ 30974 w 276066"/>
                <a:gd name="T53" fmla="*/ 169012 h 275866"/>
                <a:gd name="T54" fmla="*/ 33469 w 276066"/>
                <a:gd name="T55" fmla="*/ 176912 h 275866"/>
                <a:gd name="T56" fmla="*/ 36587 w 276066"/>
                <a:gd name="T57" fmla="*/ 184396 h 275866"/>
                <a:gd name="T58" fmla="*/ 40121 w 276066"/>
                <a:gd name="T59" fmla="*/ 191672 h 275866"/>
                <a:gd name="T60" fmla="*/ 18501 w 276066"/>
                <a:gd name="T61" fmla="*/ 213500 h 275866"/>
                <a:gd name="T62" fmla="*/ 62572 w 276066"/>
                <a:gd name="T63" fmla="*/ 257572 h 275866"/>
                <a:gd name="T64" fmla="*/ 84400 w 276066"/>
                <a:gd name="T65" fmla="*/ 235744 h 275866"/>
                <a:gd name="T66" fmla="*/ 91676 w 276066"/>
                <a:gd name="T67" fmla="*/ 239486 h 275866"/>
                <a:gd name="T68" fmla="*/ 99159 w 276066"/>
                <a:gd name="T69" fmla="*/ 242604 h 275866"/>
                <a:gd name="T70" fmla="*/ 106851 w 276066"/>
                <a:gd name="T71" fmla="*/ 245099 h 275866"/>
                <a:gd name="T72" fmla="*/ 106851 w 276066"/>
                <a:gd name="T73" fmla="*/ 275866 h 275866"/>
                <a:gd name="T74" fmla="*/ 169215 w 276066"/>
                <a:gd name="T75" fmla="*/ 275866 h 275866"/>
                <a:gd name="T76" fmla="*/ 169215 w 276066"/>
                <a:gd name="T77" fmla="*/ 245099 h 275866"/>
                <a:gd name="T78" fmla="*/ 177115 w 276066"/>
                <a:gd name="T79" fmla="*/ 242604 h 275866"/>
                <a:gd name="T80" fmla="*/ 184598 w 276066"/>
                <a:gd name="T81" fmla="*/ 239486 h 275866"/>
                <a:gd name="T82" fmla="*/ 191874 w 276066"/>
                <a:gd name="T83" fmla="*/ 235744 h 275866"/>
                <a:gd name="T84" fmla="*/ 213494 w 276066"/>
                <a:gd name="T85" fmla="*/ 257572 h 275866"/>
                <a:gd name="T86" fmla="*/ 257773 w 276066"/>
                <a:gd name="T87" fmla="*/ 213500 h 275866"/>
                <a:gd name="T88" fmla="*/ 235945 w 276066"/>
                <a:gd name="T89" fmla="*/ 191672 h 275866"/>
                <a:gd name="T90" fmla="*/ 239687 w 276066"/>
                <a:gd name="T91" fmla="*/ 184396 h 275866"/>
                <a:gd name="T92" fmla="*/ 242805 w 276066"/>
                <a:gd name="T93" fmla="*/ 176912 h 275866"/>
                <a:gd name="T94" fmla="*/ 245300 w 276066"/>
                <a:gd name="T95" fmla="*/ 169012 h 275866"/>
                <a:gd name="T96" fmla="*/ 276066 w 276066"/>
                <a:gd name="T97" fmla="*/ 169012 h 275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6066" h="275866">
                  <a:moveTo>
                    <a:pt x="276066" y="169012"/>
                  </a:moveTo>
                  <a:lnTo>
                    <a:pt x="276066" y="106646"/>
                  </a:lnTo>
                  <a:lnTo>
                    <a:pt x="245300" y="106646"/>
                  </a:lnTo>
                  <a:lnTo>
                    <a:pt x="242805" y="98954"/>
                  </a:lnTo>
                  <a:lnTo>
                    <a:pt x="239687" y="91470"/>
                  </a:lnTo>
                  <a:lnTo>
                    <a:pt x="235945" y="84194"/>
                  </a:lnTo>
                  <a:lnTo>
                    <a:pt x="257773" y="62366"/>
                  </a:lnTo>
                  <a:lnTo>
                    <a:pt x="213494" y="18294"/>
                  </a:lnTo>
                  <a:lnTo>
                    <a:pt x="191874" y="39914"/>
                  </a:lnTo>
                  <a:lnTo>
                    <a:pt x="184598" y="36380"/>
                  </a:lnTo>
                  <a:lnTo>
                    <a:pt x="177115" y="33262"/>
                  </a:lnTo>
                  <a:lnTo>
                    <a:pt x="169215" y="30767"/>
                  </a:lnTo>
                  <a:lnTo>
                    <a:pt x="169215" y="0"/>
                  </a:lnTo>
                  <a:lnTo>
                    <a:pt x="106851" y="0"/>
                  </a:lnTo>
                  <a:lnTo>
                    <a:pt x="106851" y="30767"/>
                  </a:lnTo>
                  <a:lnTo>
                    <a:pt x="99159" y="33262"/>
                  </a:lnTo>
                  <a:lnTo>
                    <a:pt x="91676" y="36380"/>
                  </a:lnTo>
                  <a:lnTo>
                    <a:pt x="84400" y="39914"/>
                  </a:lnTo>
                  <a:lnTo>
                    <a:pt x="62572" y="18294"/>
                  </a:lnTo>
                  <a:lnTo>
                    <a:pt x="18501" y="62366"/>
                  </a:lnTo>
                  <a:lnTo>
                    <a:pt x="40121" y="84194"/>
                  </a:lnTo>
                  <a:lnTo>
                    <a:pt x="36587" y="91470"/>
                  </a:lnTo>
                  <a:lnTo>
                    <a:pt x="33469" y="98954"/>
                  </a:lnTo>
                  <a:lnTo>
                    <a:pt x="30974" y="106646"/>
                  </a:lnTo>
                  <a:lnTo>
                    <a:pt x="0" y="106646"/>
                  </a:lnTo>
                  <a:lnTo>
                    <a:pt x="0" y="169012"/>
                  </a:lnTo>
                  <a:lnTo>
                    <a:pt x="30974" y="169012"/>
                  </a:lnTo>
                  <a:lnTo>
                    <a:pt x="33469" y="176912"/>
                  </a:lnTo>
                  <a:lnTo>
                    <a:pt x="36587" y="184396"/>
                  </a:lnTo>
                  <a:lnTo>
                    <a:pt x="40121" y="191672"/>
                  </a:lnTo>
                  <a:lnTo>
                    <a:pt x="18501" y="213500"/>
                  </a:lnTo>
                  <a:lnTo>
                    <a:pt x="62572" y="257572"/>
                  </a:lnTo>
                  <a:lnTo>
                    <a:pt x="84400" y="235744"/>
                  </a:lnTo>
                  <a:lnTo>
                    <a:pt x="91676" y="239486"/>
                  </a:lnTo>
                  <a:lnTo>
                    <a:pt x="99159" y="242604"/>
                  </a:lnTo>
                  <a:lnTo>
                    <a:pt x="106851" y="245099"/>
                  </a:lnTo>
                  <a:lnTo>
                    <a:pt x="106851" y="275866"/>
                  </a:lnTo>
                  <a:lnTo>
                    <a:pt x="169215" y="275866"/>
                  </a:lnTo>
                  <a:lnTo>
                    <a:pt x="169215" y="245099"/>
                  </a:lnTo>
                  <a:lnTo>
                    <a:pt x="177115" y="242604"/>
                  </a:lnTo>
                  <a:lnTo>
                    <a:pt x="184598" y="239486"/>
                  </a:lnTo>
                  <a:lnTo>
                    <a:pt x="191874" y="235744"/>
                  </a:lnTo>
                  <a:lnTo>
                    <a:pt x="213494" y="257572"/>
                  </a:lnTo>
                  <a:lnTo>
                    <a:pt x="257773" y="213500"/>
                  </a:lnTo>
                  <a:lnTo>
                    <a:pt x="235945" y="191672"/>
                  </a:lnTo>
                  <a:lnTo>
                    <a:pt x="239687" y="184396"/>
                  </a:lnTo>
                  <a:lnTo>
                    <a:pt x="242805" y="176912"/>
                  </a:lnTo>
                  <a:lnTo>
                    <a:pt x="245300" y="169012"/>
                  </a:lnTo>
                  <a:lnTo>
                    <a:pt x="276066" y="169012"/>
                  </a:lnTo>
                </a:path>
              </a:pathLst>
            </a:custGeom>
            <a:noFill/>
            <a:ln w="9563">
              <a:solidFill>
                <a:srgbClr val="2E3640"/>
              </a:solidFill>
              <a:round/>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30" name="Freeform 17"/>
            <p:cNvSpPr>
              <a:spLocks/>
            </p:cNvSpPr>
            <p:nvPr/>
          </p:nvSpPr>
          <p:spPr bwMode="auto">
            <a:xfrm>
              <a:off x="1120591" y="1077251"/>
              <a:ext cx="677" cy="677"/>
            </a:xfrm>
            <a:custGeom>
              <a:avLst/>
              <a:gdLst>
                <a:gd name="T0" fmla="*/ 67770 w 67770"/>
                <a:gd name="T1" fmla="*/ 33886 h 67772"/>
                <a:gd name="T2" fmla="*/ 67146 w 67770"/>
                <a:gd name="T3" fmla="*/ 39915 h 67772"/>
                <a:gd name="T4" fmla="*/ 65691 w 67770"/>
                <a:gd name="T5" fmla="*/ 45736 h 67772"/>
                <a:gd name="T6" fmla="*/ 63196 w 67770"/>
                <a:gd name="T7" fmla="*/ 50933 h 67772"/>
                <a:gd name="T8" fmla="*/ 59870 w 67770"/>
                <a:gd name="T9" fmla="*/ 55714 h 67772"/>
                <a:gd name="T10" fmla="*/ 55713 w 67770"/>
                <a:gd name="T11" fmla="*/ 59872 h 67772"/>
                <a:gd name="T12" fmla="*/ 50931 w 67770"/>
                <a:gd name="T13" fmla="*/ 63198 h 67772"/>
                <a:gd name="T14" fmla="*/ 45734 w 67770"/>
                <a:gd name="T15" fmla="*/ 65693 h 67772"/>
                <a:gd name="T16" fmla="*/ 39914 w 67770"/>
                <a:gd name="T17" fmla="*/ 67148 h 67772"/>
                <a:gd name="T18" fmla="*/ 33885 w 67770"/>
                <a:gd name="T19" fmla="*/ 67772 h 67772"/>
                <a:gd name="T20" fmla="*/ 27856 w 67770"/>
                <a:gd name="T21" fmla="*/ 67148 h 67772"/>
                <a:gd name="T22" fmla="*/ 22036 w 67770"/>
                <a:gd name="T23" fmla="*/ 65693 h 67772"/>
                <a:gd name="T24" fmla="*/ 16839 w 67770"/>
                <a:gd name="T25" fmla="*/ 63198 h 67772"/>
                <a:gd name="T26" fmla="*/ 12057 w 67770"/>
                <a:gd name="T27" fmla="*/ 59872 h 67772"/>
                <a:gd name="T28" fmla="*/ 7900 w 67770"/>
                <a:gd name="T29" fmla="*/ 55714 h 67772"/>
                <a:gd name="T30" fmla="*/ 4574 w 67770"/>
                <a:gd name="T31" fmla="*/ 50933 h 67772"/>
                <a:gd name="T32" fmla="*/ 2079 w 67770"/>
                <a:gd name="T33" fmla="*/ 45736 h 67772"/>
                <a:gd name="T34" fmla="*/ 624 w 67770"/>
                <a:gd name="T35" fmla="*/ 39915 h 67772"/>
                <a:gd name="T36" fmla="*/ 0 w 67770"/>
                <a:gd name="T37" fmla="*/ 33886 h 67772"/>
                <a:gd name="T38" fmla="*/ 624 w 67770"/>
                <a:gd name="T39" fmla="*/ 27857 h 67772"/>
                <a:gd name="T40" fmla="*/ 2079 w 67770"/>
                <a:gd name="T41" fmla="*/ 22037 h 67772"/>
                <a:gd name="T42" fmla="*/ 4574 w 67770"/>
                <a:gd name="T43" fmla="*/ 16839 h 67772"/>
                <a:gd name="T44" fmla="*/ 7900 w 67770"/>
                <a:gd name="T45" fmla="*/ 12058 h 67772"/>
                <a:gd name="T46" fmla="*/ 12057 w 67770"/>
                <a:gd name="T47" fmla="*/ 7900 h 67772"/>
                <a:gd name="T48" fmla="*/ 16839 w 67770"/>
                <a:gd name="T49" fmla="*/ 4574 h 67772"/>
                <a:gd name="T50" fmla="*/ 22036 w 67770"/>
                <a:gd name="T51" fmla="*/ 2079 h 67772"/>
                <a:gd name="T52" fmla="*/ 27856 w 67770"/>
                <a:gd name="T53" fmla="*/ 624 h 67772"/>
                <a:gd name="T54" fmla="*/ 33885 w 67770"/>
                <a:gd name="T55" fmla="*/ 0 h 67772"/>
                <a:gd name="T56" fmla="*/ 39914 w 67770"/>
                <a:gd name="T57" fmla="*/ 624 h 67772"/>
                <a:gd name="T58" fmla="*/ 45734 w 67770"/>
                <a:gd name="T59" fmla="*/ 2079 h 67772"/>
                <a:gd name="T60" fmla="*/ 50931 w 67770"/>
                <a:gd name="T61" fmla="*/ 4574 h 67772"/>
                <a:gd name="T62" fmla="*/ 55713 w 67770"/>
                <a:gd name="T63" fmla="*/ 7900 h 67772"/>
                <a:gd name="T64" fmla="*/ 59870 w 67770"/>
                <a:gd name="T65" fmla="*/ 12058 h 67772"/>
                <a:gd name="T66" fmla="*/ 63196 w 67770"/>
                <a:gd name="T67" fmla="*/ 16839 h 67772"/>
                <a:gd name="T68" fmla="*/ 65691 w 67770"/>
                <a:gd name="T69" fmla="*/ 22037 h 67772"/>
                <a:gd name="T70" fmla="*/ 67146 w 67770"/>
                <a:gd name="T71" fmla="*/ 27857 h 67772"/>
                <a:gd name="T72" fmla="*/ 67770 w 67770"/>
                <a:gd name="T73" fmla="*/ 33886 h 67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770" h="67772">
                  <a:moveTo>
                    <a:pt x="67770" y="33886"/>
                  </a:moveTo>
                  <a:lnTo>
                    <a:pt x="67146" y="39915"/>
                  </a:lnTo>
                  <a:lnTo>
                    <a:pt x="65691" y="45736"/>
                  </a:lnTo>
                  <a:lnTo>
                    <a:pt x="63196" y="50933"/>
                  </a:lnTo>
                  <a:lnTo>
                    <a:pt x="59870" y="55714"/>
                  </a:lnTo>
                  <a:lnTo>
                    <a:pt x="55713" y="59872"/>
                  </a:lnTo>
                  <a:lnTo>
                    <a:pt x="50931" y="63198"/>
                  </a:lnTo>
                  <a:lnTo>
                    <a:pt x="45734" y="65693"/>
                  </a:lnTo>
                  <a:lnTo>
                    <a:pt x="39914" y="67148"/>
                  </a:lnTo>
                  <a:lnTo>
                    <a:pt x="33885" y="67772"/>
                  </a:lnTo>
                  <a:lnTo>
                    <a:pt x="27856" y="67148"/>
                  </a:lnTo>
                  <a:lnTo>
                    <a:pt x="22036" y="65693"/>
                  </a:lnTo>
                  <a:lnTo>
                    <a:pt x="16839" y="63198"/>
                  </a:lnTo>
                  <a:lnTo>
                    <a:pt x="12057" y="59872"/>
                  </a:lnTo>
                  <a:lnTo>
                    <a:pt x="7900" y="55714"/>
                  </a:lnTo>
                  <a:lnTo>
                    <a:pt x="4574" y="50933"/>
                  </a:lnTo>
                  <a:lnTo>
                    <a:pt x="2079" y="45736"/>
                  </a:lnTo>
                  <a:lnTo>
                    <a:pt x="624" y="39915"/>
                  </a:lnTo>
                  <a:lnTo>
                    <a:pt x="0" y="33886"/>
                  </a:lnTo>
                  <a:lnTo>
                    <a:pt x="624" y="27857"/>
                  </a:lnTo>
                  <a:lnTo>
                    <a:pt x="2079" y="22037"/>
                  </a:lnTo>
                  <a:lnTo>
                    <a:pt x="4574" y="16839"/>
                  </a:lnTo>
                  <a:lnTo>
                    <a:pt x="7900" y="12058"/>
                  </a:lnTo>
                  <a:lnTo>
                    <a:pt x="12057" y="7900"/>
                  </a:lnTo>
                  <a:lnTo>
                    <a:pt x="16839" y="4574"/>
                  </a:lnTo>
                  <a:lnTo>
                    <a:pt x="22036" y="2079"/>
                  </a:lnTo>
                  <a:lnTo>
                    <a:pt x="27856" y="624"/>
                  </a:lnTo>
                  <a:lnTo>
                    <a:pt x="33885" y="0"/>
                  </a:lnTo>
                  <a:lnTo>
                    <a:pt x="39914" y="624"/>
                  </a:lnTo>
                  <a:lnTo>
                    <a:pt x="45734" y="2079"/>
                  </a:lnTo>
                  <a:lnTo>
                    <a:pt x="50931" y="4574"/>
                  </a:lnTo>
                  <a:lnTo>
                    <a:pt x="55713" y="7900"/>
                  </a:lnTo>
                  <a:lnTo>
                    <a:pt x="59870" y="12058"/>
                  </a:lnTo>
                  <a:lnTo>
                    <a:pt x="63196" y="16839"/>
                  </a:lnTo>
                  <a:lnTo>
                    <a:pt x="65691" y="22037"/>
                  </a:lnTo>
                  <a:lnTo>
                    <a:pt x="67146" y="27857"/>
                  </a:lnTo>
                  <a:lnTo>
                    <a:pt x="67770" y="33886"/>
                  </a:lnTo>
                  <a:close/>
                </a:path>
              </a:pathLst>
            </a:custGeom>
            <a:solidFill>
              <a:srgbClr val="FFFFFE"/>
            </a:solidFill>
            <a:ln w="0">
              <a:solidFill>
                <a:srgbClr val="FFFFFE"/>
              </a:solidFill>
              <a:round/>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31" name="Freeform 16"/>
            <p:cNvSpPr>
              <a:spLocks/>
            </p:cNvSpPr>
            <p:nvPr/>
          </p:nvSpPr>
          <p:spPr bwMode="auto">
            <a:xfrm>
              <a:off x="1120591" y="1077251"/>
              <a:ext cx="677" cy="677"/>
            </a:xfrm>
            <a:custGeom>
              <a:avLst/>
              <a:gdLst>
                <a:gd name="T0" fmla="*/ 67770 w 67770"/>
                <a:gd name="T1" fmla="*/ 33886 h 67772"/>
                <a:gd name="T2" fmla="*/ 67146 w 67770"/>
                <a:gd name="T3" fmla="*/ 39915 h 67772"/>
                <a:gd name="T4" fmla="*/ 65691 w 67770"/>
                <a:gd name="T5" fmla="*/ 45736 h 67772"/>
                <a:gd name="T6" fmla="*/ 63196 w 67770"/>
                <a:gd name="T7" fmla="*/ 50933 h 67772"/>
                <a:gd name="T8" fmla="*/ 59870 w 67770"/>
                <a:gd name="T9" fmla="*/ 55714 h 67772"/>
                <a:gd name="T10" fmla="*/ 55713 w 67770"/>
                <a:gd name="T11" fmla="*/ 59872 h 67772"/>
                <a:gd name="T12" fmla="*/ 50931 w 67770"/>
                <a:gd name="T13" fmla="*/ 63198 h 67772"/>
                <a:gd name="T14" fmla="*/ 45734 w 67770"/>
                <a:gd name="T15" fmla="*/ 65693 h 67772"/>
                <a:gd name="T16" fmla="*/ 39914 w 67770"/>
                <a:gd name="T17" fmla="*/ 67148 h 67772"/>
                <a:gd name="T18" fmla="*/ 33885 w 67770"/>
                <a:gd name="T19" fmla="*/ 67772 h 67772"/>
                <a:gd name="T20" fmla="*/ 27856 w 67770"/>
                <a:gd name="T21" fmla="*/ 67148 h 67772"/>
                <a:gd name="T22" fmla="*/ 22036 w 67770"/>
                <a:gd name="T23" fmla="*/ 65693 h 67772"/>
                <a:gd name="T24" fmla="*/ 16839 w 67770"/>
                <a:gd name="T25" fmla="*/ 63198 h 67772"/>
                <a:gd name="T26" fmla="*/ 12057 w 67770"/>
                <a:gd name="T27" fmla="*/ 59872 h 67772"/>
                <a:gd name="T28" fmla="*/ 7900 w 67770"/>
                <a:gd name="T29" fmla="*/ 55714 h 67772"/>
                <a:gd name="T30" fmla="*/ 4574 w 67770"/>
                <a:gd name="T31" fmla="*/ 50933 h 67772"/>
                <a:gd name="T32" fmla="*/ 2079 w 67770"/>
                <a:gd name="T33" fmla="*/ 45736 h 67772"/>
                <a:gd name="T34" fmla="*/ 624 w 67770"/>
                <a:gd name="T35" fmla="*/ 39915 h 67772"/>
                <a:gd name="T36" fmla="*/ 0 w 67770"/>
                <a:gd name="T37" fmla="*/ 33886 h 67772"/>
                <a:gd name="T38" fmla="*/ 624 w 67770"/>
                <a:gd name="T39" fmla="*/ 27857 h 67772"/>
                <a:gd name="T40" fmla="*/ 2079 w 67770"/>
                <a:gd name="T41" fmla="*/ 22037 h 67772"/>
                <a:gd name="T42" fmla="*/ 4574 w 67770"/>
                <a:gd name="T43" fmla="*/ 16839 h 67772"/>
                <a:gd name="T44" fmla="*/ 7900 w 67770"/>
                <a:gd name="T45" fmla="*/ 12058 h 67772"/>
                <a:gd name="T46" fmla="*/ 12057 w 67770"/>
                <a:gd name="T47" fmla="*/ 7900 h 67772"/>
                <a:gd name="T48" fmla="*/ 16839 w 67770"/>
                <a:gd name="T49" fmla="*/ 4574 h 67772"/>
                <a:gd name="T50" fmla="*/ 22036 w 67770"/>
                <a:gd name="T51" fmla="*/ 2079 h 67772"/>
                <a:gd name="T52" fmla="*/ 27856 w 67770"/>
                <a:gd name="T53" fmla="*/ 624 h 67772"/>
                <a:gd name="T54" fmla="*/ 33885 w 67770"/>
                <a:gd name="T55" fmla="*/ 0 h 67772"/>
                <a:gd name="T56" fmla="*/ 39914 w 67770"/>
                <a:gd name="T57" fmla="*/ 624 h 67772"/>
                <a:gd name="T58" fmla="*/ 45734 w 67770"/>
                <a:gd name="T59" fmla="*/ 2079 h 67772"/>
                <a:gd name="T60" fmla="*/ 50931 w 67770"/>
                <a:gd name="T61" fmla="*/ 4574 h 67772"/>
                <a:gd name="T62" fmla="*/ 55713 w 67770"/>
                <a:gd name="T63" fmla="*/ 7900 h 67772"/>
                <a:gd name="T64" fmla="*/ 59870 w 67770"/>
                <a:gd name="T65" fmla="*/ 12058 h 67772"/>
                <a:gd name="T66" fmla="*/ 63196 w 67770"/>
                <a:gd name="T67" fmla="*/ 16839 h 67772"/>
                <a:gd name="T68" fmla="*/ 65691 w 67770"/>
                <a:gd name="T69" fmla="*/ 22037 h 67772"/>
                <a:gd name="T70" fmla="*/ 67146 w 67770"/>
                <a:gd name="T71" fmla="*/ 27857 h 67772"/>
                <a:gd name="T72" fmla="*/ 67770 w 67770"/>
                <a:gd name="T73" fmla="*/ 33886 h 67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770" h="67772">
                  <a:moveTo>
                    <a:pt x="67770" y="33886"/>
                  </a:moveTo>
                  <a:lnTo>
                    <a:pt x="67146" y="39915"/>
                  </a:lnTo>
                  <a:lnTo>
                    <a:pt x="65691" y="45736"/>
                  </a:lnTo>
                  <a:lnTo>
                    <a:pt x="63196" y="50933"/>
                  </a:lnTo>
                  <a:lnTo>
                    <a:pt x="59870" y="55714"/>
                  </a:lnTo>
                  <a:lnTo>
                    <a:pt x="55713" y="59872"/>
                  </a:lnTo>
                  <a:lnTo>
                    <a:pt x="50931" y="63198"/>
                  </a:lnTo>
                  <a:lnTo>
                    <a:pt x="45734" y="65693"/>
                  </a:lnTo>
                  <a:lnTo>
                    <a:pt x="39914" y="67148"/>
                  </a:lnTo>
                  <a:lnTo>
                    <a:pt x="33885" y="67772"/>
                  </a:lnTo>
                  <a:lnTo>
                    <a:pt x="27856" y="67148"/>
                  </a:lnTo>
                  <a:lnTo>
                    <a:pt x="22036" y="65693"/>
                  </a:lnTo>
                  <a:lnTo>
                    <a:pt x="16839" y="63198"/>
                  </a:lnTo>
                  <a:lnTo>
                    <a:pt x="12057" y="59872"/>
                  </a:lnTo>
                  <a:lnTo>
                    <a:pt x="7900" y="55714"/>
                  </a:lnTo>
                  <a:lnTo>
                    <a:pt x="4574" y="50933"/>
                  </a:lnTo>
                  <a:lnTo>
                    <a:pt x="2079" y="45736"/>
                  </a:lnTo>
                  <a:lnTo>
                    <a:pt x="624" y="39915"/>
                  </a:lnTo>
                  <a:lnTo>
                    <a:pt x="0" y="33886"/>
                  </a:lnTo>
                  <a:lnTo>
                    <a:pt x="624" y="27857"/>
                  </a:lnTo>
                  <a:lnTo>
                    <a:pt x="2079" y="22037"/>
                  </a:lnTo>
                  <a:lnTo>
                    <a:pt x="4574" y="16839"/>
                  </a:lnTo>
                  <a:lnTo>
                    <a:pt x="7900" y="12058"/>
                  </a:lnTo>
                  <a:lnTo>
                    <a:pt x="12057" y="7900"/>
                  </a:lnTo>
                  <a:lnTo>
                    <a:pt x="16839" y="4574"/>
                  </a:lnTo>
                  <a:lnTo>
                    <a:pt x="22036" y="2079"/>
                  </a:lnTo>
                  <a:lnTo>
                    <a:pt x="27856" y="624"/>
                  </a:lnTo>
                  <a:lnTo>
                    <a:pt x="33885" y="0"/>
                  </a:lnTo>
                  <a:lnTo>
                    <a:pt x="39914" y="624"/>
                  </a:lnTo>
                  <a:lnTo>
                    <a:pt x="45734" y="2079"/>
                  </a:lnTo>
                  <a:lnTo>
                    <a:pt x="50931" y="4574"/>
                  </a:lnTo>
                  <a:lnTo>
                    <a:pt x="55713" y="7900"/>
                  </a:lnTo>
                  <a:lnTo>
                    <a:pt x="59870" y="12058"/>
                  </a:lnTo>
                  <a:lnTo>
                    <a:pt x="63196" y="16839"/>
                  </a:lnTo>
                  <a:lnTo>
                    <a:pt x="65691" y="22037"/>
                  </a:lnTo>
                  <a:lnTo>
                    <a:pt x="67146" y="27857"/>
                  </a:lnTo>
                  <a:lnTo>
                    <a:pt x="67770" y="33886"/>
                  </a:lnTo>
                </a:path>
              </a:pathLst>
            </a:custGeom>
            <a:noFill/>
            <a:ln w="9563">
              <a:solidFill>
                <a:srgbClr val="2E3640"/>
              </a:solidFill>
              <a:round/>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32" name="Freeform 15"/>
            <p:cNvSpPr>
              <a:spLocks/>
            </p:cNvSpPr>
            <p:nvPr/>
          </p:nvSpPr>
          <p:spPr bwMode="auto">
            <a:xfrm>
              <a:off x="1123672" y="1079186"/>
              <a:ext cx="1016" cy="1017"/>
            </a:xfrm>
            <a:custGeom>
              <a:avLst/>
              <a:gdLst>
                <a:gd name="T0" fmla="*/ 101654 w 101654"/>
                <a:gd name="T1" fmla="*/ 50932 h 101657"/>
                <a:gd name="T2" fmla="*/ 101031 w 101654"/>
                <a:gd name="T3" fmla="*/ 58416 h 101657"/>
                <a:gd name="T4" fmla="*/ 99575 w 101654"/>
                <a:gd name="T5" fmla="*/ 65692 h 101657"/>
                <a:gd name="T6" fmla="*/ 96873 w 101654"/>
                <a:gd name="T7" fmla="*/ 72345 h 101657"/>
                <a:gd name="T8" fmla="*/ 93547 w 101654"/>
                <a:gd name="T9" fmla="*/ 78581 h 101657"/>
                <a:gd name="T10" fmla="*/ 89181 w 101654"/>
                <a:gd name="T11" fmla="*/ 84194 h 101657"/>
                <a:gd name="T12" fmla="*/ 84192 w 101654"/>
                <a:gd name="T13" fmla="*/ 89184 h 101657"/>
                <a:gd name="T14" fmla="*/ 78579 w 101654"/>
                <a:gd name="T15" fmla="*/ 93549 h 101657"/>
                <a:gd name="T16" fmla="*/ 72343 w 101654"/>
                <a:gd name="T17" fmla="*/ 96876 h 101657"/>
                <a:gd name="T18" fmla="*/ 65691 w 101654"/>
                <a:gd name="T19" fmla="*/ 99578 h 101657"/>
                <a:gd name="T20" fmla="*/ 58415 w 101654"/>
                <a:gd name="T21" fmla="*/ 101033 h 101657"/>
                <a:gd name="T22" fmla="*/ 50931 w 101654"/>
                <a:gd name="T23" fmla="*/ 101657 h 101657"/>
                <a:gd name="T24" fmla="*/ 43447 w 101654"/>
                <a:gd name="T25" fmla="*/ 101033 h 101657"/>
                <a:gd name="T26" fmla="*/ 36172 w 101654"/>
                <a:gd name="T27" fmla="*/ 99578 h 101657"/>
                <a:gd name="T28" fmla="*/ 29519 w 101654"/>
                <a:gd name="T29" fmla="*/ 96876 h 101657"/>
                <a:gd name="T30" fmla="*/ 23283 w 101654"/>
                <a:gd name="T31" fmla="*/ 93549 h 101657"/>
                <a:gd name="T32" fmla="*/ 17462 w 101654"/>
                <a:gd name="T33" fmla="*/ 89184 h 101657"/>
                <a:gd name="T34" fmla="*/ 12473 w 101654"/>
                <a:gd name="T35" fmla="*/ 84194 h 101657"/>
                <a:gd name="T36" fmla="*/ 8316 w 101654"/>
                <a:gd name="T37" fmla="*/ 78581 h 101657"/>
                <a:gd name="T38" fmla="*/ 4782 w 101654"/>
                <a:gd name="T39" fmla="*/ 72345 h 101657"/>
                <a:gd name="T40" fmla="*/ 2079 w 101654"/>
                <a:gd name="T41" fmla="*/ 65692 h 101657"/>
                <a:gd name="T42" fmla="*/ 624 w 101654"/>
                <a:gd name="T43" fmla="*/ 58416 h 101657"/>
                <a:gd name="T44" fmla="*/ 0 w 101654"/>
                <a:gd name="T45" fmla="*/ 50932 h 101657"/>
                <a:gd name="T46" fmla="*/ 624 w 101654"/>
                <a:gd name="T47" fmla="*/ 43449 h 101657"/>
                <a:gd name="T48" fmla="*/ 2079 w 101654"/>
                <a:gd name="T49" fmla="*/ 36173 h 101657"/>
                <a:gd name="T50" fmla="*/ 4782 w 101654"/>
                <a:gd name="T51" fmla="*/ 29520 h 101657"/>
                <a:gd name="T52" fmla="*/ 8316 w 101654"/>
                <a:gd name="T53" fmla="*/ 23284 h 101657"/>
                <a:gd name="T54" fmla="*/ 12473 w 101654"/>
                <a:gd name="T55" fmla="*/ 17463 h 101657"/>
                <a:gd name="T56" fmla="*/ 17462 w 101654"/>
                <a:gd name="T57" fmla="*/ 12473 h 101657"/>
                <a:gd name="T58" fmla="*/ 23283 w 101654"/>
                <a:gd name="T59" fmla="*/ 8316 h 101657"/>
                <a:gd name="T60" fmla="*/ 29519 w 101654"/>
                <a:gd name="T61" fmla="*/ 4782 h 101657"/>
                <a:gd name="T62" fmla="*/ 36172 w 101654"/>
                <a:gd name="T63" fmla="*/ 2079 h 101657"/>
                <a:gd name="T64" fmla="*/ 43447 w 101654"/>
                <a:gd name="T65" fmla="*/ 624 h 101657"/>
                <a:gd name="T66" fmla="*/ 50931 w 101654"/>
                <a:gd name="T67" fmla="*/ 0 h 101657"/>
                <a:gd name="T68" fmla="*/ 58415 w 101654"/>
                <a:gd name="T69" fmla="*/ 624 h 101657"/>
                <a:gd name="T70" fmla="*/ 65691 w 101654"/>
                <a:gd name="T71" fmla="*/ 2079 h 101657"/>
                <a:gd name="T72" fmla="*/ 72343 w 101654"/>
                <a:gd name="T73" fmla="*/ 4782 h 101657"/>
                <a:gd name="T74" fmla="*/ 78579 w 101654"/>
                <a:gd name="T75" fmla="*/ 8316 h 101657"/>
                <a:gd name="T76" fmla="*/ 84192 w 101654"/>
                <a:gd name="T77" fmla="*/ 12473 h 101657"/>
                <a:gd name="T78" fmla="*/ 89181 w 101654"/>
                <a:gd name="T79" fmla="*/ 17463 h 101657"/>
                <a:gd name="T80" fmla="*/ 93547 w 101654"/>
                <a:gd name="T81" fmla="*/ 23284 h 101657"/>
                <a:gd name="T82" fmla="*/ 96873 w 101654"/>
                <a:gd name="T83" fmla="*/ 29520 h 101657"/>
                <a:gd name="T84" fmla="*/ 99575 w 101654"/>
                <a:gd name="T85" fmla="*/ 36173 h 101657"/>
                <a:gd name="T86" fmla="*/ 101031 w 101654"/>
                <a:gd name="T87" fmla="*/ 43449 h 101657"/>
                <a:gd name="T88" fmla="*/ 101654 w 101654"/>
                <a:gd name="T89" fmla="*/ 50932 h 10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654" h="101657">
                  <a:moveTo>
                    <a:pt x="101654" y="50932"/>
                  </a:moveTo>
                  <a:lnTo>
                    <a:pt x="101031" y="58416"/>
                  </a:lnTo>
                  <a:lnTo>
                    <a:pt x="99575" y="65692"/>
                  </a:lnTo>
                  <a:lnTo>
                    <a:pt x="96873" y="72345"/>
                  </a:lnTo>
                  <a:lnTo>
                    <a:pt x="93547" y="78581"/>
                  </a:lnTo>
                  <a:lnTo>
                    <a:pt x="89181" y="84194"/>
                  </a:lnTo>
                  <a:lnTo>
                    <a:pt x="84192" y="89184"/>
                  </a:lnTo>
                  <a:lnTo>
                    <a:pt x="78579" y="93549"/>
                  </a:lnTo>
                  <a:lnTo>
                    <a:pt x="72343" y="96876"/>
                  </a:lnTo>
                  <a:lnTo>
                    <a:pt x="65691" y="99578"/>
                  </a:lnTo>
                  <a:lnTo>
                    <a:pt x="58415" y="101033"/>
                  </a:lnTo>
                  <a:lnTo>
                    <a:pt x="50931" y="101657"/>
                  </a:lnTo>
                  <a:lnTo>
                    <a:pt x="43447" y="101033"/>
                  </a:lnTo>
                  <a:lnTo>
                    <a:pt x="36172" y="99578"/>
                  </a:lnTo>
                  <a:lnTo>
                    <a:pt x="29519" y="96876"/>
                  </a:lnTo>
                  <a:lnTo>
                    <a:pt x="23283" y="93549"/>
                  </a:lnTo>
                  <a:lnTo>
                    <a:pt x="17462" y="89184"/>
                  </a:lnTo>
                  <a:lnTo>
                    <a:pt x="12473" y="84194"/>
                  </a:lnTo>
                  <a:lnTo>
                    <a:pt x="8316" y="78581"/>
                  </a:lnTo>
                  <a:lnTo>
                    <a:pt x="4782" y="72345"/>
                  </a:lnTo>
                  <a:lnTo>
                    <a:pt x="2079" y="65692"/>
                  </a:lnTo>
                  <a:lnTo>
                    <a:pt x="624" y="58416"/>
                  </a:lnTo>
                  <a:lnTo>
                    <a:pt x="0" y="50932"/>
                  </a:lnTo>
                  <a:lnTo>
                    <a:pt x="624" y="43449"/>
                  </a:lnTo>
                  <a:lnTo>
                    <a:pt x="2079" y="36173"/>
                  </a:lnTo>
                  <a:lnTo>
                    <a:pt x="4782" y="29520"/>
                  </a:lnTo>
                  <a:lnTo>
                    <a:pt x="8316" y="23284"/>
                  </a:lnTo>
                  <a:lnTo>
                    <a:pt x="12473" y="17463"/>
                  </a:lnTo>
                  <a:lnTo>
                    <a:pt x="17462" y="12473"/>
                  </a:lnTo>
                  <a:lnTo>
                    <a:pt x="23283" y="8316"/>
                  </a:lnTo>
                  <a:lnTo>
                    <a:pt x="29519" y="4782"/>
                  </a:lnTo>
                  <a:lnTo>
                    <a:pt x="36172" y="2079"/>
                  </a:lnTo>
                  <a:lnTo>
                    <a:pt x="43447" y="624"/>
                  </a:lnTo>
                  <a:lnTo>
                    <a:pt x="50931" y="0"/>
                  </a:lnTo>
                  <a:lnTo>
                    <a:pt x="58415" y="624"/>
                  </a:lnTo>
                  <a:lnTo>
                    <a:pt x="65691" y="2079"/>
                  </a:lnTo>
                  <a:lnTo>
                    <a:pt x="72343" y="4782"/>
                  </a:lnTo>
                  <a:lnTo>
                    <a:pt x="78579" y="8316"/>
                  </a:lnTo>
                  <a:lnTo>
                    <a:pt x="84192" y="12473"/>
                  </a:lnTo>
                  <a:lnTo>
                    <a:pt x="89181" y="17463"/>
                  </a:lnTo>
                  <a:lnTo>
                    <a:pt x="93547" y="23284"/>
                  </a:lnTo>
                  <a:lnTo>
                    <a:pt x="96873" y="29520"/>
                  </a:lnTo>
                  <a:lnTo>
                    <a:pt x="99575" y="36173"/>
                  </a:lnTo>
                  <a:lnTo>
                    <a:pt x="101031" y="43449"/>
                  </a:lnTo>
                  <a:lnTo>
                    <a:pt x="101654" y="50932"/>
                  </a:lnTo>
                  <a:close/>
                </a:path>
              </a:pathLst>
            </a:custGeom>
            <a:solidFill>
              <a:srgbClr val="B7C134"/>
            </a:solidFill>
            <a:ln w="0">
              <a:solidFill>
                <a:srgbClr val="B7C134"/>
              </a:solidFill>
              <a:round/>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33" name="Freeform 14"/>
            <p:cNvSpPr>
              <a:spLocks/>
            </p:cNvSpPr>
            <p:nvPr/>
          </p:nvSpPr>
          <p:spPr bwMode="auto">
            <a:xfrm>
              <a:off x="1123672" y="1079186"/>
              <a:ext cx="1016" cy="1017"/>
            </a:xfrm>
            <a:custGeom>
              <a:avLst/>
              <a:gdLst>
                <a:gd name="T0" fmla="*/ 101654 w 101654"/>
                <a:gd name="T1" fmla="*/ 50932 h 101657"/>
                <a:gd name="T2" fmla="*/ 101031 w 101654"/>
                <a:gd name="T3" fmla="*/ 58416 h 101657"/>
                <a:gd name="T4" fmla="*/ 99575 w 101654"/>
                <a:gd name="T5" fmla="*/ 65692 h 101657"/>
                <a:gd name="T6" fmla="*/ 96873 w 101654"/>
                <a:gd name="T7" fmla="*/ 72345 h 101657"/>
                <a:gd name="T8" fmla="*/ 93547 w 101654"/>
                <a:gd name="T9" fmla="*/ 78581 h 101657"/>
                <a:gd name="T10" fmla="*/ 89181 w 101654"/>
                <a:gd name="T11" fmla="*/ 84194 h 101657"/>
                <a:gd name="T12" fmla="*/ 84192 w 101654"/>
                <a:gd name="T13" fmla="*/ 89184 h 101657"/>
                <a:gd name="T14" fmla="*/ 78579 w 101654"/>
                <a:gd name="T15" fmla="*/ 93549 h 101657"/>
                <a:gd name="T16" fmla="*/ 72343 w 101654"/>
                <a:gd name="T17" fmla="*/ 96876 h 101657"/>
                <a:gd name="T18" fmla="*/ 65691 w 101654"/>
                <a:gd name="T19" fmla="*/ 99578 h 101657"/>
                <a:gd name="T20" fmla="*/ 58415 w 101654"/>
                <a:gd name="T21" fmla="*/ 101033 h 101657"/>
                <a:gd name="T22" fmla="*/ 50931 w 101654"/>
                <a:gd name="T23" fmla="*/ 101657 h 101657"/>
                <a:gd name="T24" fmla="*/ 43447 w 101654"/>
                <a:gd name="T25" fmla="*/ 101033 h 101657"/>
                <a:gd name="T26" fmla="*/ 36172 w 101654"/>
                <a:gd name="T27" fmla="*/ 99578 h 101657"/>
                <a:gd name="T28" fmla="*/ 29519 w 101654"/>
                <a:gd name="T29" fmla="*/ 96876 h 101657"/>
                <a:gd name="T30" fmla="*/ 23283 w 101654"/>
                <a:gd name="T31" fmla="*/ 93549 h 101657"/>
                <a:gd name="T32" fmla="*/ 17462 w 101654"/>
                <a:gd name="T33" fmla="*/ 89184 h 101657"/>
                <a:gd name="T34" fmla="*/ 12473 w 101654"/>
                <a:gd name="T35" fmla="*/ 84194 h 101657"/>
                <a:gd name="T36" fmla="*/ 8316 w 101654"/>
                <a:gd name="T37" fmla="*/ 78581 h 101657"/>
                <a:gd name="T38" fmla="*/ 4782 w 101654"/>
                <a:gd name="T39" fmla="*/ 72345 h 101657"/>
                <a:gd name="T40" fmla="*/ 2079 w 101654"/>
                <a:gd name="T41" fmla="*/ 65692 h 101657"/>
                <a:gd name="T42" fmla="*/ 624 w 101654"/>
                <a:gd name="T43" fmla="*/ 58416 h 101657"/>
                <a:gd name="T44" fmla="*/ 0 w 101654"/>
                <a:gd name="T45" fmla="*/ 50932 h 101657"/>
                <a:gd name="T46" fmla="*/ 624 w 101654"/>
                <a:gd name="T47" fmla="*/ 43449 h 101657"/>
                <a:gd name="T48" fmla="*/ 2079 w 101654"/>
                <a:gd name="T49" fmla="*/ 36173 h 101657"/>
                <a:gd name="T50" fmla="*/ 4782 w 101654"/>
                <a:gd name="T51" fmla="*/ 29520 h 101657"/>
                <a:gd name="T52" fmla="*/ 8316 w 101654"/>
                <a:gd name="T53" fmla="*/ 23284 h 101657"/>
                <a:gd name="T54" fmla="*/ 12473 w 101654"/>
                <a:gd name="T55" fmla="*/ 17463 h 101657"/>
                <a:gd name="T56" fmla="*/ 17462 w 101654"/>
                <a:gd name="T57" fmla="*/ 12473 h 101657"/>
                <a:gd name="T58" fmla="*/ 23283 w 101654"/>
                <a:gd name="T59" fmla="*/ 8316 h 101657"/>
                <a:gd name="T60" fmla="*/ 29519 w 101654"/>
                <a:gd name="T61" fmla="*/ 4782 h 101657"/>
                <a:gd name="T62" fmla="*/ 36172 w 101654"/>
                <a:gd name="T63" fmla="*/ 2079 h 101657"/>
                <a:gd name="T64" fmla="*/ 43447 w 101654"/>
                <a:gd name="T65" fmla="*/ 624 h 101657"/>
                <a:gd name="T66" fmla="*/ 50931 w 101654"/>
                <a:gd name="T67" fmla="*/ 0 h 101657"/>
                <a:gd name="T68" fmla="*/ 58415 w 101654"/>
                <a:gd name="T69" fmla="*/ 624 h 101657"/>
                <a:gd name="T70" fmla="*/ 65691 w 101654"/>
                <a:gd name="T71" fmla="*/ 2079 h 101657"/>
                <a:gd name="T72" fmla="*/ 72343 w 101654"/>
                <a:gd name="T73" fmla="*/ 4782 h 101657"/>
                <a:gd name="T74" fmla="*/ 78579 w 101654"/>
                <a:gd name="T75" fmla="*/ 8316 h 101657"/>
                <a:gd name="T76" fmla="*/ 84192 w 101654"/>
                <a:gd name="T77" fmla="*/ 12473 h 101657"/>
                <a:gd name="T78" fmla="*/ 89181 w 101654"/>
                <a:gd name="T79" fmla="*/ 17463 h 101657"/>
                <a:gd name="T80" fmla="*/ 93547 w 101654"/>
                <a:gd name="T81" fmla="*/ 23284 h 101657"/>
                <a:gd name="T82" fmla="*/ 96873 w 101654"/>
                <a:gd name="T83" fmla="*/ 29520 h 101657"/>
                <a:gd name="T84" fmla="*/ 99575 w 101654"/>
                <a:gd name="T85" fmla="*/ 36173 h 101657"/>
                <a:gd name="T86" fmla="*/ 101031 w 101654"/>
                <a:gd name="T87" fmla="*/ 43449 h 101657"/>
                <a:gd name="T88" fmla="*/ 101654 w 101654"/>
                <a:gd name="T89" fmla="*/ 50932 h 10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654" h="101657">
                  <a:moveTo>
                    <a:pt x="101654" y="50932"/>
                  </a:moveTo>
                  <a:lnTo>
                    <a:pt x="101031" y="58416"/>
                  </a:lnTo>
                  <a:lnTo>
                    <a:pt x="99575" y="65692"/>
                  </a:lnTo>
                  <a:lnTo>
                    <a:pt x="96873" y="72345"/>
                  </a:lnTo>
                  <a:lnTo>
                    <a:pt x="93547" y="78581"/>
                  </a:lnTo>
                  <a:lnTo>
                    <a:pt x="89181" y="84194"/>
                  </a:lnTo>
                  <a:lnTo>
                    <a:pt x="84192" y="89184"/>
                  </a:lnTo>
                  <a:lnTo>
                    <a:pt x="78579" y="93549"/>
                  </a:lnTo>
                  <a:lnTo>
                    <a:pt x="72343" y="96876"/>
                  </a:lnTo>
                  <a:lnTo>
                    <a:pt x="65691" y="99578"/>
                  </a:lnTo>
                  <a:lnTo>
                    <a:pt x="58415" y="101033"/>
                  </a:lnTo>
                  <a:lnTo>
                    <a:pt x="50931" y="101657"/>
                  </a:lnTo>
                  <a:lnTo>
                    <a:pt x="43447" y="101033"/>
                  </a:lnTo>
                  <a:lnTo>
                    <a:pt x="36172" y="99578"/>
                  </a:lnTo>
                  <a:lnTo>
                    <a:pt x="29519" y="96876"/>
                  </a:lnTo>
                  <a:lnTo>
                    <a:pt x="23283" y="93549"/>
                  </a:lnTo>
                  <a:lnTo>
                    <a:pt x="17462" y="89184"/>
                  </a:lnTo>
                  <a:lnTo>
                    <a:pt x="12473" y="84194"/>
                  </a:lnTo>
                  <a:lnTo>
                    <a:pt x="8316" y="78581"/>
                  </a:lnTo>
                  <a:lnTo>
                    <a:pt x="4782" y="72345"/>
                  </a:lnTo>
                  <a:lnTo>
                    <a:pt x="2079" y="65692"/>
                  </a:lnTo>
                  <a:lnTo>
                    <a:pt x="624" y="58416"/>
                  </a:lnTo>
                  <a:lnTo>
                    <a:pt x="0" y="50932"/>
                  </a:lnTo>
                  <a:lnTo>
                    <a:pt x="624" y="43449"/>
                  </a:lnTo>
                  <a:lnTo>
                    <a:pt x="2079" y="36173"/>
                  </a:lnTo>
                  <a:lnTo>
                    <a:pt x="4782" y="29520"/>
                  </a:lnTo>
                  <a:lnTo>
                    <a:pt x="8316" y="23284"/>
                  </a:lnTo>
                  <a:lnTo>
                    <a:pt x="12473" y="17463"/>
                  </a:lnTo>
                  <a:lnTo>
                    <a:pt x="17462" y="12473"/>
                  </a:lnTo>
                  <a:lnTo>
                    <a:pt x="23283" y="8316"/>
                  </a:lnTo>
                  <a:lnTo>
                    <a:pt x="29519" y="4782"/>
                  </a:lnTo>
                  <a:lnTo>
                    <a:pt x="36172" y="2079"/>
                  </a:lnTo>
                  <a:lnTo>
                    <a:pt x="43447" y="624"/>
                  </a:lnTo>
                  <a:lnTo>
                    <a:pt x="50931" y="0"/>
                  </a:lnTo>
                  <a:lnTo>
                    <a:pt x="58415" y="624"/>
                  </a:lnTo>
                  <a:lnTo>
                    <a:pt x="65691" y="2079"/>
                  </a:lnTo>
                  <a:lnTo>
                    <a:pt x="72343" y="4782"/>
                  </a:lnTo>
                  <a:lnTo>
                    <a:pt x="78579" y="8316"/>
                  </a:lnTo>
                  <a:lnTo>
                    <a:pt x="84192" y="12473"/>
                  </a:lnTo>
                  <a:lnTo>
                    <a:pt x="89181" y="17463"/>
                  </a:lnTo>
                  <a:lnTo>
                    <a:pt x="93547" y="23284"/>
                  </a:lnTo>
                  <a:lnTo>
                    <a:pt x="96873" y="29520"/>
                  </a:lnTo>
                  <a:lnTo>
                    <a:pt x="99575" y="36173"/>
                  </a:lnTo>
                  <a:lnTo>
                    <a:pt x="101031" y="43449"/>
                  </a:lnTo>
                  <a:lnTo>
                    <a:pt x="101654" y="50932"/>
                  </a:lnTo>
                </a:path>
              </a:pathLst>
            </a:custGeom>
            <a:noFill/>
            <a:ln w="9563">
              <a:solidFill>
                <a:srgbClr val="2E3640"/>
              </a:solidFill>
              <a:round/>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grpSp>
        <p:nvGrpSpPr>
          <p:cNvPr id="2135" name="Group 1"/>
          <p:cNvGrpSpPr>
            <a:grpSpLocks/>
          </p:cNvGrpSpPr>
          <p:nvPr/>
        </p:nvGrpSpPr>
        <p:grpSpPr bwMode="auto">
          <a:xfrm>
            <a:off x="1676400" y="1828800"/>
            <a:ext cx="581025" cy="501650"/>
            <a:chOff x="1119473" y="1097935"/>
            <a:chExt cx="5818" cy="5013"/>
          </a:xfrm>
        </p:grpSpPr>
        <p:sp>
          <p:nvSpPr>
            <p:cNvPr id="2136" name="Freeform 10"/>
            <p:cNvSpPr>
              <a:spLocks/>
            </p:cNvSpPr>
            <p:nvPr/>
          </p:nvSpPr>
          <p:spPr bwMode="auto">
            <a:xfrm>
              <a:off x="1119473" y="1097935"/>
              <a:ext cx="5012" cy="5014"/>
            </a:xfrm>
            <a:custGeom>
              <a:avLst/>
              <a:gdLst>
                <a:gd name="T0" fmla="*/ 477483 w 501186"/>
                <a:gd name="T1" fmla="*/ 357145 h 501342"/>
                <a:gd name="T2" fmla="*/ 462647 w 501186"/>
                <a:gd name="T3" fmla="*/ 384464 h 501342"/>
                <a:gd name="T4" fmla="*/ 444915 w 501186"/>
                <a:gd name="T5" fmla="*/ 409251 h 501342"/>
                <a:gd name="T6" fmla="*/ 424470 w 501186"/>
                <a:gd name="T7" fmla="*/ 431324 h 501342"/>
                <a:gd name="T8" fmla="*/ 401672 w 501186"/>
                <a:gd name="T9" fmla="*/ 450683 h 501342"/>
                <a:gd name="T10" fmla="*/ 377065 w 501186"/>
                <a:gd name="T11" fmla="*/ 467147 h 501342"/>
                <a:gd name="T12" fmla="*/ 350649 w 501186"/>
                <a:gd name="T13" fmla="*/ 480535 h 501342"/>
                <a:gd name="T14" fmla="*/ 322785 w 501186"/>
                <a:gd name="T15" fmla="*/ 490667 h 501342"/>
                <a:gd name="T16" fmla="*/ 294017 w 501186"/>
                <a:gd name="T17" fmla="*/ 497542 h 501342"/>
                <a:gd name="T18" fmla="*/ 264344 w 501186"/>
                <a:gd name="T19" fmla="*/ 500980 h 501342"/>
                <a:gd name="T20" fmla="*/ 234309 w 501186"/>
                <a:gd name="T21" fmla="*/ 500980 h 501342"/>
                <a:gd name="T22" fmla="*/ 203912 w 501186"/>
                <a:gd name="T23" fmla="*/ 496999 h 501342"/>
                <a:gd name="T24" fmla="*/ 173877 w 501186"/>
                <a:gd name="T25" fmla="*/ 489401 h 501342"/>
                <a:gd name="T26" fmla="*/ 144204 w 501186"/>
                <a:gd name="T27" fmla="*/ 477640 h 501342"/>
                <a:gd name="T28" fmla="*/ 116883 w 501186"/>
                <a:gd name="T29" fmla="*/ 462805 h 501342"/>
                <a:gd name="T30" fmla="*/ 92095 w 501186"/>
                <a:gd name="T31" fmla="*/ 445074 h 501342"/>
                <a:gd name="T32" fmla="*/ 70021 w 501186"/>
                <a:gd name="T33" fmla="*/ 424630 h 501342"/>
                <a:gd name="T34" fmla="*/ 50661 w 501186"/>
                <a:gd name="T35" fmla="*/ 401833 h 501342"/>
                <a:gd name="T36" fmla="*/ 34196 w 501186"/>
                <a:gd name="T37" fmla="*/ 377227 h 501342"/>
                <a:gd name="T38" fmla="*/ 20807 w 501186"/>
                <a:gd name="T39" fmla="*/ 350813 h 501342"/>
                <a:gd name="T40" fmla="*/ 10675 w 501186"/>
                <a:gd name="T41" fmla="*/ 322950 h 501342"/>
                <a:gd name="T42" fmla="*/ 3799 w 501186"/>
                <a:gd name="T43" fmla="*/ 294183 h 501342"/>
                <a:gd name="T44" fmla="*/ 361 w 501186"/>
                <a:gd name="T45" fmla="*/ 264512 h 501342"/>
                <a:gd name="T46" fmla="*/ 361 w 501186"/>
                <a:gd name="T47" fmla="*/ 234478 h 501342"/>
                <a:gd name="T48" fmla="*/ 4342 w 501186"/>
                <a:gd name="T49" fmla="*/ 204083 h 501342"/>
                <a:gd name="T50" fmla="*/ 11941 w 501186"/>
                <a:gd name="T51" fmla="*/ 174050 h 501342"/>
                <a:gd name="T52" fmla="*/ 23702 w 501186"/>
                <a:gd name="T53" fmla="*/ 144378 h 501342"/>
                <a:gd name="T54" fmla="*/ 38538 w 501186"/>
                <a:gd name="T55" fmla="*/ 117058 h 501342"/>
                <a:gd name="T56" fmla="*/ 56270 w 501186"/>
                <a:gd name="T57" fmla="*/ 92272 h 501342"/>
                <a:gd name="T58" fmla="*/ 76715 w 501186"/>
                <a:gd name="T59" fmla="*/ 70199 h 501342"/>
                <a:gd name="T60" fmla="*/ 99513 w 501186"/>
                <a:gd name="T61" fmla="*/ 50840 h 501342"/>
                <a:gd name="T62" fmla="*/ 124120 w 501186"/>
                <a:gd name="T63" fmla="*/ 34376 h 501342"/>
                <a:gd name="T64" fmla="*/ 150536 w 501186"/>
                <a:gd name="T65" fmla="*/ 20988 h 501342"/>
                <a:gd name="T66" fmla="*/ 178400 w 501186"/>
                <a:gd name="T67" fmla="*/ 10675 h 501342"/>
                <a:gd name="T68" fmla="*/ 207169 w 501186"/>
                <a:gd name="T69" fmla="*/ 3800 h 501342"/>
                <a:gd name="T70" fmla="*/ 236842 w 501186"/>
                <a:gd name="T71" fmla="*/ 362 h 501342"/>
                <a:gd name="T72" fmla="*/ 266877 w 501186"/>
                <a:gd name="T73" fmla="*/ 543 h 501342"/>
                <a:gd name="T74" fmla="*/ 297274 w 501186"/>
                <a:gd name="T75" fmla="*/ 4343 h 501342"/>
                <a:gd name="T76" fmla="*/ 327309 w 501186"/>
                <a:gd name="T77" fmla="*/ 12122 h 501342"/>
                <a:gd name="T78" fmla="*/ 356982 w 501186"/>
                <a:gd name="T79" fmla="*/ 23702 h 501342"/>
                <a:gd name="T80" fmla="*/ 384303 w 501186"/>
                <a:gd name="T81" fmla="*/ 38537 h 501342"/>
                <a:gd name="T82" fmla="*/ 409091 w 501186"/>
                <a:gd name="T83" fmla="*/ 56268 h 501342"/>
                <a:gd name="T84" fmla="*/ 431164 w 501186"/>
                <a:gd name="T85" fmla="*/ 76712 h 501342"/>
                <a:gd name="T86" fmla="*/ 450524 w 501186"/>
                <a:gd name="T87" fmla="*/ 99509 h 501342"/>
                <a:gd name="T88" fmla="*/ 466989 w 501186"/>
                <a:gd name="T89" fmla="*/ 124295 h 501342"/>
                <a:gd name="T90" fmla="*/ 480378 w 501186"/>
                <a:gd name="T91" fmla="*/ 150529 h 501342"/>
                <a:gd name="T92" fmla="*/ 490511 w 501186"/>
                <a:gd name="T93" fmla="*/ 178392 h 501342"/>
                <a:gd name="T94" fmla="*/ 497386 w 501186"/>
                <a:gd name="T95" fmla="*/ 207340 h 501342"/>
                <a:gd name="T96" fmla="*/ 500824 w 501186"/>
                <a:gd name="T97" fmla="*/ 237011 h 501342"/>
                <a:gd name="T98" fmla="*/ 500824 w 501186"/>
                <a:gd name="T99" fmla="*/ 267045 h 501342"/>
                <a:gd name="T100" fmla="*/ 496843 w 501186"/>
                <a:gd name="T101" fmla="*/ 297440 h 501342"/>
                <a:gd name="T102" fmla="*/ 489244 w 501186"/>
                <a:gd name="T103" fmla="*/ 327473 h 50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1186" h="501342">
                  <a:moveTo>
                    <a:pt x="483816" y="342490"/>
                  </a:moveTo>
                  <a:lnTo>
                    <a:pt x="477483" y="357145"/>
                  </a:lnTo>
                  <a:lnTo>
                    <a:pt x="470427" y="371076"/>
                  </a:lnTo>
                  <a:lnTo>
                    <a:pt x="462647" y="384464"/>
                  </a:lnTo>
                  <a:lnTo>
                    <a:pt x="454143" y="397129"/>
                  </a:lnTo>
                  <a:lnTo>
                    <a:pt x="444915" y="409251"/>
                  </a:lnTo>
                  <a:lnTo>
                    <a:pt x="434964" y="420649"/>
                  </a:lnTo>
                  <a:lnTo>
                    <a:pt x="424470" y="431324"/>
                  </a:lnTo>
                  <a:lnTo>
                    <a:pt x="413433" y="441456"/>
                  </a:lnTo>
                  <a:lnTo>
                    <a:pt x="401672" y="450683"/>
                  </a:lnTo>
                  <a:lnTo>
                    <a:pt x="389550" y="459367"/>
                  </a:lnTo>
                  <a:lnTo>
                    <a:pt x="377065" y="467147"/>
                  </a:lnTo>
                  <a:lnTo>
                    <a:pt x="364038" y="474203"/>
                  </a:lnTo>
                  <a:lnTo>
                    <a:pt x="350649" y="480535"/>
                  </a:lnTo>
                  <a:lnTo>
                    <a:pt x="336898" y="485963"/>
                  </a:lnTo>
                  <a:lnTo>
                    <a:pt x="322785" y="490667"/>
                  </a:lnTo>
                  <a:lnTo>
                    <a:pt x="308491" y="494647"/>
                  </a:lnTo>
                  <a:lnTo>
                    <a:pt x="294017" y="497542"/>
                  </a:lnTo>
                  <a:lnTo>
                    <a:pt x="279180" y="499713"/>
                  </a:lnTo>
                  <a:lnTo>
                    <a:pt x="264344" y="500980"/>
                  </a:lnTo>
                  <a:lnTo>
                    <a:pt x="249326" y="501342"/>
                  </a:lnTo>
                  <a:lnTo>
                    <a:pt x="234309" y="500980"/>
                  </a:lnTo>
                  <a:lnTo>
                    <a:pt x="219110" y="499351"/>
                  </a:lnTo>
                  <a:lnTo>
                    <a:pt x="203912" y="496999"/>
                  </a:lnTo>
                  <a:lnTo>
                    <a:pt x="188894" y="493743"/>
                  </a:lnTo>
                  <a:lnTo>
                    <a:pt x="173877" y="489401"/>
                  </a:lnTo>
                  <a:lnTo>
                    <a:pt x="158859" y="483973"/>
                  </a:lnTo>
                  <a:lnTo>
                    <a:pt x="144204" y="477640"/>
                  </a:lnTo>
                  <a:lnTo>
                    <a:pt x="130272" y="470584"/>
                  </a:lnTo>
                  <a:lnTo>
                    <a:pt x="116883" y="462805"/>
                  </a:lnTo>
                  <a:lnTo>
                    <a:pt x="104217" y="454301"/>
                  </a:lnTo>
                  <a:lnTo>
                    <a:pt x="92095" y="445074"/>
                  </a:lnTo>
                  <a:lnTo>
                    <a:pt x="80696" y="435123"/>
                  </a:lnTo>
                  <a:lnTo>
                    <a:pt x="70021" y="424630"/>
                  </a:lnTo>
                  <a:lnTo>
                    <a:pt x="59889" y="413593"/>
                  </a:lnTo>
                  <a:lnTo>
                    <a:pt x="50661" y="401833"/>
                  </a:lnTo>
                  <a:lnTo>
                    <a:pt x="41976" y="389711"/>
                  </a:lnTo>
                  <a:lnTo>
                    <a:pt x="34196" y="377227"/>
                  </a:lnTo>
                  <a:lnTo>
                    <a:pt x="27140" y="364201"/>
                  </a:lnTo>
                  <a:lnTo>
                    <a:pt x="20807" y="350813"/>
                  </a:lnTo>
                  <a:lnTo>
                    <a:pt x="15379" y="337062"/>
                  </a:lnTo>
                  <a:lnTo>
                    <a:pt x="10675" y="322950"/>
                  </a:lnTo>
                  <a:lnTo>
                    <a:pt x="6694" y="308657"/>
                  </a:lnTo>
                  <a:lnTo>
                    <a:pt x="3799" y="294183"/>
                  </a:lnTo>
                  <a:lnTo>
                    <a:pt x="1628" y="279347"/>
                  </a:lnTo>
                  <a:lnTo>
                    <a:pt x="361" y="264512"/>
                  </a:lnTo>
                  <a:lnTo>
                    <a:pt x="0" y="249495"/>
                  </a:lnTo>
                  <a:lnTo>
                    <a:pt x="361" y="234478"/>
                  </a:lnTo>
                  <a:lnTo>
                    <a:pt x="1990" y="219281"/>
                  </a:lnTo>
                  <a:lnTo>
                    <a:pt x="4342" y="204083"/>
                  </a:lnTo>
                  <a:lnTo>
                    <a:pt x="7599" y="189066"/>
                  </a:lnTo>
                  <a:lnTo>
                    <a:pt x="11941" y="174050"/>
                  </a:lnTo>
                  <a:lnTo>
                    <a:pt x="17369" y="159033"/>
                  </a:lnTo>
                  <a:lnTo>
                    <a:pt x="23702" y="144378"/>
                  </a:lnTo>
                  <a:lnTo>
                    <a:pt x="30758" y="130447"/>
                  </a:lnTo>
                  <a:lnTo>
                    <a:pt x="38538" y="117058"/>
                  </a:lnTo>
                  <a:lnTo>
                    <a:pt x="47042" y="104394"/>
                  </a:lnTo>
                  <a:lnTo>
                    <a:pt x="56270" y="92272"/>
                  </a:lnTo>
                  <a:lnTo>
                    <a:pt x="66221" y="80874"/>
                  </a:lnTo>
                  <a:lnTo>
                    <a:pt x="76715" y="70199"/>
                  </a:lnTo>
                  <a:lnTo>
                    <a:pt x="87752" y="60067"/>
                  </a:lnTo>
                  <a:lnTo>
                    <a:pt x="99513" y="50840"/>
                  </a:lnTo>
                  <a:lnTo>
                    <a:pt x="111636" y="42156"/>
                  </a:lnTo>
                  <a:lnTo>
                    <a:pt x="124120" y="34376"/>
                  </a:lnTo>
                  <a:lnTo>
                    <a:pt x="137147" y="27320"/>
                  </a:lnTo>
                  <a:lnTo>
                    <a:pt x="150536" y="20988"/>
                  </a:lnTo>
                  <a:lnTo>
                    <a:pt x="164287" y="15379"/>
                  </a:lnTo>
                  <a:lnTo>
                    <a:pt x="178400" y="10675"/>
                  </a:lnTo>
                  <a:lnTo>
                    <a:pt x="192694" y="6876"/>
                  </a:lnTo>
                  <a:lnTo>
                    <a:pt x="207169" y="3800"/>
                  </a:lnTo>
                  <a:lnTo>
                    <a:pt x="222005" y="1629"/>
                  </a:lnTo>
                  <a:lnTo>
                    <a:pt x="236842" y="362"/>
                  </a:lnTo>
                  <a:lnTo>
                    <a:pt x="251859" y="0"/>
                  </a:lnTo>
                  <a:lnTo>
                    <a:pt x="266877" y="543"/>
                  </a:lnTo>
                  <a:lnTo>
                    <a:pt x="282075" y="1991"/>
                  </a:lnTo>
                  <a:lnTo>
                    <a:pt x="297274" y="4343"/>
                  </a:lnTo>
                  <a:lnTo>
                    <a:pt x="312291" y="7780"/>
                  </a:lnTo>
                  <a:lnTo>
                    <a:pt x="327309" y="12122"/>
                  </a:lnTo>
                  <a:lnTo>
                    <a:pt x="342326" y="17369"/>
                  </a:lnTo>
                  <a:lnTo>
                    <a:pt x="356982" y="23702"/>
                  </a:lnTo>
                  <a:lnTo>
                    <a:pt x="370914" y="30758"/>
                  </a:lnTo>
                  <a:lnTo>
                    <a:pt x="384303" y="38537"/>
                  </a:lnTo>
                  <a:lnTo>
                    <a:pt x="396968" y="47041"/>
                  </a:lnTo>
                  <a:lnTo>
                    <a:pt x="409091" y="56268"/>
                  </a:lnTo>
                  <a:lnTo>
                    <a:pt x="420489" y="66219"/>
                  </a:lnTo>
                  <a:lnTo>
                    <a:pt x="431164" y="76712"/>
                  </a:lnTo>
                  <a:lnTo>
                    <a:pt x="441297" y="87930"/>
                  </a:lnTo>
                  <a:lnTo>
                    <a:pt x="450524" y="99509"/>
                  </a:lnTo>
                  <a:lnTo>
                    <a:pt x="459209" y="111631"/>
                  </a:lnTo>
                  <a:lnTo>
                    <a:pt x="466989" y="124295"/>
                  </a:lnTo>
                  <a:lnTo>
                    <a:pt x="474046" y="137141"/>
                  </a:lnTo>
                  <a:lnTo>
                    <a:pt x="480378" y="150529"/>
                  </a:lnTo>
                  <a:lnTo>
                    <a:pt x="485806" y="164280"/>
                  </a:lnTo>
                  <a:lnTo>
                    <a:pt x="490511" y="178392"/>
                  </a:lnTo>
                  <a:lnTo>
                    <a:pt x="494491" y="192685"/>
                  </a:lnTo>
                  <a:lnTo>
                    <a:pt x="497386" y="207340"/>
                  </a:lnTo>
                  <a:lnTo>
                    <a:pt x="499557" y="221994"/>
                  </a:lnTo>
                  <a:lnTo>
                    <a:pt x="500824" y="237011"/>
                  </a:lnTo>
                  <a:lnTo>
                    <a:pt x="501186" y="252028"/>
                  </a:lnTo>
                  <a:lnTo>
                    <a:pt x="500824" y="267045"/>
                  </a:lnTo>
                  <a:lnTo>
                    <a:pt x="499195" y="282242"/>
                  </a:lnTo>
                  <a:lnTo>
                    <a:pt x="496843" y="297440"/>
                  </a:lnTo>
                  <a:lnTo>
                    <a:pt x="493587" y="312457"/>
                  </a:lnTo>
                  <a:lnTo>
                    <a:pt x="489244" y="327473"/>
                  </a:lnTo>
                  <a:lnTo>
                    <a:pt x="483816" y="342490"/>
                  </a:lnTo>
                  <a:close/>
                </a:path>
              </a:pathLst>
            </a:custGeom>
            <a:solidFill>
              <a:srgbClr val="B7C134"/>
            </a:solidFill>
            <a:ln w="0">
              <a:solidFill>
                <a:srgbClr val="B7C134"/>
              </a:solidFill>
              <a:round/>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37" name="Freeform 9"/>
            <p:cNvSpPr>
              <a:spLocks/>
            </p:cNvSpPr>
            <p:nvPr/>
          </p:nvSpPr>
          <p:spPr bwMode="auto">
            <a:xfrm>
              <a:off x="1119473" y="1097935"/>
              <a:ext cx="5012" cy="5014"/>
            </a:xfrm>
            <a:custGeom>
              <a:avLst/>
              <a:gdLst>
                <a:gd name="T0" fmla="*/ 477483 w 501186"/>
                <a:gd name="T1" fmla="*/ 357145 h 501342"/>
                <a:gd name="T2" fmla="*/ 462647 w 501186"/>
                <a:gd name="T3" fmla="*/ 384464 h 501342"/>
                <a:gd name="T4" fmla="*/ 444915 w 501186"/>
                <a:gd name="T5" fmla="*/ 409251 h 501342"/>
                <a:gd name="T6" fmla="*/ 424470 w 501186"/>
                <a:gd name="T7" fmla="*/ 431324 h 501342"/>
                <a:gd name="T8" fmla="*/ 401672 w 501186"/>
                <a:gd name="T9" fmla="*/ 450683 h 501342"/>
                <a:gd name="T10" fmla="*/ 377065 w 501186"/>
                <a:gd name="T11" fmla="*/ 467147 h 501342"/>
                <a:gd name="T12" fmla="*/ 350649 w 501186"/>
                <a:gd name="T13" fmla="*/ 480535 h 501342"/>
                <a:gd name="T14" fmla="*/ 322785 w 501186"/>
                <a:gd name="T15" fmla="*/ 490667 h 501342"/>
                <a:gd name="T16" fmla="*/ 294017 w 501186"/>
                <a:gd name="T17" fmla="*/ 497542 h 501342"/>
                <a:gd name="T18" fmla="*/ 264344 w 501186"/>
                <a:gd name="T19" fmla="*/ 500980 h 501342"/>
                <a:gd name="T20" fmla="*/ 234309 w 501186"/>
                <a:gd name="T21" fmla="*/ 500980 h 501342"/>
                <a:gd name="T22" fmla="*/ 203912 w 501186"/>
                <a:gd name="T23" fmla="*/ 496999 h 501342"/>
                <a:gd name="T24" fmla="*/ 173877 w 501186"/>
                <a:gd name="T25" fmla="*/ 489401 h 501342"/>
                <a:gd name="T26" fmla="*/ 144204 w 501186"/>
                <a:gd name="T27" fmla="*/ 477640 h 501342"/>
                <a:gd name="T28" fmla="*/ 116883 w 501186"/>
                <a:gd name="T29" fmla="*/ 462805 h 501342"/>
                <a:gd name="T30" fmla="*/ 92095 w 501186"/>
                <a:gd name="T31" fmla="*/ 445074 h 501342"/>
                <a:gd name="T32" fmla="*/ 70021 w 501186"/>
                <a:gd name="T33" fmla="*/ 424630 h 501342"/>
                <a:gd name="T34" fmla="*/ 50661 w 501186"/>
                <a:gd name="T35" fmla="*/ 401833 h 501342"/>
                <a:gd name="T36" fmla="*/ 34196 w 501186"/>
                <a:gd name="T37" fmla="*/ 377227 h 501342"/>
                <a:gd name="T38" fmla="*/ 20807 w 501186"/>
                <a:gd name="T39" fmla="*/ 350813 h 501342"/>
                <a:gd name="T40" fmla="*/ 10675 w 501186"/>
                <a:gd name="T41" fmla="*/ 322950 h 501342"/>
                <a:gd name="T42" fmla="*/ 3799 w 501186"/>
                <a:gd name="T43" fmla="*/ 294183 h 501342"/>
                <a:gd name="T44" fmla="*/ 361 w 501186"/>
                <a:gd name="T45" fmla="*/ 264512 h 501342"/>
                <a:gd name="T46" fmla="*/ 361 w 501186"/>
                <a:gd name="T47" fmla="*/ 234478 h 501342"/>
                <a:gd name="T48" fmla="*/ 4342 w 501186"/>
                <a:gd name="T49" fmla="*/ 204083 h 501342"/>
                <a:gd name="T50" fmla="*/ 11941 w 501186"/>
                <a:gd name="T51" fmla="*/ 174050 h 501342"/>
                <a:gd name="T52" fmla="*/ 23702 w 501186"/>
                <a:gd name="T53" fmla="*/ 144378 h 501342"/>
                <a:gd name="T54" fmla="*/ 38538 w 501186"/>
                <a:gd name="T55" fmla="*/ 117058 h 501342"/>
                <a:gd name="T56" fmla="*/ 56270 w 501186"/>
                <a:gd name="T57" fmla="*/ 92272 h 501342"/>
                <a:gd name="T58" fmla="*/ 76715 w 501186"/>
                <a:gd name="T59" fmla="*/ 70199 h 501342"/>
                <a:gd name="T60" fmla="*/ 99513 w 501186"/>
                <a:gd name="T61" fmla="*/ 50840 h 501342"/>
                <a:gd name="T62" fmla="*/ 124120 w 501186"/>
                <a:gd name="T63" fmla="*/ 34376 h 501342"/>
                <a:gd name="T64" fmla="*/ 150536 w 501186"/>
                <a:gd name="T65" fmla="*/ 20988 h 501342"/>
                <a:gd name="T66" fmla="*/ 178400 w 501186"/>
                <a:gd name="T67" fmla="*/ 10675 h 501342"/>
                <a:gd name="T68" fmla="*/ 207169 w 501186"/>
                <a:gd name="T69" fmla="*/ 3800 h 501342"/>
                <a:gd name="T70" fmla="*/ 236842 w 501186"/>
                <a:gd name="T71" fmla="*/ 362 h 501342"/>
                <a:gd name="T72" fmla="*/ 266877 w 501186"/>
                <a:gd name="T73" fmla="*/ 543 h 501342"/>
                <a:gd name="T74" fmla="*/ 297274 w 501186"/>
                <a:gd name="T75" fmla="*/ 4343 h 501342"/>
                <a:gd name="T76" fmla="*/ 327309 w 501186"/>
                <a:gd name="T77" fmla="*/ 12122 h 501342"/>
                <a:gd name="T78" fmla="*/ 356982 w 501186"/>
                <a:gd name="T79" fmla="*/ 23702 h 501342"/>
                <a:gd name="T80" fmla="*/ 384303 w 501186"/>
                <a:gd name="T81" fmla="*/ 38537 h 501342"/>
                <a:gd name="T82" fmla="*/ 409091 w 501186"/>
                <a:gd name="T83" fmla="*/ 56268 h 501342"/>
                <a:gd name="T84" fmla="*/ 431164 w 501186"/>
                <a:gd name="T85" fmla="*/ 76712 h 501342"/>
                <a:gd name="T86" fmla="*/ 450524 w 501186"/>
                <a:gd name="T87" fmla="*/ 99509 h 501342"/>
                <a:gd name="T88" fmla="*/ 466989 w 501186"/>
                <a:gd name="T89" fmla="*/ 124295 h 501342"/>
                <a:gd name="T90" fmla="*/ 480378 w 501186"/>
                <a:gd name="T91" fmla="*/ 150529 h 501342"/>
                <a:gd name="T92" fmla="*/ 490511 w 501186"/>
                <a:gd name="T93" fmla="*/ 178392 h 501342"/>
                <a:gd name="T94" fmla="*/ 497386 w 501186"/>
                <a:gd name="T95" fmla="*/ 207340 h 501342"/>
                <a:gd name="T96" fmla="*/ 500824 w 501186"/>
                <a:gd name="T97" fmla="*/ 237011 h 501342"/>
                <a:gd name="T98" fmla="*/ 500824 w 501186"/>
                <a:gd name="T99" fmla="*/ 267045 h 501342"/>
                <a:gd name="T100" fmla="*/ 496843 w 501186"/>
                <a:gd name="T101" fmla="*/ 297440 h 501342"/>
                <a:gd name="T102" fmla="*/ 489244 w 501186"/>
                <a:gd name="T103" fmla="*/ 327473 h 50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1186" h="501342">
                  <a:moveTo>
                    <a:pt x="483816" y="342490"/>
                  </a:moveTo>
                  <a:lnTo>
                    <a:pt x="477483" y="357145"/>
                  </a:lnTo>
                  <a:lnTo>
                    <a:pt x="470427" y="371076"/>
                  </a:lnTo>
                  <a:lnTo>
                    <a:pt x="462647" y="384464"/>
                  </a:lnTo>
                  <a:lnTo>
                    <a:pt x="454143" y="397129"/>
                  </a:lnTo>
                  <a:lnTo>
                    <a:pt x="444915" y="409251"/>
                  </a:lnTo>
                  <a:lnTo>
                    <a:pt x="434964" y="420649"/>
                  </a:lnTo>
                  <a:lnTo>
                    <a:pt x="424470" y="431324"/>
                  </a:lnTo>
                  <a:lnTo>
                    <a:pt x="413433" y="441456"/>
                  </a:lnTo>
                  <a:lnTo>
                    <a:pt x="401672" y="450683"/>
                  </a:lnTo>
                  <a:lnTo>
                    <a:pt x="389550" y="459367"/>
                  </a:lnTo>
                  <a:lnTo>
                    <a:pt x="377065" y="467147"/>
                  </a:lnTo>
                  <a:lnTo>
                    <a:pt x="364038" y="474203"/>
                  </a:lnTo>
                  <a:lnTo>
                    <a:pt x="350649" y="480535"/>
                  </a:lnTo>
                  <a:lnTo>
                    <a:pt x="336898" y="485963"/>
                  </a:lnTo>
                  <a:lnTo>
                    <a:pt x="322785" y="490667"/>
                  </a:lnTo>
                  <a:lnTo>
                    <a:pt x="308491" y="494647"/>
                  </a:lnTo>
                  <a:lnTo>
                    <a:pt x="294017" y="497542"/>
                  </a:lnTo>
                  <a:lnTo>
                    <a:pt x="279180" y="499713"/>
                  </a:lnTo>
                  <a:lnTo>
                    <a:pt x="264344" y="500980"/>
                  </a:lnTo>
                  <a:lnTo>
                    <a:pt x="249326" y="501342"/>
                  </a:lnTo>
                  <a:lnTo>
                    <a:pt x="234309" y="500980"/>
                  </a:lnTo>
                  <a:lnTo>
                    <a:pt x="219110" y="499351"/>
                  </a:lnTo>
                  <a:lnTo>
                    <a:pt x="203912" y="496999"/>
                  </a:lnTo>
                  <a:lnTo>
                    <a:pt x="188894" y="493743"/>
                  </a:lnTo>
                  <a:lnTo>
                    <a:pt x="173877" y="489401"/>
                  </a:lnTo>
                  <a:lnTo>
                    <a:pt x="158859" y="483973"/>
                  </a:lnTo>
                  <a:lnTo>
                    <a:pt x="144204" y="477640"/>
                  </a:lnTo>
                  <a:lnTo>
                    <a:pt x="130272" y="470584"/>
                  </a:lnTo>
                  <a:lnTo>
                    <a:pt x="116883" y="462805"/>
                  </a:lnTo>
                  <a:lnTo>
                    <a:pt x="104217" y="454301"/>
                  </a:lnTo>
                  <a:lnTo>
                    <a:pt x="92095" y="445074"/>
                  </a:lnTo>
                  <a:lnTo>
                    <a:pt x="80696" y="435123"/>
                  </a:lnTo>
                  <a:lnTo>
                    <a:pt x="70021" y="424630"/>
                  </a:lnTo>
                  <a:lnTo>
                    <a:pt x="59889" y="413593"/>
                  </a:lnTo>
                  <a:lnTo>
                    <a:pt x="50661" y="401833"/>
                  </a:lnTo>
                  <a:lnTo>
                    <a:pt x="41976" y="389711"/>
                  </a:lnTo>
                  <a:lnTo>
                    <a:pt x="34196" y="377227"/>
                  </a:lnTo>
                  <a:lnTo>
                    <a:pt x="27140" y="364201"/>
                  </a:lnTo>
                  <a:lnTo>
                    <a:pt x="20807" y="350813"/>
                  </a:lnTo>
                  <a:lnTo>
                    <a:pt x="15379" y="337062"/>
                  </a:lnTo>
                  <a:lnTo>
                    <a:pt x="10675" y="322950"/>
                  </a:lnTo>
                  <a:lnTo>
                    <a:pt x="6694" y="308657"/>
                  </a:lnTo>
                  <a:lnTo>
                    <a:pt x="3799" y="294183"/>
                  </a:lnTo>
                  <a:lnTo>
                    <a:pt x="1628" y="279347"/>
                  </a:lnTo>
                  <a:lnTo>
                    <a:pt x="361" y="264512"/>
                  </a:lnTo>
                  <a:lnTo>
                    <a:pt x="0" y="249495"/>
                  </a:lnTo>
                  <a:lnTo>
                    <a:pt x="361" y="234478"/>
                  </a:lnTo>
                  <a:lnTo>
                    <a:pt x="1990" y="219281"/>
                  </a:lnTo>
                  <a:lnTo>
                    <a:pt x="4342" y="204083"/>
                  </a:lnTo>
                  <a:lnTo>
                    <a:pt x="7599" y="189066"/>
                  </a:lnTo>
                  <a:lnTo>
                    <a:pt x="11941" y="174050"/>
                  </a:lnTo>
                  <a:lnTo>
                    <a:pt x="17369" y="159033"/>
                  </a:lnTo>
                  <a:lnTo>
                    <a:pt x="23702" y="144378"/>
                  </a:lnTo>
                  <a:lnTo>
                    <a:pt x="30758" y="130447"/>
                  </a:lnTo>
                  <a:lnTo>
                    <a:pt x="38538" y="117058"/>
                  </a:lnTo>
                  <a:lnTo>
                    <a:pt x="47042" y="104394"/>
                  </a:lnTo>
                  <a:lnTo>
                    <a:pt x="56270" y="92272"/>
                  </a:lnTo>
                  <a:lnTo>
                    <a:pt x="66221" y="80874"/>
                  </a:lnTo>
                  <a:lnTo>
                    <a:pt x="76715" y="70199"/>
                  </a:lnTo>
                  <a:lnTo>
                    <a:pt x="87752" y="60067"/>
                  </a:lnTo>
                  <a:lnTo>
                    <a:pt x="99513" y="50840"/>
                  </a:lnTo>
                  <a:lnTo>
                    <a:pt x="111636" y="42156"/>
                  </a:lnTo>
                  <a:lnTo>
                    <a:pt x="124120" y="34376"/>
                  </a:lnTo>
                  <a:lnTo>
                    <a:pt x="137147" y="27320"/>
                  </a:lnTo>
                  <a:lnTo>
                    <a:pt x="150536" y="20988"/>
                  </a:lnTo>
                  <a:lnTo>
                    <a:pt x="164287" y="15379"/>
                  </a:lnTo>
                  <a:lnTo>
                    <a:pt x="178400" y="10675"/>
                  </a:lnTo>
                  <a:lnTo>
                    <a:pt x="192694" y="6876"/>
                  </a:lnTo>
                  <a:lnTo>
                    <a:pt x="207169" y="3800"/>
                  </a:lnTo>
                  <a:lnTo>
                    <a:pt x="222005" y="1629"/>
                  </a:lnTo>
                  <a:lnTo>
                    <a:pt x="236842" y="362"/>
                  </a:lnTo>
                  <a:lnTo>
                    <a:pt x="251859" y="0"/>
                  </a:lnTo>
                  <a:lnTo>
                    <a:pt x="266877" y="543"/>
                  </a:lnTo>
                  <a:lnTo>
                    <a:pt x="282075" y="1991"/>
                  </a:lnTo>
                  <a:lnTo>
                    <a:pt x="297274" y="4343"/>
                  </a:lnTo>
                  <a:lnTo>
                    <a:pt x="312291" y="7780"/>
                  </a:lnTo>
                  <a:lnTo>
                    <a:pt x="327309" y="12122"/>
                  </a:lnTo>
                  <a:lnTo>
                    <a:pt x="342326" y="17369"/>
                  </a:lnTo>
                  <a:lnTo>
                    <a:pt x="356982" y="23702"/>
                  </a:lnTo>
                  <a:lnTo>
                    <a:pt x="370914" y="30758"/>
                  </a:lnTo>
                  <a:lnTo>
                    <a:pt x="384303" y="38537"/>
                  </a:lnTo>
                  <a:lnTo>
                    <a:pt x="396968" y="47041"/>
                  </a:lnTo>
                  <a:lnTo>
                    <a:pt x="409091" y="56268"/>
                  </a:lnTo>
                  <a:lnTo>
                    <a:pt x="420489" y="66219"/>
                  </a:lnTo>
                  <a:lnTo>
                    <a:pt x="431164" y="76712"/>
                  </a:lnTo>
                  <a:lnTo>
                    <a:pt x="441297" y="87930"/>
                  </a:lnTo>
                  <a:lnTo>
                    <a:pt x="450524" y="99509"/>
                  </a:lnTo>
                  <a:lnTo>
                    <a:pt x="459209" y="111631"/>
                  </a:lnTo>
                  <a:lnTo>
                    <a:pt x="466989" y="124295"/>
                  </a:lnTo>
                  <a:lnTo>
                    <a:pt x="474046" y="137141"/>
                  </a:lnTo>
                  <a:lnTo>
                    <a:pt x="480378" y="150529"/>
                  </a:lnTo>
                  <a:lnTo>
                    <a:pt x="485806" y="164280"/>
                  </a:lnTo>
                  <a:lnTo>
                    <a:pt x="490511" y="178392"/>
                  </a:lnTo>
                  <a:lnTo>
                    <a:pt x="494491" y="192685"/>
                  </a:lnTo>
                  <a:lnTo>
                    <a:pt x="497386" y="207340"/>
                  </a:lnTo>
                  <a:lnTo>
                    <a:pt x="499557" y="221994"/>
                  </a:lnTo>
                  <a:lnTo>
                    <a:pt x="500824" y="237011"/>
                  </a:lnTo>
                  <a:lnTo>
                    <a:pt x="501186" y="252028"/>
                  </a:lnTo>
                  <a:lnTo>
                    <a:pt x="500824" y="267045"/>
                  </a:lnTo>
                  <a:lnTo>
                    <a:pt x="499195" y="282242"/>
                  </a:lnTo>
                  <a:lnTo>
                    <a:pt x="496843" y="297440"/>
                  </a:lnTo>
                  <a:lnTo>
                    <a:pt x="493587" y="312457"/>
                  </a:lnTo>
                  <a:lnTo>
                    <a:pt x="489244" y="327473"/>
                  </a:lnTo>
                  <a:lnTo>
                    <a:pt x="483816" y="342490"/>
                  </a:lnTo>
                </a:path>
              </a:pathLst>
            </a:custGeom>
            <a:noFill/>
            <a:ln w="9589">
              <a:solidFill>
                <a:srgbClr val="2E3640"/>
              </a:solidFill>
              <a:round/>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38" name="Freeform 8"/>
            <p:cNvSpPr>
              <a:spLocks/>
            </p:cNvSpPr>
            <p:nvPr/>
          </p:nvSpPr>
          <p:spPr bwMode="auto">
            <a:xfrm>
              <a:off x="1122826" y="1101342"/>
              <a:ext cx="2466" cy="1024"/>
            </a:xfrm>
            <a:custGeom>
              <a:avLst/>
              <a:gdLst>
                <a:gd name="T0" fmla="*/ 246612 w 246612"/>
                <a:gd name="T1" fmla="*/ 102403 h 102403"/>
                <a:gd name="T2" fmla="*/ 239737 w 246612"/>
                <a:gd name="T3" fmla="*/ 95890 h 102403"/>
                <a:gd name="T4" fmla="*/ 233223 w 246612"/>
                <a:gd name="T5" fmla="*/ 90281 h 102403"/>
                <a:gd name="T6" fmla="*/ 226890 w 246612"/>
                <a:gd name="T7" fmla="*/ 85396 h 102403"/>
                <a:gd name="T8" fmla="*/ 220558 w 246612"/>
                <a:gd name="T9" fmla="*/ 81054 h 102403"/>
                <a:gd name="T10" fmla="*/ 214587 w 246612"/>
                <a:gd name="T11" fmla="*/ 77435 h 102403"/>
                <a:gd name="T12" fmla="*/ 208616 w 246612"/>
                <a:gd name="T13" fmla="*/ 74179 h 102403"/>
                <a:gd name="T14" fmla="*/ 202826 w 246612"/>
                <a:gd name="T15" fmla="*/ 71465 h 102403"/>
                <a:gd name="T16" fmla="*/ 194684 w 246612"/>
                <a:gd name="T17" fmla="*/ 68570 h 102403"/>
                <a:gd name="T18" fmla="*/ 186904 w 246612"/>
                <a:gd name="T19" fmla="*/ 66399 h 102403"/>
                <a:gd name="T20" fmla="*/ 179305 w 246612"/>
                <a:gd name="T21" fmla="*/ 65133 h 102403"/>
                <a:gd name="T22" fmla="*/ 171887 w 246612"/>
                <a:gd name="T23" fmla="*/ 64409 h 102403"/>
                <a:gd name="T24" fmla="*/ 164649 w 246612"/>
                <a:gd name="T25" fmla="*/ 64047 h 102403"/>
                <a:gd name="T26" fmla="*/ 157412 w 246612"/>
                <a:gd name="T27" fmla="*/ 64228 h 102403"/>
                <a:gd name="T28" fmla="*/ 150175 w 246612"/>
                <a:gd name="T29" fmla="*/ 64590 h 102403"/>
                <a:gd name="T30" fmla="*/ 143118 w 246612"/>
                <a:gd name="T31" fmla="*/ 65313 h 102403"/>
                <a:gd name="T32" fmla="*/ 135881 w 246612"/>
                <a:gd name="T33" fmla="*/ 65856 h 102403"/>
                <a:gd name="T34" fmla="*/ 128643 w 246612"/>
                <a:gd name="T35" fmla="*/ 66580 h 102403"/>
                <a:gd name="T36" fmla="*/ 121949 w 246612"/>
                <a:gd name="T37" fmla="*/ 67123 h 102403"/>
                <a:gd name="T38" fmla="*/ 115254 w 246612"/>
                <a:gd name="T39" fmla="*/ 67485 h 102403"/>
                <a:gd name="T40" fmla="*/ 108560 w 246612"/>
                <a:gd name="T41" fmla="*/ 67485 h 102403"/>
                <a:gd name="T42" fmla="*/ 101865 w 246612"/>
                <a:gd name="T43" fmla="*/ 67123 h 102403"/>
                <a:gd name="T44" fmla="*/ 94990 w 246612"/>
                <a:gd name="T45" fmla="*/ 66218 h 102403"/>
                <a:gd name="T46" fmla="*/ 87933 w 246612"/>
                <a:gd name="T47" fmla="*/ 64952 h 102403"/>
                <a:gd name="T48" fmla="*/ 80877 w 246612"/>
                <a:gd name="T49" fmla="*/ 62961 h 102403"/>
                <a:gd name="T50" fmla="*/ 73459 w 246612"/>
                <a:gd name="T51" fmla="*/ 60248 h 102403"/>
                <a:gd name="T52" fmla="*/ 65859 w 246612"/>
                <a:gd name="T53" fmla="*/ 56991 h 102403"/>
                <a:gd name="T54" fmla="*/ 58079 w 246612"/>
                <a:gd name="T55" fmla="*/ 52649 h 102403"/>
                <a:gd name="T56" fmla="*/ 49937 w 246612"/>
                <a:gd name="T57" fmla="*/ 47402 h 102403"/>
                <a:gd name="T58" fmla="*/ 43424 w 246612"/>
                <a:gd name="T59" fmla="*/ 42698 h 102403"/>
                <a:gd name="T60" fmla="*/ 36548 w 246612"/>
                <a:gd name="T61" fmla="*/ 37451 h 102403"/>
                <a:gd name="T62" fmla="*/ 29673 w 246612"/>
                <a:gd name="T63" fmla="*/ 31481 h 102403"/>
                <a:gd name="T64" fmla="*/ 22616 w 246612"/>
                <a:gd name="T65" fmla="*/ 24967 h 102403"/>
                <a:gd name="T66" fmla="*/ 15379 w 246612"/>
                <a:gd name="T67" fmla="*/ 17730 h 102403"/>
                <a:gd name="T68" fmla="*/ 7780 w 246612"/>
                <a:gd name="T69" fmla="*/ 9408 h 102403"/>
                <a:gd name="T70" fmla="*/ 0 w 246612"/>
                <a:gd name="T71" fmla="*/ 0 h 10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612" h="102403">
                  <a:moveTo>
                    <a:pt x="246612" y="102403"/>
                  </a:moveTo>
                  <a:lnTo>
                    <a:pt x="239737" y="95890"/>
                  </a:lnTo>
                  <a:lnTo>
                    <a:pt x="233223" y="90281"/>
                  </a:lnTo>
                  <a:lnTo>
                    <a:pt x="226890" y="85396"/>
                  </a:lnTo>
                  <a:lnTo>
                    <a:pt x="220558" y="81054"/>
                  </a:lnTo>
                  <a:lnTo>
                    <a:pt x="214587" y="77435"/>
                  </a:lnTo>
                  <a:lnTo>
                    <a:pt x="208616" y="74179"/>
                  </a:lnTo>
                  <a:lnTo>
                    <a:pt x="202826" y="71465"/>
                  </a:lnTo>
                  <a:lnTo>
                    <a:pt x="194684" y="68570"/>
                  </a:lnTo>
                  <a:lnTo>
                    <a:pt x="186904" y="66399"/>
                  </a:lnTo>
                  <a:lnTo>
                    <a:pt x="179305" y="65133"/>
                  </a:lnTo>
                  <a:lnTo>
                    <a:pt x="171887" y="64409"/>
                  </a:lnTo>
                  <a:lnTo>
                    <a:pt x="164649" y="64047"/>
                  </a:lnTo>
                  <a:lnTo>
                    <a:pt x="157412" y="64228"/>
                  </a:lnTo>
                  <a:lnTo>
                    <a:pt x="150175" y="64590"/>
                  </a:lnTo>
                  <a:lnTo>
                    <a:pt x="143118" y="65313"/>
                  </a:lnTo>
                  <a:lnTo>
                    <a:pt x="135881" y="65856"/>
                  </a:lnTo>
                  <a:lnTo>
                    <a:pt x="128643" y="66580"/>
                  </a:lnTo>
                  <a:lnTo>
                    <a:pt x="121949" y="67123"/>
                  </a:lnTo>
                  <a:lnTo>
                    <a:pt x="115254" y="67485"/>
                  </a:lnTo>
                  <a:lnTo>
                    <a:pt x="108560" y="67485"/>
                  </a:lnTo>
                  <a:lnTo>
                    <a:pt x="101865" y="67123"/>
                  </a:lnTo>
                  <a:lnTo>
                    <a:pt x="94990" y="66218"/>
                  </a:lnTo>
                  <a:lnTo>
                    <a:pt x="87933" y="64952"/>
                  </a:lnTo>
                  <a:lnTo>
                    <a:pt x="80877" y="62961"/>
                  </a:lnTo>
                  <a:lnTo>
                    <a:pt x="73459" y="60248"/>
                  </a:lnTo>
                  <a:lnTo>
                    <a:pt x="65859" y="56991"/>
                  </a:lnTo>
                  <a:lnTo>
                    <a:pt x="58079" y="52649"/>
                  </a:lnTo>
                  <a:lnTo>
                    <a:pt x="49937" y="47402"/>
                  </a:lnTo>
                  <a:lnTo>
                    <a:pt x="43424" y="42698"/>
                  </a:lnTo>
                  <a:lnTo>
                    <a:pt x="36548" y="37451"/>
                  </a:lnTo>
                  <a:lnTo>
                    <a:pt x="29673" y="31481"/>
                  </a:lnTo>
                  <a:lnTo>
                    <a:pt x="22616" y="24967"/>
                  </a:lnTo>
                  <a:lnTo>
                    <a:pt x="15379" y="17730"/>
                  </a:lnTo>
                  <a:lnTo>
                    <a:pt x="7780" y="9408"/>
                  </a:lnTo>
                  <a:lnTo>
                    <a:pt x="0" y="0"/>
                  </a:lnTo>
                </a:path>
              </a:pathLst>
            </a:custGeom>
            <a:noFill/>
            <a:ln w="9589">
              <a:solidFill>
                <a:srgbClr val="2E3640"/>
              </a:solidFill>
              <a:round/>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39" name="Freeform 7"/>
            <p:cNvSpPr>
              <a:spLocks/>
            </p:cNvSpPr>
            <p:nvPr/>
          </p:nvSpPr>
          <p:spPr bwMode="auto">
            <a:xfrm>
              <a:off x="1121033" y="1099518"/>
              <a:ext cx="2191" cy="2155"/>
            </a:xfrm>
            <a:custGeom>
              <a:avLst/>
              <a:gdLst>
                <a:gd name="T0" fmla="*/ 49214 w 219111"/>
                <a:gd name="T1" fmla="*/ 188704 h 215481"/>
                <a:gd name="T2" fmla="*/ 55366 w 219111"/>
                <a:gd name="T3" fmla="*/ 194856 h 215481"/>
                <a:gd name="T4" fmla="*/ 62061 w 219111"/>
                <a:gd name="T5" fmla="*/ 200283 h 215481"/>
                <a:gd name="T6" fmla="*/ 69298 w 219111"/>
                <a:gd name="T7" fmla="*/ 204987 h 215481"/>
                <a:gd name="T8" fmla="*/ 76716 w 219111"/>
                <a:gd name="T9" fmla="*/ 208606 h 215481"/>
                <a:gd name="T10" fmla="*/ 84496 w 219111"/>
                <a:gd name="T11" fmla="*/ 211682 h 215481"/>
                <a:gd name="T12" fmla="*/ 92457 w 219111"/>
                <a:gd name="T13" fmla="*/ 213672 h 215481"/>
                <a:gd name="T14" fmla="*/ 100599 w 219111"/>
                <a:gd name="T15" fmla="*/ 214938 h 215481"/>
                <a:gd name="T16" fmla="*/ 108922 w 219111"/>
                <a:gd name="T17" fmla="*/ 215481 h 215481"/>
                <a:gd name="T18" fmla="*/ 117064 w 219111"/>
                <a:gd name="T19" fmla="*/ 215119 h 215481"/>
                <a:gd name="T20" fmla="*/ 125387 w 219111"/>
                <a:gd name="T21" fmla="*/ 213853 h 215481"/>
                <a:gd name="T22" fmla="*/ 133348 w 219111"/>
                <a:gd name="T23" fmla="*/ 211682 h 215481"/>
                <a:gd name="T24" fmla="*/ 141310 w 219111"/>
                <a:gd name="T25" fmla="*/ 208787 h 215481"/>
                <a:gd name="T26" fmla="*/ 148909 w 219111"/>
                <a:gd name="T27" fmla="*/ 204987 h 215481"/>
                <a:gd name="T28" fmla="*/ 156146 w 219111"/>
                <a:gd name="T29" fmla="*/ 200283 h 215481"/>
                <a:gd name="T30" fmla="*/ 163022 w 219111"/>
                <a:gd name="T31" fmla="*/ 194856 h 215481"/>
                <a:gd name="T32" fmla="*/ 192333 w 219111"/>
                <a:gd name="T33" fmla="*/ 168622 h 215481"/>
                <a:gd name="T34" fmla="*/ 198485 w 219111"/>
                <a:gd name="T35" fmla="*/ 162470 h 215481"/>
                <a:gd name="T36" fmla="*/ 203913 w 219111"/>
                <a:gd name="T37" fmla="*/ 155776 h 215481"/>
                <a:gd name="T38" fmla="*/ 208617 w 219111"/>
                <a:gd name="T39" fmla="*/ 148539 h 215481"/>
                <a:gd name="T40" fmla="*/ 212416 w 219111"/>
                <a:gd name="T41" fmla="*/ 141121 h 215481"/>
                <a:gd name="T42" fmla="*/ 215311 w 219111"/>
                <a:gd name="T43" fmla="*/ 133341 h 215481"/>
                <a:gd name="T44" fmla="*/ 217483 w 219111"/>
                <a:gd name="T45" fmla="*/ 125200 h 215481"/>
                <a:gd name="T46" fmla="*/ 218749 w 219111"/>
                <a:gd name="T47" fmla="*/ 117058 h 215481"/>
                <a:gd name="T48" fmla="*/ 219111 w 219111"/>
                <a:gd name="T49" fmla="*/ 108917 h 215481"/>
                <a:gd name="T50" fmla="*/ 218749 w 219111"/>
                <a:gd name="T51" fmla="*/ 100594 h 215481"/>
                <a:gd name="T52" fmla="*/ 217483 w 219111"/>
                <a:gd name="T53" fmla="*/ 92452 h 215481"/>
                <a:gd name="T54" fmla="*/ 215492 w 219111"/>
                <a:gd name="T55" fmla="*/ 84311 h 215481"/>
                <a:gd name="T56" fmla="*/ 212597 w 219111"/>
                <a:gd name="T57" fmla="*/ 76531 h 215481"/>
                <a:gd name="T58" fmla="*/ 208798 w 219111"/>
                <a:gd name="T59" fmla="*/ 68932 h 215481"/>
                <a:gd name="T60" fmla="*/ 204094 w 219111"/>
                <a:gd name="T61" fmla="*/ 61695 h 215481"/>
                <a:gd name="T62" fmla="*/ 198665 w 219111"/>
                <a:gd name="T63" fmla="*/ 54820 h 215481"/>
                <a:gd name="T64" fmla="*/ 149452 w 219111"/>
                <a:gd name="T65" fmla="*/ 0 h 215481"/>
                <a:gd name="T66" fmla="*/ 0 w 219111"/>
                <a:gd name="T67" fmla="*/ 133703 h 215481"/>
                <a:gd name="T68" fmla="*/ 49214 w 219111"/>
                <a:gd name="T69" fmla="*/ 188704 h 215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111" h="215481">
                  <a:moveTo>
                    <a:pt x="49214" y="188704"/>
                  </a:moveTo>
                  <a:lnTo>
                    <a:pt x="55366" y="194856"/>
                  </a:lnTo>
                  <a:lnTo>
                    <a:pt x="62061" y="200283"/>
                  </a:lnTo>
                  <a:lnTo>
                    <a:pt x="69298" y="204987"/>
                  </a:lnTo>
                  <a:lnTo>
                    <a:pt x="76716" y="208606"/>
                  </a:lnTo>
                  <a:lnTo>
                    <a:pt x="84496" y="211682"/>
                  </a:lnTo>
                  <a:lnTo>
                    <a:pt x="92457" y="213672"/>
                  </a:lnTo>
                  <a:lnTo>
                    <a:pt x="100599" y="214938"/>
                  </a:lnTo>
                  <a:lnTo>
                    <a:pt x="108922" y="215481"/>
                  </a:lnTo>
                  <a:lnTo>
                    <a:pt x="117064" y="215119"/>
                  </a:lnTo>
                  <a:lnTo>
                    <a:pt x="125387" y="213853"/>
                  </a:lnTo>
                  <a:lnTo>
                    <a:pt x="133348" y="211682"/>
                  </a:lnTo>
                  <a:lnTo>
                    <a:pt x="141310" y="208787"/>
                  </a:lnTo>
                  <a:lnTo>
                    <a:pt x="148909" y="204987"/>
                  </a:lnTo>
                  <a:lnTo>
                    <a:pt x="156146" y="200283"/>
                  </a:lnTo>
                  <a:lnTo>
                    <a:pt x="163022" y="194856"/>
                  </a:lnTo>
                  <a:lnTo>
                    <a:pt x="192333" y="168622"/>
                  </a:lnTo>
                  <a:lnTo>
                    <a:pt x="198485" y="162470"/>
                  </a:lnTo>
                  <a:lnTo>
                    <a:pt x="203913" y="155776"/>
                  </a:lnTo>
                  <a:lnTo>
                    <a:pt x="208617" y="148539"/>
                  </a:lnTo>
                  <a:lnTo>
                    <a:pt x="212416" y="141121"/>
                  </a:lnTo>
                  <a:lnTo>
                    <a:pt x="215311" y="133341"/>
                  </a:lnTo>
                  <a:lnTo>
                    <a:pt x="217483" y="125200"/>
                  </a:lnTo>
                  <a:lnTo>
                    <a:pt x="218749" y="117058"/>
                  </a:lnTo>
                  <a:lnTo>
                    <a:pt x="219111" y="108917"/>
                  </a:lnTo>
                  <a:lnTo>
                    <a:pt x="218749" y="100594"/>
                  </a:lnTo>
                  <a:lnTo>
                    <a:pt x="217483" y="92452"/>
                  </a:lnTo>
                  <a:lnTo>
                    <a:pt x="215492" y="84311"/>
                  </a:lnTo>
                  <a:lnTo>
                    <a:pt x="212597" y="76531"/>
                  </a:lnTo>
                  <a:lnTo>
                    <a:pt x="208798" y="68932"/>
                  </a:lnTo>
                  <a:lnTo>
                    <a:pt x="204094" y="61695"/>
                  </a:lnTo>
                  <a:lnTo>
                    <a:pt x="198665" y="54820"/>
                  </a:lnTo>
                  <a:lnTo>
                    <a:pt x="149452" y="0"/>
                  </a:lnTo>
                  <a:lnTo>
                    <a:pt x="0" y="133703"/>
                  </a:lnTo>
                  <a:lnTo>
                    <a:pt x="49214" y="188704"/>
                  </a:lnTo>
                  <a:close/>
                </a:path>
              </a:pathLst>
            </a:custGeom>
            <a:solidFill>
              <a:srgbClr val="FFFFFE"/>
            </a:solidFill>
            <a:ln w="0">
              <a:solidFill>
                <a:srgbClr val="FFFFFE"/>
              </a:solidFill>
              <a:round/>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40" name="Freeform 6"/>
            <p:cNvSpPr>
              <a:spLocks/>
            </p:cNvSpPr>
            <p:nvPr/>
          </p:nvSpPr>
          <p:spPr bwMode="auto">
            <a:xfrm>
              <a:off x="1121033" y="1099518"/>
              <a:ext cx="2191" cy="2155"/>
            </a:xfrm>
            <a:custGeom>
              <a:avLst/>
              <a:gdLst>
                <a:gd name="T0" fmla="*/ 49214 w 219111"/>
                <a:gd name="T1" fmla="*/ 188704 h 215481"/>
                <a:gd name="T2" fmla="*/ 55366 w 219111"/>
                <a:gd name="T3" fmla="*/ 194856 h 215481"/>
                <a:gd name="T4" fmla="*/ 62061 w 219111"/>
                <a:gd name="T5" fmla="*/ 200283 h 215481"/>
                <a:gd name="T6" fmla="*/ 69298 w 219111"/>
                <a:gd name="T7" fmla="*/ 204987 h 215481"/>
                <a:gd name="T8" fmla="*/ 76716 w 219111"/>
                <a:gd name="T9" fmla="*/ 208606 h 215481"/>
                <a:gd name="T10" fmla="*/ 84496 w 219111"/>
                <a:gd name="T11" fmla="*/ 211682 h 215481"/>
                <a:gd name="T12" fmla="*/ 92457 w 219111"/>
                <a:gd name="T13" fmla="*/ 213672 h 215481"/>
                <a:gd name="T14" fmla="*/ 100599 w 219111"/>
                <a:gd name="T15" fmla="*/ 214938 h 215481"/>
                <a:gd name="T16" fmla="*/ 108922 w 219111"/>
                <a:gd name="T17" fmla="*/ 215481 h 215481"/>
                <a:gd name="T18" fmla="*/ 117064 w 219111"/>
                <a:gd name="T19" fmla="*/ 215119 h 215481"/>
                <a:gd name="T20" fmla="*/ 125387 w 219111"/>
                <a:gd name="T21" fmla="*/ 213853 h 215481"/>
                <a:gd name="T22" fmla="*/ 133348 w 219111"/>
                <a:gd name="T23" fmla="*/ 211682 h 215481"/>
                <a:gd name="T24" fmla="*/ 141310 w 219111"/>
                <a:gd name="T25" fmla="*/ 208787 h 215481"/>
                <a:gd name="T26" fmla="*/ 148909 w 219111"/>
                <a:gd name="T27" fmla="*/ 204987 h 215481"/>
                <a:gd name="T28" fmla="*/ 156146 w 219111"/>
                <a:gd name="T29" fmla="*/ 200283 h 215481"/>
                <a:gd name="T30" fmla="*/ 163022 w 219111"/>
                <a:gd name="T31" fmla="*/ 194856 h 215481"/>
                <a:gd name="T32" fmla="*/ 192333 w 219111"/>
                <a:gd name="T33" fmla="*/ 168622 h 215481"/>
                <a:gd name="T34" fmla="*/ 198485 w 219111"/>
                <a:gd name="T35" fmla="*/ 162470 h 215481"/>
                <a:gd name="T36" fmla="*/ 203913 w 219111"/>
                <a:gd name="T37" fmla="*/ 155776 h 215481"/>
                <a:gd name="T38" fmla="*/ 208617 w 219111"/>
                <a:gd name="T39" fmla="*/ 148539 h 215481"/>
                <a:gd name="T40" fmla="*/ 212416 w 219111"/>
                <a:gd name="T41" fmla="*/ 141121 h 215481"/>
                <a:gd name="T42" fmla="*/ 215311 w 219111"/>
                <a:gd name="T43" fmla="*/ 133341 h 215481"/>
                <a:gd name="T44" fmla="*/ 217483 w 219111"/>
                <a:gd name="T45" fmla="*/ 125200 h 215481"/>
                <a:gd name="T46" fmla="*/ 218749 w 219111"/>
                <a:gd name="T47" fmla="*/ 117058 h 215481"/>
                <a:gd name="T48" fmla="*/ 219111 w 219111"/>
                <a:gd name="T49" fmla="*/ 108917 h 215481"/>
                <a:gd name="T50" fmla="*/ 218749 w 219111"/>
                <a:gd name="T51" fmla="*/ 100594 h 215481"/>
                <a:gd name="T52" fmla="*/ 217483 w 219111"/>
                <a:gd name="T53" fmla="*/ 92452 h 215481"/>
                <a:gd name="T54" fmla="*/ 215492 w 219111"/>
                <a:gd name="T55" fmla="*/ 84311 h 215481"/>
                <a:gd name="T56" fmla="*/ 212597 w 219111"/>
                <a:gd name="T57" fmla="*/ 76531 h 215481"/>
                <a:gd name="T58" fmla="*/ 208798 w 219111"/>
                <a:gd name="T59" fmla="*/ 68932 h 215481"/>
                <a:gd name="T60" fmla="*/ 204094 w 219111"/>
                <a:gd name="T61" fmla="*/ 61695 h 215481"/>
                <a:gd name="T62" fmla="*/ 198665 w 219111"/>
                <a:gd name="T63" fmla="*/ 54820 h 215481"/>
                <a:gd name="T64" fmla="*/ 149452 w 219111"/>
                <a:gd name="T65" fmla="*/ 0 h 215481"/>
                <a:gd name="T66" fmla="*/ 0 w 219111"/>
                <a:gd name="T67" fmla="*/ 133703 h 215481"/>
                <a:gd name="T68" fmla="*/ 49214 w 219111"/>
                <a:gd name="T69" fmla="*/ 188704 h 215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111" h="215481">
                  <a:moveTo>
                    <a:pt x="49214" y="188704"/>
                  </a:moveTo>
                  <a:lnTo>
                    <a:pt x="55366" y="194856"/>
                  </a:lnTo>
                  <a:lnTo>
                    <a:pt x="62061" y="200283"/>
                  </a:lnTo>
                  <a:lnTo>
                    <a:pt x="69298" y="204987"/>
                  </a:lnTo>
                  <a:lnTo>
                    <a:pt x="76716" y="208606"/>
                  </a:lnTo>
                  <a:lnTo>
                    <a:pt x="84496" y="211682"/>
                  </a:lnTo>
                  <a:lnTo>
                    <a:pt x="92457" y="213672"/>
                  </a:lnTo>
                  <a:lnTo>
                    <a:pt x="100599" y="214938"/>
                  </a:lnTo>
                  <a:lnTo>
                    <a:pt x="108922" y="215481"/>
                  </a:lnTo>
                  <a:lnTo>
                    <a:pt x="117064" y="215119"/>
                  </a:lnTo>
                  <a:lnTo>
                    <a:pt x="125387" y="213853"/>
                  </a:lnTo>
                  <a:lnTo>
                    <a:pt x="133348" y="211682"/>
                  </a:lnTo>
                  <a:lnTo>
                    <a:pt x="141310" y="208787"/>
                  </a:lnTo>
                  <a:lnTo>
                    <a:pt x="148909" y="204987"/>
                  </a:lnTo>
                  <a:lnTo>
                    <a:pt x="156146" y="200283"/>
                  </a:lnTo>
                  <a:lnTo>
                    <a:pt x="163022" y="194856"/>
                  </a:lnTo>
                  <a:lnTo>
                    <a:pt x="192333" y="168622"/>
                  </a:lnTo>
                  <a:lnTo>
                    <a:pt x="198485" y="162470"/>
                  </a:lnTo>
                  <a:lnTo>
                    <a:pt x="203913" y="155776"/>
                  </a:lnTo>
                  <a:lnTo>
                    <a:pt x="208617" y="148539"/>
                  </a:lnTo>
                  <a:lnTo>
                    <a:pt x="212416" y="141121"/>
                  </a:lnTo>
                  <a:lnTo>
                    <a:pt x="215311" y="133341"/>
                  </a:lnTo>
                  <a:lnTo>
                    <a:pt x="217483" y="125200"/>
                  </a:lnTo>
                  <a:lnTo>
                    <a:pt x="218749" y="117058"/>
                  </a:lnTo>
                  <a:lnTo>
                    <a:pt x="219111" y="108917"/>
                  </a:lnTo>
                  <a:lnTo>
                    <a:pt x="218749" y="100594"/>
                  </a:lnTo>
                  <a:lnTo>
                    <a:pt x="217483" y="92452"/>
                  </a:lnTo>
                  <a:lnTo>
                    <a:pt x="215492" y="84311"/>
                  </a:lnTo>
                  <a:lnTo>
                    <a:pt x="212597" y="76531"/>
                  </a:lnTo>
                  <a:lnTo>
                    <a:pt x="208798" y="68932"/>
                  </a:lnTo>
                  <a:lnTo>
                    <a:pt x="204094" y="61695"/>
                  </a:lnTo>
                  <a:lnTo>
                    <a:pt x="198665" y="54820"/>
                  </a:lnTo>
                  <a:lnTo>
                    <a:pt x="149452" y="0"/>
                  </a:lnTo>
                  <a:lnTo>
                    <a:pt x="0" y="133703"/>
                  </a:lnTo>
                  <a:lnTo>
                    <a:pt x="49214" y="188704"/>
                  </a:lnTo>
                </a:path>
              </a:pathLst>
            </a:custGeom>
            <a:noFill/>
            <a:ln w="9589">
              <a:solidFill>
                <a:srgbClr val="2E3640"/>
              </a:solidFill>
              <a:round/>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41" name="Freeform 5"/>
            <p:cNvSpPr>
              <a:spLocks/>
            </p:cNvSpPr>
            <p:nvPr/>
          </p:nvSpPr>
          <p:spPr bwMode="auto">
            <a:xfrm>
              <a:off x="1121118" y="1099030"/>
              <a:ext cx="1284" cy="953"/>
            </a:xfrm>
            <a:custGeom>
              <a:avLst/>
              <a:gdLst>
                <a:gd name="T0" fmla="*/ 7419 w 128463"/>
                <a:gd name="T1" fmla="*/ 20625 h 95347"/>
                <a:gd name="T2" fmla="*/ 0 w 128463"/>
                <a:gd name="T3" fmla="*/ 27138 h 95347"/>
                <a:gd name="T4" fmla="*/ 60975 w 128463"/>
                <a:gd name="T5" fmla="*/ 95347 h 95347"/>
                <a:gd name="T6" fmla="*/ 128463 w 128463"/>
                <a:gd name="T7" fmla="*/ 34918 h 95347"/>
                <a:gd name="T8" fmla="*/ 121226 w 128463"/>
                <a:gd name="T9" fmla="*/ 26776 h 95347"/>
                <a:gd name="T10" fmla="*/ 115074 w 128463"/>
                <a:gd name="T11" fmla="*/ 20625 h 95347"/>
                <a:gd name="T12" fmla="*/ 108380 w 128463"/>
                <a:gd name="T13" fmla="*/ 15197 h 95347"/>
                <a:gd name="T14" fmla="*/ 101142 w 128463"/>
                <a:gd name="T15" fmla="*/ 10493 h 95347"/>
                <a:gd name="T16" fmla="*/ 93724 w 128463"/>
                <a:gd name="T17" fmla="*/ 6875 h 95347"/>
                <a:gd name="T18" fmla="*/ 85944 w 128463"/>
                <a:gd name="T19" fmla="*/ 3799 h 95347"/>
                <a:gd name="T20" fmla="*/ 77983 w 128463"/>
                <a:gd name="T21" fmla="*/ 1809 h 95347"/>
                <a:gd name="T22" fmla="*/ 69841 w 128463"/>
                <a:gd name="T23" fmla="*/ 542 h 95347"/>
                <a:gd name="T24" fmla="*/ 61518 w 128463"/>
                <a:gd name="T25" fmla="*/ 0 h 95347"/>
                <a:gd name="T26" fmla="*/ 53376 w 128463"/>
                <a:gd name="T27" fmla="*/ 361 h 95347"/>
                <a:gd name="T28" fmla="*/ 45053 w 128463"/>
                <a:gd name="T29" fmla="*/ 1628 h 95347"/>
                <a:gd name="T30" fmla="*/ 37092 w 128463"/>
                <a:gd name="T31" fmla="*/ 3799 h 95347"/>
                <a:gd name="T32" fmla="*/ 29131 w 128463"/>
                <a:gd name="T33" fmla="*/ 6694 h 95347"/>
                <a:gd name="T34" fmla="*/ 21531 w 128463"/>
                <a:gd name="T35" fmla="*/ 10493 h 95347"/>
                <a:gd name="T36" fmla="*/ 14294 w 128463"/>
                <a:gd name="T37" fmla="*/ 15197 h 95347"/>
                <a:gd name="T38" fmla="*/ 7419 w 128463"/>
                <a:gd name="T39" fmla="*/ 20625 h 9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463" h="95347">
                  <a:moveTo>
                    <a:pt x="7419" y="20625"/>
                  </a:moveTo>
                  <a:lnTo>
                    <a:pt x="0" y="27138"/>
                  </a:lnTo>
                  <a:lnTo>
                    <a:pt x="60975" y="95347"/>
                  </a:lnTo>
                  <a:lnTo>
                    <a:pt x="128463" y="34918"/>
                  </a:lnTo>
                  <a:lnTo>
                    <a:pt x="121226" y="26776"/>
                  </a:lnTo>
                  <a:lnTo>
                    <a:pt x="115074" y="20625"/>
                  </a:lnTo>
                  <a:lnTo>
                    <a:pt x="108380" y="15197"/>
                  </a:lnTo>
                  <a:lnTo>
                    <a:pt x="101142" y="10493"/>
                  </a:lnTo>
                  <a:lnTo>
                    <a:pt x="93724" y="6875"/>
                  </a:lnTo>
                  <a:lnTo>
                    <a:pt x="85944" y="3799"/>
                  </a:lnTo>
                  <a:lnTo>
                    <a:pt x="77983" y="1809"/>
                  </a:lnTo>
                  <a:lnTo>
                    <a:pt x="69841" y="542"/>
                  </a:lnTo>
                  <a:lnTo>
                    <a:pt x="61518" y="0"/>
                  </a:lnTo>
                  <a:lnTo>
                    <a:pt x="53376" y="361"/>
                  </a:lnTo>
                  <a:lnTo>
                    <a:pt x="45053" y="1628"/>
                  </a:lnTo>
                  <a:lnTo>
                    <a:pt x="37092" y="3799"/>
                  </a:lnTo>
                  <a:lnTo>
                    <a:pt x="29131" y="6694"/>
                  </a:lnTo>
                  <a:lnTo>
                    <a:pt x="21531" y="10493"/>
                  </a:lnTo>
                  <a:lnTo>
                    <a:pt x="14294" y="15197"/>
                  </a:lnTo>
                  <a:lnTo>
                    <a:pt x="7419" y="20625"/>
                  </a:lnTo>
                  <a:close/>
                </a:path>
              </a:pathLst>
            </a:custGeom>
            <a:solidFill>
              <a:srgbClr val="FFFFFE"/>
            </a:solidFill>
            <a:ln w="0">
              <a:solidFill>
                <a:srgbClr val="FFFFFE"/>
              </a:solidFill>
              <a:round/>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42" name="Freeform 4"/>
            <p:cNvSpPr>
              <a:spLocks/>
            </p:cNvSpPr>
            <p:nvPr/>
          </p:nvSpPr>
          <p:spPr bwMode="auto">
            <a:xfrm>
              <a:off x="1121118" y="1099030"/>
              <a:ext cx="1284" cy="953"/>
            </a:xfrm>
            <a:custGeom>
              <a:avLst/>
              <a:gdLst>
                <a:gd name="T0" fmla="*/ 7419 w 128463"/>
                <a:gd name="T1" fmla="*/ 20625 h 95347"/>
                <a:gd name="T2" fmla="*/ 0 w 128463"/>
                <a:gd name="T3" fmla="*/ 27138 h 95347"/>
                <a:gd name="T4" fmla="*/ 60975 w 128463"/>
                <a:gd name="T5" fmla="*/ 95347 h 95347"/>
                <a:gd name="T6" fmla="*/ 128463 w 128463"/>
                <a:gd name="T7" fmla="*/ 34918 h 95347"/>
                <a:gd name="T8" fmla="*/ 121226 w 128463"/>
                <a:gd name="T9" fmla="*/ 26776 h 95347"/>
                <a:gd name="T10" fmla="*/ 115074 w 128463"/>
                <a:gd name="T11" fmla="*/ 20625 h 95347"/>
                <a:gd name="T12" fmla="*/ 108380 w 128463"/>
                <a:gd name="T13" fmla="*/ 15197 h 95347"/>
                <a:gd name="T14" fmla="*/ 101142 w 128463"/>
                <a:gd name="T15" fmla="*/ 10493 h 95347"/>
                <a:gd name="T16" fmla="*/ 93724 w 128463"/>
                <a:gd name="T17" fmla="*/ 6875 h 95347"/>
                <a:gd name="T18" fmla="*/ 85944 w 128463"/>
                <a:gd name="T19" fmla="*/ 3799 h 95347"/>
                <a:gd name="T20" fmla="*/ 77983 w 128463"/>
                <a:gd name="T21" fmla="*/ 1809 h 95347"/>
                <a:gd name="T22" fmla="*/ 69841 w 128463"/>
                <a:gd name="T23" fmla="*/ 542 h 95347"/>
                <a:gd name="T24" fmla="*/ 61518 w 128463"/>
                <a:gd name="T25" fmla="*/ 0 h 95347"/>
                <a:gd name="T26" fmla="*/ 53376 w 128463"/>
                <a:gd name="T27" fmla="*/ 361 h 95347"/>
                <a:gd name="T28" fmla="*/ 45053 w 128463"/>
                <a:gd name="T29" fmla="*/ 1628 h 95347"/>
                <a:gd name="T30" fmla="*/ 37092 w 128463"/>
                <a:gd name="T31" fmla="*/ 3799 h 95347"/>
                <a:gd name="T32" fmla="*/ 29131 w 128463"/>
                <a:gd name="T33" fmla="*/ 6694 h 95347"/>
                <a:gd name="T34" fmla="*/ 21531 w 128463"/>
                <a:gd name="T35" fmla="*/ 10493 h 95347"/>
                <a:gd name="T36" fmla="*/ 14294 w 128463"/>
                <a:gd name="T37" fmla="*/ 15197 h 95347"/>
                <a:gd name="T38" fmla="*/ 7419 w 128463"/>
                <a:gd name="T39" fmla="*/ 20625 h 9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463" h="95347">
                  <a:moveTo>
                    <a:pt x="7419" y="20625"/>
                  </a:moveTo>
                  <a:lnTo>
                    <a:pt x="0" y="27138"/>
                  </a:lnTo>
                  <a:lnTo>
                    <a:pt x="60975" y="95347"/>
                  </a:lnTo>
                  <a:lnTo>
                    <a:pt x="128463" y="34918"/>
                  </a:lnTo>
                  <a:lnTo>
                    <a:pt x="121226" y="26776"/>
                  </a:lnTo>
                  <a:lnTo>
                    <a:pt x="115074" y="20625"/>
                  </a:lnTo>
                  <a:lnTo>
                    <a:pt x="108380" y="15197"/>
                  </a:lnTo>
                  <a:lnTo>
                    <a:pt x="101142" y="10493"/>
                  </a:lnTo>
                  <a:lnTo>
                    <a:pt x="93724" y="6875"/>
                  </a:lnTo>
                  <a:lnTo>
                    <a:pt x="85944" y="3799"/>
                  </a:lnTo>
                  <a:lnTo>
                    <a:pt x="77983" y="1809"/>
                  </a:lnTo>
                  <a:lnTo>
                    <a:pt x="69841" y="542"/>
                  </a:lnTo>
                  <a:lnTo>
                    <a:pt x="61518" y="0"/>
                  </a:lnTo>
                  <a:lnTo>
                    <a:pt x="53376" y="361"/>
                  </a:lnTo>
                  <a:lnTo>
                    <a:pt x="45053" y="1628"/>
                  </a:lnTo>
                  <a:lnTo>
                    <a:pt x="37092" y="3799"/>
                  </a:lnTo>
                  <a:lnTo>
                    <a:pt x="29131" y="6694"/>
                  </a:lnTo>
                  <a:lnTo>
                    <a:pt x="21531" y="10493"/>
                  </a:lnTo>
                  <a:lnTo>
                    <a:pt x="14294" y="15197"/>
                  </a:lnTo>
                  <a:lnTo>
                    <a:pt x="7419" y="20625"/>
                  </a:lnTo>
                </a:path>
              </a:pathLst>
            </a:custGeom>
            <a:noFill/>
            <a:ln w="9589">
              <a:solidFill>
                <a:srgbClr val="2E3640"/>
              </a:solidFill>
              <a:round/>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43" name="Freeform 3"/>
            <p:cNvSpPr>
              <a:spLocks/>
            </p:cNvSpPr>
            <p:nvPr/>
          </p:nvSpPr>
          <p:spPr bwMode="auto">
            <a:xfrm>
              <a:off x="1120631" y="1099426"/>
              <a:ext cx="957" cy="1292"/>
            </a:xfrm>
            <a:custGeom>
              <a:avLst/>
              <a:gdLst>
                <a:gd name="T0" fmla="*/ 34739 w 95714"/>
                <a:gd name="T1" fmla="*/ 0 h 129180"/>
                <a:gd name="T2" fmla="*/ 26778 w 95714"/>
                <a:gd name="T3" fmla="*/ 7237 h 129180"/>
                <a:gd name="T4" fmla="*/ 20627 w 95714"/>
                <a:gd name="T5" fmla="*/ 13388 h 129180"/>
                <a:gd name="T6" fmla="*/ 15199 w 95714"/>
                <a:gd name="T7" fmla="*/ 20083 h 129180"/>
                <a:gd name="T8" fmla="*/ 10494 w 95714"/>
                <a:gd name="T9" fmla="*/ 27320 h 129180"/>
                <a:gd name="T10" fmla="*/ 6695 w 95714"/>
                <a:gd name="T11" fmla="*/ 34737 h 129180"/>
                <a:gd name="T12" fmla="*/ 3800 w 95714"/>
                <a:gd name="T13" fmla="*/ 42517 h 129180"/>
                <a:gd name="T14" fmla="*/ 1629 w 95714"/>
                <a:gd name="T15" fmla="*/ 50659 h 129180"/>
                <a:gd name="T16" fmla="*/ 362 w 95714"/>
                <a:gd name="T17" fmla="*/ 58800 h 129180"/>
                <a:gd name="T18" fmla="*/ 0 w 95714"/>
                <a:gd name="T19" fmla="*/ 66942 h 129180"/>
                <a:gd name="T20" fmla="*/ 362 w 95714"/>
                <a:gd name="T21" fmla="*/ 75264 h 129180"/>
                <a:gd name="T22" fmla="*/ 1629 w 95714"/>
                <a:gd name="T23" fmla="*/ 83406 h 129180"/>
                <a:gd name="T24" fmla="*/ 3619 w 95714"/>
                <a:gd name="T25" fmla="*/ 91548 h 129180"/>
                <a:gd name="T26" fmla="*/ 6514 w 95714"/>
                <a:gd name="T27" fmla="*/ 99327 h 129180"/>
                <a:gd name="T28" fmla="*/ 10313 w 95714"/>
                <a:gd name="T29" fmla="*/ 106926 h 129180"/>
                <a:gd name="T30" fmla="*/ 15018 w 95714"/>
                <a:gd name="T31" fmla="*/ 114163 h 129180"/>
                <a:gd name="T32" fmla="*/ 20446 w 95714"/>
                <a:gd name="T33" fmla="*/ 121038 h 129180"/>
                <a:gd name="T34" fmla="*/ 27683 w 95714"/>
                <a:gd name="T35" fmla="*/ 129180 h 129180"/>
                <a:gd name="T36" fmla="*/ 95714 w 95714"/>
                <a:gd name="T37" fmla="*/ 68028 h 129180"/>
                <a:gd name="T38" fmla="*/ 34739 w 95714"/>
                <a:gd name="T39" fmla="*/ 0 h 12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714" h="129180">
                  <a:moveTo>
                    <a:pt x="34739" y="0"/>
                  </a:moveTo>
                  <a:lnTo>
                    <a:pt x="26778" y="7237"/>
                  </a:lnTo>
                  <a:lnTo>
                    <a:pt x="20627" y="13388"/>
                  </a:lnTo>
                  <a:lnTo>
                    <a:pt x="15199" y="20083"/>
                  </a:lnTo>
                  <a:lnTo>
                    <a:pt x="10494" y="27320"/>
                  </a:lnTo>
                  <a:lnTo>
                    <a:pt x="6695" y="34737"/>
                  </a:lnTo>
                  <a:lnTo>
                    <a:pt x="3800" y="42517"/>
                  </a:lnTo>
                  <a:lnTo>
                    <a:pt x="1629" y="50659"/>
                  </a:lnTo>
                  <a:lnTo>
                    <a:pt x="362" y="58800"/>
                  </a:lnTo>
                  <a:lnTo>
                    <a:pt x="0" y="66942"/>
                  </a:lnTo>
                  <a:lnTo>
                    <a:pt x="362" y="75264"/>
                  </a:lnTo>
                  <a:lnTo>
                    <a:pt x="1629" y="83406"/>
                  </a:lnTo>
                  <a:lnTo>
                    <a:pt x="3619" y="91548"/>
                  </a:lnTo>
                  <a:lnTo>
                    <a:pt x="6514" y="99327"/>
                  </a:lnTo>
                  <a:lnTo>
                    <a:pt x="10313" y="106926"/>
                  </a:lnTo>
                  <a:lnTo>
                    <a:pt x="15018" y="114163"/>
                  </a:lnTo>
                  <a:lnTo>
                    <a:pt x="20446" y="121038"/>
                  </a:lnTo>
                  <a:lnTo>
                    <a:pt x="27683" y="129180"/>
                  </a:lnTo>
                  <a:lnTo>
                    <a:pt x="95714" y="68028"/>
                  </a:lnTo>
                  <a:lnTo>
                    <a:pt x="34739" y="0"/>
                  </a:lnTo>
                  <a:close/>
                </a:path>
              </a:pathLst>
            </a:custGeom>
            <a:solidFill>
              <a:srgbClr val="FFFFFE"/>
            </a:solidFill>
            <a:ln w="0">
              <a:solidFill>
                <a:srgbClr val="FFFFFE"/>
              </a:solidFill>
              <a:round/>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48" name="Freeform 2"/>
            <p:cNvSpPr>
              <a:spLocks/>
            </p:cNvSpPr>
            <p:nvPr/>
          </p:nvSpPr>
          <p:spPr bwMode="auto">
            <a:xfrm>
              <a:off x="1120631" y="1099426"/>
              <a:ext cx="957" cy="1292"/>
            </a:xfrm>
            <a:custGeom>
              <a:avLst/>
              <a:gdLst>
                <a:gd name="T0" fmla="*/ 34739 w 95714"/>
                <a:gd name="T1" fmla="*/ 0 h 129180"/>
                <a:gd name="T2" fmla="*/ 26778 w 95714"/>
                <a:gd name="T3" fmla="*/ 7237 h 129180"/>
                <a:gd name="T4" fmla="*/ 20627 w 95714"/>
                <a:gd name="T5" fmla="*/ 13388 h 129180"/>
                <a:gd name="T6" fmla="*/ 15199 w 95714"/>
                <a:gd name="T7" fmla="*/ 20083 h 129180"/>
                <a:gd name="T8" fmla="*/ 10494 w 95714"/>
                <a:gd name="T9" fmla="*/ 27320 h 129180"/>
                <a:gd name="T10" fmla="*/ 6695 w 95714"/>
                <a:gd name="T11" fmla="*/ 34737 h 129180"/>
                <a:gd name="T12" fmla="*/ 3800 w 95714"/>
                <a:gd name="T13" fmla="*/ 42517 h 129180"/>
                <a:gd name="T14" fmla="*/ 1629 w 95714"/>
                <a:gd name="T15" fmla="*/ 50659 h 129180"/>
                <a:gd name="T16" fmla="*/ 362 w 95714"/>
                <a:gd name="T17" fmla="*/ 58800 h 129180"/>
                <a:gd name="T18" fmla="*/ 0 w 95714"/>
                <a:gd name="T19" fmla="*/ 66942 h 129180"/>
                <a:gd name="T20" fmla="*/ 362 w 95714"/>
                <a:gd name="T21" fmla="*/ 75264 h 129180"/>
                <a:gd name="T22" fmla="*/ 1629 w 95714"/>
                <a:gd name="T23" fmla="*/ 83406 h 129180"/>
                <a:gd name="T24" fmla="*/ 3619 w 95714"/>
                <a:gd name="T25" fmla="*/ 91548 h 129180"/>
                <a:gd name="T26" fmla="*/ 6514 w 95714"/>
                <a:gd name="T27" fmla="*/ 99327 h 129180"/>
                <a:gd name="T28" fmla="*/ 10313 w 95714"/>
                <a:gd name="T29" fmla="*/ 106926 h 129180"/>
                <a:gd name="T30" fmla="*/ 15018 w 95714"/>
                <a:gd name="T31" fmla="*/ 114163 h 129180"/>
                <a:gd name="T32" fmla="*/ 20446 w 95714"/>
                <a:gd name="T33" fmla="*/ 121038 h 129180"/>
                <a:gd name="T34" fmla="*/ 27683 w 95714"/>
                <a:gd name="T35" fmla="*/ 129180 h 129180"/>
                <a:gd name="T36" fmla="*/ 95714 w 95714"/>
                <a:gd name="T37" fmla="*/ 68028 h 129180"/>
                <a:gd name="T38" fmla="*/ 34739 w 95714"/>
                <a:gd name="T39" fmla="*/ 0 h 12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714" h="129180">
                  <a:moveTo>
                    <a:pt x="34739" y="0"/>
                  </a:moveTo>
                  <a:lnTo>
                    <a:pt x="26778" y="7237"/>
                  </a:lnTo>
                  <a:lnTo>
                    <a:pt x="20627" y="13388"/>
                  </a:lnTo>
                  <a:lnTo>
                    <a:pt x="15199" y="20083"/>
                  </a:lnTo>
                  <a:lnTo>
                    <a:pt x="10494" y="27320"/>
                  </a:lnTo>
                  <a:lnTo>
                    <a:pt x="6695" y="34737"/>
                  </a:lnTo>
                  <a:lnTo>
                    <a:pt x="3800" y="42517"/>
                  </a:lnTo>
                  <a:lnTo>
                    <a:pt x="1629" y="50659"/>
                  </a:lnTo>
                  <a:lnTo>
                    <a:pt x="362" y="58800"/>
                  </a:lnTo>
                  <a:lnTo>
                    <a:pt x="0" y="66942"/>
                  </a:lnTo>
                  <a:lnTo>
                    <a:pt x="362" y="75264"/>
                  </a:lnTo>
                  <a:lnTo>
                    <a:pt x="1629" y="83406"/>
                  </a:lnTo>
                  <a:lnTo>
                    <a:pt x="3619" y="91548"/>
                  </a:lnTo>
                  <a:lnTo>
                    <a:pt x="6514" y="99327"/>
                  </a:lnTo>
                  <a:lnTo>
                    <a:pt x="10313" y="106926"/>
                  </a:lnTo>
                  <a:lnTo>
                    <a:pt x="15018" y="114163"/>
                  </a:lnTo>
                  <a:lnTo>
                    <a:pt x="20446" y="121038"/>
                  </a:lnTo>
                  <a:lnTo>
                    <a:pt x="27683" y="129180"/>
                  </a:lnTo>
                  <a:lnTo>
                    <a:pt x="95714" y="68028"/>
                  </a:lnTo>
                  <a:lnTo>
                    <a:pt x="34739" y="0"/>
                  </a:lnTo>
                </a:path>
              </a:pathLst>
            </a:custGeom>
            <a:noFill/>
            <a:ln w="9589">
              <a:solidFill>
                <a:srgbClr val="2E3640"/>
              </a:solidFill>
              <a:round/>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2049" name="Rectangle 65"/>
          <p:cNvSpPr>
            <a:spLocks noChangeArrowheads="1"/>
          </p:cNvSpPr>
          <p:nvPr/>
        </p:nvSpPr>
        <p:spPr bwMode="auto">
          <a:xfrm>
            <a:off x="0" y="0"/>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descr="social networking.jpg"/>
          <p:cNvPicPr>
            <a:picLocks noChangeAspect="1"/>
          </p:cNvPicPr>
          <p:nvPr/>
        </p:nvPicPr>
        <p:blipFill rotWithShape="1">
          <a:blip r:embed="rId2" cstate="print">
            <a:extLst>
              <a:ext uri="{28A0092B-C50C-407E-A947-70E740481C1C}">
                <a14:useLocalDpi xmlns:a14="http://schemas.microsoft.com/office/drawing/2010/main" val="0"/>
              </a:ext>
            </a:extLst>
          </a:blip>
          <a:srcRect l="7019" t="17420" r="254" b="37507"/>
          <a:stretch/>
        </p:blipFill>
        <p:spPr>
          <a:xfrm>
            <a:off x="4900373" y="6604675"/>
            <a:ext cx="5158027" cy="1167725"/>
          </a:xfrm>
          <a:prstGeom prst="rect">
            <a:avLst/>
          </a:prstGeom>
        </p:spPr>
      </p:pic>
      <p:pic>
        <p:nvPicPr>
          <p:cNvPr id="3" name="Picture 2" descr="ecommerce psd.jpg"/>
          <p:cNvPicPr>
            <a:picLocks noChangeAspect="1"/>
          </p:cNvPicPr>
          <p:nvPr/>
        </p:nvPicPr>
        <p:blipFill rotWithShape="1">
          <a:blip r:embed="rId3" cstate="print">
            <a:extLst>
              <a:ext uri="{28A0092B-C50C-407E-A947-70E740481C1C}">
                <a14:useLocalDpi xmlns:a14="http://schemas.microsoft.com/office/drawing/2010/main" val="0"/>
              </a:ext>
            </a:extLst>
          </a:blip>
          <a:srcRect b="57215"/>
          <a:stretch/>
        </p:blipFill>
        <p:spPr>
          <a:xfrm>
            <a:off x="0" y="6477000"/>
            <a:ext cx="4873502" cy="1143000"/>
          </a:xfrm>
          <a:prstGeom prst="rect">
            <a:avLst/>
          </a:prstGeom>
        </p:spPr>
      </p:pic>
      <p:sp>
        <p:nvSpPr>
          <p:cNvPr id="55" name="Text Box 43"/>
          <p:cNvSpPr txBox="1">
            <a:spLocks noChangeArrowheads="1"/>
          </p:cNvSpPr>
          <p:nvPr/>
        </p:nvSpPr>
        <p:spPr bwMode="auto">
          <a:xfrm>
            <a:off x="228600" y="3733800"/>
            <a:ext cx="1219200" cy="2133600"/>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r>
              <a:rPr kumimoji="0" lang="en-US" sz="1000" b="0" i="0" u="none" strike="noStrike" cap="none" normalizeH="0" baseline="0" dirty="0" smtClean="0">
                <a:ln>
                  <a:noFill/>
                </a:ln>
                <a:solidFill>
                  <a:srgbClr val="EF792F"/>
                </a:solidFill>
                <a:effectLst/>
                <a:latin typeface="Arial" pitchFamily="34" charset="0"/>
                <a:ea typeface="Times New Roman" pitchFamily="18" charset="0"/>
                <a:cs typeface="Arial" pitchFamily="34" charset="0"/>
              </a:rPr>
              <a:t>RESEARCHERS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spcBef>
                <a:spcPct val="0"/>
              </a:spcBef>
              <a:spcAft>
                <a:spcPct val="0"/>
              </a:spcAft>
              <a:buClrTx/>
              <a:buSzTx/>
              <a:buFontTx/>
              <a:buNone/>
              <a:tabLst/>
            </a:pPr>
            <a:endParaRPr kumimoji="0" lang="en-US" sz="800" b="0" i="0" u="none" strike="noStrike" cap="none" normalizeH="0" baseline="0" dirty="0" smtClean="0">
              <a:ln>
                <a:noFill/>
              </a:ln>
              <a:solidFill>
                <a:srgbClr val="2E364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spcBef>
                <a:spcPct val="0"/>
              </a:spcBef>
              <a:spcAft>
                <a:spcPct val="0"/>
              </a:spcAft>
              <a:buClrTx/>
              <a:buSzTx/>
              <a:buFontTx/>
              <a:buNone/>
              <a:tabLst/>
            </a:pPr>
            <a:r>
              <a:rPr kumimoji="0" lang="en-US" sz="900" b="0" i="0" u="none" strike="noStrike" cap="none" normalizeH="0" baseline="0" dirty="0" smtClean="0">
                <a:ln>
                  <a:noFill/>
                </a:ln>
                <a:solidFill>
                  <a:srgbClr val="2E3640"/>
                </a:solidFill>
                <a:effectLst/>
                <a:latin typeface="Arial" pitchFamily="34" charset="0"/>
                <a:ea typeface="Times New Roman" pitchFamily="18" charset="0"/>
                <a:cs typeface="Arial" pitchFamily="34" charset="0"/>
              </a:rPr>
              <a:t>Sang-Eun Byun</a:t>
            </a:r>
            <a:endParaRPr lang="en-US" sz="900" dirty="0">
              <a:solidFill>
                <a:srgbClr val="2E3640"/>
              </a:solidFill>
              <a:latin typeface="Arial" pitchFamily="34" charset="0"/>
              <a:ea typeface="Times New Roman" pitchFamily="18" charset="0"/>
              <a:cs typeface="Arial" pitchFamily="34" charset="0"/>
            </a:endParaRPr>
          </a:p>
          <a:p>
            <a:pPr marL="0" marR="0" lvl="0" indent="0" algn="l" defTabSz="914400" rtl="0" eaLnBrk="0" fontAlgn="base" latinLnBrk="0" hangingPunct="0">
              <a:spcBef>
                <a:spcPct val="0"/>
              </a:spcBef>
              <a:spcAft>
                <a:spcPct val="0"/>
              </a:spcAft>
              <a:buClrTx/>
              <a:buSzTx/>
              <a:buFontTx/>
              <a:buNone/>
              <a:tabLst/>
            </a:pPr>
            <a:r>
              <a:rPr kumimoji="0" lang="en-US" sz="900" b="0" i="0" u="none" strike="noStrike" cap="none" normalizeH="0" dirty="0" smtClean="0">
                <a:ln>
                  <a:noFill/>
                </a:ln>
                <a:solidFill>
                  <a:srgbClr val="2E3640"/>
                </a:solidFill>
                <a:effectLst/>
                <a:latin typeface="Arial" pitchFamily="34" charset="0"/>
                <a:ea typeface="Times New Roman" pitchFamily="18" charset="0"/>
                <a:cs typeface="Arial" pitchFamily="34" charset="0"/>
              </a:rPr>
              <a:t>Associate professor</a:t>
            </a:r>
          </a:p>
          <a:p>
            <a:pPr marL="0" marR="0" lvl="0" indent="0" algn="l" defTabSz="914400" rtl="0" eaLnBrk="0" fontAlgn="base" latinLnBrk="0" hangingPunct="0">
              <a:spcBef>
                <a:spcPct val="0"/>
              </a:spcBef>
              <a:spcAft>
                <a:spcPct val="0"/>
              </a:spcAft>
              <a:buClrTx/>
              <a:buSzTx/>
              <a:buFontTx/>
              <a:buNone/>
              <a:tabLst/>
            </a:pPr>
            <a:r>
              <a:rPr kumimoji="0" lang="en-US" sz="900" b="0" i="0" u="none" strike="noStrike" cap="none" normalizeH="0" dirty="0" smtClean="0">
                <a:ln>
                  <a:noFill/>
                </a:ln>
                <a:solidFill>
                  <a:srgbClr val="2E3640"/>
                </a:solidFill>
                <a:effectLst/>
                <a:latin typeface="Arial" pitchFamily="34" charset="0"/>
                <a:ea typeface="Times New Roman" pitchFamily="18" charset="0"/>
                <a:cs typeface="Arial" pitchFamily="34" charset="0"/>
              </a:rPr>
              <a:t>seb0002@auburn.edu</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spcBef>
                <a:spcPct val="0"/>
              </a:spcBef>
              <a:spcAft>
                <a:spcPct val="0"/>
              </a:spcAft>
              <a:buClrTx/>
              <a:buSzTx/>
              <a:buFontTx/>
              <a:buNone/>
              <a:tabLst/>
            </a:pPr>
            <a:endParaRPr kumimoji="0" lang="en-US" sz="900" b="0" i="0" u="none" strike="noStrike" cap="none" normalizeH="0" baseline="0" dirty="0" smtClean="0">
              <a:ln>
                <a:noFill/>
              </a:ln>
              <a:solidFill>
                <a:srgbClr val="2E364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spcBef>
                <a:spcPct val="0"/>
              </a:spcBef>
              <a:spcAft>
                <a:spcPct val="0"/>
              </a:spcAft>
              <a:buClrTx/>
              <a:buSzTx/>
              <a:buFontTx/>
              <a:buNone/>
              <a:tabLst/>
            </a:pPr>
            <a:r>
              <a:rPr kumimoji="0" lang="en-US" sz="900" b="0" i="0" u="none" strike="noStrike" cap="none" normalizeH="0" baseline="0" dirty="0" smtClean="0">
                <a:ln>
                  <a:noFill/>
                </a:ln>
                <a:solidFill>
                  <a:srgbClr val="2E3640"/>
                </a:solidFill>
                <a:effectLst/>
                <a:latin typeface="Arial" pitchFamily="34" charset="0"/>
                <a:ea typeface="Times New Roman" pitchFamily="18" charset="0"/>
                <a:cs typeface="Arial" pitchFamily="34" charset="0"/>
              </a:rPr>
              <a:t>Hye Jeong Kim</a:t>
            </a:r>
          </a:p>
          <a:p>
            <a:pPr marL="0" marR="0" lvl="0" indent="0" algn="l" defTabSz="914400" rtl="0" eaLnBrk="0" fontAlgn="base" latinLnBrk="0" hangingPunct="0">
              <a:spcBef>
                <a:spcPct val="0"/>
              </a:spcBef>
              <a:spcAft>
                <a:spcPct val="0"/>
              </a:spcAft>
              <a:buClrTx/>
              <a:buSzTx/>
              <a:buFontTx/>
              <a:buNone/>
              <a:tabLst/>
            </a:pPr>
            <a:r>
              <a:rPr kumimoji="0" lang="en-US" sz="900" b="0" i="0" u="none" strike="noStrike" cap="none" normalizeH="0" dirty="0" smtClean="0">
                <a:ln>
                  <a:noFill/>
                </a:ln>
                <a:solidFill>
                  <a:srgbClr val="2E3640"/>
                </a:solidFill>
                <a:effectLst/>
                <a:latin typeface="Arial" pitchFamily="34" charset="0"/>
                <a:ea typeface="Times New Roman" pitchFamily="18" charset="0"/>
                <a:cs typeface="Arial" pitchFamily="34" charset="0"/>
              </a:rPr>
              <a:t>Assistant professor</a:t>
            </a:r>
          </a:p>
          <a:p>
            <a:pPr marL="0" marR="0" lvl="0" indent="0" algn="l" defTabSz="914400" rtl="0" eaLnBrk="0" fontAlgn="base" latinLnBrk="0" hangingPunct="0">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hzk0014@auburn.edu</a:t>
            </a:r>
          </a:p>
          <a:p>
            <a:pPr marL="0" marR="0" lvl="0" indent="0" algn="l" defTabSz="914400" rtl="0" eaLnBrk="0" fontAlgn="base" latinLnBrk="0" hangingPunct="0">
              <a:spcBef>
                <a:spcPct val="0"/>
              </a:spcBef>
              <a:spcAft>
                <a:spcPct val="0"/>
              </a:spcAft>
              <a:buClrTx/>
              <a:buSzTx/>
              <a:buFontTx/>
              <a:buNone/>
              <a:tabLst/>
            </a:pPr>
            <a:endParaRPr lang="en-US" sz="900" dirty="0" smtClean="0">
              <a:latin typeface="Arial" pitchFamily="34" charset="0"/>
              <a:cs typeface="Arial" pitchFamily="34" charset="0"/>
            </a:endParaRPr>
          </a:p>
          <a:p>
            <a:pPr marL="0" marR="0" lvl="0" indent="0" algn="l" defTabSz="914400" rtl="0" eaLnBrk="0" fontAlgn="base" latinLnBrk="0" hangingPunct="0">
              <a:spcBef>
                <a:spcPct val="0"/>
              </a:spcBef>
              <a:spcAft>
                <a:spcPct val="0"/>
              </a:spcAft>
              <a:buClrTx/>
              <a:buSzTx/>
              <a:buFontTx/>
              <a:buNone/>
              <a:tabLst/>
            </a:pPr>
            <a:r>
              <a:rPr lang="en-US" sz="900" dirty="0" smtClean="0">
                <a:latin typeface="Arial" pitchFamily="34" charset="0"/>
                <a:cs typeface="Arial" pitchFamily="34" charset="0"/>
              </a:rPr>
              <a:t>Carol Centrallo</a:t>
            </a:r>
          </a:p>
          <a:p>
            <a:pPr marL="0" marR="0" lvl="0" indent="0" algn="l" defTabSz="914400" rtl="0" eaLnBrk="0" fontAlgn="base" latinLnBrk="0" hangingPunct="0">
              <a:spcBef>
                <a:spcPct val="0"/>
              </a:spcBef>
              <a:spcAft>
                <a:spcPct val="0"/>
              </a:spcAft>
              <a:buClrTx/>
              <a:buSzTx/>
              <a:buFontTx/>
              <a:buNone/>
              <a:tabLst/>
            </a:pPr>
            <a:r>
              <a:rPr lang="en-US" sz="900" dirty="0" smtClean="0">
                <a:latin typeface="Arial" pitchFamily="34" charset="0"/>
                <a:cs typeface="Arial" pitchFamily="34" charset="0"/>
              </a:rPr>
              <a:t>Associate professor</a:t>
            </a:r>
          </a:p>
          <a:p>
            <a:pPr marL="0" marR="0" lvl="0" indent="0" algn="l" defTabSz="914400" rtl="0" eaLnBrk="0" fontAlgn="base" latinLnBrk="0" hangingPunct="0">
              <a:spcBef>
                <a:spcPct val="0"/>
              </a:spcBef>
              <a:spcAft>
                <a:spcPct val="0"/>
              </a:spcAft>
              <a:buClrTx/>
              <a:buSzTx/>
              <a:buFontTx/>
              <a:buNone/>
              <a:tabLst/>
            </a:pPr>
            <a:r>
              <a:rPr lang="en-US" sz="900" dirty="0" smtClean="0">
                <a:latin typeface="Arial" pitchFamily="34" charset="0"/>
                <a:cs typeface="Arial" pitchFamily="34" charset="0"/>
              </a:rPr>
              <a:t>centrcb@auburn.edu</a:t>
            </a:r>
          </a:p>
          <a:p>
            <a:pPr marL="0" marR="0" lvl="0" indent="0" algn="l" defTabSz="914400" rtl="0" eaLnBrk="0" fontAlgn="base" latinLnBrk="0" hangingPunct="0">
              <a:lnSpc>
                <a:spcPct val="150000"/>
              </a:lnSpc>
              <a:spcBef>
                <a:spcPct val="0"/>
              </a:spcBef>
              <a:spcAft>
                <a:spcPct val="0"/>
              </a:spcAft>
              <a:buClrTx/>
              <a:buSzTx/>
              <a:buFontTx/>
              <a:buNone/>
              <a:tabLst/>
            </a:pPr>
            <a:endParaRPr lang="en-US" sz="800" dirty="0" smtClean="0">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Text Box 39"/>
          <p:cNvSpPr txBox="1">
            <a:spLocks noChangeArrowheads="1"/>
          </p:cNvSpPr>
          <p:nvPr/>
        </p:nvSpPr>
        <p:spPr bwMode="auto">
          <a:xfrm>
            <a:off x="1905000" y="1828800"/>
            <a:ext cx="2438400" cy="4343400"/>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396875" marR="0" lvl="0" algn="just" defTabSz="914400" rtl="0" eaLnBrk="1" fontAlgn="base" latinLnBrk="0" hangingPunct="1">
              <a:spcBef>
                <a:spcPct val="0"/>
              </a:spcBef>
              <a:spcAft>
                <a:spcPct val="0"/>
              </a:spcAft>
              <a:buClrTx/>
              <a:buSzTx/>
              <a:buFontTx/>
              <a:buNone/>
              <a:tabLst/>
            </a:pPr>
            <a:r>
              <a:rPr lang="en-US" sz="1000" dirty="0" smtClean="0">
                <a:solidFill>
                  <a:srgbClr val="EF792F"/>
                </a:solidFill>
                <a:latin typeface="Arial" pitchFamily="34" charset="0"/>
                <a:cs typeface="Arial" pitchFamily="34" charset="0"/>
              </a:rPr>
              <a:t>USE OF WEBSITE AND E-COMMERCE AMONG   RURAL SMALL BUSINESES</a:t>
            </a:r>
          </a:p>
          <a:p>
            <a:pPr lvl="0" algn="just" defTabSz="914400" fontAlgn="base">
              <a:spcBef>
                <a:spcPct val="0"/>
              </a:spcBef>
              <a:spcAft>
                <a:spcPct val="0"/>
              </a:spcAft>
            </a:pPr>
            <a:endParaRPr lang="en-US" sz="900" dirty="0" smtClean="0">
              <a:solidFill>
                <a:srgbClr val="000000"/>
              </a:solidFill>
              <a:latin typeface="Arial" pitchFamily="34" charset="0"/>
              <a:cs typeface="Arial" pitchFamily="34" charset="0"/>
            </a:endParaRPr>
          </a:p>
          <a:p>
            <a:pPr lvl="0" algn="just" defTabSz="914400" fontAlgn="base">
              <a:spcBef>
                <a:spcPct val="0"/>
              </a:spcBef>
              <a:spcAft>
                <a:spcPct val="0"/>
              </a:spcAft>
            </a:pPr>
            <a:r>
              <a:rPr lang="en-US" sz="900" dirty="0" smtClean="0">
                <a:solidFill>
                  <a:srgbClr val="000000"/>
                </a:solidFill>
                <a:latin typeface="Arial" pitchFamily="34" charset="0"/>
                <a:cs typeface="Arial" pitchFamily="34" charset="0"/>
              </a:rPr>
              <a:t>E-commerce is becoming a critical part of today’s competitive retailing environment. However, despite the advantages of the online sales channel, the adoption of e-commerce among small businesses remains limited. Particularly, the South including Alabama has been the slowest region to adopt e-commerce in the U.S. Alabama’s Black Belt includes 18 counties, which are among the poorest in the U.S. Limited educational opportunities have </a:t>
            </a:r>
            <a:r>
              <a:rPr lang="en-US" sz="900" dirty="0" smtClean="0">
                <a:solidFill>
                  <a:srgbClr val="000000"/>
                </a:solidFill>
                <a:latin typeface="Arial"/>
                <a:cs typeface="Arial"/>
              </a:rPr>
              <a:t>resulted in the nation’s highest unemployment rate and exclusion from the major economic processes in that region. </a:t>
            </a:r>
            <a:r>
              <a:rPr lang="en-US" sz="900" dirty="0">
                <a:latin typeface="Arial"/>
                <a:cs typeface="Arial"/>
              </a:rPr>
              <a:t>Given the importance of the Internet as a vehicle for conducting business, </a:t>
            </a:r>
            <a:r>
              <a:rPr lang="en-US" sz="900" dirty="0" smtClean="0">
                <a:latin typeface="Arial"/>
                <a:cs typeface="Arial"/>
              </a:rPr>
              <a:t>small businesses in Alabama’s Black </a:t>
            </a:r>
            <a:r>
              <a:rPr lang="en-US" sz="900" dirty="0">
                <a:latin typeface="Arial"/>
                <a:cs typeface="Arial"/>
              </a:rPr>
              <a:t>Belt counties need to become more aware of opportunities the Internet provides to create and grow a </a:t>
            </a:r>
            <a:r>
              <a:rPr lang="en-US" sz="900" dirty="0" smtClean="0">
                <a:latin typeface="Arial"/>
                <a:cs typeface="Arial"/>
              </a:rPr>
              <a:t>business. </a:t>
            </a:r>
            <a:r>
              <a:rPr lang="en-US" sz="900" dirty="0" smtClean="0">
                <a:solidFill>
                  <a:srgbClr val="000000"/>
                </a:solidFill>
                <a:latin typeface="Arial"/>
                <a:cs typeface="Arial"/>
              </a:rPr>
              <a:t>Therefore, this project aims to:</a:t>
            </a:r>
          </a:p>
          <a:p>
            <a:pPr lvl="0" algn="just" defTabSz="914400" fontAlgn="base">
              <a:spcBef>
                <a:spcPct val="0"/>
              </a:spcBef>
              <a:spcAft>
                <a:spcPct val="0"/>
              </a:spcAft>
            </a:pPr>
            <a:endParaRPr lang="en-US" sz="900" dirty="0" smtClean="0">
              <a:solidFill>
                <a:srgbClr val="000000"/>
              </a:solidFill>
              <a:latin typeface="Arial" pitchFamily="34" charset="0"/>
              <a:cs typeface="Arial" pitchFamily="34" charset="0"/>
            </a:endParaRPr>
          </a:p>
          <a:p>
            <a:pPr marL="112713" lvl="0" indent="-112713" algn="just" defTabSz="914400" fontAlgn="base">
              <a:spcBef>
                <a:spcPct val="0"/>
              </a:spcBef>
              <a:spcAft>
                <a:spcPct val="0"/>
              </a:spcAft>
              <a:buFont typeface="Arial"/>
              <a:buChar char="•"/>
            </a:pPr>
            <a:r>
              <a:rPr lang="en-US" sz="900" dirty="0" smtClean="0">
                <a:solidFill>
                  <a:srgbClr val="000000"/>
                </a:solidFill>
                <a:latin typeface="Arial" pitchFamily="34" charset="0"/>
                <a:cs typeface="Arial" pitchFamily="34" charset="0"/>
              </a:rPr>
              <a:t>investigate how small businesses in Alabama including Black Belt region utilize a website and e-commerce and the factors that contribute to the adoption of </a:t>
            </a:r>
            <a:r>
              <a:rPr lang="en-US" sz="900" dirty="0" smtClean="0">
                <a:solidFill>
                  <a:srgbClr val="000000"/>
                </a:solidFill>
                <a:latin typeface="Arial"/>
                <a:cs typeface="Arial"/>
              </a:rPr>
              <a:t>e-commerce among those businesses. </a:t>
            </a:r>
          </a:p>
          <a:p>
            <a:pPr marL="112713" lvl="0" indent="-112713" algn="just" defTabSz="914400" fontAlgn="base">
              <a:spcBef>
                <a:spcPct val="0"/>
              </a:spcBef>
              <a:spcAft>
                <a:spcPct val="0"/>
              </a:spcAft>
              <a:buFont typeface="Arial"/>
              <a:buChar char="•"/>
            </a:pPr>
            <a:r>
              <a:rPr lang="en-US" sz="900" dirty="0" smtClean="0">
                <a:solidFill>
                  <a:srgbClr val="000000"/>
                </a:solidFill>
                <a:latin typeface="Arial"/>
                <a:cs typeface="Arial"/>
              </a:rPr>
              <a:t>develop educational programs to assist small businesses in utilizing a website and e-commerce.</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Text Box 39"/>
          <p:cNvSpPr txBox="1">
            <a:spLocks noChangeArrowheads="1"/>
          </p:cNvSpPr>
          <p:nvPr/>
        </p:nvSpPr>
        <p:spPr bwMode="auto">
          <a:xfrm>
            <a:off x="4648200" y="1371600"/>
            <a:ext cx="2438400" cy="5029200"/>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396875" lvl="0" algn="just" defTabSz="914400" fontAlgn="base">
              <a:spcBef>
                <a:spcPct val="0"/>
              </a:spcBef>
              <a:spcAft>
                <a:spcPct val="0"/>
              </a:spcAft>
            </a:pPr>
            <a:r>
              <a:rPr lang="en-US" sz="1000" dirty="0">
                <a:solidFill>
                  <a:srgbClr val="EF792F"/>
                </a:solidFill>
                <a:latin typeface="Arial" pitchFamily="34" charset="0"/>
                <a:cs typeface="Arial" pitchFamily="34" charset="0"/>
              </a:rPr>
              <a:t>SOCIAL NETWORKING FOR RURAL SMALL BUSINSES RESOURCE DEVELOPMENT</a:t>
            </a:r>
          </a:p>
          <a:p>
            <a:pPr lvl="0" algn="just" defTabSz="914400" fontAlgn="base">
              <a:spcBef>
                <a:spcPct val="0"/>
              </a:spcBef>
              <a:spcAft>
                <a:spcPct val="0"/>
              </a:spcAft>
            </a:pPr>
            <a:endParaRPr lang="en-US" sz="900" dirty="0" smtClean="0">
              <a:solidFill>
                <a:srgbClr val="000000"/>
              </a:solidFill>
              <a:latin typeface="Arial" pitchFamily="34" charset="0"/>
              <a:cs typeface="Arial" pitchFamily="34" charset="0"/>
            </a:endParaRPr>
          </a:p>
          <a:p>
            <a:pPr lvl="0" algn="just" defTabSz="914400" fontAlgn="base">
              <a:spcBef>
                <a:spcPct val="0"/>
              </a:spcBef>
              <a:spcAft>
                <a:spcPct val="0"/>
              </a:spcAft>
            </a:pPr>
            <a:r>
              <a:rPr lang="en-US" sz="900" dirty="0" smtClean="0">
                <a:solidFill>
                  <a:srgbClr val="000000"/>
                </a:solidFill>
                <a:latin typeface="Arial" pitchFamily="34" charset="0"/>
                <a:cs typeface="Arial" pitchFamily="34" charset="0"/>
              </a:rPr>
              <a:t>A small business social network refers to a group of businesses that join forces to share resources, information, and support, to improve their competitiveness in the market place. Social networking provides a means for businesses to improve customer relationships, build community, and create feedback regarding their products and services. According to the Southern Rural Development Center (SRDC), networks and collaborations are crucial to small business development in rural areas. Additionally, rural small businesses typically have fewer networking opportunities than urban or suburban counterparts. As a result, limited opportunities exist to find a </a:t>
            </a:r>
            <a:r>
              <a:rPr lang="en-US" sz="900" dirty="0">
                <a:solidFill>
                  <a:srgbClr val="000000"/>
                </a:solidFill>
                <a:latin typeface="Arial" pitchFamily="34" charset="0"/>
                <a:cs typeface="Arial" pitchFamily="34" charset="0"/>
              </a:rPr>
              <a:t>s</a:t>
            </a:r>
            <a:r>
              <a:rPr lang="en-US" sz="900" dirty="0" smtClean="0">
                <a:solidFill>
                  <a:srgbClr val="000000"/>
                </a:solidFill>
                <a:latin typeface="Arial" pitchFamily="34" charset="0"/>
                <a:cs typeface="Arial" pitchFamily="34" charset="0"/>
              </a:rPr>
              <a:t>oundboard for ideas and few interactions with other small businesses are possible to learn innovative strategies. Therefore, a social network will allow small businesses to share information and obtain advice, which will help them to build relationships with other small businesses as well as their consumers and community. Therefore, this project aims to:</a:t>
            </a:r>
          </a:p>
          <a:p>
            <a:pPr lvl="0" algn="just" defTabSz="914400" fontAlgn="base">
              <a:spcBef>
                <a:spcPct val="0"/>
              </a:spcBef>
              <a:spcAft>
                <a:spcPct val="0"/>
              </a:spcAft>
            </a:pPr>
            <a:endParaRPr lang="en-US" sz="900" dirty="0" smtClean="0">
              <a:solidFill>
                <a:srgbClr val="000000"/>
              </a:solidFill>
              <a:latin typeface="Arial" pitchFamily="34" charset="0"/>
              <a:cs typeface="Arial" pitchFamily="34" charset="0"/>
            </a:endParaRPr>
          </a:p>
          <a:p>
            <a:pPr marL="112713" lvl="0" indent="-112713" algn="just" defTabSz="914400" fontAlgn="base">
              <a:spcBef>
                <a:spcPct val="0"/>
              </a:spcBef>
              <a:spcAft>
                <a:spcPct val="0"/>
              </a:spcAft>
              <a:buFont typeface="Arial"/>
              <a:buChar char="•"/>
            </a:pPr>
            <a:r>
              <a:rPr lang="en-US" sz="900" dirty="0" smtClean="0">
                <a:solidFill>
                  <a:srgbClr val="000000"/>
                </a:solidFill>
                <a:latin typeface="Arial" pitchFamily="34" charset="0"/>
                <a:cs typeface="Arial" pitchFamily="34" charset="0"/>
              </a:rPr>
              <a:t>identify business-related factors and business owner characteristics that will influence the intent to participate in a virtual community support network for knowledge development and exchange.</a:t>
            </a:r>
          </a:p>
          <a:p>
            <a:pPr marL="112713" lvl="0" indent="-112713" algn="just" defTabSz="914400" fontAlgn="base">
              <a:spcBef>
                <a:spcPct val="0"/>
              </a:spcBef>
              <a:spcAft>
                <a:spcPct val="0"/>
              </a:spcAft>
              <a:buFont typeface="Arial"/>
              <a:buChar char="•"/>
            </a:pPr>
            <a:r>
              <a:rPr lang="en-US" sz="900" dirty="0" smtClean="0">
                <a:solidFill>
                  <a:srgbClr val="000000"/>
                </a:solidFill>
                <a:latin typeface="Arial" pitchFamily="34" charset="0"/>
                <a:cs typeface="Arial" pitchFamily="34" charset="0"/>
              </a:rPr>
              <a:t>develop a virtual community support social network for small businesses. </a:t>
            </a:r>
          </a:p>
          <a:p>
            <a:pPr lvl="0" algn="just" defTabSz="914400" fontAlgn="base">
              <a:spcBef>
                <a:spcPct val="0"/>
              </a:spcBef>
              <a:spcAft>
                <a:spcPct val="0"/>
              </a:spcAf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Text Box 39"/>
          <p:cNvSpPr txBox="1">
            <a:spLocks noChangeArrowheads="1"/>
          </p:cNvSpPr>
          <p:nvPr/>
        </p:nvSpPr>
        <p:spPr bwMode="auto">
          <a:xfrm>
            <a:off x="7391400" y="1143000"/>
            <a:ext cx="2438400" cy="5334000"/>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396875" lvl="0" algn="just" defTabSz="914400" fontAlgn="base">
              <a:spcBef>
                <a:spcPct val="0"/>
              </a:spcBef>
              <a:spcAft>
                <a:spcPct val="0"/>
              </a:spcAft>
            </a:pPr>
            <a:r>
              <a:rPr lang="en-US" sz="1000" dirty="0" smtClean="0">
                <a:solidFill>
                  <a:srgbClr val="EF792F"/>
                </a:solidFill>
                <a:latin typeface="Arial" pitchFamily="34" charset="0"/>
                <a:cs typeface="Arial" pitchFamily="34" charset="0"/>
              </a:rPr>
              <a:t>CUSTOMER EXPERIENCE CREATION FOR RURAL SMALL BUSINESSES</a:t>
            </a:r>
            <a:endParaRPr lang="en-US" sz="1000" dirty="0">
              <a:solidFill>
                <a:srgbClr val="EF792F"/>
              </a:solidFill>
              <a:latin typeface="Arial" pitchFamily="34" charset="0"/>
              <a:cs typeface="Arial" pitchFamily="34" charset="0"/>
            </a:endParaRPr>
          </a:p>
          <a:p>
            <a:pPr lvl="0" algn="just" defTabSz="914400" fontAlgn="base">
              <a:spcBef>
                <a:spcPct val="0"/>
              </a:spcBef>
              <a:spcAft>
                <a:spcPct val="0"/>
              </a:spcAft>
            </a:pPr>
            <a:endParaRPr lang="en-US" sz="900" dirty="0" smtClean="0">
              <a:solidFill>
                <a:srgbClr val="000000"/>
              </a:solidFill>
              <a:latin typeface="Arial" pitchFamily="34" charset="0"/>
              <a:cs typeface="Arial" pitchFamily="34" charset="0"/>
            </a:endParaRPr>
          </a:p>
          <a:p>
            <a:pPr lvl="0" algn="just" defTabSz="914400" fontAlgn="base">
              <a:spcBef>
                <a:spcPct val="0"/>
              </a:spcBef>
              <a:spcAft>
                <a:spcPct val="0"/>
              </a:spcAft>
            </a:pPr>
            <a:r>
              <a:rPr lang="en-US" sz="900" dirty="0" smtClean="0">
                <a:solidFill>
                  <a:srgbClr val="000000"/>
                </a:solidFill>
                <a:latin typeface="Arial" pitchFamily="34" charset="0"/>
                <a:cs typeface="Arial" pitchFamily="34" charset="0"/>
              </a:rPr>
              <a:t>The U.S. has progressed from an individual economy to an experience economy in that creation of positive and innovative customer experiences increases competition and economic growth. Today’s consumers are surrounded by abundant choices. Simply buying products and services is not the customer’s only concern. Beyond simple delivery of quality products and services, successful businesses around the globe now work to create distinctive, engaging, and memorable customer experiences. To succeed in an experience economy, businesses must employ the 4E strategies including Entertainment, Education, Escapist, and Esthetics, to create a positive and innovative customer experience. Despite the importance of the experiential marketing, rural small businesses may not realize the benefits of the marketing strategies. Therefore, this project aims to:</a:t>
            </a:r>
          </a:p>
          <a:p>
            <a:pPr lvl="0" algn="just" defTabSz="914400" fontAlgn="base">
              <a:spcBef>
                <a:spcPct val="0"/>
              </a:spcBef>
              <a:spcAft>
                <a:spcPct val="0"/>
              </a:spcAft>
            </a:pPr>
            <a:endParaRPr lang="en-US" sz="900" dirty="0" smtClean="0">
              <a:solidFill>
                <a:srgbClr val="000000"/>
              </a:solidFill>
              <a:latin typeface="Arial" pitchFamily="34" charset="0"/>
              <a:cs typeface="Arial" pitchFamily="34" charset="0"/>
            </a:endParaRPr>
          </a:p>
          <a:p>
            <a:pPr marL="111125" lvl="0" indent="-111125" algn="just" defTabSz="914400" fontAlgn="base">
              <a:spcBef>
                <a:spcPct val="0"/>
              </a:spcBef>
              <a:spcAft>
                <a:spcPct val="0"/>
              </a:spcAft>
              <a:buFont typeface="Arial"/>
              <a:buChar char="•"/>
            </a:pPr>
            <a:r>
              <a:rPr lang="en-US" sz="900" dirty="0">
                <a:solidFill>
                  <a:srgbClr val="000000"/>
                </a:solidFill>
                <a:latin typeface="Arial" pitchFamily="34" charset="0"/>
                <a:cs typeface="Arial" pitchFamily="34" charset="0"/>
              </a:rPr>
              <a:t>e</a:t>
            </a:r>
            <a:r>
              <a:rPr lang="en-US" sz="900" dirty="0" smtClean="0">
                <a:solidFill>
                  <a:srgbClr val="000000"/>
                </a:solidFill>
                <a:latin typeface="Arial" pitchFamily="34" charset="0"/>
                <a:cs typeface="Arial" pitchFamily="34" charset="0"/>
              </a:rPr>
              <a:t>xplore the awareness and perceptions of rural small businesses’ owners and managers regarding experiential marketing strategies and the value of creating positive customer experience, focusing on store visual communications.</a:t>
            </a:r>
          </a:p>
          <a:p>
            <a:pPr marL="111125" lvl="0" indent="-111125" algn="just" defTabSz="914400" fontAlgn="base">
              <a:spcBef>
                <a:spcPct val="0"/>
              </a:spcBef>
              <a:spcAft>
                <a:spcPct val="0"/>
              </a:spcAft>
              <a:buFont typeface="Arial"/>
              <a:buChar char="•"/>
            </a:pPr>
            <a:r>
              <a:rPr lang="en-US" sz="900" dirty="0">
                <a:solidFill>
                  <a:srgbClr val="000000"/>
                </a:solidFill>
                <a:latin typeface="Arial" pitchFamily="34" charset="0"/>
                <a:cs typeface="Arial" pitchFamily="34" charset="0"/>
              </a:rPr>
              <a:t>d</a:t>
            </a:r>
            <a:r>
              <a:rPr lang="en-US" sz="900" dirty="0" smtClean="0">
                <a:solidFill>
                  <a:srgbClr val="000000"/>
                </a:solidFill>
                <a:latin typeface="Arial" pitchFamily="34" charset="0"/>
                <a:cs typeface="Arial" pitchFamily="34" charset="0"/>
              </a:rPr>
              <a:t>evelop an education model to demonstrate the importance to rural small businesses of effective visual communications. </a:t>
            </a:r>
          </a:p>
          <a:p>
            <a:pPr marL="111125" lvl="0" indent="-111125" algn="just" defTabSz="914400" fontAlgn="base">
              <a:spcBef>
                <a:spcPct val="0"/>
              </a:spcBef>
              <a:spcAft>
                <a:spcPct val="0"/>
              </a:spcAft>
              <a:buFont typeface="Arial"/>
              <a:buChar char="•"/>
            </a:pPr>
            <a:r>
              <a:rPr lang="en-US" sz="900" dirty="0">
                <a:solidFill>
                  <a:srgbClr val="000000"/>
                </a:solidFill>
                <a:latin typeface="Arial" pitchFamily="34" charset="0"/>
                <a:cs typeface="Arial" pitchFamily="34" charset="0"/>
              </a:rPr>
              <a:t>d</a:t>
            </a:r>
            <a:r>
              <a:rPr lang="en-US" sz="900" dirty="0" smtClean="0">
                <a:solidFill>
                  <a:srgbClr val="000000"/>
                </a:solidFill>
                <a:latin typeface="Arial" pitchFamily="34" charset="0"/>
                <a:cs typeface="Arial" pitchFamily="34" charset="0"/>
              </a:rPr>
              <a:t>evelop a social network site to provide small business with a venue for knowledge exchange and communications.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88541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1699</TotalTime>
  <Words>767</Words>
  <Application>Microsoft Office PowerPoint</Application>
  <PresentationFormat>Custom</PresentationFormat>
  <Paragraphs>58</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cahs</dc:creator>
  <cp:lastModifiedBy>Carol Warfield</cp:lastModifiedBy>
  <cp:revision>53</cp:revision>
  <dcterms:created xsi:type="dcterms:W3CDTF">2012-09-06T10:40:35Z</dcterms:created>
  <dcterms:modified xsi:type="dcterms:W3CDTF">2012-12-07T15:23:19Z</dcterms:modified>
</cp:coreProperties>
</file>