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Lst>
  <p:sldSz cx="10058400" cy="7772400"/>
  <p:notesSz cx="7102475" cy="93884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6" autoAdjust="0"/>
    <p:restoredTop sz="94660"/>
  </p:normalViewPr>
  <p:slideViewPr>
    <p:cSldViewPr>
      <p:cViewPr>
        <p:scale>
          <a:sx n="100" d="100"/>
          <a:sy n="100" d="100"/>
        </p:scale>
        <p:origin x="-72" y="-72"/>
      </p:cViewPr>
      <p:guideLst>
        <p:guide orient="horz" pos="2448"/>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78CD5-1849-4075-9F23-E4F11D59E011}"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407865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78CD5-1849-4075-9F23-E4F11D59E011}"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385555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78CD5-1849-4075-9F23-E4F11D59E011}"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356341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78CD5-1849-4075-9F23-E4F11D59E011}"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272118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78CD5-1849-4075-9F23-E4F11D59E011}"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85295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78CD5-1849-4075-9F23-E4F11D59E011}" type="datetimeFigureOut">
              <a:rPr lang="en-US" smtClean="0"/>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280400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78CD5-1849-4075-9F23-E4F11D59E011}" type="datetimeFigureOut">
              <a:rPr lang="en-US" smtClean="0"/>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48290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78CD5-1849-4075-9F23-E4F11D59E011}" type="datetimeFigureOut">
              <a:rPr lang="en-US" smtClean="0"/>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336838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78CD5-1849-4075-9F23-E4F11D59E011}" type="datetimeFigureOut">
              <a:rPr lang="en-US" smtClean="0"/>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304752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78CD5-1849-4075-9F23-E4F11D59E011}" type="datetimeFigureOut">
              <a:rPr lang="en-US" smtClean="0"/>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398487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78CD5-1849-4075-9F23-E4F11D59E011}" type="datetimeFigureOut">
              <a:rPr lang="en-US" smtClean="0"/>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6BA7E-CCAC-4097-8DD2-DF8F748B5835}" type="slidenum">
              <a:rPr lang="en-US" smtClean="0"/>
              <a:t>‹#›</a:t>
            </a:fld>
            <a:endParaRPr lang="en-US"/>
          </a:p>
        </p:txBody>
      </p:sp>
    </p:spTree>
    <p:extLst>
      <p:ext uri="{BB962C8B-B14F-4D97-AF65-F5344CB8AC3E}">
        <p14:creationId xmlns:p14="http://schemas.microsoft.com/office/powerpoint/2010/main" val="282054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90A78CD5-1849-4075-9F23-E4F11D59E011}" type="datetimeFigureOut">
              <a:rPr lang="en-US" smtClean="0"/>
              <a:t>11/29/2012</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3946BA7E-CCAC-4097-8DD2-DF8F748B5835}" type="slidenum">
              <a:rPr lang="en-US" smtClean="0"/>
              <a:t>‹#›</a:t>
            </a:fld>
            <a:endParaRPr lang="en-US"/>
          </a:p>
        </p:txBody>
      </p:sp>
    </p:spTree>
    <p:extLst>
      <p:ext uri="{BB962C8B-B14F-4D97-AF65-F5344CB8AC3E}">
        <p14:creationId xmlns:p14="http://schemas.microsoft.com/office/powerpoint/2010/main" val="31595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p:cNvPicPr>
            <a:picLocks noChangeAspect="1"/>
          </p:cNvPicPr>
          <p:nvPr/>
        </p:nvPicPr>
        <p:blipFill rotWithShape="1">
          <a:blip r:embed="rId2" cstate="print">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3">
                    <a14:imgEffect>
                      <a14:artisticPencilSketch/>
                    </a14:imgEffect>
                    <a14:imgEffect>
                      <a14:saturation sat="135000"/>
                    </a14:imgEffect>
                  </a14:imgLayer>
                </a14:imgProps>
              </a:ext>
              <a:ext uri="{28A0092B-C50C-407E-A947-70E740481C1C}">
                <a14:useLocalDpi xmlns:a14="http://schemas.microsoft.com/office/drawing/2010/main" val="0"/>
              </a:ext>
            </a:extLst>
          </a:blip>
          <a:srcRect l="180" r="49145"/>
          <a:stretch/>
        </p:blipFill>
        <p:spPr>
          <a:xfrm>
            <a:off x="5181600" y="228600"/>
            <a:ext cx="4724400" cy="5207898"/>
          </a:xfrm>
          <a:prstGeom prst="rect">
            <a:avLst/>
          </a:prstGeom>
        </p:spPr>
      </p:pic>
      <p:sp>
        <p:nvSpPr>
          <p:cNvPr id="2103" name="Text Box 69"/>
          <p:cNvSpPr txBox="1">
            <a:spLocks noChangeArrowheads="1"/>
          </p:cNvSpPr>
          <p:nvPr/>
        </p:nvSpPr>
        <p:spPr bwMode="auto">
          <a:xfrm>
            <a:off x="5442587" y="6674214"/>
            <a:ext cx="1257300" cy="8001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E"/>
                </a:solidFill>
                <a:effectLst/>
                <a:latin typeface="Arial" pitchFamily="34" charset="0"/>
                <a:ea typeface="Times New Roman" pitchFamily="18" charset="0"/>
                <a:cs typeface="Arial" pitchFamily="34" charset="0"/>
              </a:rPr>
              <a:t>5432 Any Street West</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E"/>
                </a:solidFill>
                <a:effectLst/>
                <a:latin typeface="Arial" pitchFamily="34" charset="0"/>
                <a:ea typeface="Times New Roman" pitchFamily="18" charset="0"/>
                <a:cs typeface="Arial" pitchFamily="34" charset="0"/>
              </a:rPr>
              <a:t>Townsville, State 54321</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E"/>
                </a:solidFill>
                <a:effectLst/>
                <a:latin typeface="Arial" pitchFamily="34" charset="0"/>
                <a:ea typeface="Times New Roman" pitchFamily="18" charset="0"/>
                <a:cs typeface="Arial" pitchFamily="34" charset="0"/>
              </a:rPr>
              <a:t>555.543.5432 ph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E"/>
                </a:solidFill>
                <a:effectLst/>
                <a:latin typeface="Arial" pitchFamily="34" charset="0"/>
                <a:ea typeface="Times New Roman" pitchFamily="18" charset="0"/>
                <a:cs typeface="Arial" pitchFamily="34" charset="0"/>
              </a:rPr>
              <a:t>555.543.5433 fax</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E"/>
                </a:solidFill>
                <a:effectLst/>
                <a:latin typeface="Arial" pitchFamily="34" charset="0"/>
                <a:ea typeface="Times New Roman" pitchFamily="18" charset="0"/>
                <a:cs typeface="Arial" pitchFamily="34" charset="0"/>
              </a:rPr>
              <a:t>www.yourwebsitehere.com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7" name="Freeform 128"/>
          <p:cNvSpPr>
            <a:spLocks/>
          </p:cNvSpPr>
          <p:nvPr/>
        </p:nvSpPr>
        <p:spPr bwMode="auto">
          <a:xfrm>
            <a:off x="152400" y="4533900"/>
            <a:ext cx="9753600" cy="2999150"/>
          </a:xfrm>
          <a:custGeom>
            <a:avLst/>
            <a:gdLst>
              <a:gd name="T0" fmla="*/ 3168 w 3168"/>
              <a:gd name="T1" fmla="*/ 1422 h 1422"/>
              <a:gd name="T2" fmla="*/ 3168 w 3168"/>
              <a:gd name="T3" fmla="*/ 398 h 1422"/>
              <a:gd name="T4" fmla="*/ 2182 w 3168"/>
              <a:gd name="T5" fmla="*/ 366 h 1422"/>
              <a:gd name="T6" fmla="*/ 0 w 3168"/>
              <a:gd name="T7" fmla="*/ 0 h 1422"/>
              <a:gd name="T8" fmla="*/ 0 w 3168"/>
              <a:gd name="T9" fmla="*/ 1422 h 1422"/>
              <a:gd name="T10" fmla="*/ 3168 w 3168"/>
              <a:gd name="T11" fmla="*/ 1422 h 1422"/>
            </a:gdLst>
            <a:ahLst/>
            <a:cxnLst>
              <a:cxn ang="0">
                <a:pos x="T0" y="T1"/>
              </a:cxn>
              <a:cxn ang="0">
                <a:pos x="T2" y="T3"/>
              </a:cxn>
              <a:cxn ang="0">
                <a:pos x="T4" y="T5"/>
              </a:cxn>
              <a:cxn ang="0">
                <a:pos x="T6" y="T7"/>
              </a:cxn>
              <a:cxn ang="0">
                <a:pos x="T8" y="T9"/>
              </a:cxn>
              <a:cxn ang="0">
                <a:pos x="T10" y="T11"/>
              </a:cxn>
            </a:cxnLst>
            <a:rect l="0" t="0" r="r" b="b"/>
            <a:pathLst>
              <a:path w="3168" h="1422">
                <a:moveTo>
                  <a:pt x="3168" y="1422"/>
                </a:moveTo>
                <a:cubicBezTo>
                  <a:pt x="3168" y="398"/>
                  <a:pt x="3168" y="398"/>
                  <a:pt x="3168" y="398"/>
                </a:cubicBezTo>
                <a:cubicBezTo>
                  <a:pt x="2969" y="397"/>
                  <a:pt x="2631" y="394"/>
                  <a:pt x="2182" y="366"/>
                </a:cubicBezTo>
                <a:cubicBezTo>
                  <a:pt x="1865" y="347"/>
                  <a:pt x="668" y="230"/>
                  <a:pt x="0" y="0"/>
                </a:cubicBezTo>
                <a:cubicBezTo>
                  <a:pt x="0" y="1422"/>
                  <a:pt x="0" y="1422"/>
                  <a:pt x="0" y="1422"/>
                </a:cubicBezTo>
                <a:lnTo>
                  <a:pt x="3168" y="1422"/>
                </a:lnTo>
                <a:close/>
              </a:path>
            </a:pathLst>
          </a:custGeom>
          <a:solidFill>
            <a:srgbClr val="2E3640"/>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28" name="Freeform 127"/>
          <p:cNvSpPr>
            <a:spLocks/>
          </p:cNvSpPr>
          <p:nvPr/>
        </p:nvSpPr>
        <p:spPr bwMode="auto">
          <a:xfrm>
            <a:off x="227650" y="1345043"/>
            <a:ext cx="3086100" cy="577850"/>
          </a:xfrm>
          <a:custGeom>
            <a:avLst/>
            <a:gdLst>
              <a:gd name="T0" fmla="*/ 0 w 1036"/>
              <a:gd name="T1" fmla="*/ 0 h 183"/>
              <a:gd name="T2" fmla="*/ 1036 w 1036"/>
              <a:gd name="T3" fmla="*/ 183 h 183"/>
            </a:gdLst>
            <a:ahLst/>
            <a:cxnLst>
              <a:cxn ang="0">
                <a:pos x="T0" y="T1"/>
              </a:cxn>
              <a:cxn ang="0">
                <a:pos x="T2" y="T3"/>
              </a:cxn>
            </a:cxnLst>
            <a:rect l="0" t="0" r="r" b="b"/>
            <a:pathLst>
              <a:path w="1036" h="183">
                <a:moveTo>
                  <a:pt x="0" y="0"/>
                </a:moveTo>
                <a:cubicBezTo>
                  <a:pt x="359" y="87"/>
                  <a:pt x="709" y="145"/>
                  <a:pt x="1036" y="183"/>
                </a:cubicBezTo>
              </a:path>
            </a:pathLst>
          </a:custGeom>
          <a:noFill/>
          <a:ln w="6350">
            <a:solidFill>
              <a:srgbClr val="FFFFFE"/>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29" name="Freeform 126"/>
          <p:cNvSpPr>
            <a:spLocks/>
          </p:cNvSpPr>
          <p:nvPr/>
        </p:nvSpPr>
        <p:spPr bwMode="auto">
          <a:xfrm>
            <a:off x="227650" y="1322818"/>
            <a:ext cx="3086100" cy="676275"/>
          </a:xfrm>
          <a:custGeom>
            <a:avLst/>
            <a:gdLst>
              <a:gd name="T0" fmla="*/ 0 w 1036"/>
              <a:gd name="T1" fmla="*/ 0 h 214"/>
              <a:gd name="T2" fmla="*/ 1036 w 1036"/>
              <a:gd name="T3" fmla="*/ 214 h 214"/>
            </a:gdLst>
            <a:ahLst/>
            <a:cxnLst>
              <a:cxn ang="0">
                <a:pos x="T0" y="T1"/>
              </a:cxn>
              <a:cxn ang="0">
                <a:pos x="T2" y="T3"/>
              </a:cxn>
            </a:cxnLst>
            <a:rect l="0" t="0" r="r" b="b"/>
            <a:pathLst>
              <a:path w="1036" h="214">
                <a:moveTo>
                  <a:pt x="0" y="0"/>
                </a:moveTo>
                <a:cubicBezTo>
                  <a:pt x="357" y="98"/>
                  <a:pt x="708" y="167"/>
                  <a:pt x="1036" y="214"/>
                </a:cubicBezTo>
              </a:path>
            </a:pathLst>
          </a:custGeom>
          <a:noFill/>
          <a:ln w="6350">
            <a:solidFill>
              <a:srgbClr val="FFFFFE"/>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24"/>
          <p:cNvSpPr>
            <a:spLocks/>
          </p:cNvSpPr>
          <p:nvPr/>
        </p:nvSpPr>
        <p:spPr bwMode="auto">
          <a:xfrm>
            <a:off x="227650" y="1367268"/>
            <a:ext cx="3086100" cy="638175"/>
          </a:xfrm>
          <a:custGeom>
            <a:avLst/>
            <a:gdLst>
              <a:gd name="T0" fmla="*/ 0 w 1036"/>
              <a:gd name="T1" fmla="*/ 0 h 202"/>
              <a:gd name="T2" fmla="*/ 1036 w 1036"/>
              <a:gd name="T3" fmla="*/ 202 h 202"/>
            </a:gdLst>
            <a:ahLst/>
            <a:cxnLst>
              <a:cxn ang="0">
                <a:pos x="T0" y="T1"/>
              </a:cxn>
              <a:cxn ang="0">
                <a:pos x="T2" y="T3"/>
              </a:cxn>
            </a:cxnLst>
            <a:rect l="0" t="0" r="r" b="b"/>
            <a:pathLst>
              <a:path w="1036" h="202">
                <a:moveTo>
                  <a:pt x="0" y="0"/>
                </a:moveTo>
                <a:cubicBezTo>
                  <a:pt x="358" y="94"/>
                  <a:pt x="708" y="158"/>
                  <a:pt x="1036" y="202"/>
                </a:cubicBezTo>
              </a:path>
            </a:pathLst>
          </a:custGeom>
          <a:noFill/>
          <a:ln w="6350">
            <a:solidFill>
              <a:srgbClr val="FFFFFE"/>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2" name="Text Box 96"/>
          <p:cNvSpPr txBox="1">
            <a:spLocks noChangeArrowheads="1"/>
          </p:cNvSpPr>
          <p:nvPr/>
        </p:nvSpPr>
        <p:spPr bwMode="auto">
          <a:xfrm>
            <a:off x="276225" y="5181600"/>
            <a:ext cx="4419600" cy="22860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n-US" sz="1050" b="1" dirty="0" smtClean="0">
                <a:solidFill>
                  <a:srgbClr val="EF792F"/>
                </a:solidFill>
                <a:latin typeface="Arial Narrow" pitchFamily="34" charset="0"/>
                <a:cs typeface="Arial" pitchFamily="34" charset="0"/>
              </a:rPr>
              <a:t>ABOUT</a:t>
            </a:r>
          </a:p>
          <a:p>
            <a:pPr algn="just"/>
            <a:r>
              <a:rPr lang="en-US" sz="900" dirty="0" smtClean="0">
                <a:solidFill>
                  <a:srgbClr val="FFFFFE"/>
                </a:solidFill>
                <a:latin typeface="Arial" pitchFamily="34" charset="0"/>
                <a:ea typeface="Times New Roman" pitchFamily="18" charset="0"/>
                <a:cs typeface="Arial" pitchFamily="34" charset="0"/>
              </a:rPr>
              <a:t>Virtual </a:t>
            </a:r>
            <a:r>
              <a:rPr lang="en-US" sz="900" dirty="0">
                <a:solidFill>
                  <a:srgbClr val="FFFFFE"/>
                </a:solidFill>
                <a:latin typeface="Arial" pitchFamily="34" charset="0"/>
                <a:ea typeface="Times New Roman" pitchFamily="18" charset="0"/>
                <a:cs typeface="Arial" pitchFamily="34" charset="0"/>
              </a:rPr>
              <a:t>Technologies has been a converging area of research for </a:t>
            </a:r>
            <a:r>
              <a:rPr lang="en-US" sz="900" dirty="0" smtClean="0">
                <a:solidFill>
                  <a:srgbClr val="FFFFFE"/>
                </a:solidFill>
                <a:latin typeface="Arial" pitchFamily="34" charset="0"/>
                <a:ea typeface="Times New Roman" pitchFamily="18" charset="0"/>
                <a:cs typeface="Arial" pitchFamily="34" charset="0"/>
              </a:rPr>
              <a:t>CADS </a:t>
            </a:r>
            <a:r>
              <a:rPr lang="en-US" sz="900" dirty="0">
                <a:solidFill>
                  <a:srgbClr val="FFFFFE"/>
                </a:solidFill>
                <a:latin typeface="Arial" pitchFamily="34" charset="0"/>
                <a:ea typeface="Times New Roman" pitchFamily="18" charset="0"/>
                <a:cs typeface="Arial" pitchFamily="34" charset="0"/>
              </a:rPr>
              <a:t>faculty. This research stream began </a:t>
            </a:r>
            <a:r>
              <a:rPr lang="en-US" sz="900" dirty="0" smtClean="0">
                <a:solidFill>
                  <a:srgbClr val="FFFFFE"/>
                </a:solidFill>
                <a:latin typeface="Arial" pitchFamily="34" charset="0"/>
                <a:ea typeface="Times New Roman" pitchFamily="18" charset="0"/>
                <a:cs typeface="Arial" pitchFamily="34" charset="0"/>
              </a:rPr>
              <a:t>in 2005 </a:t>
            </a:r>
            <a:r>
              <a:rPr lang="en-US" sz="900" dirty="0">
                <a:solidFill>
                  <a:srgbClr val="FFFFFE"/>
                </a:solidFill>
                <a:latin typeface="Arial" pitchFamily="34" charset="0"/>
                <a:ea typeface="Times New Roman" pitchFamily="18" charset="0"/>
                <a:cs typeface="Arial" pitchFamily="34" charset="0"/>
              </a:rPr>
              <a:t>with funding from the Department of Commerce on research involving product virtualizations, virtual try-on, and sensory enabling </a:t>
            </a:r>
            <a:r>
              <a:rPr lang="en-US" sz="900" dirty="0" smtClean="0">
                <a:solidFill>
                  <a:srgbClr val="FFFFFE"/>
                </a:solidFill>
                <a:latin typeface="Arial" pitchFamily="34" charset="0"/>
                <a:ea typeface="Times New Roman" pitchFamily="18" charset="0"/>
                <a:cs typeface="Arial" pitchFamily="34" charset="0"/>
              </a:rPr>
              <a:t>technologies for the apparel industry. This research stream has since then expanded with funding from the National Science Foundation and the Offices of Research and Outreach at Auburn University to include </a:t>
            </a:r>
            <a:r>
              <a:rPr lang="en-US" sz="900" dirty="0">
                <a:solidFill>
                  <a:srgbClr val="FFFFFE"/>
                </a:solidFill>
                <a:latin typeface="Arial" pitchFamily="34" charset="0"/>
                <a:ea typeface="Times New Roman" pitchFamily="18" charset="0"/>
                <a:cs typeface="Arial" pitchFamily="34" charset="0"/>
              </a:rPr>
              <a:t>virtual communication </a:t>
            </a:r>
            <a:r>
              <a:rPr lang="en-US" sz="900" dirty="0" smtClean="0">
                <a:solidFill>
                  <a:srgbClr val="FFFFFE"/>
                </a:solidFill>
                <a:latin typeface="Arial" pitchFamily="34" charset="0"/>
                <a:ea typeface="Times New Roman" pitchFamily="18" charset="0"/>
                <a:cs typeface="Arial" pitchFamily="34" charset="0"/>
              </a:rPr>
              <a:t>technologies  such as the embodied conversational agent (ECA) technology to promote adoption of Internet-based consumer applications among the senior population. The focus of future applications of these technologies will be in the areas of:</a:t>
            </a:r>
            <a:endParaRPr lang="en-US" sz="900" dirty="0">
              <a:solidFill>
                <a:srgbClr val="FFFFFE"/>
              </a:solidFill>
              <a:latin typeface="Arial" pitchFamily="34" charset="0"/>
              <a:ea typeface="Times New Roman" pitchFamily="18"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endParaRPr kumimoji="0" lang="en-US" sz="1000" b="0" i="0" u="none" strike="noStrike" cap="none" normalizeH="0" baseline="0" dirty="0" smtClean="0">
              <a:ln>
                <a:noFill/>
              </a:ln>
              <a:solidFill>
                <a:srgbClr val="EF792F"/>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en-US" sz="1000" b="0" i="0" u="none" strike="noStrike" cap="none" normalizeH="0" baseline="0" dirty="0" smtClean="0">
                <a:ln>
                  <a:noFill/>
                </a:ln>
                <a:solidFill>
                  <a:srgbClr val="EF792F"/>
                </a:solidFill>
                <a:effectLst/>
                <a:latin typeface="Arial" pitchFamily="34" charset="0"/>
                <a:ea typeface="Times New Roman" pitchFamily="18" charset="0"/>
                <a:cs typeface="Arial" pitchFamily="34" charset="0"/>
              </a:rPr>
              <a:t>• </a:t>
            </a:r>
            <a:r>
              <a:rPr lang="en-US" sz="1000" dirty="0" smtClean="0">
                <a:solidFill>
                  <a:srgbClr val="EF792F"/>
                </a:solidFill>
                <a:latin typeface="Arial" pitchFamily="34" charset="0"/>
                <a:ea typeface="Times New Roman" pitchFamily="18" charset="0"/>
                <a:cs typeface="Arial" pitchFamily="34" charset="0"/>
              </a:rPr>
              <a:t>E-Commerce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defTabSz="914400" eaLnBrk="0" fontAlgn="base" hangingPunct="0">
              <a:spcBef>
                <a:spcPct val="0"/>
              </a:spcBef>
              <a:spcAft>
                <a:spcPct val="0"/>
              </a:spcAft>
            </a:pPr>
            <a:r>
              <a:rPr lang="en-US" sz="1000" dirty="0" smtClean="0">
                <a:solidFill>
                  <a:srgbClr val="EF792F"/>
                </a:solidFill>
                <a:latin typeface="Arial" pitchFamily="34" charset="0"/>
                <a:ea typeface="Times New Roman" pitchFamily="18" charset="0"/>
                <a:cs typeface="Arial" pitchFamily="34" charset="0"/>
              </a:rPr>
              <a:t>• E-Pharmacy</a:t>
            </a:r>
          </a:p>
          <a:p>
            <a:pPr defTabSz="914400" eaLnBrk="0" fontAlgn="base" hangingPunct="0">
              <a:spcBef>
                <a:spcPct val="0"/>
              </a:spcBef>
              <a:spcAft>
                <a:spcPct val="0"/>
              </a:spcAft>
            </a:pPr>
            <a:r>
              <a:rPr lang="en-US" sz="1000" dirty="0">
                <a:solidFill>
                  <a:srgbClr val="EF792F"/>
                </a:solidFill>
                <a:latin typeface="Arial" pitchFamily="34" charset="0"/>
                <a:ea typeface="Times New Roman" pitchFamily="18" charset="0"/>
                <a:cs typeface="Arial" pitchFamily="34" charset="0"/>
              </a:rPr>
              <a:t>• E-Health</a:t>
            </a:r>
          </a:p>
          <a:p>
            <a:pPr lvl="0" defTabSz="914400" eaLnBrk="0" fontAlgn="base" hangingPunct="0">
              <a:spcBef>
                <a:spcPct val="0"/>
              </a:spcBef>
              <a:spcAft>
                <a:spcPct val="0"/>
              </a:spcAft>
            </a:pPr>
            <a:endParaRPr lang="en-US" sz="1000" dirty="0">
              <a:latin typeface="Arial" pitchFamily="34" charset="0"/>
              <a:cs typeface="Arial" pitchFamily="34" charset="0"/>
            </a:endParaRPr>
          </a:p>
          <a:p>
            <a:pPr lvl="0" defTabSz="914400" eaLnBrk="0" fontAlgn="base" hangingPunct="0">
              <a:lnSpc>
                <a:spcPct val="150000"/>
              </a:lnSpc>
              <a:spcBef>
                <a:spcPct val="0"/>
              </a:spcBef>
              <a:spcAft>
                <a:spcPct val="0"/>
              </a:spcAft>
            </a:pPr>
            <a:endParaRPr lang="en-US" sz="1000" dirty="0">
              <a:latin typeface="Arial" pitchFamily="34" charset="0"/>
              <a:cs typeface="Arial" pitchFamily="34" charset="0"/>
            </a:endParaRPr>
          </a:p>
          <a:p>
            <a:pPr marR="0" lvl="0" algn="l" defTabSz="914400" rtl="0" eaLnBrk="0" fontAlgn="base" latinLnBrk="0" hangingPunct="0">
              <a:lnSpc>
                <a:spcPct val="150000"/>
              </a:lnSpc>
              <a:spcBef>
                <a:spcPct val="0"/>
              </a:spcBef>
              <a:spcAft>
                <a:spcPct val="0"/>
              </a:spcAft>
              <a:buClrTx/>
              <a:buSzTx/>
              <a:tabLst/>
            </a:pPr>
            <a:endParaRPr lang="en-US" sz="1000" dirty="0" smtClean="0">
              <a:solidFill>
                <a:srgbClr val="EF792F"/>
              </a:solidFill>
              <a:latin typeface="Arial" pitchFamily="34" charset="0"/>
              <a:ea typeface="Times New Roman" pitchFamily="18" charset="0"/>
              <a:cs typeface="Arial" pitchFamily="34" charset="0"/>
            </a:endParaRPr>
          </a:p>
        </p:txBody>
      </p:sp>
      <p:sp>
        <p:nvSpPr>
          <p:cNvPr id="83" name="Text Box 95"/>
          <p:cNvSpPr txBox="1">
            <a:spLocks noChangeArrowheads="1"/>
          </p:cNvSpPr>
          <p:nvPr/>
        </p:nvSpPr>
        <p:spPr bwMode="auto">
          <a:xfrm>
            <a:off x="6580957" y="314325"/>
            <a:ext cx="3172643" cy="5143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Arial Narrow" pitchFamily="34" charset="0"/>
                <a:ea typeface="Times New Roman" pitchFamily="18" charset="0"/>
                <a:cs typeface="Arial" pitchFamily="34" charset="0"/>
              </a:rPr>
              <a:t>Virtual Technologies</a:t>
            </a:r>
            <a:r>
              <a:rPr kumimoji="0" lang="en-US" b="0" i="0" u="none" strike="noStrike" cap="none" normalizeH="0" baseline="0" dirty="0" smtClean="0">
                <a:ln>
                  <a:noFill/>
                </a:ln>
                <a:solidFill>
                  <a:schemeClr val="bg1"/>
                </a:solidFill>
                <a:effectLst/>
                <a:latin typeface="Arial Narrow" pitchFamily="34" charset="0"/>
                <a:ea typeface="Times New Roman" pitchFamily="18" charset="0"/>
                <a:cs typeface="Arial" pitchFamily="34" charset="0"/>
              </a:rPr>
              <a:t> </a:t>
            </a:r>
            <a:r>
              <a:rPr lang="en-US" sz="1800" b="1" dirty="0" smtClean="0">
                <a:solidFill>
                  <a:srgbClr val="EF792F"/>
                </a:solidFill>
                <a:latin typeface="Arial Narrow" pitchFamily="34" charset="0"/>
                <a:ea typeface="Times New Roman" pitchFamily="18" charset="0"/>
                <a:cs typeface="Arial" pitchFamily="34" charset="0"/>
              </a:rPr>
              <a:t>RESEARCH</a:t>
            </a:r>
            <a:endParaRPr kumimoji="0" lang="en-US" sz="1800" b="0" i="0" u="none" strike="noStrike" cap="none" normalizeH="0" baseline="0" dirty="0" smtClean="0">
              <a:ln>
                <a:noFill/>
              </a:ln>
              <a:solidFill>
                <a:schemeClr val="tx1"/>
              </a:solidFill>
              <a:latin typeface="Arial Narrow" pitchFamily="34" charset="0"/>
              <a:cs typeface="Arial" pitchFamily="34" charset="0"/>
            </a:endParaRPr>
          </a:p>
        </p:txBody>
      </p:sp>
      <p:sp>
        <p:nvSpPr>
          <p:cNvPr id="84" name="Rectangle 132"/>
          <p:cNvSpPr>
            <a:spLocks noChangeArrowheads="1"/>
          </p:cNvSpPr>
          <p:nvPr/>
        </p:nvSpPr>
        <p:spPr bwMode="auto">
          <a:xfrm>
            <a:off x="0" y="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152400" y="28575"/>
            <a:ext cx="4740021" cy="5109091"/>
          </a:xfrm>
          <a:prstGeom prst="rect">
            <a:avLst/>
          </a:prstGeom>
        </p:spPr>
        <p:txBody>
          <a:bodyPr wrap="square">
            <a:spAutoFit/>
          </a:bodyPr>
          <a:lstStyle/>
          <a:p>
            <a:pPr defTabSz="914400" fontAlgn="base">
              <a:lnSpc>
                <a:spcPct val="150000"/>
              </a:lnSpc>
              <a:spcBef>
                <a:spcPct val="0"/>
              </a:spcBef>
              <a:spcAft>
                <a:spcPct val="0"/>
              </a:spcAft>
              <a:tabLst>
                <a:tab pos="395288" algn="l"/>
                <a:tab pos="1028700" algn="l"/>
              </a:tabLst>
            </a:pPr>
            <a:r>
              <a:rPr lang="en-US" sz="1800" dirty="0" smtClean="0">
                <a:solidFill>
                  <a:schemeClr val="accent6"/>
                </a:solidFill>
                <a:latin typeface="Arial" pitchFamily="34" charset="0"/>
                <a:cs typeface="Arial" pitchFamily="34" charset="0"/>
              </a:rPr>
              <a:t>PRODUCT VIRTUALIZATION</a:t>
            </a:r>
            <a:endParaRPr lang="en-US" sz="1800" dirty="0">
              <a:solidFill>
                <a:schemeClr val="accent6"/>
              </a:solidFill>
              <a:latin typeface="Arial" pitchFamily="34" charset="0"/>
              <a:cs typeface="Arial" pitchFamily="34" charset="0"/>
            </a:endParaRPr>
          </a:p>
          <a:p>
            <a:r>
              <a:rPr lang="en-US" sz="1000" dirty="0" smtClean="0">
                <a:solidFill>
                  <a:srgbClr val="EF792F"/>
                </a:solidFill>
                <a:latin typeface="Arial" pitchFamily="34" charset="0"/>
                <a:cs typeface="Arial" pitchFamily="34" charset="0"/>
              </a:rPr>
              <a:t>PROJECTS </a:t>
            </a:r>
          </a:p>
          <a:p>
            <a:pPr algn="just"/>
            <a:r>
              <a:rPr lang="en-US" sz="900" dirty="0" smtClean="0">
                <a:solidFill>
                  <a:srgbClr val="2E3640"/>
                </a:solidFill>
                <a:latin typeface="Arial" pitchFamily="34" charset="0"/>
                <a:ea typeface="Times New Roman" pitchFamily="18" charset="0"/>
                <a:cs typeface="Arial" pitchFamily="34" charset="0"/>
              </a:rPr>
              <a:t>CADS researchers show empirical </a:t>
            </a:r>
            <a:r>
              <a:rPr lang="en-US" sz="900" dirty="0">
                <a:solidFill>
                  <a:srgbClr val="2E3640"/>
                </a:solidFill>
                <a:latin typeface="Arial" pitchFamily="34" charset="0"/>
                <a:ea typeface="Times New Roman" pitchFamily="18" charset="0"/>
                <a:cs typeface="Arial" pitchFamily="34" charset="0"/>
              </a:rPr>
              <a:t>support for the role of sensory enabling technologies (SETs) in enhancing online shopping intentions via reduced product risk perceptions and enhanced entertainment value of the online shopping experience.  Virtual try-on </a:t>
            </a:r>
            <a:r>
              <a:rPr lang="en-US" sz="900" dirty="0" smtClean="0">
                <a:solidFill>
                  <a:srgbClr val="2E3640"/>
                </a:solidFill>
                <a:latin typeface="Arial" pitchFamily="34" charset="0"/>
                <a:ea typeface="Times New Roman" pitchFamily="18" charset="0"/>
                <a:cs typeface="Arial" pitchFamily="34" charset="0"/>
              </a:rPr>
              <a:t>plays </a:t>
            </a:r>
            <a:r>
              <a:rPr lang="en-US" sz="900" dirty="0">
                <a:solidFill>
                  <a:srgbClr val="2E3640"/>
                </a:solidFill>
                <a:latin typeface="Arial" pitchFamily="34" charset="0"/>
                <a:ea typeface="Times New Roman" pitchFamily="18" charset="0"/>
                <a:cs typeface="Arial" pitchFamily="34" charset="0"/>
              </a:rPr>
              <a:t>a strong hedonic role, increasing the entertainment value of the online shopping process; 2D views (larger view and </a:t>
            </a:r>
            <a:r>
              <a:rPr lang="en-US" sz="900" dirty="0" smtClean="0">
                <a:solidFill>
                  <a:srgbClr val="2E3640"/>
                </a:solidFill>
                <a:latin typeface="Arial" pitchFamily="34" charset="0"/>
                <a:ea typeface="Times New Roman" pitchFamily="18" charset="0"/>
                <a:cs typeface="Arial" pitchFamily="34" charset="0"/>
              </a:rPr>
              <a:t>alternate product </a:t>
            </a:r>
            <a:r>
              <a:rPr lang="en-US" sz="900" dirty="0">
                <a:solidFill>
                  <a:srgbClr val="2E3640"/>
                </a:solidFill>
                <a:latin typeface="Arial" pitchFamily="34" charset="0"/>
                <a:ea typeface="Times New Roman" pitchFamily="18" charset="0"/>
                <a:cs typeface="Arial" pitchFamily="34" charset="0"/>
              </a:rPr>
              <a:t>views) </a:t>
            </a:r>
            <a:r>
              <a:rPr lang="en-US" sz="900" dirty="0" smtClean="0">
                <a:solidFill>
                  <a:srgbClr val="2E3640"/>
                </a:solidFill>
                <a:latin typeface="Arial" pitchFamily="34" charset="0"/>
                <a:ea typeface="Times New Roman" pitchFamily="18" charset="0"/>
                <a:cs typeface="Arial" pitchFamily="34" charset="0"/>
              </a:rPr>
              <a:t>show </a:t>
            </a:r>
            <a:r>
              <a:rPr lang="en-US" sz="900" dirty="0">
                <a:solidFill>
                  <a:srgbClr val="2E3640"/>
                </a:solidFill>
                <a:latin typeface="Arial" pitchFamily="34" charset="0"/>
                <a:ea typeface="Times New Roman" pitchFamily="18" charset="0"/>
                <a:cs typeface="Arial" pitchFamily="34" charset="0"/>
              </a:rPr>
              <a:t>a strong functional role, and 3D rotations </a:t>
            </a:r>
            <a:r>
              <a:rPr lang="en-US" sz="900" dirty="0" smtClean="0">
                <a:solidFill>
                  <a:srgbClr val="2E3640"/>
                </a:solidFill>
                <a:latin typeface="Arial" pitchFamily="34" charset="0"/>
                <a:ea typeface="Times New Roman" pitchFamily="18" charset="0"/>
                <a:cs typeface="Arial" pitchFamily="34" charset="0"/>
              </a:rPr>
              <a:t>serve </a:t>
            </a:r>
            <a:r>
              <a:rPr lang="en-US" sz="900" dirty="0">
                <a:solidFill>
                  <a:srgbClr val="2E3640"/>
                </a:solidFill>
                <a:latin typeface="Arial" pitchFamily="34" charset="0"/>
                <a:ea typeface="Times New Roman" pitchFamily="18" charset="0"/>
                <a:cs typeface="Arial" pitchFamily="34" charset="0"/>
              </a:rPr>
              <a:t>both functional and hedonic roles. Each sensory enabling technology </a:t>
            </a:r>
            <a:r>
              <a:rPr lang="en-US" sz="900" dirty="0" smtClean="0">
                <a:solidFill>
                  <a:srgbClr val="2E3640"/>
                </a:solidFill>
                <a:latin typeface="Arial" pitchFamily="34" charset="0"/>
                <a:ea typeface="Times New Roman" pitchFamily="18" charset="0"/>
                <a:cs typeface="Arial" pitchFamily="34" charset="0"/>
              </a:rPr>
              <a:t>contributes to </a:t>
            </a:r>
            <a:r>
              <a:rPr lang="en-US" sz="900" dirty="0">
                <a:solidFill>
                  <a:srgbClr val="2E3640"/>
                </a:solidFill>
                <a:latin typeface="Arial" pitchFamily="34" charset="0"/>
                <a:ea typeface="Times New Roman" pitchFamily="18" charset="0"/>
                <a:cs typeface="Arial" pitchFamily="34" charset="0"/>
              </a:rPr>
              <a:t>online shopping—either by reducing product risk perceptions, increasing perceived entertainment value or both. Additional studies show that external variables (innovativeness and technology anxiety) moderate the effect on adoption of Virtual Try-on and that no significant gender difference in the adoption process for Virtual Try-on.</a:t>
            </a:r>
          </a:p>
          <a:p>
            <a:endParaRPr lang="en-US" sz="600" dirty="0" smtClean="0">
              <a:solidFill>
                <a:srgbClr val="EF792F"/>
              </a:solidFill>
              <a:latin typeface="Arial" pitchFamily="34" charset="0"/>
              <a:cs typeface="Arial" pitchFamily="34" charset="0"/>
            </a:endParaRPr>
          </a:p>
          <a:p>
            <a:r>
              <a:rPr lang="en-US" sz="1000" dirty="0" smtClean="0">
                <a:solidFill>
                  <a:srgbClr val="EF792F"/>
                </a:solidFill>
                <a:latin typeface="Arial" pitchFamily="34" charset="0"/>
                <a:cs typeface="Arial" pitchFamily="34" charset="0"/>
              </a:rPr>
              <a:t>FUNDING</a:t>
            </a:r>
          </a:p>
          <a:p>
            <a:r>
              <a:rPr lang="en-US" sz="900" dirty="0" smtClean="0">
                <a:solidFill>
                  <a:srgbClr val="2E3640"/>
                </a:solidFill>
                <a:latin typeface="Arial" pitchFamily="34" charset="0"/>
                <a:ea typeface="Times New Roman" pitchFamily="18" charset="0"/>
                <a:cs typeface="Arial" pitchFamily="34" charset="0"/>
              </a:rPr>
              <a:t>National </a:t>
            </a:r>
            <a:r>
              <a:rPr lang="en-US" sz="900" dirty="0">
                <a:solidFill>
                  <a:srgbClr val="2E3640"/>
                </a:solidFill>
                <a:latin typeface="Arial" pitchFamily="34" charset="0"/>
                <a:ea typeface="Times New Roman" pitchFamily="18" charset="0"/>
                <a:cs typeface="Arial" pitchFamily="34" charset="0"/>
              </a:rPr>
              <a:t>Textile Center, Department of Commerce</a:t>
            </a:r>
          </a:p>
          <a:p>
            <a:endParaRPr lang="en-US" sz="600" dirty="0" smtClean="0">
              <a:solidFill>
                <a:srgbClr val="EF792F"/>
              </a:solidFill>
              <a:latin typeface="Arial" pitchFamily="34" charset="0"/>
              <a:cs typeface="Arial" pitchFamily="34" charset="0"/>
            </a:endParaRPr>
          </a:p>
          <a:p>
            <a:r>
              <a:rPr lang="en-US" sz="1000" dirty="0" smtClean="0">
                <a:solidFill>
                  <a:srgbClr val="EF792F"/>
                </a:solidFill>
                <a:latin typeface="Arial" pitchFamily="34" charset="0"/>
                <a:cs typeface="Arial" pitchFamily="34" charset="0"/>
              </a:rPr>
              <a:t>SELECTED PUBLICATIONS</a:t>
            </a:r>
          </a:p>
          <a:p>
            <a:pPr marL="57150" indent="-57150" algn="just">
              <a:buFont typeface="Arial" pitchFamily="34" charset="0"/>
              <a:buChar char="•"/>
            </a:pPr>
            <a:r>
              <a:rPr lang="en-US" sz="900" dirty="0" smtClean="0">
                <a:solidFill>
                  <a:srgbClr val="2E3640"/>
                </a:solidFill>
                <a:latin typeface="Arial" pitchFamily="34" charset="0"/>
                <a:ea typeface="Times New Roman" pitchFamily="18" charset="0"/>
                <a:cs typeface="Arial" pitchFamily="34" charset="0"/>
              </a:rPr>
              <a:t>Kim</a:t>
            </a:r>
            <a:r>
              <a:rPr lang="en-US" sz="900" dirty="0">
                <a:solidFill>
                  <a:srgbClr val="2E3640"/>
                </a:solidFill>
                <a:latin typeface="Arial" pitchFamily="34" charset="0"/>
                <a:ea typeface="Times New Roman" pitchFamily="18" charset="0"/>
                <a:cs typeface="Arial" pitchFamily="34" charset="0"/>
              </a:rPr>
              <a:t>, J. &amp; Forsythe. S. </a:t>
            </a:r>
            <a:r>
              <a:rPr lang="en-US" sz="900" dirty="0" smtClean="0">
                <a:solidFill>
                  <a:srgbClr val="2E3640"/>
                </a:solidFill>
                <a:latin typeface="Arial" pitchFamily="34" charset="0"/>
                <a:ea typeface="Times New Roman" pitchFamily="18" charset="0"/>
                <a:cs typeface="Arial" pitchFamily="34" charset="0"/>
              </a:rPr>
              <a:t>(2010). </a:t>
            </a:r>
            <a:r>
              <a:rPr lang="en-US" sz="900" dirty="0">
                <a:solidFill>
                  <a:srgbClr val="2E3640"/>
                </a:solidFill>
                <a:latin typeface="Arial" pitchFamily="34" charset="0"/>
                <a:ea typeface="Times New Roman" pitchFamily="18" charset="0"/>
                <a:cs typeface="Arial" pitchFamily="34" charset="0"/>
              </a:rPr>
              <a:t>Factors affecting adoption of product </a:t>
            </a:r>
            <a:r>
              <a:rPr lang="en-US" sz="900" dirty="0" smtClean="0">
                <a:solidFill>
                  <a:srgbClr val="2E3640"/>
                </a:solidFill>
                <a:latin typeface="Arial" pitchFamily="34" charset="0"/>
                <a:ea typeface="Times New Roman" pitchFamily="18" charset="0"/>
                <a:cs typeface="Arial" pitchFamily="34" charset="0"/>
              </a:rPr>
              <a:t>virtualization technology </a:t>
            </a:r>
            <a:r>
              <a:rPr lang="en-US" sz="900" dirty="0">
                <a:solidFill>
                  <a:srgbClr val="2E3640"/>
                </a:solidFill>
                <a:latin typeface="Arial" pitchFamily="34" charset="0"/>
                <a:ea typeface="Times New Roman" pitchFamily="18" charset="0"/>
                <a:cs typeface="Arial" pitchFamily="34" charset="0"/>
              </a:rPr>
              <a:t>for online consumer electronics shopping. International Journal of </a:t>
            </a:r>
            <a:r>
              <a:rPr lang="en-US" sz="900" dirty="0" smtClean="0">
                <a:solidFill>
                  <a:srgbClr val="2E3640"/>
                </a:solidFill>
                <a:latin typeface="Arial" pitchFamily="34" charset="0"/>
                <a:ea typeface="Times New Roman" pitchFamily="18" charset="0"/>
                <a:cs typeface="Arial" pitchFamily="34" charset="0"/>
              </a:rPr>
              <a:t>Retail </a:t>
            </a:r>
            <a:r>
              <a:rPr lang="en-US" sz="900" dirty="0">
                <a:solidFill>
                  <a:srgbClr val="2E3640"/>
                </a:solidFill>
                <a:latin typeface="Arial" pitchFamily="34" charset="0"/>
                <a:ea typeface="Times New Roman" pitchFamily="18" charset="0"/>
                <a:cs typeface="Arial" pitchFamily="34" charset="0"/>
              </a:rPr>
              <a:t>and Distribution </a:t>
            </a:r>
            <a:r>
              <a:rPr lang="en-US" sz="900" dirty="0" smtClean="0">
                <a:solidFill>
                  <a:srgbClr val="2E3640"/>
                </a:solidFill>
                <a:latin typeface="Arial" pitchFamily="34" charset="0"/>
                <a:ea typeface="Times New Roman" pitchFamily="18" charset="0"/>
                <a:cs typeface="Arial" pitchFamily="34" charset="0"/>
              </a:rPr>
              <a:t>Management, 38(3), 190-204.</a:t>
            </a:r>
          </a:p>
          <a:p>
            <a:pPr marL="57150" indent="-57150" algn="just">
              <a:buFont typeface="Arial" pitchFamily="34" charset="0"/>
              <a:buChar char="•"/>
            </a:pPr>
            <a:r>
              <a:rPr lang="en-US" sz="900" dirty="0" smtClean="0">
                <a:solidFill>
                  <a:srgbClr val="2E3640"/>
                </a:solidFill>
                <a:latin typeface="Arial" pitchFamily="34" charset="0"/>
                <a:ea typeface="Times New Roman" pitchFamily="18" charset="0"/>
                <a:cs typeface="Arial" pitchFamily="34" charset="0"/>
              </a:rPr>
              <a:t>Kim</a:t>
            </a:r>
            <a:r>
              <a:rPr lang="en-US" sz="900" dirty="0">
                <a:solidFill>
                  <a:srgbClr val="2E3640"/>
                </a:solidFill>
                <a:latin typeface="Arial" pitchFamily="34" charset="0"/>
                <a:ea typeface="Times New Roman" pitchFamily="18" charset="0"/>
                <a:cs typeface="Arial" pitchFamily="34" charset="0"/>
              </a:rPr>
              <a:t>, J. &amp; Forsythe. S. (2009). Adoption of sensory enabling technology (SET): The </a:t>
            </a:r>
            <a:r>
              <a:rPr lang="en-US" sz="900" dirty="0" smtClean="0">
                <a:solidFill>
                  <a:srgbClr val="2E3640"/>
                </a:solidFill>
                <a:latin typeface="Arial" pitchFamily="34" charset="0"/>
                <a:ea typeface="Times New Roman" pitchFamily="18" charset="0"/>
                <a:cs typeface="Arial" pitchFamily="34" charset="0"/>
              </a:rPr>
              <a:t>usage </a:t>
            </a:r>
            <a:r>
              <a:rPr lang="en-US" sz="900" dirty="0">
                <a:solidFill>
                  <a:srgbClr val="2E3640"/>
                </a:solidFill>
                <a:latin typeface="Arial" pitchFamily="34" charset="0"/>
                <a:ea typeface="Times New Roman" pitchFamily="18" charset="0"/>
                <a:cs typeface="Arial" pitchFamily="34" charset="0"/>
              </a:rPr>
              <a:t>of SET for online apparel shopping. European Journal of Marketing, 43(9). </a:t>
            </a:r>
          </a:p>
          <a:p>
            <a:pPr marL="57150" indent="-57150" algn="just">
              <a:buFont typeface="Arial" pitchFamily="34" charset="0"/>
              <a:buChar char="•"/>
            </a:pPr>
            <a:r>
              <a:rPr lang="en-US" sz="900" dirty="0" smtClean="0">
                <a:solidFill>
                  <a:srgbClr val="2E3640"/>
                </a:solidFill>
                <a:latin typeface="Arial" pitchFamily="34" charset="0"/>
                <a:ea typeface="Times New Roman" pitchFamily="18" charset="0"/>
                <a:cs typeface="Arial" pitchFamily="34" charset="0"/>
              </a:rPr>
              <a:t>Kim</a:t>
            </a:r>
            <a:r>
              <a:rPr lang="en-US" sz="900" dirty="0">
                <a:solidFill>
                  <a:srgbClr val="2E3640"/>
                </a:solidFill>
                <a:latin typeface="Arial" pitchFamily="34" charset="0"/>
                <a:ea typeface="Times New Roman" pitchFamily="18" charset="0"/>
                <a:cs typeface="Arial" pitchFamily="34" charset="0"/>
              </a:rPr>
              <a:t>, J. &amp; Forsythe. S. (2008). Adoption of virtual try-on technology for online apparel </a:t>
            </a:r>
            <a:r>
              <a:rPr lang="en-US" sz="900" dirty="0" smtClean="0">
                <a:solidFill>
                  <a:srgbClr val="2E3640"/>
                </a:solidFill>
                <a:latin typeface="Arial" pitchFamily="34" charset="0"/>
                <a:ea typeface="Times New Roman" pitchFamily="18" charset="0"/>
                <a:cs typeface="Arial" pitchFamily="34" charset="0"/>
              </a:rPr>
              <a:t>shopping</a:t>
            </a:r>
            <a:r>
              <a:rPr lang="en-US" sz="900" dirty="0">
                <a:solidFill>
                  <a:srgbClr val="2E3640"/>
                </a:solidFill>
                <a:latin typeface="Arial" pitchFamily="34" charset="0"/>
                <a:ea typeface="Times New Roman" pitchFamily="18" charset="0"/>
                <a:cs typeface="Arial" pitchFamily="34" charset="0"/>
              </a:rPr>
              <a:t>. Journal of Interactive Marketing, 22(2), 45–59.  </a:t>
            </a:r>
          </a:p>
          <a:p>
            <a:pPr marL="57150" indent="-57150" algn="just">
              <a:buFont typeface="Arial" pitchFamily="34" charset="0"/>
              <a:buChar char="•"/>
            </a:pPr>
            <a:r>
              <a:rPr lang="en-US" sz="900" dirty="0" smtClean="0">
                <a:solidFill>
                  <a:srgbClr val="2E3640"/>
                </a:solidFill>
                <a:latin typeface="Arial" pitchFamily="34" charset="0"/>
                <a:ea typeface="Times New Roman" pitchFamily="18" charset="0"/>
                <a:cs typeface="Arial" pitchFamily="34" charset="0"/>
              </a:rPr>
              <a:t>Kim</a:t>
            </a:r>
            <a:r>
              <a:rPr lang="en-US" sz="900" dirty="0">
                <a:solidFill>
                  <a:srgbClr val="2E3640"/>
                </a:solidFill>
                <a:latin typeface="Arial" pitchFamily="34" charset="0"/>
                <a:ea typeface="Times New Roman" pitchFamily="18" charset="0"/>
                <a:cs typeface="Arial" pitchFamily="34" charset="0"/>
              </a:rPr>
              <a:t>, J. &amp; Forsythe, S. (2008). Sensory enabling technology acceptance model (</a:t>
            </a:r>
            <a:r>
              <a:rPr lang="en-US" sz="900" dirty="0" smtClean="0">
                <a:solidFill>
                  <a:srgbClr val="2E3640"/>
                </a:solidFill>
                <a:latin typeface="Arial" pitchFamily="34" charset="0"/>
                <a:ea typeface="Times New Roman" pitchFamily="18" charset="0"/>
                <a:cs typeface="Arial" pitchFamily="34" charset="0"/>
              </a:rPr>
              <a:t>SE-TAM</a:t>
            </a:r>
            <a:r>
              <a:rPr lang="en-US" sz="900" dirty="0">
                <a:solidFill>
                  <a:srgbClr val="2E3640"/>
                </a:solidFill>
                <a:latin typeface="Arial" pitchFamily="34" charset="0"/>
                <a:ea typeface="Times New Roman" pitchFamily="18" charset="0"/>
                <a:cs typeface="Arial" pitchFamily="34" charset="0"/>
              </a:rPr>
              <a:t>): Multiple-group structural model comparison. Psychology and </a:t>
            </a:r>
            <a:r>
              <a:rPr lang="en-US" sz="900" dirty="0" smtClean="0">
                <a:solidFill>
                  <a:srgbClr val="2E3640"/>
                </a:solidFill>
                <a:latin typeface="Arial" pitchFamily="34" charset="0"/>
                <a:ea typeface="Times New Roman" pitchFamily="18" charset="0"/>
                <a:cs typeface="Arial" pitchFamily="34" charset="0"/>
              </a:rPr>
              <a:t>Marketing,25(9</a:t>
            </a:r>
            <a:r>
              <a:rPr lang="en-US" sz="900" dirty="0">
                <a:solidFill>
                  <a:srgbClr val="2E3640"/>
                </a:solidFill>
                <a:latin typeface="Arial" pitchFamily="34" charset="0"/>
                <a:ea typeface="Times New Roman" pitchFamily="18" charset="0"/>
                <a:cs typeface="Arial" pitchFamily="34" charset="0"/>
              </a:rPr>
              <a:t>) 901-922. </a:t>
            </a:r>
          </a:p>
          <a:p>
            <a:pPr marL="57150" indent="-57150" algn="just">
              <a:buFont typeface="Arial" pitchFamily="34" charset="0"/>
              <a:buChar char="•"/>
            </a:pPr>
            <a:r>
              <a:rPr lang="en-US" sz="900" dirty="0" smtClean="0">
                <a:solidFill>
                  <a:srgbClr val="2E3640"/>
                </a:solidFill>
                <a:latin typeface="Arial" pitchFamily="34" charset="0"/>
                <a:ea typeface="Times New Roman" pitchFamily="18" charset="0"/>
                <a:cs typeface="Arial" pitchFamily="34" charset="0"/>
              </a:rPr>
              <a:t>Kim</a:t>
            </a:r>
            <a:r>
              <a:rPr lang="en-US" sz="900" dirty="0">
                <a:solidFill>
                  <a:srgbClr val="2E3640"/>
                </a:solidFill>
                <a:latin typeface="Arial" pitchFamily="34" charset="0"/>
                <a:ea typeface="Times New Roman" pitchFamily="18" charset="0"/>
                <a:cs typeface="Arial" pitchFamily="34" charset="0"/>
              </a:rPr>
              <a:t>, J. &amp; Forsythe, S. (2007). Hedonic usage of product virtualization technologies in </a:t>
            </a:r>
            <a:r>
              <a:rPr lang="en-US" sz="900" dirty="0" smtClean="0">
                <a:solidFill>
                  <a:srgbClr val="2E3640"/>
                </a:solidFill>
                <a:latin typeface="Arial" pitchFamily="34" charset="0"/>
                <a:ea typeface="Times New Roman" pitchFamily="18" charset="0"/>
                <a:cs typeface="Arial" pitchFamily="34" charset="0"/>
              </a:rPr>
              <a:t>online </a:t>
            </a:r>
            <a:r>
              <a:rPr lang="en-US" sz="900" dirty="0">
                <a:solidFill>
                  <a:srgbClr val="2E3640"/>
                </a:solidFill>
                <a:latin typeface="Arial" pitchFamily="34" charset="0"/>
                <a:ea typeface="Times New Roman" pitchFamily="18" charset="0"/>
                <a:cs typeface="Arial" pitchFamily="34" charset="0"/>
              </a:rPr>
              <a:t>apparel shopping. International Journal of Retail and Distribution </a:t>
            </a:r>
            <a:r>
              <a:rPr lang="en-US" sz="900" dirty="0" smtClean="0">
                <a:solidFill>
                  <a:srgbClr val="2E3640"/>
                </a:solidFill>
                <a:latin typeface="Arial" pitchFamily="34" charset="0"/>
                <a:ea typeface="Times New Roman" pitchFamily="18" charset="0"/>
                <a:cs typeface="Arial" pitchFamily="34" charset="0"/>
              </a:rPr>
              <a:t>Management</a:t>
            </a:r>
            <a:r>
              <a:rPr lang="en-US" sz="900" dirty="0">
                <a:solidFill>
                  <a:srgbClr val="2E3640"/>
                </a:solidFill>
                <a:latin typeface="Arial" pitchFamily="34" charset="0"/>
                <a:ea typeface="Times New Roman" pitchFamily="18" charset="0"/>
                <a:cs typeface="Arial" pitchFamily="34" charset="0"/>
              </a:rPr>
              <a:t>, 35(6), 502–514. </a:t>
            </a:r>
            <a:endParaRPr lang="en-US" sz="900" dirty="0" smtClean="0">
              <a:solidFill>
                <a:srgbClr val="2E3640"/>
              </a:solidFill>
              <a:latin typeface="Arial" pitchFamily="34" charset="0"/>
              <a:ea typeface="Times New Roman" pitchFamily="18" charset="0"/>
              <a:cs typeface="Arial" pitchFamily="34" charset="0"/>
            </a:endParaRPr>
          </a:p>
          <a:p>
            <a:pPr marL="57150" indent="-57150">
              <a:buFont typeface="Arial" pitchFamily="34" charset="0"/>
              <a:buChar char="•"/>
            </a:pPr>
            <a:endParaRPr lang="en-US" sz="500" dirty="0" smtClean="0">
              <a:solidFill>
                <a:srgbClr val="2E3640"/>
              </a:solidFill>
              <a:latin typeface="Arial" pitchFamily="34" charset="0"/>
              <a:ea typeface="Times New Roman" pitchFamily="18" charset="0"/>
              <a:cs typeface="Arial" pitchFamily="34" charset="0"/>
            </a:endParaRPr>
          </a:p>
          <a:p>
            <a:pPr algn="r"/>
            <a:r>
              <a:rPr lang="en-US" sz="1000" dirty="0" smtClean="0">
                <a:solidFill>
                  <a:srgbClr val="EF792F"/>
                </a:solidFill>
                <a:latin typeface="Arial" pitchFamily="34" charset="0"/>
                <a:cs typeface="Arial" pitchFamily="34" charset="0"/>
              </a:rPr>
              <a:t>RESEARCHERS</a:t>
            </a:r>
          </a:p>
          <a:p>
            <a:pPr algn="r"/>
            <a:r>
              <a:rPr lang="en-US" sz="900" dirty="0" smtClean="0">
                <a:solidFill>
                  <a:srgbClr val="2E3640"/>
                </a:solidFill>
                <a:latin typeface="Arial" pitchFamily="34" charset="0"/>
                <a:ea typeface="Times New Roman" pitchFamily="18" charset="0"/>
                <a:cs typeface="Arial" pitchFamily="34" charset="0"/>
              </a:rPr>
              <a:t>SANDRA FORSYTHE, </a:t>
            </a:r>
            <a:r>
              <a:rPr lang="en-US" sz="900" dirty="0">
                <a:solidFill>
                  <a:srgbClr val="2E3640"/>
                </a:solidFill>
                <a:latin typeface="Arial" pitchFamily="34" charset="0"/>
                <a:ea typeface="Times New Roman" pitchFamily="18" charset="0"/>
                <a:cs typeface="Arial" pitchFamily="34" charset="0"/>
              </a:rPr>
              <a:t>Wrangler Professor</a:t>
            </a:r>
          </a:p>
          <a:p>
            <a:pPr marL="57150" indent="-57150">
              <a:buFont typeface="Arial" pitchFamily="34" charset="0"/>
              <a:buChar char="•"/>
            </a:pPr>
            <a:endParaRPr lang="en-US" sz="900" dirty="0">
              <a:solidFill>
                <a:srgbClr val="2E3640"/>
              </a:solidFill>
              <a:latin typeface="Arial" pitchFamily="34" charset="0"/>
              <a:ea typeface="Times New Roman" pitchFamily="18" charset="0"/>
              <a:cs typeface="Arial" pitchFamily="34" charset="0"/>
            </a:endParaRPr>
          </a:p>
        </p:txBody>
      </p:sp>
      <p:grpSp>
        <p:nvGrpSpPr>
          <p:cNvPr id="2" name="Group 1"/>
          <p:cNvGrpSpPr/>
          <p:nvPr/>
        </p:nvGrpSpPr>
        <p:grpSpPr>
          <a:xfrm>
            <a:off x="5783265" y="5508384"/>
            <a:ext cx="4046535" cy="1997316"/>
            <a:chOff x="5630865" y="5508384"/>
            <a:chExt cx="4046535" cy="1997316"/>
          </a:xfrm>
        </p:grpSpPr>
        <p:grpSp>
          <p:nvGrpSpPr>
            <p:cNvPr id="5" name="Group 4"/>
            <p:cNvGrpSpPr/>
            <p:nvPr/>
          </p:nvGrpSpPr>
          <p:grpSpPr>
            <a:xfrm>
              <a:off x="5630865" y="5508384"/>
              <a:ext cx="4046535" cy="1186476"/>
              <a:chOff x="5546729" y="4961052"/>
              <a:chExt cx="4046535" cy="1186476"/>
            </a:xfrm>
          </p:grpSpPr>
          <p:sp>
            <p:nvSpPr>
              <p:cNvPr id="69" name="Text Box 108"/>
              <p:cNvSpPr txBox="1">
                <a:spLocks noChangeArrowheads="1"/>
              </p:cNvSpPr>
              <p:nvPr/>
            </p:nvSpPr>
            <p:spPr bwMode="auto">
              <a:xfrm>
                <a:off x="5546729" y="5543550"/>
                <a:ext cx="4027486" cy="4000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solidFill>
                      <a:srgbClr val="FFFFFE"/>
                    </a:solidFill>
                    <a:latin typeface="Arial Narrow" pitchFamily="34" charset="0"/>
                    <a:cs typeface="Arial" pitchFamily="34" charset="0"/>
                  </a:rPr>
                  <a:t>Department of Consumer &amp; Design Sciences</a:t>
                </a:r>
                <a:endParaRPr kumimoji="0" lang="en-US" sz="160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70" name="Text Box 107"/>
              <p:cNvSpPr txBox="1">
                <a:spLocks noChangeArrowheads="1"/>
              </p:cNvSpPr>
              <p:nvPr/>
            </p:nvSpPr>
            <p:spPr bwMode="auto">
              <a:xfrm>
                <a:off x="7589047" y="5861778"/>
                <a:ext cx="1992314" cy="2857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200" dirty="0" smtClean="0">
                    <a:solidFill>
                      <a:srgbClr val="EF792F"/>
                    </a:solidFill>
                    <a:latin typeface="Arial" pitchFamily="34" charset="0"/>
                    <a:cs typeface="Arial" pitchFamily="34" charset="0"/>
                  </a:rPr>
                  <a:t>College of Human Sciences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0" name="Picture 2" descr="C:\Users\Soo In\Documents\99_Data\04_templates\auburn symbol.g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5755" r="16085" b="38816"/>
              <a:stretch/>
            </p:blipFill>
            <p:spPr bwMode="auto">
              <a:xfrm>
                <a:off x="8896350" y="4961052"/>
                <a:ext cx="696914" cy="553957"/>
              </a:xfrm>
              <a:prstGeom prst="rect">
                <a:avLst/>
              </a:prstGeom>
              <a:noFill/>
            </p:spPr>
          </p:pic>
        </p:grpSp>
        <p:sp>
          <p:nvSpPr>
            <p:cNvPr id="38" name="Text Box 116"/>
            <p:cNvSpPr txBox="1">
              <a:spLocks noChangeArrowheads="1"/>
            </p:cNvSpPr>
            <p:nvPr/>
          </p:nvSpPr>
          <p:spPr bwMode="auto">
            <a:xfrm>
              <a:off x="8341522" y="6705600"/>
              <a:ext cx="1257300" cy="8001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700" dirty="0" smtClean="0">
                  <a:solidFill>
                    <a:srgbClr val="FFFFFE"/>
                  </a:solidFill>
                  <a:latin typeface="Arial" pitchFamily="34" charset="0"/>
                  <a:cs typeface="Arial" pitchFamily="34" charset="0"/>
                </a:rPr>
                <a:t>308 </a:t>
              </a:r>
              <a:r>
                <a:rPr lang="en-US" sz="700" dirty="0" err="1" smtClean="0">
                  <a:solidFill>
                    <a:srgbClr val="FFFFFE"/>
                  </a:solidFill>
                  <a:latin typeface="Arial" pitchFamily="34" charset="0"/>
                  <a:cs typeface="Arial" pitchFamily="34" charset="0"/>
                </a:rPr>
                <a:t>Spidle</a:t>
              </a:r>
              <a:r>
                <a:rPr lang="en-US" sz="700" dirty="0" smtClean="0">
                  <a:solidFill>
                    <a:srgbClr val="FFFFFE"/>
                  </a:solidFill>
                  <a:latin typeface="Arial" pitchFamily="34" charset="0"/>
                  <a:cs typeface="Arial" pitchFamily="34" charset="0"/>
                </a:rPr>
                <a:t> Hall</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sz="700" dirty="0" smtClean="0">
                  <a:solidFill>
                    <a:srgbClr val="FFFFFE"/>
                  </a:solidFill>
                  <a:latin typeface="Arial" pitchFamily="34" charset="0"/>
                  <a:cs typeface="Arial" pitchFamily="34" charset="0"/>
                </a:rPr>
                <a:t>261 </a:t>
              </a:r>
              <a:r>
                <a:rPr lang="en-US" sz="700" dirty="0" err="1" smtClean="0">
                  <a:solidFill>
                    <a:srgbClr val="FFFFFE"/>
                  </a:solidFill>
                  <a:latin typeface="Arial" pitchFamily="34" charset="0"/>
                  <a:cs typeface="Arial" pitchFamily="34" charset="0"/>
                </a:rPr>
                <a:t>Mell</a:t>
              </a:r>
              <a:r>
                <a:rPr lang="en-US" sz="700" dirty="0" smtClean="0">
                  <a:solidFill>
                    <a:srgbClr val="FFFFFE"/>
                  </a:solidFill>
                  <a:latin typeface="Arial" pitchFamily="34" charset="0"/>
                  <a:cs typeface="Arial" pitchFamily="34" charset="0"/>
                </a:rPr>
                <a:t> Street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FFFFFE"/>
                  </a:solidFill>
                  <a:effectLst/>
                  <a:latin typeface="Arial" pitchFamily="34" charset="0"/>
                  <a:cs typeface="Arial" pitchFamily="34" charset="0"/>
                </a:rPr>
                <a:t>Auburn University</a:t>
              </a:r>
            </a:p>
            <a:p>
              <a:pPr marL="0" marR="0" lvl="0" indent="0" algn="r" defTabSz="914400" rtl="0" eaLnBrk="0" fontAlgn="base" latinLnBrk="0" hangingPunct="0">
                <a:lnSpc>
                  <a:spcPct val="100000"/>
                </a:lnSpc>
                <a:spcBef>
                  <a:spcPct val="0"/>
                </a:spcBef>
                <a:spcAft>
                  <a:spcPct val="0"/>
                </a:spcAft>
                <a:buClrTx/>
                <a:buSzTx/>
                <a:buFontTx/>
                <a:buNone/>
                <a:tabLst/>
              </a:pPr>
              <a:r>
                <a:rPr lang="en-US" sz="700" dirty="0" smtClean="0">
                  <a:solidFill>
                    <a:srgbClr val="FFFFFE"/>
                  </a:solidFill>
                  <a:latin typeface="Arial" pitchFamily="34" charset="0"/>
                  <a:cs typeface="Arial" pitchFamily="34" charset="0"/>
                </a:rPr>
                <a:t>Auburn, Alabama 36849</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sz="700" dirty="0" smtClean="0">
                  <a:solidFill>
                    <a:srgbClr val="FFFFFE"/>
                  </a:solidFill>
                  <a:latin typeface="Arial" pitchFamily="34" charset="0"/>
                  <a:ea typeface="Times New Roman" pitchFamily="18" charset="0"/>
                  <a:cs typeface="Arial" pitchFamily="34" charset="0"/>
                </a:rPr>
                <a:t>334-844-4084</a:t>
              </a:r>
              <a:r>
                <a:rPr kumimoji="0" lang="en-US" sz="700" b="0" i="0" u="none" strike="noStrike" cap="none" normalizeH="0" baseline="0" dirty="0" smtClean="0">
                  <a:ln>
                    <a:noFill/>
                  </a:ln>
                  <a:solidFill>
                    <a:srgbClr val="FFFFFE"/>
                  </a:solidFill>
                  <a:effectLst/>
                  <a:latin typeface="Arial" pitchFamily="34" charset="0"/>
                  <a:ea typeface="Times New Roman" pitchFamily="18" charset="0"/>
                  <a:cs typeface="Arial" pitchFamily="34" charset="0"/>
                </a:rPr>
                <a:t> phone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sz="700" dirty="0" smtClean="0">
                  <a:solidFill>
                    <a:srgbClr val="FFFFFE"/>
                  </a:solidFill>
                  <a:latin typeface="Arial" pitchFamily="34" charset="0"/>
                  <a:ea typeface="Times New Roman" pitchFamily="18" charset="0"/>
                  <a:cs typeface="Arial" pitchFamily="34" charset="0"/>
                </a:rPr>
                <a:t>334-844-1340</a:t>
              </a:r>
              <a:r>
                <a:rPr kumimoji="0" lang="en-US" sz="700" b="0" i="0" u="none" strike="noStrike" cap="none" normalizeH="0" baseline="0" dirty="0" smtClean="0">
                  <a:ln>
                    <a:noFill/>
                  </a:ln>
                  <a:solidFill>
                    <a:srgbClr val="FFFFFE"/>
                  </a:solidFill>
                  <a:effectLst/>
                  <a:latin typeface="Arial" pitchFamily="34" charset="0"/>
                  <a:ea typeface="Times New Roman" pitchFamily="18" charset="0"/>
                  <a:cs typeface="Arial" pitchFamily="34" charset="0"/>
                </a:rPr>
                <a:t> fax</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150959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3"/>
          <p:cNvPicPr>
            <a:picLocks noChangeAspect="1" noChangeArrowheads="1"/>
          </p:cNvPicPr>
          <p:nvPr/>
        </p:nvPicPr>
        <p:blipFill rotWithShape="1">
          <a:blip r:embed="rId2" cstate="print"/>
          <a:srcRect l="400" t="2628" r="22248" b="52696"/>
          <a:stretch/>
        </p:blipFill>
        <p:spPr bwMode="auto">
          <a:xfrm>
            <a:off x="304800" y="6172200"/>
            <a:ext cx="7718166" cy="1371599"/>
          </a:xfrm>
          <a:prstGeom prst="rect">
            <a:avLst/>
          </a:prstGeom>
          <a:noFill/>
          <a:ln w="9525">
            <a:noFill/>
            <a:miter lim="800000"/>
            <a:headEnd/>
            <a:tailEnd/>
          </a:ln>
        </p:spPr>
      </p:pic>
      <p:sp>
        <p:nvSpPr>
          <p:cNvPr id="16" name="Freeform 49"/>
          <p:cNvSpPr>
            <a:spLocks/>
          </p:cNvSpPr>
          <p:nvPr/>
        </p:nvSpPr>
        <p:spPr bwMode="auto">
          <a:xfrm>
            <a:off x="228600" y="228601"/>
            <a:ext cx="9601200" cy="1371600"/>
          </a:xfrm>
          <a:custGeom>
            <a:avLst/>
            <a:gdLst>
              <a:gd name="T0" fmla="*/ 0 w 3168"/>
              <a:gd name="T1" fmla="*/ 0 h 627"/>
              <a:gd name="T2" fmla="*/ 0 w 3168"/>
              <a:gd name="T3" fmla="*/ 627 h 627"/>
              <a:gd name="T4" fmla="*/ 2168 w 3168"/>
              <a:gd name="T5" fmla="*/ 276 h 627"/>
              <a:gd name="T6" fmla="*/ 3168 w 3168"/>
              <a:gd name="T7" fmla="*/ 242 h 627"/>
              <a:gd name="T8" fmla="*/ 3168 w 3168"/>
              <a:gd name="T9" fmla="*/ 0 h 627"/>
              <a:gd name="T10" fmla="*/ 0 w 3168"/>
              <a:gd name="T11" fmla="*/ 0 h 627"/>
            </a:gdLst>
            <a:ahLst/>
            <a:cxnLst>
              <a:cxn ang="0">
                <a:pos x="T0" y="T1"/>
              </a:cxn>
              <a:cxn ang="0">
                <a:pos x="T2" y="T3"/>
              </a:cxn>
              <a:cxn ang="0">
                <a:pos x="T4" y="T5"/>
              </a:cxn>
              <a:cxn ang="0">
                <a:pos x="T6" y="T7"/>
              </a:cxn>
              <a:cxn ang="0">
                <a:pos x="T8" y="T9"/>
              </a:cxn>
              <a:cxn ang="0">
                <a:pos x="T10" y="T11"/>
              </a:cxn>
            </a:cxnLst>
            <a:rect l="0" t="0" r="r" b="b"/>
            <a:pathLst>
              <a:path w="3168" h="627">
                <a:moveTo>
                  <a:pt x="0" y="0"/>
                </a:moveTo>
                <a:cubicBezTo>
                  <a:pt x="0" y="627"/>
                  <a:pt x="0" y="627"/>
                  <a:pt x="0" y="627"/>
                </a:cubicBezTo>
                <a:cubicBezTo>
                  <a:pt x="731" y="409"/>
                  <a:pt x="1853" y="296"/>
                  <a:pt x="2168" y="276"/>
                </a:cubicBezTo>
                <a:cubicBezTo>
                  <a:pt x="2610" y="249"/>
                  <a:pt x="2951" y="243"/>
                  <a:pt x="3168" y="242"/>
                </a:cubicBezTo>
                <a:cubicBezTo>
                  <a:pt x="3168" y="0"/>
                  <a:pt x="3168" y="0"/>
                  <a:pt x="3168" y="0"/>
                </a:cubicBezTo>
                <a:lnTo>
                  <a:pt x="0" y="0"/>
                </a:lnTo>
                <a:close/>
              </a:path>
            </a:pathLst>
          </a:custGeom>
          <a:solidFill>
            <a:srgbClr val="2E3640"/>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3" name="Text Box 42"/>
          <p:cNvSpPr txBox="1">
            <a:spLocks noChangeArrowheads="1"/>
          </p:cNvSpPr>
          <p:nvPr/>
        </p:nvSpPr>
        <p:spPr bwMode="auto">
          <a:xfrm>
            <a:off x="433387" y="342900"/>
            <a:ext cx="3833813" cy="12573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FFFE"/>
                </a:solidFill>
                <a:latin typeface="Arial" pitchFamily="34" charset="0"/>
                <a:cs typeface="Arial" pitchFamily="34" charset="0"/>
              </a:rPr>
              <a:t>VIRTUAL COMMUNICATION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000" dirty="0" smtClean="0">
                <a:solidFill>
                  <a:srgbClr val="EF792F"/>
                </a:solidFill>
                <a:latin typeface="Arial" pitchFamily="34" charset="0"/>
                <a:cs typeface="Arial" pitchFamily="34" charset="0"/>
              </a:rPr>
              <a:t>THROUGH INTELLIGENT VIRTUAL AGENTS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900" dirty="0" smtClean="0">
                <a:solidFill>
                  <a:srgbClr val="FFFFFE"/>
                </a:solidFill>
                <a:latin typeface="Arial" pitchFamily="34" charset="0"/>
                <a:cs typeface="Arial" pitchFamily="34" charset="0"/>
              </a:rPr>
              <a:t>Benefiting the senior population in Alabama and beyond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2134" name="Text Box 11"/>
          <p:cNvSpPr txBox="1">
            <a:spLocks noChangeArrowheads="1"/>
          </p:cNvSpPr>
          <p:nvPr/>
        </p:nvSpPr>
        <p:spPr bwMode="auto">
          <a:xfrm>
            <a:off x="5219495" y="1009650"/>
            <a:ext cx="2552905" cy="382111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lang="en-US" sz="1050" dirty="0" smtClean="0">
                <a:solidFill>
                  <a:srgbClr val="EF792F"/>
                </a:solidFill>
                <a:latin typeface="Arial" pitchFamily="34" charset="0"/>
                <a:cs typeface="Arial" pitchFamily="34" charset="0"/>
              </a:rPr>
              <a:t>SELECTED PUBLICATIONS</a:t>
            </a:r>
          </a:p>
          <a:p>
            <a:pPr marL="57150" indent="-57150" algn="just">
              <a:buFont typeface="Arial" pitchFamily="34" charset="0"/>
              <a:buChar char="•"/>
            </a:pPr>
            <a:r>
              <a:rPr lang="en-US" sz="800" dirty="0">
                <a:solidFill>
                  <a:srgbClr val="676767"/>
                </a:solidFill>
                <a:latin typeface="Arial" pitchFamily="34" charset="0"/>
                <a:cs typeface="Arial" pitchFamily="34" charset="0"/>
              </a:rPr>
              <a:t>Chattaraman, V., Kwon, W.-S., &amp; Gilbert, J. E. (2012). Virtual agents in retail websites: Benefits of simulated social interaction for older users. Computers in Human Behavior, 28, 2055-2066. </a:t>
            </a:r>
            <a:endParaRPr lang="en-US" sz="800" dirty="0" smtClean="0">
              <a:solidFill>
                <a:srgbClr val="676767"/>
              </a:solidFill>
              <a:latin typeface="Arial" pitchFamily="34" charset="0"/>
              <a:cs typeface="Arial" pitchFamily="34" charset="0"/>
            </a:endParaRPr>
          </a:p>
          <a:p>
            <a:pPr marL="57150" indent="-57150" algn="just">
              <a:buFont typeface="Arial" pitchFamily="34" charset="0"/>
              <a:buChar char="•"/>
            </a:pPr>
            <a:endParaRPr lang="en-US" sz="700" dirty="0">
              <a:solidFill>
                <a:srgbClr val="676767"/>
              </a:solidFill>
              <a:latin typeface="Arial" pitchFamily="34" charset="0"/>
              <a:cs typeface="Arial" pitchFamily="34" charset="0"/>
            </a:endParaRPr>
          </a:p>
          <a:p>
            <a:pPr marL="57150" indent="-57150" algn="just">
              <a:buFont typeface="Arial" pitchFamily="34" charset="0"/>
              <a:buChar char="•"/>
            </a:pPr>
            <a:r>
              <a:rPr lang="en-US" sz="800" dirty="0">
                <a:solidFill>
                  <a:srgbClr val="676767"/>
                </a:solidFill>
                <a:latin typeface="Arial" pitchFamily="34" charset="0"/>
                <a:cs typeface="Arial" pitchFamily="34" charset="0"/>
              </a:rPr>
              <a:t>Shim, S., Kwon, W.-S., Chattaraman, V., &amp; Gilbert, J. E. (2012). Virtual sales associates for mature consumers: Technical and social support in e-retail service interactions. Clothing and </a:t>
            </a:r>
            <a:r>
              <a:rPr lang="en-US" sz="800" dirty="0" smtClean="0">
                <a:solidFill>
                  <a:srgbClr val="676767"/>
                </a:solidFill>
                <a:latin typeface="Arial" pitchFamily="34" charset="0"/>
                <a:cs typeface="Arial" pitchFamily="34" charset="0"/>
              </a:rPr>
              <a:t>Textiles Research </a:t>
            </a:r>
            <a:r>
              <a:rPr lang="en-US" sz="800" dirty="0">
                <a:solidFill>
                  <a:srgbClr val="676767"/>
                </a:solidFill>
                <a:latin typeface="Arial" pitchFamily="34" charset="0"/>
                <a:cs typeface="Arial" pitchFamily="34" charset="0"/>
              </a:rPr>
              <a:t>Journal, 30(3), 232-248</a:t>
            </a:r>
            <a:r>
              <a:rPr lang="en-US" sz="800" dirty="0" smtClean="0">
                <a:solidFill>
                  <a:srgbClr val="676767"/>
                </a:solidFill>
                <a:latin typeface="Arial" pitchFamily="34" charset="0"/>
                <a:cs typeface="Arial" pitchFamily="34" charset="0"/>
              </a:rPr>
              <a:t>.</a:t>
            </a:r>
          </a:p>
          <a:p>
            <a:pPr marL="57150" indent="-57150" algn="just">
              <a:buFont typeface="Arial" pitchFamily="34" charset="0"/>
              <a:buChar char="•"/>
            </a:pPr>
            <a:endParaRPr lang="en-US" sz="800" dirty="0">
              <a:solidFill>
                <a:srgbClr val="676767"/>
              </a:solidFill>
              <a:latin typeface="Arial" pitchFamily="34" charset="0"/>
              <a:cs typeface="Arial" pitchFamily="34" charset="0"/>
            </a:endParaRPr>
          </a:p>
          <a:p>
            <a:pPr marL="57150" indent="-57150" algn="just">
              <a:buFont typeface="Arial" pitchFamily="34" charset="0"/>
              <a:buChar char="•"/>
            </a:pPr>
            <a:r>
              <a:rPr lang="en-US" sz="800" dirty="0">
                <a:solidFill>
                  <a:srgbClr val="676767"/>
                </a:solidFill>
                <a:latin typeface="Arial" pitchFamily="34" charset="0"/>
                <a:cs typeface="Arial" pitchFamily="34" charset="0"/>
              </a:rPr>
              <a:t>Chattaraman, V., Kwon, W.-S., &amp; Gilbert, J. E. (in Press). Internet use and perceived impact on quality of life among older adults: </a:t>
            </a:r>
            <a:r>
              <a:rPr lang="en-US" sz="800" dirty="0" smtClean="0">
                <a:solidFill>
                  <a:srgbClr val="676767"/>
                </a:solidFill>
                <a:latin typeface="Arial" pitchFamily="34" charset="0"/>
                <a:cs typeface="Arial" pitchFamily="34" charset="0"/>
              </a:rPr>
              <a:t>A phenomenological </a:t>
            </a:r>
            <a:r>
              <a:rPr lang="en-US" sz="800" dirty="0">
                <a:solidFill>
                  <a:srgbClr val="676767"/>
                </a:solidFill>
                <a:latin typeface="Arial" pitchFamily="34" charset="0"/>
                <a:cs typeface="Arial" pitchFamily="34" charset="0"/>
              </a:rPr>
              <a:t>investigation. The International Journal of Health, Wellness and Society. </a:t>
            </a:r>
            <a:endParaRPr lang="en-US" sz="800" dirty="0" smtClean="0">
              <a:solidFill>
                <a:srgbClr val="676767"/>
              </a:solidFill>
              <a:latin typeface="Arial" pitchFamily="34" charset="0"/>
              <a:cs typeface="Arial" pitchFamily="34" charset="0"/>
            </a:endParaRPr>
          </a:p>
          <a:p>
            <a:pPr marL="57150" indent="-57150" algn="just">
              <a:buFont typeface="Arial" pitchFamily="34" charset="0"/>
              <a:buChar char="•"/>
            </a:pPr>
            <a:endParaRPr lang="en-US" sz="800" dirty="0">
              <a:solidFill>
                <a:srgbClr val="676767"/>
              </a:solidFill>
              <a:latin typeface="Arial" pitchFamily="34" charset="0"/>
              <a:cs typeface="Arial" pitchFamily="34" charset="0"/>
            </a:endParaRPr>
          </a:p>
          <a:p>
            <a:pPr marL="57150" indent="-57150" algn="just">
              <a:buFont typeface="Arial" pitchFamily="34" charset="0"/>
              <a:buChar char="•"/>
            </a:pPr>
            <a:r>
              <a:rPr lang="en-US" sz="800" dirty="0">
                <a:solidFill>
                  <a:srgbClr val="676767"/>
                </a:solidFill>
                <a:latin typeface="Arial" pitchFamily="34" charset="0"/>
                <a:cs typeface="Arial" pitchFamily="34" charset="0"/>
              </a:rPr>
              <a:t>Chattaraman, V., Kwon, W.-S., Gilbert, J. E., &amp; Shim, S. I. (2011). Virtual agents in e-commerce: Representational characteristics for seniors. Journal of Research in Interactive Marketing, 5(4), 276-297. </a:t>
            </a:r>
            <a:endParaRPr lang="en-US" sz="800" dirty="0" smtClean="0">
              <a:solidFill>
                <a:srgbClr val="676767"/>
              </a:solidFill>
              <a:latin typeface="Arial" pitchFamily="34" charset="0"/>
              <a:cs typeface="Arial" pitchFamily="34" charset="0"/>
            </a:endParaRPr>
          </a:p>
          <a:p>
            <a:pPr algn="just"/>
            <a:r>
              <a:rPr lang="en-US" sz="800" dirty="0" smtClean="0">
                <a:solidFill>
                  <a:srgbClr val="FFC000"/>
                </a:solidFill>
                <a:latin typeface="Arial" pitchFamily="34" charset="0"/>
                <a:cs typeface="Arial" pitchFamily="34" charset="0"/>
              </a:rPr>
              <a:t>   </a:t>
            </a:r>
            <a:endParaRPr lang="en-US" sz="800" dirty="0">
              <a:solidFill>
                <a:srgbClr val="FFC000"/>
              </a:solidFill>
              <a:latin typeface="Arial" pitchFamily="34" charset="0"/>
              <a:cs typeface="Arial" pitchFamily="34" charset="0"/>
            </a:endParaRPr>
          </a:p>
          <a:p>
            <a:pPr marL="57150" indent="-57150" algn="just">
              <a:buFont typeface="Arial" pitchFamily="34" charset="0"/>
              <a:buChar char="•"/>
            </a:pPr>
            <a:r>
              <a:rPr lang="en-US" sz="800" dirty="0">
                <a:solidFill>
                  <a:srgbClr val="676767"/>
                </a:solidFill>
                <a:latin typeface="Arial" pitchFamily="34" charset="0"/>
                <a:cs typeface="Arial" pitchFamily="34" charset="0"/>
              </a:rPr>
              <a:t>Chattaraman, V., Kwon, W.-S., Gilbert, J. E, Darnell, S. (2012, September). Locus of control </a:t>
            </a:r>
            <a:r>
              <a:rPr lang="en-US" sz="800" dirty="0" smtClean="0">
                <a:solidFill>
                  <a:srgbClr val="676767"/>
                </a:solidFill>
                <a:latin typeface="Arial" pitchFamily="34" charset="0"/>
                <a:cs typeface="Arial" pitchFamily="34" charset="0"/>
              </a:rPr>
              <a:t>in conversational </a:t>
            </a:r>
            <a:r>
              <a:rPr lang="en-US" sz="800" dirty="0">
                <a:solidFill>
                  <a:srgbClr val="676767"/>
                </a:solidFill>
                <a:latin typeface="Arial" pitchFamily="34" charset="0"/>
                <a:cs typeface="Arial" pitchFamily="34" charset="0"/>
              </a:rPr>
              <a:t>agent design: Effects on older users’ interactivity and social </a:t>
            </a:r>
            <a:r>
              <a:rPr lang="en-US" sz="800" dirty="0" smtClean="0">
                <a:solidFill>
                  <a:srgbClr val="676767"/>
                </a:solidFill>
                <a:latin typeface="Arial" pitchFamily="34" charset="0"/>
                <a:cs typeface="Arial" pitchFamily="34" charset="0"/>
              </a:rPr>
              <a:t>presence. Proceedings </a:t>
            </a:r>
            <a:r>
              <a:rPr lang="en-US" sz="800" dirty="0">
                <a:solidFill>
                  <a:srgbClr val="676767"/>
                </a:solidFill>
                <a:latin typeface="Arial" pitchFamily="34" charset="0"/>
                <a:cs typeface="Arial" pitchFamily="34" charset="0"/>
              </a:rPr>
              <a:t>of the 12th International Conference on Intelligent Virtual Agents, Santa Cruz, CA</a:t>
            </a:r>
            <a:r>
              <a:rPr lang="en-US" sz="800" dirty="0" smtClean="0">
                <a:solidFill>
                  <a:srgbClr val="676767"/>
                </a:solidFill>
                <a:latin typeface="Arial" pitchFamily="34" charset="0"/>
                <a:cs typeface="Arial" pitchFamily="34" charset="0"/>
              </a:rPr>
              <a:t>.</a:t>
            </a:r>
            <a:endParaRPr lang="en-US" sz="800" dirty="0">
              <a:solidFill>
                <a:srgbClr val="676767"/>
              </a:solidFill>
              <a:latin typeface="Arial" pitchFamily="34" charset="0"/>
              <a:cs typeface="Arial" pitchFamily="34" charset="0"/>
            </a:endParaRPr>
          </a:p>
          <a:p>
            <a:pPr marL="57150" indent="-57150" algn="just">
              <a:buFont typeface="Arial" pitchFamily="34" charset="0"/>
              <a:buChar char="•"/>
            </a:pPr>
            <a:endParaRPr lang="en-US" sz="800" dirty="0">
              <a:solidFill>
                <a:srgbClr val="676767"/>
              </a:solidFill>
              <a:latin typeface="Arial" pitchFamily="34" charset="0"/>
              <a:cs typeface="Arial" pitchFamily="34" charset="0"/>
            </a:endParaRPr>
          </a:p>
          <a:p>
            <a:pPr marL="57150" indent="-57150" algn="just">
              <a:buFont typeface="Arial" pitchFamily="34" charset="0"/>
              <a:buChar char="•"/>
            </a:pPr>
            <a:r>
              <a:rPr lang="en-US" sz="800" dirty="0">
                <a:solidFill>
                  <a:srgbClr val="676767"/>
                </a:solidFill>
                <a:latin typeface="Arial" pitchFamily="34" charset="0"/>
                <a:cs typeface="Arial" pitchFamily="34" charset="0"/>
              </a:rPr>
              <a:t>Kwon, W.-S., Chattaraman, V., Shim, S. I., </a:t>
            </a:r>
            <a:r>
              <a:rPr lang="en-US" sz="800" dirty="0" err="1">
                <a:solidFill>
                  <a:srgbClr val="676767"/>
                </a:solidFill>
                <a:latin typeface="Arial" pitchFamily="34" charset="0"/>
                <a:cs typeface="Arial" pitchFamily="34" charset="0"/>
              </a:rPr>
              <a:t>Alnizami</a:t>
            </a:r>
            <a:r>
              <a:rPr lang="en-US" sz="800" dirty="0">
                <a:solidFill>
                  <a:srgbClr val="676767"/>
                </a:solidFill>
                <a:latin typeface="Arial" pitchFamily="34" charset="0"/>
                <a:cs typeface="Arial" pitchFamily="34" charset="0"/>
              </a:rPr>
              <a:t>, H., &amp; Gilbert, J. (2011, July). Older user-computer interaction on the Internet: How conversational agents can help. In J.A. </a:t>
            </a:r>
            <a:r>
              <a:rPr lang="en-US" sz="800" dirty="0" err="1">
                <a:solidFill>
                  <a:srgbClr val="676767"/>
                </a:solidFill>
                <a:latin typeface="Arial" pitchFamily="34" charset="0"/>
                <a:cs typeface="Arial" pitchFamily="34" charset="0"/>
              </a:rPr>
              <a:t>Jacko</a:t>
            </a:r>
            <a:r>
              <a:rPr lang="en-US" sz="800" dirty="0">
                <a:solidFill>
                  <a:srgbClr val="676767"/>
                </a:solidFill>
                <a:latin typeface="Arial" pitchFamily="34" charset="0"/>
                <a:cs typeface="Arial" pitchFamily="34" charset="0"/>
              </a:rPr>
              <a:t> (Ed.), Human-Computer Interaction, Part II: Proceedings of the 14th HCI International 2011 Conference (pp.</a:t>
            </a:r>
            <a:r>
              <a:rPr lang="de-DE" sz="800" dirty="0">
                <a:solidFill>
                  <a:srgbClr val="676767"/>
                </a:solidFill>
                <a:latin typeface="Arial" pitchFamily="34" charset="0"/>
                <a:cs typeface="Arial" pitchFamily="34" charset="0"/>
              </a:rPr>
              <a:t>533–536). Berlin, Heidelberg: Springer-Verlag. </a:t>
            </a:r>
            <a:endParaRPr lang="de-DE" sz="800" dirty="0" smtClean="0">
              <a:solidFill>
                <a:srgbClr val="676767"/>
              </a:solidFill>
              <a:latin typeface="Arial" pitchFamily="34" charset="0"/>
              <a:cs typeface="Arial" pitchFamily="34" charset="0"/>
            </a:endParaRPr>
          </a:p>
          <a:p>
            <a:pPr marL="57150" indent="-57150" algn="just">
              <a:buFont typeface="Arial" pitchFamily="34" charset="0"/>
              <a:buChar char="•"/>
            </a:pPr>
            <a:endParaRPr lang="de-DE" sz="800" dirty="0" smtClean="0">
              <a:solidFill>
                <a:srgbClr val="676767"/>
              </a:solidFill>
              <a:latin typeface="Arial" pitchFamily="34" charset="0"/>
              <a:cs typeface="Arial" pitchFamily="34" charset="0"/>
            </a:endParaRPr>
          </a:p>
          <a:p>
            <a:pPr marL="57150" indent="-57150" algn="just">
              <a:buFont typeface="Arial" pitchFamily="34" charset="0"/>
              <a:buChar char="•"/>
            </a:pPr>
            <a:r>
              <a:rPr lang="en-US" sz="800" dirty="0">
                <a:solidFill>
                  <a:srgbClr val="676767"/>
                </a:solidFill>
                <a:latin typeface="Arial" pitchFamily="34" charset="0"/>
                <a:cs typeface="Arial" pitchFamily="34" charset="0"/>
              </a:rPr>
              <a:t>Kwon, W.-S., Chattaraman, V., &amp; Gilbert, J. E. (2010, April). Effects of conversational agents in </a:t>
            </a:r>
            <a:r>
              <a:rPr lang="en-US" sz="800" dirty="0" smtClean="0">
                <a:solidFill>
                  <a:srgbClr val="676767"/>
                </a:solidFill>
                <a:latin typeface="Arial" pitchFamily="34" charset="0"/>
                <a:cs typeface="Arial" pitchFamily="34" charset="0"/>
              </a:rPr>
              <a:t>retail websites </a:t>
            </a:r>
            <a:r>
              <a:rPr lang="en-US" sz="800" dirty="0">
                <a:solidFill>
                  <a:srgbClr val="676767"/>
                </a:solidFill>
                <a:latin typeface="Arial" pitchFamily="34" charset="0"/>
                <a:cs typeface="Arial" pitchFamily="34" charset="0"/>
              </a:rPr>
              <a:t>on aging consumers’ interactivity and perceived benefits. Proceedings of the CHI </a:t>
            </a:r>
            <a:r>
              <a:rPr lang="en-US" sz="800" dirty="0" smtClean="0">
                <a:solidFill>
                  <a:srgbClr val="676767"/>
                </a:solidFill>
                <a:latin typeface="Arial" pitchFamily="34" charset="0"/>
                <a:cs typeface="Arial" pitchFamily="34" charset="0"/>
              </a:rPr>
              <a:t>2010 Workshop </a:t>
            </a:r>
            <a:r>
              <a:rPr lang="en-US" sz="800" dirty="0">
                <a:solidFill>
                  <a:srgbClr val="676767"/>
                </a:solidFill>
                <a:latin typeface="Arial" pitchFamily="34" charset="0"/>
                <a:cs typeface="Arial" pitchFamily="34" charset="0"/>
              </a:rPr>
              <a:t>on Senior Friendly Technologies: Interaction Design for the Elderly. Atlanta, </a:t>
            </a:r>
            <a:r>
              <a:rPr lang="en-US" sz="800" dirty="0" smtClean="0">
                <a:solidFill>
                  <a:srgbClr val="676767"/>
                </a:solidFill>
                <a:latin typeface="Arial" pitchFamily="34" charset="0"/>
                <a:cs typeface="Arial" pitchFamily="34" charset="0"/>
              </a:rPr>
              <a:t>GA.</a:t>
            </a:r>
            <a:endParaRPr lang="en-US" sz="800" dirty="0">
              <a:solidFill>
                <a:srgbClr val="676767"/>
              </a:solidFill>
              <a:latin typeface="Arial" pitchFamily="34" charset="0"/>
              <a:cs typeface="Arial" pitchFamily="34" charset="0"/>
            </a:endParaRPr>
          </a:p>
        </p:txBody>
      </p:sp>
      <p:sp>
        <p:nvSpPr>
          <p:cNvPr id="2049" name="Rectangle 65"/>
          <p:cNvSpPr>
            <a:spLocks noChangeArrowheads="1"/>
          </p:cNvSpPr>
          <p:nvPr/>
        </p:nvSpPr>
        <p:spPr bwMode="auto">
          <a:xfrm>
            <a:off x="0" y="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Text Box 40"/>
          <p:cNvSpPr txBox="1">
            <a:spLocks noChangeArrowheads="1"/>
          </p:cNvSpPr>
          <p:nvPr/>
        </p:nvSpPr>
        <p:spPr bwMode="auto">
          <a:xfrm>
            <a:off x="838200" y="1371600"/>
            <a:ext cx="3978275" cy="67627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solidFill>
                  <a:srgbClr val="2E3640"/>
                </a:solidFill>
                <a:latin typeface="Arial" pitchFamily="34" charset="0"/>
                <a:cs typeface="Arial" pitchFamily="34" charset="0"/>
              </a:rPr>
              <a:t>PROJECTS &amp; APPLICATIONS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39"/>
          <p:cNvSpPr txBox="1">
            <a:spLocks noChangeArrowheads="1"/>
          </p:cNvSpPr>
          <p:nvPr/>
        </p:nvSpPr>
        <p:spPr bwMode="auto">
          <a:xfrm>
            <a:off x="304800" y="1694223"/>
            <a:ext cx="2201862" cy="168996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n-US" sz="1000" dirty="0" smtClean="0">
                <a:solidFill>
                  <a:srgbClr val="EF792F"/>
                </a:solidFill>
                <a:latin typeface="Arial" pitchFamily="34" charset="0"/>
                <a:cs typeface="Arial" pitchFamily="34" charset="0"/>
              </a:rPr>
              <a:t>E-COMMERCE</a:t>
            </a:r>
          </a:p>
          <a:p>
            <a:pPr lvl="0" algn="just" defTabSz="914400" fontAlgn="base">
              <a:spcBef>
                <a:spcPct val="0"/>
              </a:spcBef>
              <a:spcAft>
                <a:spcPct val="0"/>
              </a:spcAft>
            </a:pPr>
            <a:r>
              <a:rPr lang="en-US" sz="900" dirty="0">
                <a:solidFill>
                  <a:srgbClr val="676767"/>
                </a:solidFill>
                <a:latin typeface="Arial" pitchFamily="34" charset="0"/>
                <a:cs typeface="Arial" pitchFamily="34" charset="0"/>
              </a:rPr>
              <a:t>E-commerce websites involve multi-dimensional information processing and complex decision-making, and their use demonstrates a </a:t>
            </a:r>
            <a:r>
              <a:rPr lang="en-US" sz="900" dirty="0" smtClean="0">
                <a:solidFill>
                  <a:srgbClr val="676767"/>
                </a:solidFill>
                <a:latin typeface="Arial" pitchFamily="34" charset="0"/>
                <a:cs typeface="Arial" pitchFamily="34" charset="0"/>
              </a:rPr>
              <a:t>significant </a:t>
            </a:r>
            <a:r>
              <a:rPr lang="en-US" sz="900" dirty="0">
                <a:solidFill>
                  <a:srgbClr val="676767"/>
                </a:solidFill>
                <a:latin typeface="Arial" pitchFamily="34" charset="0"/>
                <a:cs typeface="Arial" pitchFamily="34" charset="0"/>
              </a:rPr>
              <a:t>age-based digital divide. </a:t>
            </a:r>
            <a:r>
              <a:rPr lang="en-US" sz="900" dirty="0" smtClean="0">
                <a:solidFill>
                  <a:srgbClr val="676767"/>
                </a:solidFill>
                <a:latin typeface="Arial" pitchFamily="34" charset="0"/>
                <a:cs typeface="Arial" pitchFamily="34" charset="0"/>
              </a:rPr>
              <a:t>This project investigates, </a:t>
            </a:r>
            <a:r>
              <a:rPr lang="en-US" sz="900" dirty="0">
                <a:solidFill>
                  <a:srgbClr val="676767"/>
                </a:solidFill>
                <a:latin typeface="Arial" pitchFamily="34" charset="0"/>
                <a:cs typeface="Arial" pitchFamily="34" charset="0"/>
              </a:rPr>
              <a:t>three aspects of agent interactions with older users: 1) locus of control (agent vs. user), 2) interactional style (functional vs. relational), and 3) modality of exchange </a:t>
            </a:r>
            <a:r>
              <a:rPr lang="en-US" sz="900" dirty="0" smtClean="0">
                <a:solidFill>
                  <a:srgbClr val="676767"/>
                </a:solidFill>
                <a:latin typeface="Arial" pitchFamily="34" charset="0"/>
                <a:cs typeface="Arial" pitchFamily="34" charset="0"/>
              </a:rPr>
              <a:t>(voice, text, </a:t>
            </a:r>
            <a:r>
              <a:rPr lang="en-US" sz="900" dirty="0" err="1" smtClean="0">
                <a:solidFill>
                  <a:srgbClr val="676767"/>
                </a:solidFill>
                <a:latin typeface="Arial" pitchFamily="34" charset="0"/>
                <a:cs typeface="Arial" pitchFamily="34" charset="0"/>
              </a:rPr>
              <a:t>mulitmodal</a:t>
            </a:r>
            <a:r>
              <a:rPr lang="en-US" sz="900" dirty="0" smtClean="0">
                <a:solidFill>
                  <a:srgbClr val="676767"/>
                </a:solidFill>
                <a:latin typeface="Arial" pitchFamily="34" charset="0"/>
                <a:cs typeface="Arial" pitchFamily="34" charset="0"/>
              </a:rPr>
              <a:t>) through a </a:t>
            </a:r>
            <a:r>
              <a:rPr lang="en-US" sz="900" dirty="0">
                <a:solidFill>
                  <a:srgbClr val="676767"/>
                </a:solidFill>
                <a:latin typeface="Arial" pitchFamily="34" charset="0"/>
                <a:cs typeface="Arial" pitchFamily="34" charset="0"/>
              </a:rPr>
              <a:t>series of controlled experiments with over </a:t>
            </a:r>
            <a:r>
              <a:rPr lang="en-US" sz="900" dirty="0" smtClean="0">
                <a:solidFill>
                  <a:srgbClr val="676767"/>
                </a:solidFill>
                <a:latin typeface="Arial" pitchFamily="34" charset="0"/>
                <a:cs typeface="Arial" pitchFamily="34" charset="0"/>
              </a:rPr>
              <a:t>200 </a:t>
            </a:r>
            <a:r>
              <a:rPr lang="en-US" sz="900" dirty="0">
                <a:solidFill>
                  <a:srgbClr val="676767"/>
                </a:solidFill>
                <a:latin typeface="Arial" pitchFamily="34" charset="0"/>
                <a:cs typeface="Arial" pitchFamily="34" charset="0"/>
              </a:rPr>
              <a:t>older </a:t>
            </a:r>
            <a:r>
              <a:rPr lang="en-US" sz="900" dirty="0" smtClean="0">
                <a:solidFill>
                  <a:srgbClr val="676767"/>
                </a:solidFill>
                <a:latin typeface="Arial" pitchFamily="34" charset="0"/>
                <a:cs typeface="Arial" pitchFamily="34" charset="0"/>
              </a:rPr>
              <a:t>users. </a:t>
            </a:r>
            <a:r>
              <a:rPr lang="en-US" sz="900" dirty="0">
                <a:solidFill>
                  <a:srgbClr val="676767"/>
                </a:solidFill>
                <a:latin typeface="Arial" pitchFamily="34" charset="0"/>
                <a:cs typeface="Arial" pitchFamily="34" charset="0"/>
              </a:rPr>
              <a:t>The purpose is to examine the effectiveness of the </a:t>
            </a:r>
            <a:r>
              <a:rPr lang="en-US" sz="900" dirty="0" smtClean="0">
                <a:solidFill>
                  <a:srgbClr val="676767"/>
                </a:solidFill>
                <a:latin typeface="Arial" pitchFamily="34" charset="0"/>
                <a:cs typeface="Arial" pitchFamily="34" charset="0"/>
              </a:rPr>
              <a:t>above in: </a:t>
            </a:r>
          </a:p>
          <a:p>
            <a:pPr marL="114300" lvl="0" indent="-114300" algn="just" defTabSz="914400" fontAlgn="base">
              <a:spcBef>
                <a:spcPct val="0"/>
              </a:spcBef>
              <a:spcAft>
                <a:spcPct val="0"/>
              </a:spcAft>
              <a:buAutoNum type="arabicParenR"/>
            </a:pPr>
            <a:r>
              <a:rPr lang="en-US" sz="900" dirty="0" smtClean="0">
                <a:solidFill>
                  <a:srgbClr val="676767"/>
                </a:solidFill>
                <a:latin typeface="Arial" pitchFamily="34" charset="0"/>
                <a:cs typeface="Arial" pitchFamily="34" charset="0"/>
              </a:rPr>
              <a:t>reducing </a:t>
            </a:r>
            <a:r>
              <a:rPr lang="en-US" sz="900" dirty="0">
                <a:solidFill>
                  <a:srgbClr val="676767"/>
                </a:solidFill>
                <a:latin typeface="Arial" pitchFamily="34" charset="0"/>
                <a:cs typeface="Arial" pitchFamily="34" charset="0"/>
              </a:rPr>
              <a:t>cognitive barriers (reducing information load, increasing navigation convenience and information search and retrieval ease), </a:t>
            </a:r>
            <a:endParaRPr lang="en-US" sz="900" dirty="0" smtClean="0">
              <a:solidFill>
                <a:srgbClr val="676767"/>
              </a:solidFill>
              <a:latin typeface="Arial" pitchFamily="34" charset="0"/>
              <a:cs typeface="Arial" pitchFamily="34" charset="0"/>
            </a:endParaRPr>
          </a:p>
          <a:p>
            <a:pPr marL="114300" lvl="0" indent="-114300" algn="just" defTabSz="914400" fontAlgn="base">
              <a:spcBef>
                <a:spcPct val="0"/>
              </a:spcBef>
              <a:spcAft>
                <a:spcPct val="0"/>
              </a:spcAft>
              <a:buAutoNum type="arabicParenR"/>
            </a:pPr>
            <a:r>
              <a:rPr lang="en-US" sz="900" dirty="0" smtClean="0">
                <a:solidFill>
                  <a:srgbClr val="676767"/>
                </a:solidFill>
                <a:latin typeface="Arial" pitchFamily="34" charset="0"/>
                <a:cs typeface="Arial" pitchFamily="34" charset="0"/>
              </a:rPr>
              <a:t>reducing </a:t>
            </a:r>
            <a:r>
              <a:rPr lang="en-US" sz="900" dirty="0">
                <a:solidFill>
                  <a:srgbClr val="676767"/>
                </a:solidFill>
                <a:latin typeface="Arial" pitchFamily="34" charset="0"/>
                <a:cs typeface="Arial" pitchFamily="34" charset="0"/>
              </a:rPr>
              <a:t>social-psychological barriers (enhancing control and efficacy, trust, and perception of social support), and </a:t>
            </a:r>
            <a:endParaRPr lang="en-US" sz="900" dirty="0" smtClean="0">
              <a:solidFill>
                <a:srgbClr val="676767"/>
              </a:solidFill>
              <a:latin typeface="Arial" pitchFamily="34" charset="0"/>
              <a:cs typeface="Arial" pitchFamily="34" charset="0"/>
            </a:endParaRPr>
          </a:p>
          <a:p>
            <a:pPr marL="114300" lvl="0" indent="-114300" algn="just" defTabSz="914400" fontAlgn="base">
              <a:spcBef>
                <a:spcPct val="0"/>
              </a:spcBef>
              <a:spcAft>
                <a:spcPct val="0"/>
              </a:spcAft>
              <a:buAutoNum type="arabicParenR"/>
            </a:pPr>
            <a:r>
              <a:rPr lang="en-US" sz="900" dirty="0" smtClean="0">
                <a:solidFill>
                  <a:srgbClr val="676767"/>
                </a:solidFill>
                <a:latin typeface="Arial" pitchFamily="34" charset="0"/>
                <a:cs typeface="Arial" pitchFamily="34" charset="0"/>
              </a:rPr>
              <a:t>increasing </a:t>
            </a:r>
            <a:r>
              <a:rPr lang="en-US" sz="900" dirty="0">
                <a:solidFill>
                  <a:srgbClr val="676767"/>
                </a:solidFill>
                <a:latin typeface="Arial" pitchFamily="34" charset="0"/>
                <a:cs typeface="Arial" pitchFamily="34" charset="0"/>
              </a:rPr>
              <a:t>Internet technology use </a:t>
            </a:r>
            <a:r>
              <a:rPr lang="en-US" sz="900" dirty="0" smtClean="0">
                <a:solidFill>
                  <a:srgbClr val="676767"/>
                </a:solidFill>
                <a:latin typeface="Arial" pitchFamily="34" charset="0"/>
                <a:cs typeface="Arial" pitchFamily="34" charset="0"/>
              </a:rPr>
              <a:t>intent in e-commerce environments. </a:t>
            </a:r>
          </a:p>
          <a:p>
            <a:pPr lvl="0" algn="just" defTabSz="914400" fontAlgn="base">
              <a:spcBef>
                <a:spcPct val="0"/>
              </a:spcBef>
              <a:spcAft>
                <a:spcPct val="0"/>
              </a:spcAft>
            </a:pPr>
            <a:endParaRPr lang="en-US" sz="900" dirty="0">
              <a:solidFill>
                <a:srgbClr val="676767"/>
              </a:solidFill>
              <a:latin typeface="Arial" pitchFamily="34" charset="0"/>
              <a:cs typeface="Arial" pitchFamily="34" charset="0"/>
            </a:endParaRPr>
          </a:p>
          <a:p>
            <a:pPr lvl="0" algn="just" defTabSz="914400" fontAlgn="base">
              <a:spcBef>
                <a:spcPct val="0"/>
              </a:spcBef>
              <a:spcAft>
                <a:spcPct val="0"/>
              </a:spcAft>
            </a:pPr>
            <a:r>
              <a:rPr lang="en-US" sz="1050" dirty="0" smtClean="0">
                <a:solidFill>
                  <a:srgbClr val="EF792F"/>
                </a:solidFill>
                <a:latin typeface="Arial" pitchFamily="34" charset="0"/>
                <a:cs typeface="Arial" pitchFamily="34" charset="0"/>
              </a:rPr>
              <a:t>FUNDING</a:t>
            </a:r>
            <a:endParaRPr lang="en-US" sz="1000" dirty="0" smtClean="0">
              <a:latin typeface="Arial" pitchFamily="34" charset="0"/>
              <a:cs typeface="Arial" pitchFamily="34" charset="0"/>
            </a:endParaRPr>
          </a:p>
          <a:p>
            <a:pPr lvl="0" algn="just" defTabSz="914400" eaLnBrk="0" fontAlgn="base" hangingPunct="0">
              <a:spcBef>
                <a:spcPct val="0"/>
              </a:spcBef>
              <a:spcAft>
                <a:spcPct val="0"/>
              </a:spcAft>
            </a:pPr>
            <a:r>
              <a:rPr lang="en-US" sz="900" dirty="0" smtClean="0">
                <a:solidFill>
                  <a:srgbClr val="676767"/>
                </a:solidFill>
                <a:latin typeface="Arial" pitchFamily="34" charset="0"/>
                <a:cs typeface="Arial" pitchFamily="34" charset="0"/>
              </a:rPr>
              <a:t>National Science Foundation</a:t>
            </a:r>
          </a:p>
          <a:p>
            <a:pPr lvl="0" algn="just" defTabSz="914400" eaLnBrk="0" fontAlgn="base" hangingPunct="0">
              <a:spcBef>
                <a:spcPct val="0"/>
              </a:spcBef>
              <a:spcAft>
                <a:spcPct val="0"/>
              </a:spcAft>
            </a:pPr>
            <a:r>
              <a:rPr lang="en-US" sz="900" dirty="0" smtClean="0">
                <a:solidFill>
                  <a:srgbClr val="676767"/>
                </a:solidFill>
                <a:latin typeface="Arial" pitchFamily="34" charset="0"/>
                <a:cs typeface="Arial" pitchFamily="34" charset="0"/>
              </a:rPr>
              <a:t>AU Office of Outreach</a:t>
            </a:r>
          </a:p>
          <a:p>
            <a:pPr lvl="0" algn="just" defTabSz="914400" eaLnBrk="0" fontAlgn="base" hangingPunct="0">
              <a:spcBef>
                <a:spcPct val="0"/>
              </a:spcBef>
              <a:spcAft>
                <a:spcPct val="0"/>
              </a:spcAft>
            </a:pPr>
            <a:r>
              <a:rPr lang="en-US" sz="900" dirty="0" smtClean="0">
                <a:solidFill>
                  <a:srgbClr val="676767"/>
                </a:solidFill>
                <a:latin typeface="Arial" pitchFamily="34" charset="0"/>
                <a:cs typeface="Arial" pitchFamily="34" charset="0"/>
              </a:rPr>
              <a:t>AU Office of Research</a:t>
            </a:r>
            <a:endParaRPr lang="en-US" sz="1050" dirty="0" smtClean="0">
              <a:solidFill>
                <a:srgbClr val="EF792F"/>
              </a:solidFill>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38"/>
          <p:cNvSpPr txBox="1">
            <a:spLocks noChangeArrowheads="1"/>
          </p:cNvSpPr>
          <p:nvPr/>
        </p:nvSpPr>
        <p:spPr bwMode="auto">
          <a:xfrm>
            <a:off x="2609850" y="1684337"/>
            <a:ext cx="2190750" cy="19732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pPr>
            <a:r>
              <a:rPr lang="en-US" sz="1050" dirty="0" smtClean="0">
                <a:solidFill>
                  <a:srgbClr val="EF792F"/>
                </a:solidFill>
                <a:latin typeface="Arial" pitchFamily="34" charset="0"/>
                <a:cs typeface="Arial" pitchFamily="34" charset="0"/>
              </a:rPr>
              <a:t>E-PHARMACY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algn="just" defTabSz="914400" eaLnBrk="0" fontAlgn="base" hangingPunct="0">
              <a:spcBef>
                <a:spcPct val="0"/>
              </a:spcBef>
              <a:spcAft>
                <a:spcPct val="0"/>
              </a:spcAft>
            </a:pPr>
            <a:endParaRPr lang="en-US" sz="900" dirty="0" smtClean="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900" dirty="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900" dirty="0" smtClean="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900" dirty="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900" dirty="0" smtClean="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900" dirty="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900" dirty="0" smtClean="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900" dirty="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900" dirty="0" smtClean="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900" dirty="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900" dirty="0" smtClean="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900" dirty="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700" dirty="0" smtClean="0">
              <a:solidFill>
                <a:srgbClr val="676767"/>
              </a:solidFill>
              <a:latin typeface="Arial" pitchFamily="34" charset="0"/>
              <a:cs typeface="Arial" pitchFamily="34" charset="0"/>
            </a:endParaRPr>
          </a:p>
          <a:p>
            <a:pPr algn="just" defTabSz="914400" eaLnBrk="0" fontAlgn="base" hangingPunct="0">
              <a:spcBef>
                <a:spcPct val="0"/>
              </a:spcBef>
              <a:spcAft>
                <a:spcPct val="0"/>
              </a:spcAft>
            </a:pPr>
            <a:endParaRPr lang="en-US" sz="700" dirty="0">
              <a:solidFill>
                <a:srgbClr val="676767"/>
              </a:solidFill>
              <a:latin typeface="Arial" pitchFamily="34" charset="0"/>
              <a:cs typeface="Arial" pitchFamily="34" charset="0"/>
            </a:endParaRPr>
          </a:p>
          <a:p>
            <a:pPr algn="just"/>
            <a:r>
              <a:rPr lang="en-US" sz="900" dirty="0" smtClean="0">
                <a:solidFill>
                  <a:srgbClr val="676767"/>
                </a:solidFill>
                <a:latin typeface="Arial" pitchFamily="34" charset="0"/>
                <a:cs typeface="Arial" pitchFamily="34" charset="0"/>
              </a:rPr>
              <a:t>E-pharmacies can </a:t>
            </a:r>
            <a:r>
              <a:rPr lang="en-US" sz="900" dirty="0">
                <a:solidFill>
                  <a:srgbClr val="676767"/>
                </a:solidFill>
                <a:latin typeface="Arial" pitchFamily="34" charset="0"/>
                <a:cs typeface="Arial" pitchFamily="34" charset="0"/>
              </a:rPr>
              <a:t>enhance healthcare management autonomy and efficacy among seniors by offering </a:t>
            </a:r>
            <a:r>
              <a:rPr lang="en-US" sz="900" dirty="0" smtClean="0">
                <a:solidFill>
                  <a:srgbClr val="676767"/>
                </a:solidFill>
                <a:latin typeface="Arial" pitchFamily="34" charset="0"/>
                <a:cs typeface="Arial" pitchFamily="34" charset="0"/>
              </a:rPr>
              <a:t>prescription </a:t>
            </a:r>
            <a:r>
              <a:rPr lang="en-US" sz="900" dirty="0">
                <a:solidFill>
                  <a:srgbClr val="676767"/>
                </a:solidFill>
                <a:latin typeface="Arial" pitchFamily="34" charset="0"/>
                <a:cs typeface="Arial" pitchFamily="34" charset="0"/>
              </a:rPr>
              <a:t>management services. However, an age-based digital divide </a:t>
            </a:r>
            <a:r>
              <a:rPr lang="en-US" sz="900" dirty="0" smtClean="0">
                <a:solidFill>
                  <a:srgbClr val="676767"/>
                </a:solidFill>
                <a:latin typeface="Arial" pitchFamily="34" charset="0"/>
                <a:cs typeface="Arial" pitchFamily="34" charset="0"/>
              </a:rPr>
              <a:t>exists in e-pharmacy usage</a:t>
            </a:r>
            <a:r>
              <a:rPr lang="en-US" sz="900" dirty="0">
                <a:solidFill>
                  <a:srgbClr val="676767"/>
                </a:solidFill>
                <a:latin typeface="Arial" pitchFamily="34" charset="0"/>
                <a:cs typeface="Arial" pitchFamily="34" charset="0"/>
              </a:rPr>
              <a:t>. In this project, virtual agents will employ (1) </a:t>
            </a:r>
            <a:r>
              <a:rPr lang="en-US" sz="900" i="1" dirty="0">
                <a:solidFill>
                  <a:srgbClr val="676767"/>
                </a:solidFill>
                <a:latin typeface="Arial" pitchFamily="34" charset="0"/>
                <a:cs typeface="Arial" pitchFamily="34" charset="0"/>
              </a:rPr>
              <a:t>non-verbal aids </a:t>
            </a:r>
            <a:r>
              <a:rPr lang="en-US" sz="900" dirty="0">
                <a:solidFill>
                  <a:srgbClr val="676767"/>
                </a:solidFill>
                <a:latin typeface="Arial" pitchFamily="34" charset="0"/>
                <a:cs typeface="Arial" pitchFamily="34" charset="0"/>
              </a:rPr>
              <a:t>through deictic movement and hand gestures and coordinated visual highlighting of specific </a:t>
            </a:r>
            <a:r>
              <a:rPr lang="en-US" sz="900" dirty="0" smtClean="0">
                <a:solidFill>
                  <a:srgbClr val="676767"/>
                </a:solidFill>
                <a:latin typeface="Arial" pitchFamily="34" charset="0"/>
                <a:cs typeface="Arial" pitchFamily="34" charset="0"/>
              </a:rPr>
              <a:t>content; and </a:t>
            </a:r>
            <a:r>
              <a:rPr lang="en-US" sz="900" dirty="0">
                <a:solidFill>
                  <a:srgbClr val="676767"/>
                </a:solidFill>
                <a:latin typeface="Arial" pitchFamily="34" charset="0"/>
                <a:cs typeface="Arial" pitchFamily="34" charset="0"/>
              </a:rPr>
              <a:t>(2) </a:t>
            </a:r>
            <a:r>
              <a:rPr lang="en-US" sz="900" i="1" dirty="0">
                <a:solidFill>
                  <a:srgbClr val="676767"/>
                </a:solidFill>
                <a:latin typeface="Arial" pitchFamily="34" charset="0"/>
                <a:cs typeface="Arial" pitchFamily="34" charset="0"/>
              </a:rPr>
              <a:t>verbal aids </a:t>
            </a:r>
            <a:r>
              <a:rPr lang="en-US" sz="900" dirty="0" smtClean="0">
                <a:solidFill>
                  <a:srgbClr val="676767"/>
                </a:solidFill>
                <a:latin typeface="Arial" pitchFamily="34" charset="0"/>
                <a:cs typeface="Arial" pitchFamily="34" charset="0"/>
              </a:rPr>
              <a:t>in procedural and informational tasks on pharmacy websites. </a:t>
            </a:r>
            <a:r>
              <a:rPr lang="en-US" sz="900" dirty="0">
                <a:solidFill>
                  <a:srgbClr val="676767"/>
                </a:solidFill>
                <a:latin typeface="Arial" pitchFamily="34" charset="0"/>
                <a:cs typeface="Arial" pitchFamily="34" charset="0"/>
              </a:rPr>
              <a:t>T</a:t>
            </a:r>
            <a:r>
              <a:rPr lang="en-US" sz="900" dirty="0" smtClean="0">
                <a:solidFill>
                  <a:srgbClr val="676767"/>
                </a:solidFill>
                <a:latin typeface="Arial" pitchFamily="34" charset="0"/>
                <a:cs typeface="Arial" pitchFamily="34" charset="0"/>
              </a:rPr>
              <a:t>he </a:t>
            </a:r>
            <a:r>
              <a:rPr lang="en-US" sz="900" dirty="0">
                <a:solidFill>
                  <a:srgbClr val="676767"/>
                </a:solidFill>
                <a:latin typeface="Arial" pitchFamily="34" charset="0"/>
                <a:cs typeface="Arial" pitchFamily="34" charset="0"/>
              </a:rPr>
              <a:t>effectiveness of the agent aids in enhancing e-pharmacy </a:t>
            </a:r>
            <a:r>
              <a:rPr lang="en-US" sz="900" dirty="0" smtClean="0">
                <a:solidFill>
                  <a:srgbClr val="676767"/>
                </a:solidFill>
                <a:latin typeface="Arial" pitchFamily="34" charset="0"/>
                <a:cs typeface="Arial" pitchFamily="34" charset="0"/>
              </a:rPr>
              <a:t>literacy, psychological</a:t>
            </a:r>
            <a:r>
              <a:rPr lang="en-US" sz="900" dirty="0">
                <a:solidFill>
                  <a:srgbClr val="676767"/>
                </a:solidFill>
                <a:latin typeface="Arial" pitchFamily="34" charset="0"/>
                <a:cs typeface="Arial" pitchFamily="34" charset="0"/>
              </a:rPr>
              <a:t>, and behavioral outcomes among seniors with </a:t>
            </a:r>
            <a:r>
              <a:rPr lang="en-US" sz="900" dirty="0" smtClean="0">
                <a:solidFill>
                  <a:srgbClr val="676767"/>
                </a:solidFill>
                <a:latin typeface="Arial" pitchFamily="34" charset="0"/>
                <a:cs typeface="Arial" pitchFamily="34" charset="0"/>
              </a:rPr>
              <a:t>diverse characteristics will be measured.</a:t>
            </a:r>
            <a:endParaRPr lang="en-US" sz="900" dirty="0">
              <a:solidFill>
                <a:srgbClr val="676767"/>
              </a:solidFill>
              <a:latin typeface="Arial" pitchFamily="34" charset="0"/>
              <a:cs typeface="Arial" pitchFamily="34" charset="0"/>
            </a:endParaRPr>
          </a:p>
        </p:txBody>
      </p:sp>
      <p:pic>
        <p:nvPicPr>
          <p:cNvPr id="70" name="Picture 6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950" y="1981200"/>
            <a:ext cx="2114550" cy="1649902"/>
          </a:xfrm>
          <a:prstGeom prst="rect">
            <a:avLst/>
          </a:prstGeom>
          <a:ln>
            <a:noFill/>
          </a:ln>
          <a:effectLst>
            <a:outerShdw blurRad="50800" dist="38100" dir="2700000" algn="tl" rotWithShape="0">
              <a:prstClr val="black">
                <a:alpha val="40000"/>
              </a:prstClr>
            </a:outerShdw>
          </a:effectLst>
        </p:spPr>
      </p:pic>
      <p:sp>
        <p:nvSpPr>
          <p:cNvPr id="22" name="Text Box 43"/>
          <p:cNvSpPr txBox="1">
            <a:spLocks noChangeArrowheads="1"/>
          </p:cNvSpPr>
          <p:nvPr/>
        </p:nvSpPr>
        <p:spPr bwMode="auto">
          <a:xfrm>
            <a:off x="8001000" y="2438400"/>
            <a:ext cx="1828800" cy="170973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pPr>
            <a:r>
              <a:rPr lang="en-US" sz="1000" dirty="0" smtClean="0">
                <a:solidFill>
                  <a:srgbClr val="EF792F"/>
                </a:solidFill>
                <a:latin typeface="Arial" pitchFamily="34" charset="0"/>
                <a:cs typeface="Arial" pitchFamily="34" charset="0"/>
              </a:rPr>
              <a:t>VIRTUAL AGENTS</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800" i="0" u="none" strike="noStrike" cap="none" normalizeH="0" baseline="0" dirty="0" smtClean="0">
                <a:ln>
                  <a:noFill/>
                </a:ln>
                <a:solidFill>
                  <a:srgbClr val="2E3640"/>
                </a:solidFill>
                <a:effectLst/>
                <a:latin typeface="Arial" pitchFamily="34" charset="0"/>
                <a:ea typeface="Times New Roman" pitchFamily="18" charset="0"/>
                <a:cs typeface="Arial" pitchFamily="34" charset="0"/>
              </a:rPr>
              <a:t>• </a:t>
            </a:r>
            <a:r>
              <a:rPr lang="en-US" sz="800" dirty="0" smtClean="0">
                <a:solidFill>
                  <a:srgbClr val="2E3640"/>
                </a:solidFill>
                <a:latin typeface="Arial" pitchFamily="34" charset="0"/>
                <a:ea typeface="Times New Roman" pitchFamily="18" charset="0"/>
                <a:cs typeface="Arial" pitchFamily="34" charset="0"/>
              </a:rPr>
              <a:t>ANIMATED </a:t>
            </a:r>
            <a:r>
              <a:rPr kumimoji="0" lang="en-US" sz="800" i="0" u="none" strike="noStrike" cap="none" normalizeH="0" baseline="0" dirty="0" smtClean="0">
                <a:ln>
                  <a:noFill/>
                </a:ln>
                <a:solidFill>
                  <a:srgbClr val="2E3640"/>
                </a:solidFill>
                <a:effectLst/>
                <a:latin typeface="Arial" pitchFamily="34" charset="0"/>
                <a:ea typeface="Times New Roman" pitchFamily="18" charset="0"/>
                <a:cs typeface="Arial" pitchFamily="34" charset="0"/>
              </a:rPr>
              <a:t> EMBODIMENT</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800" i="0" u="none" strike="noStrike" cap="none" normalizeH="0" baseline="0" dirty="0" smtClean="0">
                <a:ln>
                  <a:noFill/>
                </a:ln>
                <a:solidFill>
                  <a:srgbClr val="2E3640"/>
                </a:solidFill>
                <a:effectLst/>
                <a:latin typeface="Arial" pitchFamily="34" charset="0"/>
                <a:ea typeface="Times New Roman" pitchFamily="18" charset="0"/>
                <a:cs typeface="Arial" pitchFamily="34" charset="0"/>
              </a:rPr>
              <a:t>• </a:t>
            </a:r>
            <a:r>
              <a:rPr lang="en-US" sz="800" dirty="0" smtClean="0">
                <a:solidFill>
                  <a:srgbClr val="2E3640"/>
                </a:solidFill>
                <a:latin typeface="Arial" pitchFamily="34" charset="0"/>
                <a:ea typeface="Times New Roman" pitchFamily="18" charset="0"/>
                <a:cs typeface="Arial" pitchFamily="34" charset="0"/>
              </a:rPr>
              <a:t>ARTIFICIAL INTELLIGENCE</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800" i="0" u="none" strike="noStrike" cap="none" normalizeH="0" baseline="0" dirty="0" smtClean="0">
                <a:ln>
                  <a:noFill/>
                </a:ln>
                <a:solidFill>
                  <a:srgbClr val="2E3640"/>
                </a:solidFill>
                <a:effectLst/>
                <a:latin typeface="Arial" pitchFamily="34" charset="0"/>
                <a:ea typeface="Times New Roman" pitchFamily="18" charset="0"/>
                <a:cs typeface="Arial" pitchFamily="34" charset="0"/>
              </a:rPr>
              <a:t>• </a:t>
            </a:r>
            <a:r>
              <a:rPr lang="en-US" sz="800" dirty="0" smtClean="0">
                <a:solidFill>
                  <a:srgbClr val="2E3640"/>
                </a:solidFill>
                <a:latin typeface="Arial" pitchFamily="34" charset="0"/>
                <a:ea typeface="Times New Roman" pitchFamily="18" charset="0"/>
                <a:cs typeface="Arial" pitchFamily="34" charset="0"/>
              </a:rPr>
              <a:t>MULTIMODAL COMMUNICATION</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800" i="0" u="none" strike="noStrike" cap="none" normalizeH="0" baseline="0" dirty="0" smtClean="0">
                <a:ln>
                  <a:noFill/>
                </a:ln>
                <a:solidFill>
                  <a:srgbClr val="2E3640"/>
                </a:solidFill>
                <a:effectLst/>
                <a:latin typeface="Arial" pitchFamily="34" charset="0"/>
                <a:ea typeface="Times New Roman" pitchFamily="18" charset="0"/>
                <a:cs typeface="Arial" pitchFamily="34" charset="0"/>
              </a:rPr>
              <a:t>• TWO-WAY </a:t>
            </a:r>
            <a:r>
              <a:rPr lang="en-US" sz="800" dirty="0" smtClean="0">
                <a:solidFill>
                  <a:srgbClr val="2E3640"/>
                </a:solidFill>
                <a:latin typeface="Arial" pitchFamily="34" charset="0"/>
                <a:ea typeface="Times New Roman" pitchFamily="18" charset="0"/>
                <a:cs typeface="Arial" pitchFamily="34" charset="0"/>
              </a:rPr>
              <a:t>INTERACTION</a:t>
            </a:r>
          </a:p>
          <a:p>
            <a:pPr defTabSz="914400" eaLnBrk="0" fontAlgn="base" hangingPunct="0">
              <a:lnSpc>
                <a:spcPct val="150000"/>
              </a:lnSpc>
              <a:spcBef>
                <a:spcPct val="0"/>
              </a:spcBef>
              <a:spcAft>
                <a:spcPct val="0"/>
              </a:spcAft>
            </a:pPr>
            <a:r>
              <a:rPr lang="en-US" sz="800" dirty="0" smtClean="0">
                <a:solidFill>
                  <a:srgbClr val="2E3640"/>
                </a:solidFill>
                <a:latin typeface="Arial" pitchFamily="34" charset="0"/>
                <a:ea typeface="Times New Roman" pitchFamily="18" charset="0"/>
                <a:cs typeface="Arial" pitchFamily="34" charset="0"/>
              </a:rPr>
              <a:t>• SOCIAL DIALOG</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800" i="0" u="none" strike="noStrike" cap="none" normalizeH="0" baseline="0" dirty="0" smtClean="0">
                <a:ln>
                  <a:noFill/>
                </a:ln>
                <a:solidFill>
                  <a:srgbClr val="2E3640"/>
                </a:solidFill>
                <a:effectLst/>
                <a:latin typeface="Arial" pitchFamily="34" charset="0"/>
                <a:ea typeface="Times New Roman" pitchFamily="18" charset="0"/>
                <a:cs typeface="Arial" pitchFamily="34" charset="0"/>
              </a:rPr>
              <a:t>• </a:t>
            </a:r>
            <a:r>
              <a:rPr lang="en-US" sz="800" dirty="0" smtClean="0">
                <a:solidFill>
                  <a:srgbClr val="2E3640"/>
                </a:solidFill>
                <a:latin typeface="Arial" pitchFamily="34" charset="0"/>
                <a:ea typeface="Times New Roman" pitchFamily="18" charset="0"/>
                <a:cs typeface="Arial" pitchFamily="34" charset="0"/>
              </a:rPr>
              <a:t>DYNAMIC, REALTIME SUPPORT</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pic>
        <p:nvPicPr>
          <p:cNvPr id="73" name="Picture 72" descr="C:\Users\cahs\AppData\Local\Microsoft\Windows\Temporary Internet Files\Content.IE5\FJQ9XFL0\MP900446463[1].jpg"/>
          <p:cNvPicPr/>
          <p:nvPr/>
        </p:nvPicPr>
        <p:blipFill rotWithShape="1">
          <a:blip r:embed="rId4" cstate="print">
            <a:extLst>
              <a:ext uri="{BEBA8EAE-BF5A-486C-A8C5-ECC9F3942E4B}">
                <a14:imgProps xmlns:a14="http://schemas.microsoft.com/office/drawing/2010/main">
                  <a14:imgLayer r:embed="rId5">
                    <a14:imgEffect>
                      <a14:backgroundRemoval t="0" b="90000" l="0" r="99349"/>
                    </a14:imgEffect>
                  </a14:imgLayer>
                </a14:imgProps>
              </a:ext>
              <a:ext uri="{28A0092B-C50C-407E-A947-70E740481C1C}">
                <a14:useLocalDpi xmlns:a14="http://schemas.microsoft.com/office/drawing/2010/main" val="0"/>
              </a:ext>
            </a:extLst>
          </a:blip>
          <a:srcRect l="652" t="3478" r="652" b="3478"/>
          <a:stretch/>
        </p:blipFill>
        <p:spPr bwMode="auto">
          <a:xfrm>
            <a:off x="8022965" y="5257800"/>
            <a:ext cx="1806836" cy="2524125"/>
          </a:xfrm>
          <a:prstGeom prst="rect">
            <a:avLst/>
          </a:prstGeom>
          <a:noFill/>
          <a:ln>
            <a:noFill/>
          </a:ln>
        </p:spPr>
      </p:pic>
      <p:grpSp>
        <p:nvGrpSpPr>
          <p:cNvPr id="18" name="그룹 8"/>
          <p:cNvGrpSpPr/>
          <p:nvPr/>
        </p:nvGrpSpPr>
        <p:grpSpPr>
          <a:xfrm>
            <a:off x="7897726" y="457200"/>
            <a:ext cx="1982613" cy="1982613"/>
            <a:chOff x="5715000" y="914400"/>
            <a:chExt cx="3429000" cy="3429000"/>
          </a:xfrm>
        </p:grpSpPr>
        <p:pic>
          <p:nvPicPr>
            <p:cNvPr id="19" name="Picture 5" descr="Computer Icon"/>
            <p:cNvPicPr>
              <a:picLocks noChangeAspect="1" noChangeArrowheads="1"/>
            </p:cNvPicPr>
            <p:nvPr/>
          </p:nvPicPr>
          <p:blipFill>
            <a:blip r:embed="rId6" cstate="print"/>
            <a:srcRect/>
            <a:stretch>
              <a:fillRect/>
            </a:stretch>
          </p:blipFill>
          <p:spPr bwMode="auto">
            <a:xfrm>
              <a:off x="5715000" y="914400"/>
              <a:ext cx="3429000" cy="3429000"/>
            </a:xfrm>
            <a:prstGeom prst="rect">
              <a:avLst/>
            </a:prstGeom>
            <a:noFill/>
          </p:spPr>
        </p:pic>
        <p:pic>
          <p:nvPicPr>
            <p:cNvPr id="20" name="Picture 3" descr="C:\Users\Soo In\Documents\02_Research\2009_Outreach\2010 Spring\ITAA2010_theory class\Gina.gif"/>
            <p:cNvPicPr>
              <a:picLocks noChangeAspect="1" noChangeArrowheads="1"/>
            </p:cNvPicPr>
            <p:nvPr/>
          </p:nvPicPr>
          <p:blipFill>
            <a:blip r:embed="rId7" cstate="print"/>
            <a:srcRect/>
            <a:stretch>
              <a:fillRect/>
            </a:stretch>
          </p:blipFill>
          <p:spPr bwMode="auto">
            <a:xfrm>
              <a:off x="6934200" y="1879392"/>
              <a:ext cx="1675366" cy="1539983"/>
            </a:xfrm>
            <a:prstGeom prst="rect">
              <a:avLst/>
            </a:prstGeom>
            <a:noFill/>
            <a:effectLst/>
            <a:scene3d>
              <a:camera prst="orthographicFront">
                <a:rot lat="678797" lon="20000650" rev="20603880"/>
              </a:camera>
              <a:lightRig rig="threePt" dir="t"/>
            </a:scene3d>
          </p:spPr>
        </p:pic>
      </p:grpSp>
      <p:sp>
        <p:nvSpPr>
          <p:cNvPr id="21" name="Text Box 43"/>
          <p:cNvSpPr txBox="1">
            <a:spLocks noChangeArrowheads="1"/>
          </p:cNvSpPr>
          <p:nvPr/>
        </p:nvSpPr>
        <p:spPr bwMode="auto">
          <a:xfrm>
            <a:off x="8022964" y="4038600"/>
            <a:ext cx="1828800" cy="12192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pPr>
            <a:r>
              <a:rPr lang="en-US" sz="1000" dirty="0" smtClean="0">
                <a:solidFill>
                  <a:srgbClr val="EF792F"/>
                </a:solidFill>
                <a:latin typeface="Arial" pitchFamily="34" charset="0"/>
                <a:cs typeface="Arial" pitchFamily="34" charset="0"/>
              </a:rPr>
              <a:t>RESEARCHERS</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en-US" sz="800" dirty="0" smtClean="0">
                <a:solidFill>
                  <a:srgbClr val="2E3640"/>
                </a:solidFill>
                <a:latin typeface="Arial" pitchFamily="34" charset="0"/>
                <a:cs typeface="Arial" pitchFamily="34" charset="0"/>
              </a:rPr>
              <a:t>VEENA CHATTARAMAN, Associate Professor</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sz="800" i="0" u="none" strike="noStrike" cap="none" normalizeH="0" baseline="0" dirty="0" smtClean="0">
                <a:ln>
                  <a:noFill/>
                </a:ln>
                <a:solidFill>
                  <a:srgbClr val="2E3640"/>
                </a:solidFill>
                <a:effectLst/>
                <a:latin typeface="Arial" pitchFamily="34" charset="0"/>
                <a:cs typeface="Arial" pitchFamily="34" charset="0"/>
              </a:rPr>
              <a:t>WI-SUK</a:t>
            </a:r>
            <a:r>
              <a:rPr kumimoji="0" lang="en-US" sz="800" i="0" u="none" strike="noStrike" cap="none" normalizeH="0" dirty="0" smtClean="0">
                <a:ln>
                  <a:noFill/>
                </a:ln>
                <a:solidFill>
                  <a:srgbClr val="2E3640"/>
                </a:solidFill>
                <a:effectLst/>
                <a:latin typeface="Arial" pitchFamily="34" charset="0"/>
                <a:cs typeface="Arial" pitchFamily="34" charset="0"/>
              </a:rPr>
              <a:t> KWON, Human Sciences Associate Professor of Retailing</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8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88541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1164</Words>
  <Application>Microsoft Office PowerPoint</Application>
  <PresentationFormat>Custom</PresentationFormat>
  <Paragraphs>91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cahs</dc:creator>
  <cp:lastModifiedBy>Carol Warfield</cp:lastModifiedBy>
  <cp:revision>70</cp:revision>
  <cp:lastPrinted>2012-11-28T19:30:28Z</cp:lastPrinted>
  <dcterms:created xsi:type="dcterms:W3CDTF">2012-09-06T10:40:35Z</dcterms:created>
  <dcterms:modified xsi:type="dcterms:W3CDTF">2012-11-29T21:00:56Z</dcterms:modified>
</cp:coreProperties>
</file>