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3" r:id="rId4"/>
    <p:sldId id="266" r:id="rId5"/>
    <p:sldId id="260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50727-0FDE-435C-B821-2DDAE7BD9EB5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6E88-DACF-4DF8-8A03-3D0CC6B55C5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3664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50727-0FDE-435C-B821-2DDAE7BD9EB5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6E88-DACF-4DF8-8A03-3D0CC6B55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88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50727-0FDE-435C-B821-2DDAE7BD9EB5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6E88-DACF-4DF8-8A03-3D0CC6B55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4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50727-0FDE-435C-B821-2DDAE7BD9EB5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6E88-DACF-4DF8-8A03-3D0CC6B55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8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50727-0FDE-435C-B821-2DDAE7BD9EB5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6E88-DACF-4DF8-8A03-3D0CC6B55C5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4814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50727-0FDE-435C-B821-2DDAE7BD9EB5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6E88-DACF-4DF8-8A03-3D0CC6B55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5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50727-0FDE-435C-B821-2DDAE7BD9EB5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6E88-DACF-4DF8-8A03-3D0CC6B55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70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50727-0FDE-435C-B821-2DDAE7BD9EB5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6E88-DACF-4DF8-8A03-3D0CC6B55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52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50727-0FDE-435C-B821-2DDAE7BD9EB5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6E88-DACF-4DF8-8A03-3D0CC6B55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604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1A50727-0FDE-435C-B821-2DDAE7BD9EB5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906E88-DACF-4DF8-8A03-3D0CC6B55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0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50727-0FDE-435C-B821-2DDAE7BD9EB5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6E88-DACF-4DF8-8A03-3D0CC6B55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8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1A50727-0FDE-435C-B821-2DDAE7BD9EB5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0906E88-DACF-4DF8-8A03-3D0CC6B55C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6493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Student Academic Grievance Policy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Proposed Revision </a:t>
            </a:r>
          </a:p>
          <a:p>
            <a:r>
              <a:rPr lang="en-US" dirty="0" smtClean="0"/>
              <a:t>Report of the ad </a:t>
            </a:r>
            <a:r>
              <a:rPr lang="en-US" smtClean="0"/>
              <a:t>hoc 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83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 Constance </a:t>
            </a:r>
            <a:r>
              <a:rPr lang="en-US" b="1" dirty="0" err="1" smtClean="0"/>
              <a:t>Relihan</a:t>
            </a:r>
            <a:r>
              <a:rPr lang="en-US" b="1" dirty="0" smtClean="0"/>
              <a:t> (chair)</a:t>
            </a:r>
            <a:r>
              <a:rPr lang="en-US" dirty="0" smtClean="0"/>
              <a:t>, </a:t>
            </a:r>
            <a:r>
              <a:rPr lang="en-US" dirty="0"/>
              <a:t>Associate Provost of Undergraduate </a:t>
            </a:r>
            <a:r>
              <a:rPr lang="en-US" dirty="0" smtClean="0"/>
              <a:t>Studies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 Norman </a:t>
            </a:r>
            <a:r>
              <a:rPr lang="en-US" b="1" dirty="0"/>
              <a:t>Godwin</a:t>
            </a:r>
            <a:r>
              <a:rPr lang="en-US" dirty="0"/>
              <a:t>, Assoc. Dean, Academic </a:t>
            </a:r>
            <a:r>
              <a:rPr lang="en-US" dirty="0" err="1"/>
              <a:t>Aff</a:t>
            </a:r>
            <a:r>
              <a:rPr lang="en-US" dirty="0"/>
              <a:t>., Business Administration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 Susan </a:t>
            </a:r>
            <a:r>
              <a:rPr lang="en-US" b="1" dirty="0"/>
              <a:t>Hubbard</a:t>
            </a:r>
            <a:r>
              <a:rPr lang="en-US" dirty="0"/>
              <a:t>, </a:t>
            </a:r>
            <a:r>
              <a:rPr lang="en-US" dirty="0" err="1"/>
              <a:t>Assoc</a:t>
            </a:r>
            <a:r>
              <a:rPr lang="en-US" dirty="0"/>
              <a:t> Dean, Academic </a:t>
            </a:r>
            <a:r>
              <a:rPr lang="en-US" dirty="0" err="1"/>
              <a:t>Aff</a:t>
            </a:r>
            <a:r>
              <a:rPr lang="en-US" dirty="0"/>
              <a:t>., Human Sciences Administration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 Scott </a:t>
            </a:r>
            <a:r>
              <a:rPr lang="en-US" b="1" dirty="0" err="1"/>
              <a:t>Enebak</a:t>
            </a:r>
            <a:r>
              <a:rPr lang="en-US" dirty="0"/>
              <a:t>, Assoc. Dean, Academic </a:t>
            </a:r>
            <a:r>
              <a:rPr lang="en-US" dirty="0" err="1"/>
              <a:t>Aff</a:t>
            </a:r>
            <a:r>
              <a:rPr lang="en-US" dirty="0"/>
              <a:t>., Forestry &amp; Wildlife Sciences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 Robert </a:t>
            </a:r>
            <a:r>
              <a:rPr lang="en-US" b="1" dirty="0"/>
              <a:t>Agne</a:t>
            </a:r>
            <a:r>
              <a:rPr lang="en-US" dirty="0"/>
              <a:t>, </a:t>
            </a:r>
            <a:r>
              <a:rPr lang="en-US" dirty="0" smtClean="0"/>
              <a:t>Student </a:t>
            </a:r>
            <a:r>
              <a:rPr lang="en-US" dirty="0"/>
              <a:t>Academic Grievance </a:t>
            </a:r>
            <a:r>
              <a:rPr lang="en-US" dirty="0" smtClean="0"/>
              <a:t>Committee Chair, </a:t>
            </a:r>
            <a:r>
              <a:rPr lang="en-US" dirty="0"/>
              <a:t>Assoc. Prof. </a:t>
            </a:r>
            <a:r>
              <a:rPr lang="en-US" dirty="0" err="1" smtClean="0"/>
              <a:t>Comm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 smtClean="0"/>
              <a:t>Journ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 Brandon </a:t>
            </a:r>
            <a:r>
              <a:rPr lang="en-US" b="1" dirty="0"/>
              <a:t>Honeywell</a:t>
            </a:r>
            <a:r>
              <a:rPr lang="en-US" dirty="0"/>
              <a:t>, Vice President, Student Government Association</a:t>
            </a:r>
          </a:p>
        </p:txBody>
      </p:sp>
    </p:spTree>
    <p:extLst>
      <p:ext uri="{BB962C8B-B14F-4D97-AF65-F5344CB8AC3E}">
        <p14:creationId xmlns:p14="http://schemas.microsoft.com/office/powerpoint/2010/main" val="214045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Clarify </a:t>
            </a:r>
            <a:r>
              <a:rPr lang="en-US" dirty="0"/>
              <a:t>information students need in order to use the process;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Simplify </a:t>
            </a:r>
            <a:r>
              <a:rPr lang="en-US" dirty="0"/>
              <a:t>the </a:t>
            </a:r>
            <a:r>
              <a:rPr lang="en-US" dirty="0" smtClean="0"/>
              <a:t>process.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74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/>
              <a:t>Clarified </a:t>
            </a:r>
            <a:r>
              <a:rPr lang="en-US" dirty="0"/>
              <a:t>the minimum number of </a:t>
            </a:r>
            <a:r>
              <a:rPr lang="en-US" dirty="0" smtClean="0"/>
              <a:t>faculty </a:t>
            </a:r>
            <a:r>
              <a:rPr lang="en-US" dirty="0"/>
              <a:t>in the quorum (minimum of 3 faculty).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/>
              <a:t> Increased </a:t>
            </a:r>
            <a:r>
              <a:rPr lang="en-US" dirty="0"/>
              <a:t>the deadline for filing a grievance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from “no later than 20</a:t>
            </a:r>
            <a:r>
              <a:rPr lang="en-US" baseline="30000" dirty="0"/>
              <a:t>th</a:t>
            </a:r>
            <a:r>
              <a:rPr lang="en-US" dirty="0"/>
              <a:t> day of class” to “no later than 30</a:t>
            </a:r>
            <a:r>
              <a:rPr lang="en-US" baseline="30000" dirty="0"/>
              <a:t>th</a:t>
            </a:r>
            <a:r>
              <a:rPr lang="en-US" dirty="0"/>
              <a:t> day of class.”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/>
              <a:t> Reorganized </a:t>
            </a:r>
            <a:r>
              <a:rPr lang="en-US" dirty="0"/>
              <a:t>the policy by putting committee membership requirements at the end of the document.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Created </a:t>
            </a:r>
            <a:r>
              <a:rPr lang="en-US" dirty="0"/>
              <a:t>an on-line form for students to fill out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/>
              <a:t> Included </a:t>
            </a:r>
            <a:r>
              <a:rPr lang="en-US" dirty="0"/>
              <a:t>a step-by-step summary of the grievance process with a </a:t>
            </a:r>
            <a:r>
              <a:rPr lang="en-US" dirty="0" smtClean="0"/>
              <a:t>diagram.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52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Grievance Process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99505" y="3787946"/>
            <a:ext cx="1966069" cy="174009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676251" y="2277705"/>
            <a:ext cx="1562793" cy="144641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39535" y="2252119"/>
            <a:ext cx="1562793" cy="144641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056160" y="2281737"/>
            <a:ext cx="1562793" cy="144641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8895245">
            <a:off x="3118132" y="3762206"/>
            <a:ext cx="1733999" cy="17388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8895245">
            <a:off x="6147930" y="3758226"/>
            <a:ext cx="1739388" cy="17241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29574" y="3756062"/>
            <a:ext cx="1517036" cy="1392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656916" y="4936180"/>
            <a:ext cx="1330037" cy="12302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676387" y="2485660"/>
            <a:ext cx="1330037" cy="12302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165574" y="2561021"/>
            <a:ext cx="1308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Complaint Resolved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4780724" y="2561021"/>
            <a:ext cx="124993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Complaint Resolved</a:t>
            </a:r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821546" y="2590649"/>
            <a:ext cx="128454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Complaint Resolved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04689" y="4112465"/>
            <a:ext cx="17556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Student Brings Complaint to Instructor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266344" y="3887420"/>
            <a:ext cx="152005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Student Brings Complaint to Department</a:t>
            </a:r>
          </a:p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250199" y="3777830"/>
            <a:ext cx="157134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Student Brings Complaint to Assoc. Dean of College</a:t>
            </a:r>
          </a:p>
        </p:txBody>
      </p:sp>
      <p:sp>
        <p:nvSpPr>
          <p:cNvPr id="22" name="Right Arrow 21"/>
          <p:cNvSpPr/>
          <p:nvPr/>
        </p:nvSpPr>
        <p:spPr>
          <a:xfrm>
            <a:off x="2270758" y="4438995"/>
            <a:ext cx="415450" cy="332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5318138" y="4443816"/>
            <a:ext cx="415450" cy="332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8363531" y="4438995"/>
            <a:ext cx="415450" cy="332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219662" y="4698730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NR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317210" y="4698730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NR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306986" y="4718767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NR</a:t>
            </a:r>
            <a:endParaRPr lang="en-US" dirty="0"/>
          </a:p>
        </p:txBody>
      </p:sp>
      <p:sp>
        <p:nvSpPr>
          <p:cNvPr id="31" name="Right Arrow 30"/>
          <p:cNvSpPr/>
          <p:nvPr/>
        </p:nvSpPr>
        <p:spPr>
          <a:xfrm rot="18941913">
            <a:off x="4508312" y="3520900"/>
            <a:ext cx="380775" cy="3933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Arrow 31"/>
          <p:cNvSpPr/>
          <p:nvPr/>
        </p:nvSpPr>
        <p:spPr>
          <a:xfrm rot="18941913">
            <a:off x="1867079" y="3571705"/>
            <a:ext cx="399420" cy="3048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 rot="18941913">
            <a:off x="7567854" y="3520901"/>
            <a:ext cx="380775" cy="3933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8966216" y="3832763"/>
            <a:ext cx="14803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Student completes Grievance Form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10597203" y="2545632"/>
            <a:ext cx="13897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Committee Resolves – No hearing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10593820" y="4918478"/>
            <a:ext cx="147989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Committee Resolves with hearing</a:t>
            </a:r>
          </a:p>
          <a:p>
            <a:endParaRPr lang="en-US" dirty="0"/>
          </a:p>
        </p:txBody>
      </p:sp>
      <p:sp>
        <p:nvSpPr>
          <p:cNvPr id="37" name="Right Arrow 36"/>
          <p:cNvSpPr/>
          <p:nvPr/>
        </p:nvSpPr>
        <p:spPr>
          <a:xfrm rot="18941913">
            <a:off x="10248109" y="3322890"/>
            <a:ext cx="380775" cy="3933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 rot="2783641">
            <a:off x="10168953" y="5237359"/>
            <a:ext cx="368561" cy="4306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23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7" grpId="0"/>
      <p:bldP spid="18" grpId="0"/>
      <p:bldP spid="19" grpId="0"/>
      <p:bldP spid="20" grpId="0"/>
      <p:bldP spid="22" grpId="0" animBg="1"/>
      <p:bldP spid="24" grpId="0" animBg="1"/>
      <p:bldP spid="25" grpId="0" animBg="1"/>
      <p:bldP spid="26" grpId="0"/>
      <p:bldP spid="27" grpId="0"/>
      <p:bldP spid="28" grpId="0"/>
      <p:bldP spid="31" grpId="0" animBg="1"/>
      <p:bldP spid="32" grpId="0" animBg="1"/>
      <p:bldP spid="33" grpId="0" animBg="1"/>
      <p:bldP spid="34" grpId="0"/>
      <p:bldP spid="35" grpId="0"/>
      <p:bldP spid="36" grpId="0"/>
      <p:bldP spid="37" grpId="0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52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518</TotalTime>
  <Words>238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Retrospect</vt:lpstr>
      <vt:lpstr>Student Academic Grievance Policy </vt:lpstr>
      <vt:lpstr>Members</vt:lpstr>
      <vt:lpstr>Purpose</vt:lpstr>
      <vt:lpstr>Revision Highlights</vt:lpstr>
      <vt:lpstr>Student Grievance Process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Academic Grievance Policy</dc:title>
  <dc:creator>Robert Agne</dc:creator>
  <cp:lastModifiedBy>Robert Agne</cp:lastModifiedBy>
  <cp:revision>24</cp:revision>
  <dcterms:created xsi:type="dcterms:W3CDTF">2017-03-03T17:31:39Z</dcterms:created>
  <dcterms:modified xsi:type="dcterms:W3CDTF">2017-03-28T18:35:12Z</dcterms:modified>
</cp:coreProperties>
</file>