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61" r:id="rId2"/>
    <p:sldId id="258" r:id="rId3"/>
    <p:sldId id="259" r:id="rId4"/>
    <p:sldId id="262" r:id="rId5"/>
    <p:sldId id="260"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328" y="-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3F54A-ACCE-42FA-A6DC-D53666646221}" type="datetimeFigureOut">
              <a:rPr lang="en-US" smtClean="0"/>
              <a:t>2/10/2017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4D5B7-FB7F-4D75-95BB-D042EB8B4C1D}" type="slidenum">
              <a:rPr lang="en-US" smtClean="0"/>
              <a:t>‹#›</a:t>
            </a:fld>
            <a:endParaRPr lang="en-US"/>
          </a:p>
        </p:txBody>
      </p:sp>
    </p:spTree>
    <p:extLst>
      <p:ext uri="{BB962C8B-B14F-4D97-AF65-F5344CB8AC3E}">
        <p14:creationId xmlns:p14="http://schemas.microsoft.com/office/powerpoint/2010/main" val="40448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conceptualized and described in the early 1990’s by Earnest Boyer, the “scholarship of engagement” is an “emergent concept that redefines faculty scholarly work from application of academic expertise to community engaged scholarship that involves the faculty member in a reciprocal partnership with the community. It can be characteristically interdisciplinary, and integrates faculty roles of teaching, research, outreach and service” (NERCHE, 2013). Annually faculty produce engaged scholarship with the intramural support of the University Outreach Competitive Outreach Scholarship Grant program. Five grants in support of faculty engagement have been awarded this year. COSG recipients and collaborating community partners will be recognized at the Outreach and Engaged Scholars Luncheon February 22, 11-1pm at the ALFA Pavilion (Red Barn) on Auburn University’s campus. </a:t>
            </a:r>
          </a:p>
          <a:p>
            <a:endParaRPr lang="en-US" dirty="0"/>
          </a:p>
        </p:txBody>
      </p:sp>
      <p:sp>
        <p:nvSpPr>
          <p:cNvPr id="4" name="Slide Number Placeholder 3"/>
          <p:cNvSpPr>
            <a:spLocks noGrp="1"/>
          </p:cNvSpPr>
          <p:nvPr>
            <p:ph type="sldNum" sz="quarter" idx="10"/>
          </p:nvPr>
        </p:nvSpPr>
        <p:spPr/>
        <p:txBody>
          <a:bodyPr/>
          <a:lstStyle/>
          <a:p>
            <a:fld id="{C2F4D5B7-FB7F-4D75-95BB-D042EB8B4C1D}" type="slidenum">
              <a:rPr lang="en-US" smtClean="0"/>
              <a:t>4</a:t>
            </a:fld>
            <a:endParaRPr lang="en-US"/>
          </a:p>
        </p:txBody>
      </p:sp>
    </p:spTree>
    <p:extLst>
      <p:ext uri="{BB962C8B-B14F-4D97-AF65-F5344CB8AC3E}">
        <p14:creationId xmlns:p14="http://schemas.microsoft.com/office/powerpoint/2010/main" val="213341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313947" y="578883"/>
            <a:ext cx="6230107" cy="414528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541782" y="2426941"/>
            <a:ext cx="5829300" cy="24384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541782" y="4913376"/>
            <a:ext cx="5829300" cy="12192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77190" y="707136"/>
            <a:ext cx="6137910" cy="558393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711206"/>
            <a:ext cx="1485900" cy="70103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00050" y="711204"/>
            <a:ext cx="4457700" cy="70104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377190" y="707136"/>
            <a:ext cx="6137910" cy="5583936"/>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313947" y="578883"/>
            <a:ext cx="6230107" cy="578843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51258" y="6571488"/>
            <a:ext cx="6137910" cy="902208"/>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1258" y="7499312"/>
            <a:ext cx="6137910" cy="560832"/>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85764"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566520"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5418" y="772584"/>
            <a:ext cx="2948940" cy="1056216"/>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9127" y="772584"/>
            <a:ext cx="2948940" cy="1056216"/>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5418"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9127"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4088" y="711200"/>
            <a:ext cx="2228850" cy="12192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154135" y="1930403"/>
            <a:ext cx="2228850" cy="5608149"/>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571030" y="1240192"/>
            <a:ext cx="3469619" cy="629920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F9849E-74D8-421B-A4C8-B30811FC48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4800600" y="578883"/>
            <a:ext cx="1743454" cy="57912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2900" y="6682741"/>
            <a:ext cx="6172200" cy="140208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4847034" y="711200"/>
            <a:ext cx="1680210" cy="561530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6B710A-88B3-4DEB-8DED-842DA98D5BE2}" type="datetimeFigureOut">
              <a:rPr lang="en-US" smtClean="0"/>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F9849E-74D8-421B-A4C8-B30811FC48A7}" type="slidenum">
              <a:rPr lang="en-US" smtClean="0"/>
              <a:t>‹#›</a:t>
            </a:fld>
            <a:endParaRPr lang="en-US"/>
          </a:p>
        </p:txBody>
      </p:sp>
      <p:sp>
        <p:nvSpPr>
          <p:cNvPr id="3" name="Picture Placeholder 2"/>
          <p:cNvSpPr>
            <a:spLocks noGrp="1"/>
          </p:cNvSpPr>
          <p:nvPr>
            <p:ph type="pic" idx="1"/>
          </p:nvPr>
        </p:nvSpPr>
        <p:spPr>
          <a:xfrm>
            <a:off x="316110" y="581024"/>
            <a:ext cx="4443984" cy="57912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313947" y="578883"/>
            <a:ext cx="6230107" cy="73152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377190" y="6647453"/>
            <a:ext cx="6137910" cy="140208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377190" y="707136"/>
            <a:ext cx="6137910" cy="5583936"/>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2832246" y="8149168"/>
            <a:ext cx="17145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6B710A-88B3-4DEB-8DED-842DA98D5BE2}" type="datetimeFigureOut">
              <a:rPr lang="en-US" smtClean="0"/>
              <a:t>2/10/2017</a:t>
            </a:fld>
            <a:endParaRPr lang="en-US"/>
          </a:p>
        </p:txBody>
      </p:sp>
      <p:sp>
        <p:nvSpPr>
          <p:cNvPr id="18" name="Footer Placeholder 17"/>
          <p:cNvSpPr>
            <a:spLocks noGrp="1"/>
          </p:cNvSpPr>
          <p:nvPr>
            <p:ph type="ftr" sz="quarter" idx="3"/>
          </p:nvPr>
        </p:nvSpPr>
        <p:spPr>
          <a:xfrm>
            <a:off x="4546746" y="8149168"/>
            <a:ext cx="1714500" cy="486833"/>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6261246" y="8149168"/>
            <a:ext cx="3429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3F9849E-74D8-421B-A4C8-B30811FC48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gagementscholarship.org/conference/esc-2017-meet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gagementscholarship.org/upload/conferences/2017ESC-call-for-proposal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uburn.edu/outreach/facultyengagement/grants/index.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uburn.qualtrics.com/jfe/form/SV_5heOiQ0QUqFrVOd"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0550" y="4191000"/>
            <a:ext cx="5829300" cy="1960033"/>
          </a:xfrm>
        </p:spPr>
        <p:txBody>
          <a:bodyPr>
            <a:normAutofit fontScale="90000"/>
          </a:bodyPr>
          <a:lstStyle/>
          <a:p>
            <a:r>
              <a:rPr lang="en-US" dirty="0" smtClean="0"/>
              <a:t/>
            </a:r>
            <a:br>
              <a:rPr lang="en-US" dirty="0" smtClean="0"/>
            </a:br>
            <a:r>
              <a:rPr lang="en-US" dirty="0" smtClean="0"/>
              <a:t/>
            </a:r>
            <a:br>
              <a:rPr lang="en-US" dirty="0" smtClean="0"/>
            </a:br>
            <a:r>
              <a:rPr lang="en-US" sz="4400" dirty="0" smtClean="0">
                <a:solidFill>
                  <a:srgbClr val="E56505"/>
                </a:solidFill>
                <a:effectLst/>
              </a:rPr>
              <a:t>REPORT</a:t>
            </a:r>
            <a:endParaRPr lang="en-US" sz="4400" dirty="0">
              <a:solidFill>
                <a:srgbClr val="E56505"/>
              </a:solidFill>
              <a:effectLst/>
            </a:endParaRPr>
          </a:p>
        </p:txBody>
      </p:sp>
      <p:sp>
        <p:nvSpPr>
          <p:cNvPr id="5" name="Subtitle 4"/>
          <p:cNvSpPr>
            <a:spLocks noGrp="1"/>
          </p:cNvSpPr>
          <p:nvPr>
            <p:ph type="subTitle" idx="1"/>
          </p:nvPr>
        </p:nvSpPr>
        <p:spPr>
          <a:xfrm>
            <a:off x="495300" y="6248400"/>
            <a:ext cx="6019800" cy="2336800"/>
          </a:xfrm>
        </p:spPr>
        <p:txBody>
          <a:bodyPr>
            <a:normAutofit/>
          </a:bodyPr>
          <a:lstStyle/>
          <a:p>
            <a:r>
              <a:rPr lang="en-US" sz="2500" dirty="0" smtClean="0"/>
              <a:t>Dr. Chippewa </a:t>
            </a:r>
            <a:r>
              <a:rPr lang="en-US" sz="2500" dirty="0" smtClean="0"/>
              <a:t>Thomas</a:t>
            </a:r>
          </a:p>
          <a:p>
            <a:r>
              <a:rPr lang="en-US" sz="2500" dirty="0" smtClean="0"/>
              <a:t>University Senate</a:t>
            </a:r>
            <a:endParaRPr lang="en-US" sz="2500" dirty="0" smtClean="0"/>
          </a:p>
          <a:p>
            <a:r>
              <a:rPr lang="en-US" sz="2500" dirty="0" smtClean="0"/>
              <a:t>February </a:t>
            </a:r>
            <a:r>
              <a:rPr lang="en-US" sz="2500" dirty="0" smtClean="0"/>
              <a:t>14, 2017</a:t>
            </a:r>
            <a:endParaRPr lang="en-US" sz="25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90600"/>
            <a:ext cx="3657599" cy="3276600"/>
          </a:xfrm>
          <a:prstGeom prst="rect">
            <a:avLst/>
          </a:prstGeom>
          <a:ln>
            <a:noFill/>
          </a:ln>
          <a:effectLst>
            <a:softEdge rad="112500"/>
          </a:effectLst>
        </p:spPr>
      </p:pic>
    </p:spTree>
    <p:extLst>
      <p:ext uri="{BB962C8B-B14F-4D97-AF65-F5344CB8AC3E}">
        <p14:creationId xmlns:p14="http://schemas.microsoft.com/office/powerpoint/2010/main" val="3729525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61722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839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6019800"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779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67600"/>
            <a:ext cx="6172200" cy="1524000"/>
          </a:xfrm>
        </p:spPr>
        <p:txBody>
          <a:bodyPr>
            <a:normAutofit fontScale="90000"/>
          </a:bodyPr>
          <a:lstStyle/>
          <a:p>
            <a:pPr algn="ctr"/>
            <a:r>
              <a:rPr lang="en-US" sz="3100" b="1" dirty="0" smtClean="0">
                <a:solidFill>
                  <a:schemeClr val="tx1"/>
                </a:solidFill>
                <a:effectLst/>
                <a:hlinkClick r:id="rId3"/>
              </a:rPr>
              <a:t>2017 Competitive Outreach Scholarship Grant Recipients</a:t>
            </a:r>
            <a:r>
              <a:rPr lang="en-US" dirty="0" smtClean="0"/>
              <a:t/>
            </a:r>
            <a:br>
              <a:rPr lang="en-US" dirty="0" smtClean="0"/>
            </a:br>
            <a:endParaRPr lang="en-US" dirty="0"/>
          </a:p>
        </p:txBody>
      </p:sp>
      <p:sp>
        <p:nvSpPr>
          <p:cNvPr id="3" name="Content Placeholder 2"/>
          <p:cNvSpPr>
            <a:spLocks noGrp="1"/>
          </p:cNvSpPr>
          <p:nvPr>
            <p:ph idx="1"/>
          </p:nvPr>
        </p:nvSpPr>
        <p:spPr>
          <a:xfrm>
            <a:off x="304800" y="838200"/>
            <a:ext cx="6172200" cy="6629400"/>
          </a:xfrm>
        </p:spPr>
        <p:txBody>
          <a:bodyPr>
            <a:normAutofit fontScale="47500" lnSpcReduction="20000"/>
          </a:bodyPr>
          <a:lstStyle/>
          <a:p>
            <a:pPr lvl="0">
              <a:buClr>
                <a:srgbClr val="E56505"/>
              </a:buClr>
              <a:buSzPct val="120000"/>
              <a:buFont typeface="Wingdings" panose="05000000000000000000" pitchFamily="2" charset="2"/>
              <a:buChar char="Ø"/>
            </a:pPr>
            <a:r>
              <a:rPr lang="en-US" b="1" dirty="0" smtClean="0"/>
              <a:t>Enhancing </a:t>
            </a:r>
            <a:r>
              <a:rPr lang="en-US" b="1" dirty="0"/>
              <a:t>Diversity in Health Research Investigating Youth with Developmental Disabilities </a:t>
            </a:r>
            <a:r>
              <a:rPr lang="en-US" dirty="0"/>
              <a:t/>
            </a:r>
            <a:br>
              <a:rPr lang="en-US" dirty="0"/>
            </a:br>
            <a:r>
              <a:rPr lang="en-US" i="1" dirty="0"/>
              <a:t>Dr. Melissa Pangelinan, Dr. Jared Russell, Dr. Danielle Wadsworth, Dr. Sheri Brock, Dr. Mary Rudisill, and Dr. Annie Newton</a:t>
            </a:r>
            <a:r>
              <a:rPr lang="en-US" dirty="0"/>
              <a:t/>
            </a:r>
            <a:br>
              <a:rPr lang="en-US" dirty="0"/>
            </a:br>
            <a:r>
              <a:rPr lang="en-US" dirty="0"/>
              <a:t>College of Education (School of </a:t>
            </a:r>
            <a:r>
              <a:rPr lang="en-US" dirty="0" smtClean="0"/>
              <a:t>Kinesiology) and School </a:t>
            </a:r>
            <a:r>
              <a:rPr lang="en-US" dirty="0"/>
              <a:t>of Pharmacy </a:t>
            </a:r>
            <a:r>
              <a:rPr lang="en-US" dirty="0" smtClean="0"/>
              <a:t>(via </a:t>
            </a:r>
            <a:r>
              <a:rPr lang="en-US" dirty="0"/>
              <a:t>College of Osteopathic Medicine/Pharmacy Health Services)</a:t>
            </a:r>
            <a:br>
              <a:rPr lang="en-US" dirty="0"/>
            </a:br>
            <a:r>
              <a:rPr lang="en-US" dirty="0"/>
              <a:t>Amount: $20,000</a:t>
            </a:r>
          </a:p>
          <a:p>
            <a:pPr>
              <a:buClr>
                <a:srgbClr val="E56505"/>
              </a:buClr>
              <a:buSzPct val="120000"/>
              <a:buFont typeface="Wingdings" panose="05000000000000000000" pitchFamily="2" charset="2"/>
              <a:buChar char="Ø"/>
            </a:pPr>
            <a:endParaRPr lang="en-US" dirty="0"/>
          </a:p>
          <a:p>
            <a:pPr lvl="0">
              <a:buClr>
                <a:srgbClr val="E56505"/>
              </a:buClr>
              <a:buSzPct val="120000"/>
              <a:buFont typeface="Wingdings" panose="05000000000000000000" pitchFamily="2" charset="2"/>
              <a:buChar char="Ø"/>
            </a:pPr>
            <a:r>
              <a:rPr lang="en-US" b="1" dirty="0"/>
              <a:t>Improving Elder Care with </a:t>
            </a:r>
            <a:r>
              <a:rPr lang="en-US" b="1" dirty="0" err="1"/>
              <a:t>Interprofessional</a:t>
            </a:r>
            <a:r>
              <a:rPr lang="en-US" b="1" dirty="0"/>
              <a:t> Mobile Clinics</a:t>
            </a:r>
            <a:r>
              <a:rPr lang="en-US" dirty="0"/>
              <a:t/>
            </a:r>
            <a:br>
              <a:rPr lang="en-US" dirty="0"/>
            </a:br>
            <a:r>
              <a:rPr lang="en-US" i="1" dirty="0"/>
              <a:t>Dr. Kathy Jo Ellison, Dr. E. Jean Dubois, Dr. Kristen Helms, Dr. Margaret Williamson, Dr. Patricia Marincic, and Dr. Emily Myers</a:t>
            </a:r>
            <a:r>
              <a:rPr lang="en-US" dirty="0"/>
              <a:t/>
            </a:r>
            <a:br>
              <a:rPr lang="en-US" dirty="0"/>
            </a:br>
            <a:r>
              <a:rPr lang="en-US" dirty="0"/>
              <a:t>School of Nursing, School of Pharmacy (Pharmacy Practice and Experiential Learning), College of Human Sciences (Nutrition, Dietetics and Hospitality </a:t>
            </a:r>
            <a:r>
              <a:rPr lang="en-US" dirty="0" smtClean="0"/>
              <a:t>Management) and College </a:t>
            </a:r>
            <a:r>
              <a:rPr lang="en-US" dirty="0"/>
              <a:t>of Liberal Arts (Sociology, Anthropology and Social Work)</a:t>
            </a:r>
            <a:br>
              <a:rPr lang="en-US" dirty="0"/>
            </a:br>
            <a:r>
              <a:rPr lang="en-US" dirty="0"/>
              <a:t>Amount: $19,999</a:t>
            </a:r>
          </a:p>
          <a:p>
            <a:pPr>
              <a:buClr>
                <a:srgbClr val="E56505"/>
              </a:buClr>
              <a:buSzPct val="120000"/>
              <a:buFont typeface="Wingdings" panose="05000000000000000000" pitchFamily="2" charset="2"/>
              <a:buChar char="Ø"/>
            </a:pPr>
            <a:endParaRPr lang="en-US" dirty="0"/>
          </a:p>
          <a:p>
            <a:pPr lvl="0">
              <a:buClr>
                <a:srgbClr val="E56505"/>
              </a:buClr>
              <a:buSzPct val="120000"/>
              <a:buFont typeface="Wingdings" panose="05000000000000000000" pitchFamily="2" charset="2"/>
              <a:buChar char="Ø"/>
            </a:pPr>
            <a:r>
              <a:rPr lang="en-US" b="1" dirty="0"/>
              <a:t>Serving Alabama Fosters through Engagement (SAFE): A Pilot Program</a:t>
            </a:r>
            <a:r>
              <a:rPr lang="en-US" dirty="0"/>
              <a:t/>
            </a:r>
            <a:br>
              <a:rPr lang="en-US" dirty="0"/>
            </a:br>
            <a:r>
              <a:rPr lang="en-US" i="1" dirty="0"/>
              <a:t>Dr. Amanda M. Evans and Dr. Jessica Fripp</a:t>
            </a:r>
            <a:r>
              <a:rPr lang="en-US" dirty="0"/>
              <a:t/>
            </a:r>
            <a:br>
              <a:rPr lang="en-US" dirty="0"/>
            </a:br>
            <a:r>
              <a:rPr lang="en-US" dirty="0"/>
              <a:t>College of Education (Special Education, Rehabilitation, and Counseling)</a:t>
            </a:r>
            <a:br>
              <a:rPr lang="en-US" dirty="0"/>
            </a:br>
            <a:r>
              <a:rPr lang="en-US" dirty="0"/>
              <a:t>Amount: $20,000</a:t>
            </a:r>
          </a:p>
          <a:p>
            <a:pPr>
              <a:buClr>
                <a:srgbClr val="E56505"/>
              </a:buClr>
              <a:buSzPct val="120000"/>
              <a:buFont typeface="Wingdings" panose="05000000000000000000" pitchFamily="2" charset="2"/>
              <a:buChar char="Ø"/>
            </a:pPr>
            <a:endParaRPr lang="en-US" dirty="0"/>
          </a:p>
          <a:p>
            <a:pPr lvl="0">
              <a:buClr>
                <a:srgbClr val="E56505"/>
              </a:buClr>
              <a:buSzPct val="120000"/>
              <a:buFont typeface="Wingdings" panose="05000000000000000000" pitchFamily="2" charset="2"/>
              <a:buChar char="Ø"/>
            </a:pPr>
            <a:r>
              <a:rPr lang="en-US" b="1" dirty="0"/>
              <a:t>Improving Hearing Conservation Program Effectiveness for Alabama Industries</a:t>
            </a:r>
            <a:r>
              <a:rPr lang="en-US" dirty="0"/>
              <a:t/>
            </a:r>
            <a:br>
              <a:rPr lang="en-US" dirty="0"/>
            </a:br>
            <a:r>
              <a:rPr lang="en-US" i="1" dirty="0"/>
              <a:t>Dr. Richard Sesek, Dr. Mark C. </a:t>
            </a:r>
            <a:r>
              <a:rPr lang="en-US" i="1" dirty="0" err="1"/>
              <a:t>Schall</a:t>
            </a:r>
            <a:r>
              <a:rPr lang="en-US" i="1" dirty="0"/>
              <a:t>, Jr., Dr. Sridhar Krishnamurti, and Dr. Norman E. Youngblood </a:t>
            </a:r>
            <a:r>
              <a:rPr lang="en-US" dirty="0"/>
              <a:t/>
            </a:r>
            <a:br>
              <a:rPr lang="en-US" dirty="0"/>
            </a:br>
            <a:r>
              <a:rPr lang="en-US" dirty="0" smtClean="0"/>
              <a:t>Samuel </a:t>
            </a:r>
            <a:r>
              <a:rPr lang="en-US" dirty="0" err="1" smtClean="0"/>
              <a:t>Ginn</a:t>
            </a:r>
            <a:r>
              <a:rPr lang="en-US" dirty="0" smtClean="0"/>
              <a:t> College of </a:t>
            </a:r>
            <a:r>
              <a:rPr lang="en-US" dirty="0" err="1" smtClean="0"/>
              <a:t>Enginering</a:t>
            </a:r>
            <a:r>
              <a:rPr lang="en-US" dirty="0" smtClean="0"/>
              <a:t> (Industrial </a:t>
            </a:r>
            <a:r>
              <a:rPr lang="en-US" dirty="0"/>
              <a:t>&amp; Systems </a:t>
            </a:r>
            <a:r>
              <a:rPr lang="en-US" dirty="0" smtClean="0"/>
              <a:t>Engineering) and College </a:t>
            </a:r>
            <a:r>
              <a:rPr lang="en-US" dirty="0"/>
              <a:t>of Liberal Arts (Communication Disorders, Communication and Journalism)</a:t>
            </a:r>
            <a:br>
              <a:rPr lang="en-US" dirty="0"/>
            </a:br>
            <a:r>
              <a:rPr lang="en-US" dirty="0"/>
              <a:t>Amount: $19,984</a:t>
            </a:r>
          </a:p>
          <a:p>
            <a:pPr>
              <a:buClr>
                <a:srgbClr val="E56505"/>
              </a:buClr>
              <a:buSzPct val="120000"/>
              <a:buFont typeface="Wingdings" panose="05000000000000000000" pitchFamily="2" charset="2"/>
              <a:buChar char="Ø"/>
            </a:pPr>
            <a:endParaRPr lang="en-US" dirty="0"/>
          </a:p>
          <a:p>
            <a:pPr lvl="0">
              <a:buClr>
                <a:srgbClr val="E56505"/>
              </a:buClr>
              <a:buSzPct val="120000"/>
              <a:buFont typeface="Wingdings" panose="05000000000000000000" pitchFamily="2" charset="2"/>
              <a:buChar char="Ø"/>
            </a:pPr>
            <a:r>
              <a:rPr lang="en-US" b="1" dirty="0"/>
              <a:t>COPE – Canine Outreach Promoting Engagement</a:t>
            </a:r>
            <a:r>
              <a:rPr lang="en-US" dirty="0"/>
              <a:t/>
            </a:r>
            <a:br>
              <a:rPr lang="en-US" dirty="0"/>
            </a:br>
            <a:r>
              <a:rPr lang="en-US" i="1" dirty="0"/>
              <a:t>Dr. Morgan </a:t>
            </a:r>
            <a:r>
              <a:rPr lang="en-US" i="1" dirty="0" smtClean="0"/>
              <a:t>Yordy and </a:t>
            </a:r>
            <a:r>
              <a:rPr lang="en-US" i="1" dirty="0"/>
              <a:t>Dr. W. Stuart Pope</a:t>
            </a:r>
            <a:r>
              <a:rPr lang="en-US" dirty="0"/>
              <a:t/>
            </a:r>
            <a:br>
              <a:rPr lang="en-US" dirty="0"/>
            </a:br>
            <a:r>
              <a:rPr lang="en-US" dirty="0"/>
              <a:t>School of Nursing</a:t>
            </a:r>
            <a:br>
              <a:rPr lang="en-US" dirty="0"/>
            </a:br>
            <a:r>
              <a:rPr lang="en-US" dirty="0"/>
              <a:t>Amount: $19,876</a:t>
            </a:r>
          </a:p>
          <a:p>
            <a:pPr marL="0" indent="0">
              <a:buNone/>
            </a:pPr>
            <a:endParaRPr lang="en-US" dirty="0"/>
          </a:p>
          <a:p>
            <a:endParaRPr lang="en-US" dirty="0"/>
          </a:p>
        </p:txBody>
      </p:sp>
    </p:spTree>
    <p:extLst>
      <p:ext uri="{BB962C8B-B14F-4D97-AF65-F5344CB8AC3E}">
        <p14:creationId xmlns:p14="http://schemas.microsoft.com/office/powerpoint/2010/main" val="2416894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838200"/>
            <a:ext cx="6096001" cy="590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1476" y="7086600"/>
            <a:ext cx="6096000" cy="1015663"/>
          </a:xfrm>
          <a:prstGeom prst="rect">
            <a:avLst/>
          </a:prstGeom>
          <a:noFill/>
        </p:spPr>
        <p:txBody>
          <a:bodyPr wrap="square" rtlCol="0">
            <a:spAutoFit/>
          </a:bodyPr>
          <a:lstStyle/>
          <a:p>
            <a:pPr algn="ctr"/>
            <a:r>
              <a:rPr lang="en-US" sz="2000" b="1" dirty="0" smtClean="0"/>
              <a:t>Please RSVP </a:t>
            </a:r>
            <a:r>
              <a:rPr lang="en-US" sz="2000" b="1" dirty="0" smtClean="0">
                <a:solidFill>
                  <a:schemeClr val="tx2">
                    <a:lumMod val="60000"/>
                    <a:lumOff val="40000"/>
                  </a:schemeClr>
                </a:solidFill>
                <a:hlinkClick r:id="rId3"/>
              </a:rPr>
              <a:t>HERE</a:t>
            </a:r>
            <a:r>
              <a:rPr lang="en-US" sz="2000" b="1" dirty="0" smtClean="0"/>
              <a:t> </a:t>
            </a:r>
            <a:endParaRPr lang="en-US" sz="2000" b="1" dirty="0" smtClean="0"/>
          </a:p>
          <a:p>
            <a:pPr algn="ctr"/>
            <a:r>
              <a:rPr lang="en-US" sz="2000" b="1" dirty="0" smtClean="0"/>
              <a:t>by </a:t>
            </a:r>
            <a:r>
              <a:rPr lang="en-US" sz="2000" b="1" dirty="0" smtClean="0"/>
              <a:t>February 17</a:t>
            </a:r>
            <a:r>
              <a:rPr lang="en-US" sz="2000" b="1" baseline="30000" dirty="0" smtClean="0"/>
              <a:t>th</a:t>
            </a:r>
            <a:r>
              <a:rPr lang="en-US" sz="2000" b="1" dirty="0" smtClean="0"/>
              <a:t> </a:t>
            </a:r>
            <a:r>
              <a:rPr lang="en-US" sz="2000" b="1" dirty="0" smtClean="0"/>
              <a:t>or </a:t>
            </a:r>
            <a:r>
              <a:rPr lang="en-US" sz="2000" b="1" dirty="0" smtClean="0"/>
              <a:t>call </a:t>
            </a:r>
          </a:p>
          <a:p>
            <a:pPr algn="ctr"/>
            <a:r>
              <a:rPr lang="en-US" sz="2000" b="1" dirty="0" smtClean="0"/>
              <a:t>334-844-5700 for more information</a:t>
            </a:r>
            <a:endParaRPr lang="en-US" sz="2000" b="1" dirty="0"/>
          </a:p>
        </p:txBody>
      </p:sp>
    </p:spTree>
    <p:extLst>
      <p:ext uri="{BB962C8B-B14F-4D97-AF65-F5344CB8AC3E}">
        <p14:creationId xmlns:p14="http://schemas.microsoft.com/office/powerpoint/2010/main" val="1190900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63</TotalTime>
  <Words>178</Words>
  <Application>Microsoft Office PowerPoint</Application>
  <PresentationFormat>On-screen Show (4:3)</PresentationFormat>
  <Paragraphs>19</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Aspect</vt:lpstr>
      <vt:lpstr>  REPORT</vt:lpstr>
      <vt:lpstr>PowerPoint Presentation</vt:lpstr>
      <vt:lpstr>PowerPoint Presentation</vt:lpstr>
      <vt:lpstr>2017 Competitive Outreach Scholarship Grant Recipients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Chippewa Thomas</dc:creator>
  <cp:lastModifiedBy>Chippewa Thomas</cp:lastModifiedBy>
  <cp:revision>11</cp:revision>
  <dcterms:created xsi:type="dcterms:W3CDTF">2017-02-09T21:16:51Z</dcterms:created>
  <dcterms:modified xsi:type="dcterms:W3CDTF">2017-02-11T00:04:44Z</dcterms:modified>
</cp:coreProperties>
</file>