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</p:sldMasterIdLst>
  <p:notesMasterIdLst>
    <p:notesMasterId r:id="rId7"/>
  </p:notesMasterIdLst>
  <p:handoutMasterIdLst>
    <p:handoutMasterId r:id="rId8"/>
  </p:handoutMasterIdLst>
  <p:sldIdLst>
    <p:sldId id="459" r:id="rId2"/>
    <p:sldId id="466" r:id="rId3"/>
    <p:sldId id="475" r:id="rId4"/>
    <p:sldId id="472" r:id="rId5"/>
    <p:sldId id="473" r:id="rId6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1D1D"/>
    <a:srgbClr val="F58026"/>
    <a:srgbClr val="FF6600"/>
    <a:srgbClr val="FF9933"/>
    <a:srgbClr val="5F5F5F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96" autoAdjust="0"/>
    <p:restoredTop sz="95986" autoAdjust="0"/>
  </p:normalViewPr>
  <p:slideViewPr>
    <p:cSldViewPr>
      <p:cViewPr varScale="1">
        <p:scale>
          <a:sx n="107" d="100"/>
          <a:sy n="107" d="100"/>
        </p:scale>
        <p:origin x="197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-3612" y="-102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FD77FB99-5357-483E-B0C7-087CF94FD4E7}" type="datetimeFigureOut">
              <a:rPr lang="en-US" smtClean="0"/>
              <a:pPr/>
              <a:t>6/8/2017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EDD57757-7B2B-49F8-BAC3-28D7CAC572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700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E8DC7F45-FB80-4496-8445-4EF08E5DA706}" type="datetimeFigureOut">
              <a:rPr lang="en-US" smtClean="0"/>
              <a:pPr/>
              <a:t>6/8/2017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06C4A91E-B101-4162-BC65-5473097B15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957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4A91E-B101-4162-BC65-5473097B152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68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771461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77146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Font typeface="Wingdings" pitchFamily="2" charset="2"/>
              <a:buChar char="§"/>
              <a:defRPr sz="2400"/>
            </a:lvl1pPr>
            <a:lvl2pPr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FF6600"/>
              </a:buClr>
              <a:buFont typeface="Wingdings" pitchFamily="2" charset="2"/>
              <a:buChar char="§"/>
              <a:defRPr sz="2000"/>
            </a:lvl2pPr>
            <a:lvl3pPr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FF6600"/>
              </a:buClr>
              <a:buFont typeface="Wingdings" pitchFamily="2" charset="2"/>
              <a:buChar char="§"/>
              <a:defRPr sz="1800"/>
            </a:lvl3pPr>
            <a:lvl4pPr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FF6600"/>
              </a:buClr>
              <a:buFont typeface="Wingdings" pitchFamily="2" charset="2"/>
              <a:buChar char="§"/>
              <a:defRPr sz="1600"/>
            </a:lvl4pPr>
            <a:lvl5pPr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FF6600"/>
              </a:buClr>
              <a:buFont typeface="Wingdings" pitchFamily="2" charset="2"/>
              <a:buChar char="§"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03AE2-CAD5-4699-A9EC-DEEB66B0E2A9}" type="datetime1">
              <a:rPr lang="en-US" smtClean="0">
                <a:solidFill>
                  <a:srgbClr val="5F5F5F">
                    <a:tint val="75000"/>
                  </a:srgbClr>
                </a:solidFill>
              </a:rPr>
              <a:t>6/8/2017</a:t>
            </a:fld>
            <a:endParaRPr lang="en-US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63DB4-A92C-4430-9863-A00DBF2A322C}" type="slidenum">
              <a:rPr lang="en-US">
                <a:solidFill>
                  <a:srgbClr val="5F5F5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5F5F5F">
                  <a:tint val="75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86FD6-F5A1-46F1-97CE-B6D90391AECF}" type="datetime1">
              <a:rPr lang="en-US" smtClean="0"/>
              <a:t>6/8/2017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524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C3D4A-6595-49AF-8C3D-A6656C554F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D641BFA-BA69-4603-8333-7D6746C426D3}" type="datetime1">
              <a:rPr lang="en-US" smtClean="0">
                <a:solidFill>
                  <a:srgbClr val="5F5F5F">
                    <a:tint val="75000"/>
                  </a:srgbClr>
                </a:solidFill>
              </a:rPr>
              <a:t>6/8/2017</a:t>
            </a:fld>
            <a:endParaRPr lang="en-US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7D0CB22-EC09-4D51-8776-64D618E0829E}" type="slidenum">
              <a:rPr lang="en-US">
                <a:solidFill>
                  <a:srgbClr val="5F5F5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5F5F5F">
                  <a:tint val="75000"/>
                </a:srgbClr>
              </a:solidFill>
            </a:endParaRPr>
          </a:p>
        </p:txBody>
      </p:sp>
      <p:grpSp>
        <p:nvGrpSpPr>
          <p:cNvPr id="3" name="Group 4"/>
          <p:cNvGrpSpPr>
            <a:grpSpLocks/>
          </p:cNvGrpSpPr>
          <p:nvPr userDrawn="1"/>
        </p:nvGrpSpPr>
        <p:grpSpPr bwMode="auto">
          <a:xfrm>
            <a:off x="8042275" y="5867400"/>
            <a:ext cx="873125" cy="939800"/>
            <a:chOff x="4332" y="2875"/>
            <a:chExt cx="1326" cy="1290"/>
          </a:xfrm>
        </p:grpSpPr>
        <p:pic>
          <p:nvPicPr>
            <p:cNvPr id="1032" name="Picture 5" descr="sesqjpe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343" y="2875"/>
              <a:ext cx="1247" cy="1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4513" y="3300"/>
              <a:ext cx="287" cy="185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>
                <a:solidFill>
                  <a:srgbClr val="5F5F5F"/>
                </a:solidFill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5171" y="3306"/>
              <a:ext cx="289" cy="185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>
                <a:solidFill>
                  <a:srgbClr val="5F5F5F"/>
                </a:solidFill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4332" y="3912"/>
              <a:ext cx="1326" cy="253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>
                <a:solidFill>
                  <a:srgbClr val="5F5F5F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 cap="all" spc="-1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66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66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66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66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FF66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FF66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FF66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FF66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65894" y="736600"/>
            <a:ext cx="8812212" cy="175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sz="3600" b="1" cap="all" dirty="0" smtClean="0">
                <a:solidFill>
                  <a:srgbClr val="F58026"/>
                </a:solidFill>
                <a:latin typeface="Arial Black" panose="020B0A04020102020204" pitchFamily="34" charset="0"/>
                <a:ea typeface="TimesNewRomanPS-BoldItalicMT"/>
                <a:cs typeface="TimesNewRomanPS-BoldItalicMT"/>
              </a:rPr>
              <a:t>FRC Activity Update</a:t>
            </a:r>
            <a:endParaRPr lang="en-US" sz="3200" dirty="0">
              <a:solidFill>
                <a:srgbClr val="1D1D1D"/>
              </a:solidFill>
              <a:latin typeface="Arial"/>
              <a:ea typeface="TimesNewRomanPS-BoldItalicMT"/>
              <a:cs typeface="TimesNewRomanPS-BoldItalicMT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0" y="3225800"/>
            <a:ext cx="91440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algn="ctr" eaLnBrk="1" hangingPunct="1">
              <a:buFont typeface="Arial" charset="0"/>
              <a:buNone/>
            </a:pPr>
            <a:r>
              <a:rPr lang="en-US" sz="2000" b="1" dirty="0" smtClean="0">
                <a:solidFill>
                  <a:srgbClr val="1D1D1D"/>
                </a:solidFill>
                <a:latin typeface="Arial" charset="0"/>
              </a:rPr>
              <a:t>Dr. W. Robert Ashurst</a:t>
            </a:r>
            <a:endParaRPr lang="en-US" sz="2000" b="1" baseline="30000" dirty="0" smtClean="0">
              <a:solidFill>
                <a:srgbClr val="1D1D1D"/>
              </a:solidFill>
              <a:latin typeface="Arial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en-US" sz="2000" dirty="0" smtClean="0">
                <a:solidFill>
                  <a:srgbClr val="1D1D1D"/>
                </a:solidFill>
                <a:latin typeface="Arial" charset="0"/>
              </a:rPr>
              <a:t>Faculty Research Committee Chair</a:t>
            </a:r>
          </a:p>
          <a:p>
            <a:pPr algn="ctr" eaLnBrk="1" hangingPunct="1">
              <a:buFont typeface="Arial" charset="0"/>
              <a:buNone/>
            </a:pPr>
            <a:endParaRPr lang="en-US" sz="2000" dirty="0" smtClean="0">
              <a:solidFill>
                <a:srgbClr val="1D1D1D"/>
              </a:solidFill>
              <a:latin typeface="Arial" charset="0"/>
            </a:endParaRPr>
          </a:p>
          <a:p>
            <a:pPr algn="ctr" eaLnBrk="1" hangingPunct="1">
              <a:buFont typeface="Arial" charset="0"/>
              <a:buNone/>
            </a:pPr>
            <a:endParaRPr lang="en-US" sz="2000" dirty="0">
              <a:solidFill>
                <a:srgbClr val="1D1D1D"/>
              </a:solidFill>
              <a:latin typeface="Arial" charset="0"/>
            </a:endParaRPr>
          </a:p>
          <a:p>
            <a:pPr algn="ctr" eaLnBrk="1" hangingPunct="1">
              <a:buFont typeface="Arial" charset="0"/>
              <a:buNone/>
            </a:pPr>
            <a:endParaRPr lang="en-US" sz="2000" dirty="0" smtClean="0">
              <a:solidFill>
                <a:srgbClr val="1D1D1D"/>
              </a:solidFill>
              <a:latin typeface="Arial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en-US" sz="2000" dirty="0" smtClean="0">
                <a:solidFill>
                  <a:srgbClr val="1D1D1D"/>
                </a:solidFill>
                <a:latin typeface="Arial" charset="0"/>
              </a:rPr>
              <a:t>University Senate Meeting</a:t>
            </a:r>
          </a:p>
          <a:p>
            <a:pPr algn="ctr" eaLnBrk="1" hangingPunct="1">
              <a:buFont typeface="Arial" charset="0"/>
              <a:buNone/>
            </a:pPr>
            <a:r>
              <a:rPr lang="en-US" sz="2000" dirty="0" smtClean="0">
                <a:solidFill>
                  <a:srgbClr val="1D1D1D"/>
                </a:solidFill>
                <a:latin typeface="Arial" charset="0"/>
              </a:rPr>
              <a:t>June 13, 2017</a:t>
            </a:r>
          </a:p>
        </p:txBody>
      </p:sp>
    </p:spTree>
    <p:extLst>
      <p:ext uri="{BB962C8B-B14F-4D97-AF65-F5344CB8AC3E}">
        <p14:creationId xmlns:p14="http://schemas.microsoft.com/office/powerpoint/2010/main" val="363939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cap="all" spc="-100" dirty="0" smtClean="0">
                <a:solidFill>
                  <a:srgbClr val="F58026"/>
                </a:solidFill>
                <a:latin typeface="Arial Black" panose="020B0A04020102020204" pitchFamily="34" charset="0"/>
                <a:ea typeface="+mj-ea"/>
                <a:cs typeface="+mj-cs"/>
              </a:rPr>
              <a:t>the FRC</a:t>
            </a:r>
            <a:endParaRPr kumimoji="0" lang="en-US" sz="3600" b="1" i="0" u="none" strike="noStrike" kern="1200" cap="none" spc="-10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>
            <a:spLocks noGrp="1"/>
          </p:cNvSpPr>
          <p:nvPr/>
        </p:nvSpPr>
        <p:spPr bwMode="auto">
          <a:xfrm>
            <a:off x="495300" y="838200"/>
            <a:ext cx="81534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FF6600"/>
              </a:buClr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FF6600"/>
              </a:buClr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FF66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FF6600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sz="3200" dirty="0" smtClean="0">
                <a:solidFill>
                  <a:srgbClr val="1D1D1D"/>
                </a:solidFill>
              </a:rPr>
              <a:t>Consists of one faculty member from each college and representatives from the Graduate School, IRB (1 &amp; 2), IACUC, IBC and the OVPRED.</a:t>
            </a:r>
            <a:endParaRPr lang="en-US" sz="3200" dirty="0">
              <a:solidFill>
                <a:srgbClr val="1D1D1D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en-US" sz="3200" dirty="0" smtClean="0">
                <a:solidFill>
                  <a:srgbClr val="1D1D1D"/>
                </a:solidFill>
              </a:rPr>
              <a:t>Charged to identify, discuss and propose solutions to issues at large that impact the research Enterprise at AU.</a:t>
            </a:r>
          </a:p>
          <a:p>
            <a:pPr eaLnBrk="1" hangingPunct="1">
              <a:spcBef>
                <a:spcPct val="0"/>
              </a:spcBef>
            </a:pPr>
            <a:r>
              <a:rPr lang="en-US" sz="3200" dirty="0" smtClean="0">
                <a:solidFill>
                  <a:srgbClr val="1D1D1D"/>
                </a:solidFill>
              </a:rPr>
              <a:t>Meets monthly with lively discussion.</a:t>
            </a:r>
          </a:p>
          <a:p>
            <a:pPr eaLnBrk="1" hangingPunct="1">
              <a:spcBef>
                <a:spcPct val="0"/>
              </a:spcBef>
            </a:pPr>
            <a:endParaRPr lang="en-US" dirty="0" smtClean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all" spc="-100" normalizeH="0" baseline="0" noProof="0" dirty="0" smtClean="0">
                <a:ln>
                  <a:noFill/>
                </a:ln>
                <a:solidFill>
                  <a:srgbClr val="F58026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Broader</a:t>
            </a:r>
            <a:r>
              <a:rPr kumimoji="0" lang="en-US" sz="3600" b="1" i="0" u="none" strike="noStrike" kern="1200" cap="all" spc="-100" normalizeH="0" noProof="0" dirty="0" smtClean="0">
                <a:ln>
                  <a:noFill/>
                </a:ln>
                <a:solidFill>
                  <a:srgbClr val="F58026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 Topics</a:t>
            </a:r>
            <a:endParaRPr kumimoji="0" lang="en-US" sz="3600" b="1" i="0" u="none" strike="noStrike" kern="1200" cap="none" spc="-100" normalizeH="0" baseline="0" noProof="0" dirty="0" smtClean="0">
              <a:ln>
                <a:noFill/>
              </a:ln>
              <a:solidFill>
                <a:srgbClr val="F5802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Content Placeholder 2"/>
          <p:cNvSpPr>
            <a:spLocks noGrp="1"/>
          </p:cNvSpPr>
          <p:nvPr/>
        </p:nvSpPr>
        <p:spPr bwMode="auto">
          <a:xfrm>
            <a:off x="495300" y="609600"/>
            <a:ext cx="81534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FF6600"/>
              </a:buClr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FF6600"/>
              </a:buClr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FF66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FF6600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>
                <a:srgbClr val="F58026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1D1D1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>
                <a:srgbClr val="F58026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Research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Metrics:  How to best capture research impact and productivity across many disciplines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>
                <a:srgbClr val="F58026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Scholarship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Incentivization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How to encourage and/or support faculty to pursue extramural funding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1D1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F5F5F">
                  <a:lumMod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00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153400" cy="5638800"/>
          </a:xfrm>
        </p:spPr>
        <p:txBody>
          <a:bodyPr/>
          <a:lstStyle/>
          <a:p>
            <a:r>
              <a:rPr lang="en-US" sz="3200" dirty="0" smtClean="0">
                <a:solidFill>
                  <a:srgbClr val="1D1D1D"/>
                </a:solidFill>
              </a:rPr>
              <a:t>Tenure and promotion time line resolution </a:t>
            </a:r>
            <a:endParaRPr lang="en-US" sz="3200" dirty="0" smtClean="0">
              <a:solidFill>
                <a:srgbClr val="1D1D1D"/>
              </a:solidFill>
            </a:endParaRPr>
          </a:p>
          <a:p>
            <a:endParaRPr lang="en-US" sz="3200" dirty="0" smtClean="0">
              <a:solidFill>
                <a:srgbClr val="1D1D1D"/>
              </a:solidFill>
            </a:endParaRPr>
          </a:p>
          <a:p>
            <a:r>
              <a:rPr lang="en-US" sz="3200" dirty="0" smtClean="0">
                <a:solidFill>
                  <a:srgbClr val="1D1D1D"/>
                </a:solidFill>
              </a:rPr>
              <a:t>Tuition remission policy </a:t>
            </a:r>
            <a:r>
              <a:rPr lang="en-US" sz="3200" dirty="0" smtClean="0">
                <a:solidFill>
                  <a:srgbClr val="1D1D1D"/>
                </a:solidFill>
              </a:rPr>
              <a:t>revision</a:t>
            </a:r>
          </a:p>
          <a:p>
            <a:endParaRPr lang="en-US" sz="3200" dirty="0">
              <a:solidFill>
                <a:srgbClr val="1D1D1D"/>
              </a:solidFill>
            </a:endParaRPr>
          </a:p>
          <a:p>
            <a:r>
              <a:rPr lang="en-US" sz="3200" dirty="0" smtClean="0">
                <a:solidFill>
                  <a:srgbClr val="1D1D1D"/>
                </a:solidFill>
              </a:rPr>
              <a:t>Fixed price residuals policy revision</a:t>
            </a:r>
            <a:endParaRPr lang="en-US" sz="3200" dirty="0" smtClean="0">
              <a:solidFill>
                <a:srgbClr val="1D1D1D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cap="all" spc="-100" dirty="0" smtClean="0">
                <a:solidFill>
                  <a:srgbClr val="F58026"/>
                </a:solidFill>
                <a:latin typeface="Arial Black" panose="020B0A04020102020204" pitchFamily="34" charset="0"/>
                <a:ea typeface="+mj-ea"/>
                <a:cs typeface="+mj-cs"/>
              </a:rPr>
              <a:t>Focused topics</a:t>
            </a:r>
            <a:endParaRPr kumimoji="0" lang="en-US" sz="3600" b="1" i="0" u="none" strike="noStrike" kern="1200" cap="none" spc="-10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3854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971800"/>
            <a:ext cx="9144000" cy="914400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solidFill>
                  <a:srgbClr val="F58026"/>
                </a:solidFill>
                <a:latin typeface="Arial Black" panose="020B0A04020102020204" pitchFamily="34" charset="0"/>
                <a:ea typeface="TimesNewRomanPS-BoldItalicMT"/>
                <a:cs typeface="TimesNewRomanPS-BoldItalicMT"/>
              </a:rPr>
              <a:t>Questions?</a:t>
            </a:r>
            <a:endParaRPr lang="en-US" cap="none" dirty="0" smtClean="0"/>
          </a:p>
        </p:txBody>
      </p:sp>
    </p:spTree>
    <p:extLst>
      <p:ext uri="{BB962C8B-B14F-4D97-AF65-F5344CB8AC3E}">
        <p14:creationId xmlns:p14="http://schemas.microsoft.com/office/powerpoint/2010/main" val="403854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Custom 4">
      <a:dk1>
        <a:srgbClr val="5F5F5F"/>
      </a:dk1>
      <a:lt1>
        <a:srgbClr val="FFFFFF"/>
      </a:lt1>
      <a:dk2>
        <a:srgbClr val="F58026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4756</TotalTime>
  <Words>127</Words>
  <Application>Microsoft Office PowerPoint</Application>
  <PresentationFormat>On-screen Show (4:3)</PresentationFormat>
  <Paragraphs>24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Calibri</vt:lpstr>
      <vt:lpstr>TimesNewRomanPS-BoldItalicMT</vt:lpstr>
      <vt:lpstr>Wingdings</vt:lpstr>
      <vt:lpstr>1_Office Theme</vt:lpstr>
      <vt:lpstr>PowerPoint Presentation</vt:lpstr>
      <vt:lpstr>PowerPoint Presentation</vt:lpstr>
      <vt:lpstr>PowerPoint Presentation</vt:lpstr>
      <vt:lpstr>PowerPoint Presentation</vt:lpstr>
      <vt:lpstr>Questions?</vt:lpstr>
    </vt:vector>
  </TitlesOfParts>
  <Company>Auburn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blr0005</dc:creator>
  <cp:lastModifiedBy>William Ashurst</cp:lastModifiedBy>
  <cp:revision>522</cp:revision>
  <cp:lastPrinted>2017-06-08T19:28:23Z</cp:lastPrinted>
  <dcterms:created xsi:type="dcterms:W3CDTF">2011-05-05T14:38:28Z</dcterms:created>
  <dcterms:modified xsi:type="dcterms:W3CDTF">2017-06-08T22:39:02Z</dcterms:modified>
</cp:coreProperties>
</file>