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459" r:id="rId2"/>
    <p:sldId id="436" r:id="rId3"/>
    <p:sldId id="466" r:id="rId4"/>
    <p:sldId id="476" r:id="rId5"/>
    <p:sldId id="475" r:id="rId6"/>
    <p:sldId id="472" r:id="rId7"/>
    <p:sldId id="474" r:id="rId8"/>
    <p:sldId id="4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1D"/>
    <a:srgbClr val="F58026"/>
    <a:srgbClr val="FF6600"/>
    <a:srgbClr val="FF9933"/>
    <a:srgbClr val="5F5F5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5986" autoAdjust="0"/>
  </p:normalViewPr>
  <p:slideViewPr>
    <p:cSldViewPr>
      <p:cViewPr varScale="1">
        <p:scale>
          <a:sx n="82" d="100"/>
          <a:sy n="82" d="100"/>
        </p:scale>
        <p:origin x="12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61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FB99-5357-483E-B0C7-087CF94FD4E7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7757-7B2B-49F8-BAC3-28D7CAC57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00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C7F45-FB80-4496-8445-4EF08E5DA706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4A91E-B101-4162-BC65-5473097B1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5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4A91E-B101-4162-BC65-5473097B15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6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/>
            </a:lvl1pPr>
            <a:lvl2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/>
            </a:lvl2pPr>
            <a:lvl3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/>
            </a:lvl3pPr>
            <a:lvl4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/>
            </a:lvl4pPr>
            <a:lvl5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03AE2-CAD5-4699-A9EC-DEEB66B0E2A9}" type="datetime1">
              <a:rPr lang="en-US" smtClean="0">
                <a:solidFill>
                  <a:srgbClr val="5F5F5F">
                    <a:tint val="75000"/>
                  </a:srgbClr>
                </a:solidFill>
              </a:rPr>
              <a:t>2/9/2017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3DB4-A92C-4430-9863-A00DBF2A322C}" type="slidenum">
              <a:rPr lang="en-US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6FD6-F5A1-46F1-97CE-B6D90391AECF}" type="datetime1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2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3D4A-6595-49AF-8C3D-A6656C554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641BFA-BA69-4603-8333-7D6746C426D3}" type="datetime1">
              <a:rPr lang="en-US" smtClean="0">
                <a:solidFill>
                  <a:srgbClr val="5F5F5F">
                    <a:tint val="75000"/>
                  </a:srgbClr>
                </a:solidFill>
              </a:rPr>
              <a:t>2/9/2017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D0CB22-EC09-4D51-8776-64D618E0829E}" type="slidenum">
              <a:rPr lang="en-US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grpSp>
        <p:nvGrpSpPr>
          <p:cNvPr id="3" name="Group 4"/>
          <p:cNvGrpSpPr>
            <a:grpSpLocks/>
          </p:cNvGrpSpPr>
          <p:nvPr userDrawn="1"/>
        </p:nvGrpSpPr>
        <p:grpSpPr bwMode="auto">
          <a:xfrm>
            <a:off x="8042275" y="5867400"/>
            <a:ext cx="873125" cy="939800"/>
            <a:chOff x="4332" y="2875"/>
            <a:chExt cx="1326" cy="1290"/>
          </a:xfrm>
        </p:grpSpPr>
        <p:pic>
          <p:nvPicPr>
            <p:cNvPr id="1032" name="Picture 5" descr="sesqjpe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43" y="2875"/>
              <a:ext cx="1247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513" y="3300"/>
              <a:ext cx="287" cy="18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171" y="3306"/>
              <a:ext cx="289" cy="18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332" y="3912"/>
              <a:ext cx="1326" cy="253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 cap="all" spc="-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5894" y="736600"/>
            <a:ext cx="8812212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z="3600" b="1" cap="all" dirty="0" smtClean="0">
                <a:solidFill>
                  <a:srgbClr val="F58026"/>
                </a:solidFill>
                <a:latin typeface="Arial Black" panose="020B0A04020102020204" pitchFamily="34" charset="0"/>
                <a:ea typeface="TimesNewRomanPS-BoldItalicMT"/>
                <a:cs typeface="TimesNewRomanPS-BoldItalicMT"/>
              </a:rPr>
              <a:t>Proposed Resolution on the schedule for Promotion and Tenure Candidates</a:t>
            </a:r>
            <a:endParaRPr lang="en-US" sz="3200" dirty="0">
              <a:solidFill>
                <a:srgbClr val="1D1D1D"/>
              </a:solidFill>
              <a:latin typeface="Arial"/>
              <a:ea typeface="TimesNewRomanPS-BoldItalicMT"/>
              <a:cs typeface="TimesNewRomanPS-BoldItalicM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322580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eaLnBrk="1" hangingPunct="1">
              <a:buFont typeface="Arial" charset="0"/>
              <a:buNone/>
            </a:pPr>
            <a:r>
              <a:rPr lang="en-US" sz="2000" b="1" dirty="0" smtClean="0">
                <a:solidFill>
                  <a:srgbClr val="1D1D1D"/>
                </a:solidFill>
                <a:latin typeface="Arial" charset="0"/>
              </a:rPr>
              <a:t>Dr. W. Robert Ashurst</a:t>
            </a:r>
            <a:endParaRPr lang="en-US" sz="2000" b="1" baseline="30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Faculty Research Committee Chair</a:t>
            </a:r>
          </a:p>
          <a:p>
            <a:pPr algn="ctr" eaLnBrk="1" hangingPunct="1">
              <a:buFont typeface="Arial" charset="0"/>
              <a:buNone/>
            </a:pPr>
            <a:endParaRPr lang="en-US" sz="2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000" dirty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University Senate </a:t>
            </a: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Meeting</a:t>
            </a: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February 14, 2017</a:t>
            </a:r>
          </a:p>
        </p:txBody>
      </p:sp>
    </p:spTree>
    <p:extLst>
      <p:ext uri="{BB962C8B-B14F-4D97-AF65-F5344CB8AC3E}">
        <p14:creationId xmlns:p14="http://schemas.microsoft.com/office/powerpoint/2010/main" val="363939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58026"/>
                </a:solidFill>
                <a:latin typeface="Arial Black" panose="020B0A04020102020204" pitchFamily="34" charset="0"/>
                <a:ea typeface="TimesNewRomanPS-BoldItalicMT"/>
                <a:cs typeface="TimesNewRomanPS-BoldItalicMT"/>
              </a:rPr>
              <a:t>overview</a:t>
            </a:r>
            <a:endParaRPr lang="en-US" sz="4000" cap="none" dirty="0" smtClean="0"/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5638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4000" dirty="0" smtClean="0">
                <a:solidFill>
                  <a:srgbClr val="1D1D1D"/>
                </a:solidFill>
              </a:rPr>
              <a:t>Background and Process</a:t>
            </a:r>
          </a:p>
          <a:p>
            <a:pPr eaLnBrk="1" hangingPunct="1">
              <a:spcBef>
                <a:spcPct val="0"/>
              </a:spcBef>
            </a:pPr>
            <a:r>
              <a:rPr lang="en-US" sz="4000" dirty="0" smtClean="0">
                <a:solidFill>
                  <a:srgbClr val="1D1D1D"/>
                </a:solidFill>
              </a:rPr>
              <a:t>Findings</a:t>
            </a:r>
          </a:p>
          <a:p>
            <a:pPr eaLnBrk="1" hangingPunct="1">
              <a:spcBef>
                <a:spcPct val="0"/>
              </a:spcBef>
            </a:pPr>
            <a:r>
              <a:rPr lang="en-US" sz="4000" dirty="0" smtClean="0">
                <a:solidFill>
                  <a:srgbClr val="1D1D1D"/>
                </a:solidFill>
              </a:rPr>
              <a:t>FRC Recommendations</a:t>
            </a:r>
          </a:p>
          <a:p>
            <a:pPr eaLnBrk="1" hangingPunct="1">
              <a:spcBef>
                <a:spcPct val="0"/>
              </a:spcBef>
            </a:pPr>
            <a:r>
              <a:rPr lang="en-US" sz="4000" dirty="0" smtClean="0">
                <a:solidFill>
                  <a:srgbClr val="1D1D1D"/>
                </a:solidFill>
              </a:rPr>
              <a:t>Questions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  <a:ea typeface="+mj-ea"/>
                <a:cs typeface="+mj-cs"/>
              </a:rPr>
              <a:t>Background and Process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95300" y="6096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sz="2800" dirty="0">
                <a:solidFill>
                  <a:srgbClr val="1D1D1D"/>
                </a:solidFill>
              </a:rPr>
              <a:t>Strategic Research Planning Retreat held end of April </a:t>
            </a:r>
            <a:r>
              <a:rPr lang="en-US" sz="2800" dirty="0" smtClean="0">
                <a:solidFill>
                  <a:srgbClr val="1D1D1D"/>
                </a:solidFill>
              </a:rPr>
              <a:t>2016.</a:t>
            </a:r>
            <a:endParaRPr lang="en-US" sz="2800" dirty="0">
              <a:solidFill>
                <a:srgbClr val="1D1D1D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solidFill>
                  <a:srgbClr val="1D1D1D"/>
                </a:solidFill>
              </a:rPr>
              <a:t>Report </a:t>
            </a:r>
            <a:r>
              <a:rPr lang="en-US" sz="2800" dirty="0">
                <a:solidFill>
                  <a:srgbClr val="1D1D1D"/>
                </a:solidFill>
              </a:rPr>
              <a:t>from this retreat (generally referred to as the “ADR Report</a:t>
            </a:r>
            <a:r>
              <a:rPr lang="en-US" sz="2800" dirty="0" smtClean="0">
                <a:solidFill>
                  <a:srgbClr val="1D1D1D"/>
                </a:solidFill>
              </a:rPr>
              <a:t>”) contained </a:t>
            </a:r>
            <a:r>
              <a:rPr lang="en-US" sz="2800" dirty="0">
                <a:solidFill>
                  <a:srgbClr val="1D1D1D"/>
                </a:solidFill>
              </a:rPr>
              <a:t>14 Key Action </a:t>
            </a:r>
            <a:r>
              <a:rPr lang="en-US" sz="2800" dirty="0" smtClean="0">
                <a:solidFill>
                  <a:srgbClr val="1D1D1D"/>
                </a:solidFill>
              </a:rPr>
              <a:t>Items.</a:t>
            </a:r>
            <a:endParaRPr lang="en-US" sz="2800" dirty="0" smtClean="0">
              <a:solidFill>
                <a:srgbClr val="1D1D1D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solidFill>
                  <a:srgbClr val="1D1D1D"/>
                </a:solidFill>
              </a:rPr>
              <a:t>Senate Chair </a:t>
            </a:r>
            <a:r>
              <a:rPr lang="en-US" sz="2800" dirty="0" smtClean="0">
                <a:solidFill>
                  <a:srgbClr val="1D1D1D"/>
                </a:solidFill>
              </a:rPr>
              <a:t>charged </a:t>
            </a:r>
            <a:r>
              <a:rPr lang="en-US" sz="2800" dirty="0">
                <a:solidFill>
                  <a:srgbClr val="1D1D1D"/>
                </a:solidFill>
              </a:rPr>
              <a:t>FRC to examine these Key Action </a:t>
            </a:r>
            <a:r>
              <a:rPr lang="en-US" sz="2800" dirty="0" smtClean="0">
                <a:solidFill>
                  <a:srgbClr val="1D1D1D"/>
                </a:solidFill>
              </a:rPr>
              <a:t>Items mid-September </a:t>
            </a:r>
            <a:r>
              <a:rPr lang="en-US" sz="2800" dirty="0" smtClean="0">
                <a:solidFill>
                  <a:srgbClr val="1D1D1D"/>
                </a:solidFill>
              </a:rPr>
              <a:t>2016.</a:t>
            </a:r>
            <a:endParaRPr lang="en-US" sz="2800" dirty="0">
              <a:solidFill>
                <a:srgbClr val="1D1D1D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solidFill>
                  <a:srgbClr val="1D1D1D"/>
                </a:solidFill>
              </a:rPr>
              <a:t>FRC deliberated on these items and reached a consensus: general agreement with all 14 items, but only one to be acted on at this </a:t>
            </a:r>
            <a:r>
              <a:rPr lang="en-US" sz="2800" dirty="0" smtClean="0">
                <a:solidFill>
                  <a:srgbClr val="1D1D1D"/>
                </a:solidFill>
              </a:rPr>
              <a:t>time.</a:t>
            </a:r>
            <a:endParaRPr lang="en-US" sz="2800" dirty="0" smtClean="0">
              <a:solidFill>
                <a:srgbClr val="1D1D1D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7848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sz="32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</a:rPr>
              <a:t>ADR Recommendation 2</a:t>
            </a:r>
            <a:endParaRPr lang="en-US" sz="3200" dirty="0" smtClean="0"/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sz="2800" dirty="0" smtClean="0"/>
              <a:t>Consider </a:t>
            </a:r>
            <a:r>
              <a:rPr lang="en-US" sz="2800" dirty="0"/>
              <a:t>five years of service as the norm for starting consideration of P&amp;T rather than the current four years. This would lead to a total of six years before tenure, and a total of 12 years before promotion to the rank of professor. Extension of the P&amp;T calendar will provide more time for the candidate to establish programs and document achievements appropriate to their appointment, and will provide additional information required to assess performance metrics affecting P&amp;T decisions. However, flexibility should be available for early promotion of exceptionally productive faculty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973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-100" normalizeH="0" baseline="0" noProof="0" dirty="0" smtClean="0">
                <a:ln>
                  <a:noFill/>
                </a:ln>
                <a:solidFill>
                  <a:srgbClr val="F5802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Background and Process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rgbClr val="F580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95300" y="6096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FRC researched this issue and deliberated to arrive at the proposed resolution.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Draft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Resolution on Key Action Item #2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was presented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University Research Committee mid-December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2016.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Draft Resolution on Key Action Item #2 was presented to the Senate Steering Committee mid-January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2017.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638800"/>
          </a:xfrm>
        </p:spPr>
        <p:txBody>
          <a:bodyPr/>
          <a:lstStyle/>
          <a:p>
            <a:r>
              <a:rPr lang="en-US" dirty="0" smtClean="0">
                <a:solidFill>
                  <a:srgbClr val="1D1D1D"/>
                </a:solidFill>
              </a:rPr>
              <a:t>Data from </a:t>
            </a:r>
            <a:r>
              <a:rPr lang="en-US" dirty="0" smtClean="0">
                <a:solidFill>
                  <a:srgbClr val="1D1D1D"/>
                </a:solidFill>
              </a:rPr>
              <a:t>Southern </a:t>
            </a:r>
            <a:r>
              <a:rPr lang="en-US" dirty="0">
                <a:solidFill>
                  <a:srgbClr val="1D1D1D"/>
                </a:solidFill>
              </a:rPr>
              <a:t>Regional Education </a:t>
            </a:r>
            <a:r>
              <a:rPr lang="en-US" dirty="0" smtClean="0">
                <a:solidFill>
                  <a:srgbClr val="1D1D1D"/>
                </a:solidFill>
              </a:rPr>
              <a:t>Board </a:t>
            </a:r>
            <a:r>
              <a:rPr lang="en-US" dirty="0">
                <a:solidFill>
                  <a:srgbClr val="1D1D1D"/>
                </a:solidFill>
              </a:rPr>
              <a:t>and </a:t>
            </a:r>
            <a:r>
              <a:rPr lang="en-US" dirty="0" smtClean="0">
                <a:solidFill>
                  <a:srgbClr val="1D1D1D"/>
                </a:solidFill>
              </a:rPr>
              <a:t>Southeastern </a:t>
            </a:r>
            <a:r>
              <a:rPr lang="en-US" dirty="0">
                <a:solidFill>
                  <a:srgbClr val="1D1D1D"/>
                </a:solidFill>
              </a:rPr>
              <a:t>Conference Peer </a:t>
            </a:r>
            <a:r>
              <a:rPr lang="en-US" dirty="0" smtClean="0">
                <a:solidFill>
                  <a:srgbClr val="1D1D1D"/>
                </a:solidFill>
              </a:rPr>
              <a:t>institutions </a:t>
            </a:r>
            <a:r>
              <a:rPr lang="en-US" dirty="0" smtClean="0">
                <a:solidFill>
                  <a:srgbClr val="1D1D1D"/>
                </a:solidFill>
              </a:rPr>
              <a:t>supports </a:t>
            </a:r>
            <a:r>
              <a:rPr lang="en-US" dirty="0" smtClean="0">
                <a:solidFill>
                  <a:srgbClr val="1D1D1D"/>
                </a:solidFill>
              </a:rPr>
              <a:t>a norm of 5 years in service for Tenure and Promotion from Assistant to </a:t>
            </a:r>
            <a:r>
              <a:rPr lang="en-US" dirty="0" smtClean="0">
                <a:solidFill>
                  <a:srgbClr val="1D1D1D"/>
                </a:solidFill>
              </a:rPr>
              <a:t>Associate.  </a:t>
            </a:r>
          </a:p>
          <a:p>
            <a:r>
              <a:rPr lang="en-US" dirty="0" smtClean="0">
                <a:solidFill>
                  <a:srgbClr val="1D1D1D"/>
                </a:solidFill>
              </a:rPr>
              <a:t>A </a:t>
            </a:r>
            <a:r>
              <a:rPr lang="en-US" dirty="0" smtClean="0">
                <a:solidFill>
                  <a:srgbClr val="1D1D1D"/>
                </a:solidFill>
              </a:rPr>
              <a:t>specific time frame for promotion from Associate to Full was not generally found.</a:t>
            </a:r>
          </a:p>
          <a:p>
            <a:r>
              <a:rPr lang="en-US" dirty="0" smtClean="0">
                <a:solidFill>
                  <a:srgbClr val="1D1D1D"/>
                </a:solidFill>
              </a:rPr>
              <a:t>Changing </a:t>
            </a:r>
            <a:r>
              <a:rPr lang="en-US" dirty="0" smtClean="0">
                <a:solidFill>
                  <a:srgbClr val="1D1D1D"/>
                </a:solidFill>
              </a:rPr>
              <a:t>the norm to 5 years in service for </a:t>
            </a:r>
            <a:r>
              <a:rPr lang="en-US" dirty="0">
                <a:solidFill>
                  <a:srgbClr val="1D1D1D"/>
                </a:solidFill>
              </a:rPr>
              <a:t>T</a:t>
            </a:r>
            <a:r>
              <a:rPr lang="en-US" dirty="0" smtClean="0">
                <a:solidFill>
                  <a:srgbClr val="1D1D1D"/>
                </a:solidFill>
              </a:rPr>
              <a:t>enure </a:t>
            </a:r>
            <a:r>
              <a:rPr lang="en-US" dirty="0" smtClean="0">
                <a:solidFill>
                  <a:srgbClr val="1D1D1D"/>
                </a:solidFill>
              </a:rPr>
              <a:t>and </a:t>
            </a:r>
            <a:r>
              <a:rPr lang="en-US" dirty="0" smtClean="0">
                <a:solidFill>
                  <a:srgbClr val="1D1D1D"/>
                </a:solidFill>
              </a:rPr>
              <a:t>Promotion </a:t>
            </a:r>
            <a:r>
              <a:rPr lang="en-US" dirty="0" smtClean="0">
                <a:solidFill>
                  <a:srgbClr val="1D1D1D"/>
                </a:solidFill>
              </a:rPr>
              <a:t>from Assistant to Associate </a:t>
            </a:r>
            <a:r>
              <a:rPr lang="en-US" dirty="0" smtClean="0">
                <a:solidFill>
                  <a:srgbClr val="1D1D1D"/>
                </a:solidFill>
              </a:rPr>
              <a:t>will give </a:t>
            </a:r>
            <a:r>
              <a:rPr lang="en-US" dirty="0" smtClean="0">
                <a:solidFill>
                  <a:srgbClr val="1D1D1D"/>
                </a:solidFill>
              </a:rPr>
              <a:t>more time for candidates to establish their </a:t>
            </a:r>
            <a:r>
              <a:rPr lang="en-US" dirty="0" smtClean="0">
                <a:solidFill>
                  <a:srgbClr val="1D1D1D"/>
                </a:solidFill>
              </a:rPr>
              <a:t>programs.  </a:t>
            </a:r>
            <a:endParaRPr lang="en-US" dirty="0">
              <a:solidFill>
                <a:srgbClr val="1D1D1D"/>
              </a:solidFill>
            </a:endParaRPr>
          </a:p>
          <a:p>
            <a:r>
              <a:rPr lang="en-US" dirty="0" smtClean="0">
                <a:solidFill>
                  <a:srgbClr val="1D1D1D"/>
                </a:solidFill>
              </a:rPr>
              <a:t>The proposed change will be </a:t>
            </a:r>
            <a:r>
              <a:rPr lang="en-US" dirty="0" smtClean="0">
                <a:solidFill>
                  <a:srgbClr val="1D1D1D"/>
                </a:solidFill>
              </a:rPr>
              <a:t>consistent with the American Association of University Professors (AAUP) 1940 Guidelines.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  <a:ea typeface="+mj-ea"/>
                <a:cs typeface="+mj-cs"/>
              </a:rPr>
              <a:t>Findings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5638800"/>
          </a:xfrm>
        </p:spPr>
        <p:txBody>
          <a:bodyPr/>
          <a:lstStyle/>
          <a:p>
            <a:r>
              <a:rPr lang="en-US" sz="2800" dirty="0" smtClean="0">
                <a:solidFill>
                  <a:srgbClr val="1D1D1D"/>
                </a:solidFill>
              </a:rPr>
              <a:t>The norm of consideration for tenure and promotion to Associate Professor should be after five (5) complete years of service and during the sixth year of appointment.</a:t>
            </a:r>
          </a:p>
          <a:p>
            <a:r>
              <a:rPr lang="en-US" sz="2800" dirty="0" smtClean="0">
                <a:solidFill>
                  <a:srgbClr val="1D1D1D"/>
                </a:solidFill>
              </a:rPr>
              <a:t>There should be no changes to the timeline regarding consideration for promotion from Associate Professor to Full Professor.</a:t>
            </a:r>
          </a:p>
          <a:p>
            <a:r>
              <a:rPr lang="en-US" sz="2800" dirty="0" smtClean="0">
                <a:solidFill>
                  <a:srgbClr val="1D1D1D"/>
                </a:solidFill>
              </a:rPr>
              <a:t>If this resolution is approved and the Faculty Handbook modified, the administration </a:t>
            </a:r>
            <a:r>
              <a:rPr lang="en-US" sz="2800" dirty="0" smtClean="0">
                <a:solidFill>
                  <a:srgbClr val="1D1D1D"/>
                </a:solidFill>
              </a:rPr>
              <a:t>should “</a:t>
            </a:r>
            <a:r>
              <a:rPr lang="en-US" sz="2800" dirty="0" smtClean="0">
                <a:solidFill>
                  <a:srgbClr val="1D1D1D"/>
                </a:solidFill>
              </a:rPr>
              <a:t>grandfather” existing tenure-track faculty on this issue.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  <a:ea typeface="+mj-ea"/>
                <a:cs typeface="+mj-cs"/>
              </a:rPr>
              <a:t>FRC Recommendations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71800"/>
            <a:ext cx="9144000" cy="9144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58026"/>
                </a:solidFill>
                <a:latin typeface="Arial Black" panose="020B0A04020102020204" pitchFamily="34" charset="0"/>
                <a:ea typeface="TimesNewRomanPS-BoldItalicMT"/>
                <a:cs typeface="TimesNewRomanPS-BoldItalicMT"/>
              </a:rPr>
              <a:t>Questions?</a:t>
            </a:r>
            <a:endParaRPr lang="en-US" cap="none" dirty="0" smtClean="0"/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4">
      <a:dk1>
        <a:srgbClr val="5F5F5F"/>
      </a:dk1>
      <a:lt1>
        <a:srgbClr val="FFFFFF"/>
      </a:lt1>
      <a:dk2>
        <a:srgbClr val="F5802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4725</TotalTime>
  <Words>429</Words>
  <Application>Microsoft Office PowerPoint</Application>
  <PresentationFormat>On-screen Show (4:3)</PresentationFormat>
  <Paragraphs>38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TimesNewRomanPS-BoldItalicMT</vt:lpstr>
      <vt:lpstr>Wingdings</vt:lpstr>
      <vt:lpstr>1_Office Theme</vt:lpstr>
      <vt:lpstr>PowerPoint Presentation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blr0005</dc:creator>
  <cp:lastModifiedBy>CLA User</cp:lastModifiedBy>
  <cp:revision>514</cp:revision>
  <dcterms:created xsi:type="dcterms:W3CDTF">2011-05-05T14:38:28Z</dcterms:created>
  <dcterms:modified xsi:type="dcterms:W3CDTF">2017-02-09T14:34:11Z</dcterms:modified>
</cp:coreProperties>
</file>