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3"/>
  </p:sldMasterIdLst>
  <p:notesMasterIdLst>
    <p:notesMasterId r:id="rId10"/>
  </p:notesMasterIdLst>
  <p:handoutMasterIdLst>
    <p:handoutMasterId r:id="rId11"/>
  </p:handoutMasterIdLst>
  <p:sldIdLst>
    <p:sldId id="283" r:id="rId4"/>
    <p:sldId id="284" r:id="rId5"/>
    <p:sldId id="285" r:id="rId6"/>
    <p:sldId id="288" r:id="rId7"/>
    <p:sldId id="286" r:id="rId8"/>
    <p:sldId id="287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633" autoAdjust="0"/>
    <p:restoredTop sz="95545" autoAdjust="0"/>
  </p:normalViewPr>
  <p:slideViewPr>
    <p:cSldViewPr>
      <p:cViewPr varScale="1">
        <p:scale>
          <a:sx n="110" d="100"/>
          <a:sy n="110" d="100"/>
        </p:scale>
        <p:origin x="126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34AE3A5-3EFE-4A7D-A645-E9AB39F2FD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70234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03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03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E2071E94-FFFA-4A15-AE4E-608325DDDE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50543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071E94-FFFA-4A15-AE4E-608325DDDE77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63329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smtClean="0"/>
              <a:t>MIT in China &amp; Africa</a:t>
            </a:r>
          </a:p>
          <a:p>
            <a:pPr>
              <a:spcBef>
                <a:spcPct val="0"/>
              </a:spcBef>
            </a:pPr>
            <a:r>
              <a:rPr lang="en-US" altLang="en-US" smtClean="0"/>
              <a:t>GT in China and Costa Rica</a:t>
            </a:r>
          </a:p>
          <a:p>
            <a:pPr>
              <a:spcBef>
                <a:spcPct val="0"/>
              </a:spcBef>
            </a:pPr>
            <a:r>
              <a:rPr lang="en-US" altLang="en-US" smtClean="0"/>
              <a:t>Stanford – Africa</a:t>
            </a:r>
          </a:p>
          <a:p>
            <a:pPr>
              <a:spcBef>
                <a:spcPct val="0"/>
              </a:spcBef>
            </a:pPr>
            <a:r>
              <a:rPr lang="en-US" altLang="en-US" smtClean="0"/>
              <a:t>Harvard World Teach – grew into a 501.C.3 Pacific, S. America, Africa, Eurpose, China, SE Asia</a:t>
            </a: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4998E321-B370-4F37-9F94-DC1FA0AE3E07}" type="slidenum">
              <a:rPr lang="en-US" altLang="en-US" sz="1200">
                <a:solidFill>
                  <a:srgbClr val="000000"/>
                </a:solidFill>
              </a:rPr>
              <a:pPr/>
              <a:t>3</a:t>
            </a:fld>
            <a:endParaRPr lang="en-US" alt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51913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smtClean="0"/>
              <a:t>MIT in China &amp; Africa</a:t>
            </a:r>
          </a:p>
          <a:p>
            <a:pPr>
              <a:spcBef>
                <a:spcPct val="0"/>
              </a:spcBef>
            </a:pPr>
            <a:r>
              <a:rPr lang="en-US" altLang="en-US" smtClean="0"/>
              <a:t>GT in China and Costa Rica</a:t>
            </a:r>
          </a:p>
          <a:p>
            <a:pPr>
              <a:spcBef>
                <a:spcPct val="0"/>
              </a:spcBef>
            </a:pPr>
            <a:r>
              <a:rPr lang="en-US" altLang="en-US" smtClean="0"/>
              <a:t>Stanford – Africa</a:t>
            </a:r>
          </a:p>
          <a:p>
            <a:pPr>
              <a:spcBef>
                <a:spcPct val="0"/>
              </a:spcBef>
            </a:pPr>
            <a:r>
              <a:rPr lang="en-US" altLang="en-US" smtClean="0"/>
              <a:t>Harvard World Teach – grew into a 501.C.3 Pacific, S. America, Africa, Eurpose, China, SE Asia</a:t>
            </a: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4998E321-B370-4F37-9F94-DC1FA0AE3E07}" type="slidenum">
              <a:rPr lang="en-US" altLang="en-US" sz="1200">
                <a:solidFill>
                  <a:srgbClr val="000000"/>
                </a:solidFill>
              </a:rPr>
              <a:pPr/>
              <a:t>4</a:t>
            </a:fld>
            <a:endParaRPr lang="en-US" alt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618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8" descr="Tower on dark.png                                              0016DEDBMacintosh HD                   BE74CF2D: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600200"/>
            <a:ext cx="3581400" cy="337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6226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064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105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178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532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66408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6957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3900" y="1981200"/>
            <a:ext cx="36957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084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730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517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5175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8384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10087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002F5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762000" y="762000"/>
            <a:ext cx="8380413" cy="762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15294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kumimoji="1" lang="en-US" alt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5438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29" name="Picture 15" descr="Tower on dark.png                                              0016DEDBMacintosh HD                   BE74CF2D: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5715000"/>
            <a:ext cx="9906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 panose="02020603050405020304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 panose="02020603050405020304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 panose="02020603050405020304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 panose="020206030504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 panose="0202060305040502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 panose="0202060305040502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 panose="0202060305040502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 panose="02020603050405020304" pitchFamily="18" charset="0"/>
        <a:buChar char="•"/>
        <a:defRPr sz="3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 panose="02020603050405020304" pitchFamily="18" charset="0"/>
        <a:buChar char="•"/>
        <a:defRPr sz="28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Char char="•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 panose="02020603050405020304" pitchFamily="18" charset="0"/>
        <a:buChar char="•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 panose="02020603050405020304" pitchFamily="18" charset="0"/>
        <a:buChar char="•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 idx="4294967295"/>
          </p:nvPr>
        </p:nvSpPr>
        <p:spPr>
          <a:xfrm>
            <a:off x="3352800" y="152400"/>
            <a:ext cx="5638800" cy="3352800"/>
          </a:xfrm>
        </p:spPr>
        <p:txBody>
          <a:bodyPr/>
          <a:lstStyle/>
          <a:p>
            <a:pPr algn="ctr"/>
            <a:r>
              <a:rPr lang="en-US" altLang="en-U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Introductory Comments from the CIO</a:t>
            </a:r>
            <a:br>
              <a:rPr lang="en-US" altLang="en-U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en-U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the </a:t>
            </a:r>
            <a:br>
              <a:rPr lang="en-US" altLang="en-U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en-U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Auburn University Senate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 smtClean="0"/>
              <a:t>Topics to Discuss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4294967295"/>
          </p:nvPr>
        </p:nvSpPr>
        <p:spPr>
          <a:xfrm>
            <a:off x="914400" y="1981200"/>
            <a:ext cx="7886700" cy="3810000"/>
          </a:xfrm>
          <a:noFill/>
        </p:spPr>
        <p:txBody>
          <a:bodyPr/>
          <a:lstStyle/>
          <a:p>
            <a:pPr>
              <a:buClr>
                <a:srgbClr val="FFFFFF"/>
              </a:buClr>
            </a:pPr>
            <a:r>
              <a:rPr lang="en-US" altLang="en-US" dirty="0" smtClean="0">
                <a:effectLst/>
              </a:rPr>
              <a:t>Technology and Higher Education</a:t>
            </a:r>
          </a:p>
          <a:p>
            <a:pPr>
              <a:buClr>
                <a:srgbClr val="FFFFFF"/>
              </a:buClr>
            </a:pPr>
            <a:r>
              <a:rPr lang="en-US" altLang="en-US" dirty="0" smtClean="0">
                <a:effectLst/>
              </a:rPr>
              <a:t>Where We Go From 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361950" y="609600"/>
            <a:ext cx="8153400" cy="1143000"/>
          </a:xfrm>
        </p:spPr>
        <p:txBody>
          <a:bodyPr/>
          <a:lstStyle/>
          <a:p>
            <a:pPr algn="ctr"/>
            <a:r>
              <a:rPr lang="en-US" altLang="en-US" dirty="0" smtClean="0"/>
              <a:t>Higher Education and Technology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61950" y="1905000"/>
            <a:ext cx="8153400" cy="4351338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defRPr/>
            </a:pP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generation of students are: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en-US" sz="2400" dirty="0">
                <a:effectLst/>
              </a:rPr>
              <a:t>“Digital Natives” </a:t>
            </a:r>
            <a:r>
              <a:rPr lang="en-US" sz="2400" dirty="0" smtClean="0">
                <a:effectLst/>
              </a:rPr>
              <a:t>- </a:t>
            </a:r>
            <a:r>
              <a:rPr lang="en-US" sz="2400" dirty="0">
                <a:effectLst/>
              </a:rPr>
              <a:t>they grew up with a cell phone and game controller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en-US" sz="2400" dirty="0">
                <a:effectLst/>
              </a:rPr>
              <a:t>“Assume” technology enablement – Canvas, Class Registration, Syllabus DB 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en-US" sz="2400" dirty="0" smtClean="0">
                <a:effectLst/>
              </a:rPr>
              <a:t>Expect Service </a:t>
            </a:r>
            <a:r>
              <a:rPr lang="en-US" sz="2400" dirty="0">
                <a:effectLst/>
              </a:rPr>
              <a:t>is available 24 x 7 x 365 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en-US" sz="2400" dirty="0">
                <a:effectLst/>
              </a:rPr>
              <a:t>Expect faculty to deliver a different kind of education than many of us experienced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en-US" sz="2400" dirty="0">
                <a:effectLst/>
              </a:rPr>
              <a:t>May be located anywhere in the world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en-US" sz="2400" dirty="0">
                <a:effectLst/>
              </a:rPr>
              <a:t>Not experts in Cyber Security</a:t>
            </a:r>
          </a:p>
          <a:p>
            <a:pPr lvl="1">
              <a:buClr>
                <a:schemeClr val="tx1"/>
              </a:buClr>
              <a:defRPr/>
            </a:pPr>
            <a:endParaRPr lang="en-US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361950" y="609600"/>
            <a:ext cx="8153400" cy="1143000"/>
          </a:xfrm>
        </p:spPr>
        <p:txBody>
          <a:bodyPr/>
          <a:lstStyle/>
          <a:p>
            <a:pPr algn="ctr"/>
            <a:r>
              <a:rPr lang="en-US" altLang="en-US" dirty="0" smtClean="0"/>
              <a:t>Higher Education and Technology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61950" y="1905000"/>
            <a:ext cx="8153400" cy="4351338"/>
          </a:xfrm>
        </p:spPr>
        <p:txBody>
          <a:bodyPr>
            <a:noAutofit/>
          </a:bodyPr>
          <a:lstStyle/>
          <a:p>
            <a:pPr>
              <a:buClr>
                <a:schemeClr val="tx1"/>
              </a:buClr>
              <a:defRPr/>
            </a:pPr>
            <a:r>
              <a:rPr lang="en-US" sz="23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Faculty </a:t>
            </a:r>
            <a:r>
              <a:rPr lang="en-US" sz="23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Researchers need responsive support from IT professionals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en-US" sz="2300" dirty="0">
                <a:effectLst/>
              </a:rPr>
              <a:t>Instructional paradigms are changing – Online, Flipped classrooms, MOOCs, etc…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en-US" sz="2300" dirty="0">
                <a:effectLst/>
              </a:rPr>
              <a:t>Able to teach in the classroom or from another continent 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en-US" sz="2300" dirty="0">
                <a:effectLst/>
              </a:rPr>
              <a:t>Connect to world-wide resources &amp; capture the content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en-US" sz="2300" dirty="0">
                <a:effectLst/>
              </a:rPr>
              <a:t>Empower discussion, discovery, collaboration – NSF Grand Challenges, DoD Consortiums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en-US" sz="2300" dirty="0">
                <a:effectLst/>
              </a:rPr>
              <a:t>Teaching and research serves an international community</a:t>
            </a:r>
          </a:p>
        </p:txBody>
      </p:sp>
    </p:spTree>
    <p:extLst>
      <p:ext uri="{BB962C8B-B14F-4D97-AF65-F5344CB8AC3E}">
        <p14:creationId xmlns:p14="http://schemas.microsoft.com/office/powerpoint/2010/main" val="324483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001000" cy="1143000"/>
          </a:xfrm>
        </p:spPr>
        <p:txBody>
          <a:bodyPr/>
          <a:lstStyle/>
          <a:p>
            <a:pPr algn="ctr"/>
            <a:r>
              <a:rPr lang="en-US" altLang="en-US" dirty="0" smtClean="0"/>
              <a:t>Higher Education and Technology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85800" y="1905000"/>
            <a:ext cx="7864288" cy="3810000"/>
          </a:xfrm>
        </p:spPr>
        <p:txBody>
          <a:bodyPr/>
          <a:lstStyle/>
          <a:p>
            <a:pPr>
              <a:buClr>
                <a:schemeClr val="tx1"/>
              </a:buClr>
              <a:defRPr/>
            </a:pPr>
            <a:r>
              <a:rPr lang="en-US" sz="2400" dirty="0" smtClean="0">
                <a:effectLst/>
              </a:rPr>
              <a:t>Balance between Service Delivery, Privacy, and Security</a:t>
            </a:r>
          </a:p>
          <a:p>
            <a:pPr marL="0" indent="0">
              <a:buClr>
                <a:schemeClr val="tx1"/>
              </a:buClr>
              <a:buFont typeface="Times" panose="02020603050405020304" pitchFamily="18" charset="0"/>
              <a:buNone/>
              <a:defRPr/>
            </a:pPr>
            <a:endParaRPr lang="en-US" sz="2400" dirty="0">
              <a:effectLst/>
            </a:endParaRPr>
          </a:p>
          <a:p>
            <a:pPr>
              <a:buClr>
                <a:schemeClr val="tx1"/>
              </a:buClr>
              <a:defRPr/>
            </a:pPr>
            <a:r>
              <a:rPr lang="en-US" sz="2400" dirty="0" smtClean="0">
                <a:effectLst/>
              </a:rPr>
              <a:t>OIT’s job is to provide infrastructure for teaching, learning, and research</a:t>
            </a:r>
          </a:p>
          <a:p>
            <a:pPr>
              <a:buClr>
                <a:schemeClr val="tx1"/>
              </a:buClr>
              <a:defRPr/>
            </a:pPr>
            <a:endParaRPr lang="en-US" sz="2400" dirty="0">
              <a:effectLst/>
            </a:endParaRPr>
          </a:p>
          <a:p>
            <a:pPr>
              <a:buClr>
                <a:schemeClr val="tx1"/>
              </a:buClr>
              <a:defRPr/>
            </a:pPr>
            <a:r>
              <a:rPr lang="en-US" sz="2400" dirty="0" smtClean="0">
                <a:effectLst/>
              </a:rPr>
              <a:t>CIO’s job is to facilitate and empower all of the above</a:t>
            </a:r>
          </a:p>
          <a:p>
            <a:pPr marL="0" indent="0">
              <a:buFont typeface="Times" panose="02020603050405020304" pitchFamily="18" charset="0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 smtClean="0"/>
              <a:t>CIO’s FY17 Agenda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4294967295"/>
          </p:nvPr>
        </p:nvSpPr>
        <p:spPr>
          <a:xfrm>
            <a:off x="304800" y="1905000"/>
            <a:ext cx="8763000" cy="3962400"/>
          </a:xfrm>
          <a:noFill/>
        </p:spPr>
        <p:txBody>
          <a:bodyPr/>
          <a:lstStyle/>
          <a:p>
            <a:pPr>
              <a:buClr>
                <a:schemeClr val="tx1"/>
              </a:buClr>
            </a:pPr>
            <a:r>
              <a:rPr lang="en-US" altLang="en-US" sz="2400" dirty="0" smtClean="0">
                <a:effectLst/>
              </a:rPr>
              <a:t>Listen… Listen… Listen</a:t>
            </a:r>
          </a:p>
          <a:p>
            <a:pPr>
              <a:buClr>
                <a:schemeClr val="tx1"/>
              </a:buClr>
            </a:pPr>
            <a:r>
              <a:rPr lang="en-US" altLang="en-US" sz="2400" dirty="0" smtClean="0">
                <a:effectLst/>
              </a:rPr>
              <a:t>Communicate…. communicate… and then </a:t>
            </a:r>
            <a:r>
              <a:rPr lang="en-US" altLang="en-US" sz="2400" dirty="0" smtClean="0">
                <a:effectLst/>
              </a:rPr>
              <a:t>communicate</a:t>
            </a:r>
            <a:endParaRPr lang="en-US" altLang="en-US" sz="2400" dirty="0" smtClean="0">
              <a:effectLst/>
            </a:endParaRPr>
          </a:p>
          <a:p>
            <a:pPr>
              <a:buClr>
                <a:schemeClr val="tx1"/>
              </a:buClr>
            </a:pPr>
            <a:r>
              <a:rPr lang="en-US" altLang="en-US" sz="2400" dirty="0" smtClean="0">
                <a:effectLst/>
              </a:rPr>
              <a:t>My Year 1 Goals:</a:t>
            </a:r>
          </a:p>
          <a:p>
            <a:pPr lvl="1">
              <a:buClr>
                <a:schemeClr val="tx1"/>
              </a:buClr>
            </a:pPr>
            <a:r>
              <a:rPr lang="en-US" altLang="en-US" sz="2000" dirty="0" smtClean="0">
                <a:effectLst/>
              </a:rPr>
              <a:t>Understand campus constituencies and their needs</a:t>
            </a:r>
          </a:p>
          <a:p>
            <a:pPr lvl="1">
              <a:buClr>
                <a:schemeClr val="tx1"/>
              </a:buClr>
            </a:pPr>
            <a:r>
              <a:rPr lang="en-US" altLang="en-US" sz="2000" dirty="0" smtClean="0">
                <a:effectLst/>
              </a:rPr>
              <a:t>Assess core systems for resilience, standard IT controls, and security</a:t>
            </a:r>
          </a:p>
          <a:p>
            <a:pPr lvl="1">
              <a:buClr>
                <a:schemeClr val="tx1"/>
              </a:buClr>
            </a:pPr>
            <a:r>
              <a:rPr lang="en-US" altLang="en-US" sz="2000" dirty="0" smtClean="0">
                <a:effectLst/>
              </a:rPr>
              <a:t>Position OIT to embrace a culture of continuous improvement</a:t>
            </a:r>
          </a:p>
          <a:p>
            <a:pPr lvl="1">
              <a:buClr>
                <a:schemeClr val="tx1"/>
              </a:buClr>
            </a:pPr>
            <a:r>
              <a:rPr lang="en-US" altLang="en-US" sz="2000" dirty="0" smtClean="0">
                <a:effectLst/>
              </a:rPr>
              <a:t>Develop a strategic plan for a three-to-five (3-5) year </a:t>
            </a:r>
            <a:r>
              <a:rPr lang="en-US" altLang="en-US" sz="2000" dirty="0" smtClean="0">
                <a:effectLst/>
              </a:rPr>
              <a:t>program</a:t>
            </a:r>
          </a:p>
          <a:p>
            <a:pPr lvl="1">
              <a:buClr>
                <a:schemeClr val="tx1"/>
              </a:buClr>
            </a:pPr>
            <a:r>
              <a:rPr lang="en-US" altLang="en-US" sz="2000" dirty="0" smtClean="0"/>
              <a:t>Work with campus to deploy best practices in </a:t>
            </a:r>
            <a:r>
              <a:rPr lang="en-US" altLang="en-US" sz="2000" smtClean="0"/>
              <a:t>Cyber Security</a:t>
            </a:r>
            <a:endParaRPr lang="en-US" altLang="en-US" sz="2000" dirty="0" smtClean="0">
              <a:effectLst/>
            </a:endParaRPr>
          </a:p>
          <a:p>
            <a:pPr lvl="1">
              <a:buClr>
                <a:schemeClr val="tx1"/>
              </a:buClr>
            </a:pPr>
            <a:r>
              <a:rPr lang="en-US" altLang="en-US" sz="2000" dirty="0" smtClean="0">
                <a:effectLst/>
              </a:rPr>
              <a:t>Engage the campus throughout the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ct Overview">
  <a:themeElements>
    <a:clrScheme name="">
      <a:dk1>
        <a:srgbClr val="000000"/>
      </a:dk1>
      <a:lt1>
        <a:srgbClr val="FFFFFF"/>
      </a:lt1>
      <a:dk2>
        <a:srgbClr val="0066CC"/>
      </a:dk2>
      <a:lt2>
        <a:srgbClr val="CBCBCB"/>
      </a:lt2>
      <a:accent1>
        <a:srgbClr val="ED4722"/>
      </a:accent1>
      <a:accent2>
        <a:srgbClr val="19E329"/>
      </a:accent2>
      <a:accent3>
        <a:srgbClr val="AAB8E2"/>
      </a:accent3>
      <a:accent4>
        <a:srgbClr val="DADADA"/>
      </a:accent4>
      <a:accent5>
        <a:srgbClr val="F4B1AB"/>
      </a:accent5>
      <a:accent6>
        <a:srgbClr val="16CE24"/>
      </a:accent6>
      <a:hlink>
        <a:srgbClr val="FF3300"/>
      </a:hlink>
      <a:folHlink>
        <a:srgbClr val="FF7C80"/>
      </a:folHlink>
    </a:clrScheme>
    <a:fontScheme name="Project Overview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</a:defRPr>
        </a:defPPr>
      </a:lstStyle>
    </a:lnDef>
  </a:objectDefaults>
  <a:extraClrSchemeLst>
    <a:extraClrScheme>
      <a:clrScheme name="Project Overview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Overview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Overview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mageCreateDate xmlns="803FE8E0-07D9-40B2-91AF-B44D66EBF344" xsi:nil="true"/>
    <PublishingExpirationDate xmlns="http://schemas.microsoft.com/sharepoint/v3" xsi:nil="true"/>
    <PublishingStartDate xmlns="http://schemas.microsoft.com/sharepoint/v3" xsi:nil="true"/>
    <wic_System_Copyright xmlns="http://schemas.microsoft.com/sharepoint/v3/fields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A916D8B5FA10124CBDC7BEF2F70583D8" ma:contentTypeVersion="1" ma:contentTypeDescription="Upload an image." ma:contentTypeScope="" ma:versionID="05ead06252cc7e66c22d8c48a909c08f">
  <xsd:schema xmlns:xsd="http://www.w3.org/2001/XMLSchema" xmlns:xs="http://www.w3.org/2001/XMLSchema" xmlns:p="http://schemas.microsoft.com/office/2006/metadata/properties" xmlns:ns1="http://schemas.microsoft.com/sharepoint/v3" xmlns:ns2="803FE8E0-07D9-40B2-91AF-B44D66EBF344" xmlns:ns3="http://schemas.microsoft.com/sharepoint/v3/fields" xmlns:ns4="205d7350-60c3-4e8b-8c1a-d11d0b63c740" targetNamespace="http://schemas.microsoft.com/office/2006/metadata/properties" ma:root="true" ma:fieldsID="2a3099560f76315a450ee9a1cd9d90b3" ns1:_="" ns2:_="" ns3:_="" ns4:_="">
    <xsd:import namespace="http://schemas.microsoft.com/sharepoint/v3"/>
    <xsd:import namespace="803FE8E0-07D9-40B2-91AF-B44D66EBF344"/>
    <xsd:import namespace="http://schemas.microsoft.com/sharepoint/v3/fields"/>
    <xsd:import namespace="205d7350-60c3-4e8b-8c1a-d11d0b63c740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_dlc_DocId" minOccurs="0"/>
                <xsd:element ref="ns4:_dlc_DocIdUrl" minOccurs="0"/>
                <xsd:element ref="ns4:_dlc_DocIdPersistId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  <xsd:element name="PublishingStartDate" ma:index="30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31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3FE8E0-07D9-40B2-91AF-B44D66EBF344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5d7350-60c3-4e8b-8c1a-d11d0b63c740" elementFormDefault="qualified">
    <xsd:import namespace="http://schemas.microsoft.com/office/2006/documentManagement/types"/>
    <xsd:import namespace="http://schemas.microsoft.com/office/infopath/2007/PartnerControls"/>
    <xsd:element name="_dlc_DocId" ma:index="27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28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9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0EC801C-BB5E-4401-9334-CAE5AC41CA6F}">
  <ds:schemaRefs>
    <ds:schemaRef ds:uri="http://purl.org/dc/elements/1.1/"/>
    <ds:schemaRef ds:uri="http://schemas.microsoft.com/office/2006/metadata/properties"/>
    <ds:schemaRef ds:uri="803FE8E0-07D9-40B2-91AF-B44D66EBF344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205d7350-60c3-4e8b-8c1a-d11d0b63c740"/>
    <ds:schemaRef ds:uri="http://schemas.microsoft.com/sharepoint/v3/field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12CA211-544D-454A-9F04-C94E2CFF76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03FE8E0-07D9-40B2-91AF-B44D66EBF344"/>
    <ds:schemaRef ds:uri="http://schemas.microsoft.com/sharepoint/v3/fields"/>
    <ds:schemaRef ds:uri="205d7350-60c3-4e8b-8c1a-d11d0b63c7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Ninja:Applications:Microsoft Office X:Templates:Presentations:Content:Project Overview</Template>
  <TotalTime>1136</TotalTime>
  <Words>342</Words>
  <Application>Microsoft Office PowerPoint</Application>
  <PresentationFormat>On-screen Show (4:3)</PresentationFormat>
  <Paragraphs>46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</vt:lpstr>
      <vt:lpstr>Wingdings</vt:lpstr>
      <vt:lpstr>Project Overview</vt:lpstr>
      <vt:lpstr>Introductory Comments from the CIO  to the   Auburn University Senate</vt:lpstr>
      <vt:lpstr>Topics to Discuss</vt:lpstr>
      <vt:lpstr>Higher Education and Technology</vt:lpstr>
      <vt:lpstr>Higher Education and Technology</vt:lpstr>
      <vt:lpstr>Higher Education and Technology</vt:lpstr>
      <vt:lpstr>CIO’s FY17 Agenda</vt:lpstr>
    </vt:vector>
  </TitlesOfParts>
  <Company>University Relations - Publications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Auburn University</dc:title>
  <dc:creator>Kevin Loden</dc:creator>
  <cp:lastModifiedBy>James O'Connor</cp:lastModifiedBy>
  <cp:revision>215</cp:revision>
  <cp:lastPrinted>2005-05-02T13:17:43Z</cp:lastPrinted>
  <dcterms:created xsi:type="dcterms:W3CDTF">2004-02-10T13:52:47Z</dcterms:created>
  <dcterms:modified xsi:type="dcterms:W3CDTF">2016-10-14T16:01:08Z</dcterms:modified>
</cp:coreProperties>
</file>