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</p:sldMasterIdLst>
  <p:notesMasterIdLst>
    <p:notesMasterId r:id="rId26"/>
  </p:notesMasterIdLst>
  <p:sldIdLst>
    <p:sldId id="285" r:id="rId6"/>
    <p:sldId id="258" r:id="rId7"/>
    <p:sldId id="259" r:id="rId8"/>
    <p:sldId id="260" r:id="rId9"/>
    <p:sldId id="283" r:id="rId10"/>
    <p:sldId id="282" r:id="rId11"/>
    <p:sldId id="262" r:id="rId12"/>
    <p:sldId id="263" r:id="rId13"/>
    <p:sldId id="266" r:id="rId14"/>
    <p:sldId id="267" r:id="rId15"/>
    <p:sldId id="269" r:id="rId16"/>
    <p:sldId id="271" r:id="rId17"/>
    <p:sldId id="288" r:id="rId18"/>
    <p:sldId id="289" r:id="rId19"/>
    <p:sldId id="290" r:id="rId20"/>
    <p:sldId id="291" r:id="rId21"/>
    <p:sldId id="292" r:id="rId22"/>
    <p:sldId id="277" r:id="rId23"/>
    <p:sldId id="286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21B"/>
    <a:srgbClr val="EB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8" autoAdjust="0"/>
  </p:normalViewPr>
  <p:slideViewPr>
    <p:cSldViewPr snapToGrid="0">
      <p:cViewPr varScale="1">
        <p:scale>
          <a:sx n="86" d="100"/>
          <a:sy n="86" d="100"/>
        </p:scale>
        <p:origin x="-4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2"/>
                </a:solidFill>
              </a:rPr>
              <a:t>STARS</a:t>
            </a:r>
            <a:r>
              <a:rPr lang="en-US" b="1" baseline="0" dirty="0" smtClean="0">
                <a:solidFill>
                  <a:schemeClr val="tx2"/>
                </a:solidFill>
              </a:rPr>
              <a:t> 2.0 Point Allocation</a:t>
            </a:r>
            <a:endParaRPr lang="en-US" b="1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1.04</c:v>
                </c:pt>
                <c:pt idx="1">
                  <c:v>0.76</c:v>
                </c:pt>
                <c:pt idx="2">
                  <c:v>1.2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3244D"/>
                </a:solidFill>
                <a:latin typeface="Source Sans Pro" pitchFamily="34" charset="0"/>
              </a:defRPr>
            </a:pPr>
            <a:r>
              <a:rPr lang="en-US" dirty="0">
                <a:solidFill>
                  <a:srgbClr val="03244D"/>
                </a:solidFill>
                <a:latin typeface="Source Sans Pro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Auburn's Percentage of Points Earned </a:t>
            </a:r>
            <a:endParaRPr lang="en-US" dirty="0" smtClean="0">
              <a:solidFill>
                <a:srgbClr val="03244D"/>
              </a:solidFill>
              <a:latin typeface="Source Sans Pro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>
                <a:solidFill>
                  <a:srgbClr val="03244D"/>
                </a:solidFill>
                <a:latin typeface="Source Sans Pro" pitchFamily="34" charset="0"/>
              </a:defRPr>
            </a:pPr>
            <a:r>
              <a:rPr lang="en-US" dirty="0" smtClean="0">
                <a:solidFill>
                  <a:srgbClr val="03244D"/>
                </a:solidFill>
                <a:latin typeface="Source Sans Pro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 vs. 2016</a:t>
            </a:r>
            <a:endParaRPr lang="en-US" dirty="0">
              <a:solidFill>
                <a:srgbClr val="03244D"/>
              </a:solidFill>
              <a:latin typeface="Source Sans Pro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0.30162941640796492"/>
          <c:y val="1.100109376370089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 1.2 vs. 2.0'!$A$2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96E9C"/>
            </a:solidFill>
          </c:spPr>
          <c:invertIfNegative val="0"/>
          <c:cat>
            <c:strRef>
              <c:f>'AU 1.2 vs. 2.0'!$B$1:$E$1</c:f>
              <c:strCache>
                <c:ptCount val="4"/>
                <c:pt idx="0">
                  <c:v>Academics</c:v>
                </c:pt>
                <c:pt idx="1">
                  <c:v>Engagement</c:v>
                </c:pt>
                <c:pt idx="2">
                  <c:v>Operations</c:v>
                </c:pt>
                <c:pt idx="3">
                  <c:v>Planning/Administration</c:v>
                </c:pt>
              </c:strCache>
            </c:strRef>
          </c:cat>
          <c:val>
            <c:numRef>
              <c:f>'AU 1.2 vs. 2.0'!$B$2:$E$2</c:f>
              <c:numCache>
                <c:formatCode>General</c:formatCode>
                <c:ptCount val="4"/>
                <c:pt idx="0">
                  <c:v>44.3</c:v>
                </c:pt>
                <c:pt idx="1">
                  <c:v>52.7</c:v>
                </c:pt>
                <c:pt idx="2">
                  <c:v>30.6</c:v>
                </c:pt>
                <c:pt idx="3">
                  <c:v>63.2</c:v>
                </c:pt>
              </c:numCache>
            </c:numRef>
          </c:val>
        </c:ser>
        <c:ser>
          <c:idx val="1"/>
          <c:order val="1"/>
          <c:tx>
            <c:strRef>
              <c:f>'AU 1.2 vs. 2.0'!$A$3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C9C56"/>
            </a:solidFill>
          </c:spPr>
          <c:invertIfNegative val="0"/>
          <c:cat>
            <c:strRef>
              <c:f>'AU 1.2 vs. 2.0'!$B$1:$E$1</c:f>
              <c:strCache>
                <c:ptCount val="4"/>
                <c:pt idx="0">
                  <c:v>Academics</c:v>
                </c:pt>
                <c:pt idx="1">
                  <c:v>Engagement</c:v>
                </c:pt>
                <c:pt idx="2">
                  <c:v>Operations</c:v>
                </c:pt>
                <c:pt idx="3">
                  <c:v>Planning/Administration</c:v>
                </c:pt>
              </c:strCache>
            </c:strRef>
          </c:cat>
          <c:val>
            <c:numRef>
              <c:f>'AU 1.2 vs. 2.0'!$B$3:$E$3</c:f>
              <c:numCache>
                <c:formatCode>General</c:formatCode>
                <c:ptCount val="4"/>
                <c:pt idx="0">
                  <c:v>61.4</c:v>
                </c:pt>
                <c:pt idx="1">
                  <c:v>64.3</c:v>
                </c:pt>
                <c:pt idx="2">
                  <c:v>32.4</c:v>
                </c:pt>
                <c:pt idx="3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41888"/>
        <c:axId val="177302144"/>
      </c:barChart>
      <c:catAx>
        <c:axId val="69941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3244D"/>
                    </a:solidFill>
                    <a:latin typeface="Source Sans Pro" pitchFamily="34" charset="0"/>
                  </a:defRPr>
                </a:pPr>
                <a:r>
                  <a:rPr lang="en-US" sz="1400" b="0" dirty="0">
                    <a:solidFill>
                      <a:srgbClr val="03244D"/>
                    </a:solidFill>
                    <a:latin typeface="Source Sans Pro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Major STARS </a:t>
                </a:r>
                <a:r>
                  <a:rPr lang="en-US" sz="1400" b="0" dirty="0" smtClean="0">
                    <a:solidFill>
                      <a:srgbClr val="03244D"/>
                    </a:solidFill>
                    <a:latin typeface="Source Sans Pro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Categories</a:t>
                </a:r>
                <a:endParaRPr lang="en-US" sz="1400" b="0" dirty="0">
                  <a:solidFill>
                    <a:srgbClr val="03244D"/>
                  </a:solidFill>
                  <a:latin typeface="Source Sans Pro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8951380811723718"/>
              <c:y val="0.9404509584816749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rgbClr val="03244D"/>
            </a:solidFill>
          </a:ln>
        </c:spPr>
        <c:txPr>
          <a:bodyPr/>
          <a:lstStyle/>
          <a:p>
            <a:pPr>
              <a:defRPr sz="1200">
                <a:solidFill>
                  <a:srgbClr val="03244D"/>
                </a:solidFill>
                <a:latin typeface="Source Sans Pro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77302144"/>
        <c:crosses val="autoZero"/>
        <c:auto val="1"/>
        <c:lblAlgn val="ctr"/>
        <c:lblOffset val="100"/>
        <c:noMultiLvlLbl val="0"/>
      </c:catAx>
      <c:valAx>
        <c:axId val="17730214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0">
                    <a:solidFill>
                      <a:srgbClr val="03244D"/>
                    </a:solidFill>
                    <a:latin typeface="Source Sans Pro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400" b="0">
                    <a:solidFill>
                      <a:srgbClr val="03244D"/>
                    </a:solidFill>
                    <a:latin typeface="Source Sans Pro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Percentage of Points Earned</a:t>
                </a:r>
              </a:p>
            </c:rich>
          </c:tx>
          <c:layout>
            <c:manualLayout>
              <c:xMode val="edge"/>
              <c:yMode val="edge"/>
              <c:x val="9.9185263903648607E-3"/>
              <c:y val="0.282094448704196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03244D"/>
                </a:solidFill>
                <a:latin typeface="Source Sans Pro" pitchFamily="34" charset="0"/>
              </a:defRPr>
            </a:pPr>
            <a:endParaRPr lang="en-US"/>
          </a:p>
        </c:txPr>
        <c:crossAx val="6994188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900"/>
            </a:pPr>
            <a:r>
              <a:rPr lang="en-US" sz="1900">
                <a:solidFill>
                  <a:srgbClr val="03244D"/>
                </a:solidFill>
                <a:latin typeface="Source Sans Pro" pitchFamily="34" charset="0"/>
              </a:rPr>
              <a:t>STARS Scores</a:t>
            </a:r>
            <a:r>
              <a:rPr lang="en-US" sz="1900" baseline="0">
                <a:solidFill>
                  <a:srgbClr val="03244D"/>
                </a:solidFill>
                <a:latin typeface="Source Sans Pro" pitchFamily="34" charset="0"/>
              </a:rPr>
              <a:t> of Select Peer Institutions</a:t>
            </a:r>
            <a:endParaRPr lang="en-US" sz="1900">
              <a:solidFill>
                <a:srgbClr val="03244D"/>
              </a:solidFill>
              <a:latin typeface="Source Sans Pro" pitchFamily="34" charset="0"/>
            </a:endParaRPr>
          </a:p>
        </c:rich>
      </c:tx>
      <c:layout>
        <c:manualLayout>
          <c:xMode val="edge"/>
          <c:yMode val="edge"/>
          <c:x val="0.37359106527246272"/>
          <c:y val="3.071134116622465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'Select Schools'!$B$1</c:f>
              <c:strCache>
                <c:ptCount val="1"/>
                <c:pt idx="0">
                  <c:v>Total Score</c:v>
                </c:pt>
              </c:strCache>
            </c:strRef>
          </c:tx>
          <c:spPr>
            <a:solidFill>
              <a:srgbClr val="496E9C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F68026"/>
              </a:solidFill>
            </c:spPr>
          </c:dPt>
          <c:cat>
            <c:strRef>
              <c:f>'Select Schools'!$A$2:$A$12</c:f>
              <c:strCache>
                <c:ptCount val="11"/>
                <c:pt idx="0">
                  <c:v>Colorado State University</c:v>
                </c:pt>
                <c:pt idx="1">
                  <c:v>UC-Boulder</c:v>
                </c:pt>
                <c:pt idx="2">
                  <c:v>UNC-Chapel Hill</c:v>
                </c:pt>
                <c:pt idx="3">
                  <c:v>Arizona State University</c:v>
                </c:pt>
                <c:pt idx="4">
                  <c:v>University of Missouri</c:v>
                </c:pt>
                <c:pt idx="5">
                  <c:v>Florida State University</c:v>
                </c:pt>
                <c:pt idx="6">
                  <c:v>UT-Austin</c:v>
                </c:pt>
                <c:pt idx="7">
                  <c:v>Texas A&amp;M</c:v>
                </c:pt>
                <c:pt idx="8">
                  <c:v>Auburn</c:v>
                </c:pt>
                <c:pt idx="9">
                  <c:v>University of Arkansas</c:v>
                </c:pt>
                <c:pt idx="10">
                  <c:v>University of Kentucky</c:v>
                </c:pt>
              </c:strCache>
            </c:strRef>
          </c:cat>
          <c:val>
            <c:numRef>
              <c:f>'Select Schools'!$B$2:$B$12</c:f>
              <c:numCache>
                <c:formatCode>General</c:formatCode>
                <c:ptCount val="11"/>
                <c:pt idx="0">
                  <c:v>85.29</c:v>
                </c:pt>
                <c:pt idx="1">
                  <c:v>71.7</c:v>
                </c:pt>
                <c:pt idx="2">
                  <c:v>70.010000000000005</c:v>
                </c:pt>
                <c:pt idx="3">
                  <c:v>69.7</c:v>
                </c:pt>
                <c:pt idx="4">
                  <c:v>65.930000000000007</c:v>
                </c:pt>
                <c:pt idx="5">
                  <c:v>61.36</c:v>
                </c:pt>
                <c:pt idx="6">
                  <c:v>55.88</c:v>
                </c:pt>
                <c:pt idx="7">
                  <c:v>54.63</c:v>
                </c:pt>
                <c:pt idx="8">
                  <c:v>53.53</c:v>
                </c:pt>
                <c:pt idx="9">
                  <c:v>48.82</c:v>
                </c:pt>
                <c:pt idx="10">
                  <c:v>45.25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765568"/>
        <c:axId val="70771840"/>
      </c:barChart>
      <c:catAx>
        <c:axId val="70765568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 sz="1400" b="0">
                    <a:solidFill>
                      <a:srgbClr val="03244D"/>
                    </a:solidFill>
                    <a:latin typeface="Source Sans Pro" pitchFamily="34" charset="0"/>
                  </a:defRPr>
                </a:pPr>
                <a:r>
                  <a:rPr lang="en-US" sz="1400" b="0">
                    <a:solidFill>
                      <a:srgbClr val="03244D"/>
                    </a:solidFill>
                    <a:latin typeface="Source Sans Pro" pitchFamily="34" charset="0"/>
                  </a:rPr>
                  <a:t>Institution</a:t>
                </a:r>
              </a:p>
            </c:rich>
          </c:tx>
          <c:layout>
            <c:manualLayout>
              <c:xMode val="edge"/>
              <c:yMode val="edge"/>
              <c:x val="8.5987329105209308E-3"/>
              <c:y val="0.45730224966095068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03244D"/>
                </a:solidFill>
                <a:latin typeface="Source Sans Pro" pitchFamily="34" charset="0"/>
              </a:defRPr>
            </a:pPr>
            <a:endParaRPr lang="en-US"/>
          </a:p>
        </c:txPr>
        <c:crossAx val="70771840"/>
        <c:crosses val="autoZero"/>
        <c:auto val="1"/>
        <c:lblAlgn val="ctr"/>
        <c:lblOffset val="100"/>
        <c:noMultiLvlLbl val="0"/>
      </c:catAx>
      <c:valAx>
        <c:axId val="70771840"/>
        <c:scaling>
          <c:orientation val="minMax"/>
        </c:scaling>
        <c:delete val="0"/>
        <c:axPos val="t"/>
        <c:majorGridlines/>
        <c:min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>
                    <a:solidFill>
                      <a:srgbClr val="03244D"/>
                    </a:solidFill>
                    <a:latin typeface="Source Sans Pro" pitchFamily="34" charset="0"/>
                  </a:rPr>
                  <a:t>Points</a:t>
                </a:r>
              </a:p>
            </c:rich>
          </c:tx>
          <c:layout>
            <c:manualLayout>
              <c:xMode val="edge"/>
              <c:yMode val="edge"/>
              <c:x val="0.59984951099643835"/>
              <c:y val="9.32780689535771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3244D"/>
                </a:solidFill>
                <a:latin typeface="Source Sans Pro" pitchFamily="34" charset="0"/>
              </a:defRPr>
            </a:pPr>
            <a:endParaRPr lang="en-US"/>
          </a:p>
        </c:txPr>
        <c:crossAx val="70765568"/>
        <c:crosses val="autoZero"/>
        <c:crossBetween val="between"/>
        <c:minorUnit val="5"/>
      </c:val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3244D"/>
                </a:solidFill>
                <a:latin typeface="Source Sans Pro" pitchFamily="34" charset="0"/>
              </a:defRPr>
            </a:pPr>
            <a:r>
              <a:rPr lang="en-US">
                <a:solidFill>
                  <a:srgbClr val="03244D"/>
                </a:solidFill>
                <a:latin typeface="Source Sans Pro" pitchFamily="34" charset="0"/>
              </a:rPr>
              <a:t>Earned</a:t>
            </a:r>
            <a:r>
              <a:rPr lang="en-US" baseline="0">
                <a:solidFill>
                  <a:srgbClr val="03244D"/>
                </a:solidFill>
                <a:latin typeface="Source Sans Pro" pitchFamily="34" charset="0"/>
              </a:rPr>
              <a:t> vs Total Points by Subcategory</a:t>
            </a:r>
            <a:endParaRPr lang="en-US">
              <a:solidFill>
                <a:srgbClr val="03244D"/>
              </a:solidFill>
              <a:latin typeface="Source Sans Pro" pitchFamily="34" charset="0"/>
            </a:endParaRPr>
          </a:p>
        </c:rich>
      </c:tx>
      <c:layout>
        <c:manualLayout>
          <c:xMode val="edge"/>
          <c:yMode val="edge"/>
          <c:x val="0.39940901137357832"/>
          <c:y val="1.3443092340730135E-2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2"/>
          <c:order val="0"/>
          <c:tx>
            <c:v>Points Earned</c:v>
          </c:tx>
          <c:spPr>
            <a:solidFill>
              <a:srgbClr val="496E9C"/>
            </a:solidFill>
            <a:ln>
              <a:solidFill>
                <a:srgbClr val="496E9C"/>
              </a:solidFill>
            </a:ln>
          </c:spPr>
          <c:invertIfNegative val="0"/>
          <c:cat>
            <c:strRef>
              <c:f>'Score by Subcategory'!$A$27:$A$48</c:f>
              <c:strCache>
                <c:ptCount val="22"/>
                <c:pt idx="0">
                  <c:v>Curriculum</c:v>
                </c:pt>
                <c:pt idx="1">
                  <c:v>Research</c:v>
                </c:pt>
                <c:pt idx="3">
                  <c:v>Campus</c:v>
                </c:pt>
                <c:pt idx="4">
                  <c:v>Public</c:v>
                </c:pt>
                <c:pt idx="6">
                  <c:v>Air &amp; Climate</c:v>
                </c:pt>
                <c:pt idx="7">
                  <c:v>Buildings</c:v>
                </c:pt>
                <c:pt idx="8">
                  <c:v>Dining Services</c:v>
                </c:pt>
                <c:pt idx="9">
                  <c:v>Energy</c:v>
                </c:pt>
                <c:pt idx="10">
                  <c:v>Grounds</c:v>
                </c:pt>
                <c:pt idx="11">
                  <c:v>Purchasing</c:v>
                </c:pt>
                <c:pt idx="12">
                  <c:v>Transportation</c:v>
                </c:pt>
                <c:pt idx="13">
                  <c:v>Waste</c:v>
                </c:pt>
                <c:pt idx="14">
                  <c:v>Water</c:v>
                </c:pt>
                <c:pt idx="16">
                  <c:v>Coordination, Planning, &amp; Governance</c:v>
                </c:pt>
                <c:pt idx="17">
                  <c:v>Diversity &amp; Affordability</c:v>
                </c:pt>
                <c:pt idx="18">
                  <c:v>Health, Wellbeing, &amp; Work</c:v>
                </c:pt>
                <c:pt idx="19">
                  <c:v>Investment</c:v>
                </c:pt>
                <c:pt idx="21">
                  <c:v>Innovation</c:v>
                </c:pt>
              </c:strCache>
            </c:strRef>
          </c:cat>
          <c:val>
            <c:numRef>
              <c:f>'Score by Subcategory'!$C$27:$C$48</c:f>
              <c:numCache>
                <c:formatCode>0.00_);[Red]\(0.00\)</c:formatCode>
                <c:ptCount val="22"/>
                <c:pt idx="0">
                  <c:v>24.14</c:v>
                </c:pt>
                <c:pt idx="1">
                  <c:v>11.49</c:v>
                </c:pt>
                <c:pt idx="3">
                  <c:v>13.87</c:v>
                </c:pt>
                <c:pt idx="4">
                  <c:v>12.48</c:v>
                </c:pt>
                <c:pt idx="6">
                  <c:v>4.0599999999999996</c:v>
                </c:pt>
                <c:pt idx="7">
                  <c:v>1.07</c:v>
                </c:pt>
                <c:pt idx="8">
                  <c:v>1.33</c:v>
                </c:pt>
                <c:pt idx="9">
                  <c:v>1.7</c:v>
                </c:pt>
                <c:pt idx="10">
                  <c:v>1.19</c:v>
                </c:pt>
                <c:pt idx="11">
                  <c:v>1.73</c:v>
                </c:pt>
                <c:pt idx="12">
                  <c:v>3.8</c:v>
                </c:pt>
                <c:pt idx="13">
                  <c:v>2.44</c:v>
                </c:pt>
                <c:pt idx="14">
                  <c:v>4.6900000000000004</c:v>
                </c:pt>
                <c:pt idx="16">
                  <c:v>7.67</c:v>
                </c:pt>
                <c:pt idx="17">
                  <c:v>6.75</c:v>
                </c:pt>
                <c:pt idx="18">
                  <c:v>2.15</c:v>
                </c:pt>
                <c:pt idx="19">
                  <c:v>0</c:v>
                </c:pt>
                <c:pt idx="21">
                  <c:v>3</c:v>
                </c:pt>
              </c:numCache>
            </c:numRef>
          </c:val>
        </c:ser>
        <c:ser>
          <c:idx val="0"/>
          <c:order val="1"/>
          <c:tx>
            <c:v>Points Possible</c:v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496E9C"/>
              </a:solidFill>
            </a:ln>
          </c:spPr>
          <c:invertIfNegative val="0"/>
          <c:cat>
            <c:strRef>
              <c:f>'Score by Subcategory'!$A$27:$A$48</c:f>
              <c:strCache>
                <c:ptCount val="22"/>
                <c:pt idx="0">
                  <c:v>Curriculum</c:v>
                </c:pt>
                <c:pt idx="1">
                  <c:v>Research</c:v>
                </c:pt>
                <c:pt idx="3">
                  <c:v>Campus</c:v>
                </c:pt>
                <c:pt idx="4">
                  <c:v>Public</c:v>
                </c:pt>
                <c:pt idx="6">
                  <c:v>Air &amp; Climate</c:v>
                </c:pt>
                <c:pt idx="7">
                  <c:v>Buildings</c:v>
                </c:pt>
                <c:pt idx="8">
                  <c:v>Dining Services</c:v>
                </c:pt>
                <c:pt idx="9">
                  <c:v>Energy</c:v>
                </c:pt>
                <c:pt idx="10">
                  <c:v>Grounds</c:v>
                </c:pt>
                <c:pt idx="11">
                  <c:v>Purchasing</c:v>
                </c:pt>
                <c:pt idx="12">
                  <c:v>Transportation</c:v>
                </c:pt>
                <c:pt idx="13">
                  <c:v>Waste</c:v>
                </c:pt>
                <c:pt idx="14">
                  <c:v>Water</c:v>
                </c:pt>
                <c:pt idx="16">
                  <c:v>Coordination, Planning, &amp; Governance</c:v>
                </c:pt>
                <c:pt idx="17">
                  <c:v>Diversity &amp; Affordability</c:v>
                </c:pt>
                <c:pt idx="18">
                  <c:v>Health, Wellbeing, &amp; Work</c:v>
                </c:pt>
                <c:pt idx="19">
                  <c:v>Investment</c:v>
                </c:pt>
                <c:pt idx="21">
                  <c:v>Innovation</c:v>
                </c:pt>
              </c:strCache>
            </c:strRef>
          </c:cat>
          <c:val>
            <c:numRef>
              <c:f>'Score by Subcategory'!$D$27:$D$48</c:f>
              <c:numCache>
                <c:formatCode>0.00_);[Red]\(0.00\)</c:formatCode>
                <c:ptCount val="22"/>
                <c:pt idx="0">
                  <c:v>15.86</c:v>
                </c:pt>
                <c:pt idx="1">
                  <c:v>6.51</c:v>
                </c:pt>
                <c:pt idx="3">
                  <c:v>6.1300000000000008</c:v>
                </c:pt>
                <c:pt idx="4">
                  <c:v>8.52</c:v>
                </c:pt>
                <c:pt idx="6">
                  <c:v>6.94</c:v>
                </c:pt>
                <c:pt idx="7">
                  <c:v>6.93</c:v>
                </c:pt>
                <c:pt idx="8">
                  <c:v>5.67</c:v>
                </c:pt>
                <c:pt idx="9">
                  <c:v>8.3000000000000007</c:v>
                </c:pt>
                <c:pt idx="10">
                  <c:v>1.81</c:v>
                </c:pt>
                <c:pt idx="11">
                  <c:v>4.2699999999999996</c:v>
                </c:pt>
                <c:pt idx="12">
                  <c:v>3.2</c:v>
                </c:pt>
                <c:pt idx="13">
                  <c:v>7.5600000000000005</c:v>
                </c:pt>
                <c:pt idx="14">
                  <c:v>1.3099999999999996</c:v>
                </c:pt>
                <c:pt idx="16">
                  <c:v>0.33000000000000007</c:v>
                </c:pt>
                <c:pt idx="17">
                  <c:v>3.25</c:v>
                </c:pt>
                <c:pt idx="18">
                  <c:v>4.8499999999999996</c:v>
                </c:pt>
                <c:pt idx="19">
                  <c:v>7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0625920"/>
        <c:axId val="70627712"/>
      </c:barChart>
      <c:catAx>
        <c:axId val="70625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rgbClr val="03244D"/>
                </a:solidFill>
                <a:latin typeface="Source Sans Pro" pitchFamily="34" charset="0"/>
              </a:defRPr>
            </a:pPr>
            <a:endParaRPr lang="en-US"/>
          </a:p>
        </c:txPr>
        <c:crossAx val="70627712"/>
        <c:crosses val="autoZero"/>
        <c:auto val="1"/>
        <c:lblAlgn val="ctr"/>
        <c:lblOffset val="100"/>
        <c:noMultiLvlLbl val="0"/>
      </c:catAx>
      <c:valAx>
        <c:axId val="70627712"/>
        <c:scaling>
          <c:orientation val="minMax"/>
          <c:max val="50"/>
          <c:min val="0"/>
        </c:scaling>
        <c:delete val="0"/>
        <c:axPos val="t"/>
        <c:majorGridlines>
          <c:spPr>
            <a:ln>
              <a:solidFill>
                <a:schemeClr val="bg2">
                  <a:lumMod val="10000"/>
                </a:schemeClr>
              </a:solidFill>
            </a:ln>
          </c:spPr>
        </c:majorGridlines>
        <c:minorGridlines>
          <c:spPr>
            <a:ln w="6350">
              <a:solidFill>
                <a:schemeClr val="bg2">
                  <a:lumMod val="90000"/>
                </a:schemeClr>
              </a:solidFill>
              <a:prstDash val="sysDash"/>
            </a:ln>
          </c:spPr>
        </c:minorGridlines>
        <c:numFmt formatCode="0_);[Red]\(0\)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>
                <a:solidFill>
                  <a:srgbClr val="03244D"/>
                </a:solidFill>
                <a:latin typeface="Source Sans Pro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70625920"/>
        <c:crosses val="autoZero"/>
        <c:crossBetween val="between"/>
        <c:majorUnit val="10"/>
        <c:minorUnit val="5"/>
      </c:valAx>
      <c:spPr>
        <a:noFill/>
      </c:spPr>
    </c:plotArea>
    <c:legend>
      <c:legendPos val="b"/>
      <c:overlay val="0"/>
      <c:txPr>
        <a:bodyPr/>
        <a:lstStyle/>
        <a:p>
          <a:pPr>
            <a:defRPr sz="1100">
              <a:solidFill>
                <a:srgbClr val="03244D"/>
              </a:solidFill>
              <a:latin typeface="Source Sans Pro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8DBAD-78F6-48F2-813A-E13039B5300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5633F69-C2C4-464B-A5C9-6841369D7C57}" type="pres">
      <dgm:prSet presAssocID="{EFE8DBAD-78F6-48F2-813A-E13039B5300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D62920F-0B73-4C22-9AAC-69D2C95AE632}" type="presOf" srcId="{EFE8DBAD-78F6-48F2-813A-E13039B53008}" destId="{45633F69-C2C4-464B-A5C9-6841369D7C5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8DBAD-78F6-48F2-813A-E13039B5300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5633F69-C2C4-464B-A5C9-6841369D7C57}" type="pres">
      <dgm:prSet presAssocID="{EFE8DBAD-78F6-48F2-813A-E13039B5300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E0A8AA79-2E84-4BF2-A070-6C8CDF33D072}" type="presOf" srcId="{EFE8DBAD-78F6-48F2-813A-E13039B53008}" destId="{45633F69-C2C4-464B-A5C9-6841369D7C5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0.54071</cdr:x>
      <cdr:y>0.33527</cdr:y>
    </cdr:from>
    <cdr:to>
      <cdr:x>0.66021</cdr:x>
      <cdr:y>0.51981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05078" y="1769593"/>
          <a:ext cx="1349272" cy="974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ACADEMICS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29%</a:t>
          </a:r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0.33539</cdr:x>
      <cdr:y>0.57559</cdr:y>
    </cdr:from>
    <cdr:to>
      <cdr:x>0.47201</cdr:x>
      <cdr:y>0.74578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86810" y="3038030"/>
          <a:ext cx="1542586" cy="898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OPERATIONS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34%</a:t>
          </a:r>
          <a:endParaRPr lang="en-US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0.3618</cdr:x>
      <cdr:y>0.23735</cdr:y>
    </cdr:from>
    <cdr:to>
      <cdr:x>0.50212</cdr:x>
      <cdr:y>0.40056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84983" y="1252760"/>
          <a:ext cx="1584380" cy="861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bg1"/>
              </a:solidFill>
            </a:rPr>
            <a:t>PLANNING &amp; ADMINISTRATION</a:t>
          </a:r>
        </a:p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17%</a:t>
          </a:r>
          <a:endParaRPr lang="en-US" sz="18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0.06369</cdr:x>
      <cdr:y>0.22241</cdr:y>
    </cdr:from>
    <cdr:to>
      <cdr:x>0.97558</cdr:x>
      <cdr:y>0.22408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71500" y="1266825"/>
          <a:ext cx="8181975" cy="9525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0.06263</cdr:x>
      <cdr:y>0.33278</cdr:y>
    </cdr:from>
    <cdr:to>
      <cdr:x>0.97594</cdr:x>
      <cdr:y>0.33333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561975" y="1895475"/>
          <a:ext cx="8194675" cy="3175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0.06369</cdr:x>
      <cdr:y>0.68395</cdr:y>
    </cdr:from>
    <cdr:to>
      <cdr:x>0.97523</cdr:x>
      <cdr:y>0.68506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571500" y="3895725"/>
          <a:ext cx="8178800" cy="635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0.06369</cdr:x>
      <cdr:y>0.86789</cdr:y>
    </cdr:from>
    <cdr:to>
      <cdr:x>0.97452</cdr:x>
      <cdr:y>0.86789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571500" y="4943475"/>
          <a:ext cx="8172450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F6A87-9CD2-4715-9C6B-A05009875AA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AC422-4F9F-43EA-86C0-DAB58691B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93047-9F64-4E09-A88D-698708C289F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8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3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4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5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34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64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4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3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7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0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26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1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9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3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87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24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70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8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13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9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7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1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7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97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460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30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60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63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67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77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37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18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06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02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1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023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78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43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3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3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31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35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498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74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86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80F6-6D98-4DB3-BBB8-02CAF6967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2701-F53B-45DF-B77C-22B05A4B2E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1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3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7C58-BB66-4908-A1F4-FB582C74E7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EF45-DBC4-45DA-934E-FF7736DCE0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7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9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7601-BE44-4FA5-A4C7-0964F03E8F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D07B-330C-4A5A-9D03-3F9BF0B0C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DFC0-BBF1-4CEA-BCD4-444052687C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9916-3B15-42C7-8BDC-0A8B987F9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9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DFC0-BBF1-4CEA-BCD4-444052687C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9916-3B15-42C7-8BDC-0A8B987F91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his is Au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is is Au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is is Au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70" y="168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83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This is Sustainability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483" y="6063454"/>
            <a:ext cx="518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Nanette Chadwick, Academic Sustainability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Mike Kensler, Office of Sustainability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39825" y="1036046"/>
            <a:ext cx="2462886" cy="649924"/>
          </a:xfrm>
          <a:prstGeom prst="rect">
            <a:avLst/>
          </a:prstGeom>
          <a:solidFill>
            <a:srgbClr val="E5721B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Euphemia" panose="020B0503040102020104" pitchFamily="34" charset="0"/>
              </a:rPr>
              <a:t>STARS 2.0 Report</a:t>
            </a:r>
            <a:endParaRPr lang="en-US" dirty="0">
              <a:solidFill>
                <a:prstClr val="white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7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524000" y="1981200"/>
            <a:ext cx="9144000" cy="35814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4343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18" idx="0"/>
          </p:cNvCxnSpPr>
          <p:nvPr/>
        </p:nvCxnSpPr>
        <p:spPr>
          <a:xfrm>
            <a:off x="3047999" y="1992868"/>
            <a:ext cx="8660" cy="373380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9" idx="0"/>
          </p:cNvCxnSpPr>
          <p:nvPr/>
        </p:nvCxnSpPr>
        <p:spPr>
          <a:xfrm>
            <a:off x="4876800" y="1981200"/>
            <a:ext cx="0" cy="3733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0" idx="0"/>
          </p:cNvCxnSpPr>
          <p:nvPr/>
        </p:nvCxnSpPr>
        <p:spPr>
          <a:xfrm flipH="1">
            <a:off x="6781801" y="2025134"/>
            <a:ext cx="1" cy="37015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63000" y="1981200"/>
            <a:ext cx="0" cy="37454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0201" y="4638182"/>
            <a:ext cx="1295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Reporter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17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33076" y="4579872"/>
            <a:ext cx="1330125" cy="823125"/>
          </a:xfrm>
          <a:prstGeom prst="rect">
            <a:avLst/>
          </a:prstGeom>
          <a:solidFill>
            <a:srgbClr val="DDDDDD"/>
          </a:solidFill>
          <a:ln w="254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Platinum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4572001"/>
            <a:ext cx="114300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Bronze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38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5951" y="4572002"/>
            <a:ext cx="1142999" cy="830997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Gold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96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4572001"/>
            <a:ext cx="990600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Silver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137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36718" y="5726668"/>
            <a:ext cx="43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25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1" y="571500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3201" y="5726668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65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34401" y="5682734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1" y="2209801"/>
            <a:ext cx="129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68026"/>
                </a:solidFill>
              </a:rPr>
              <a:t>Avg. Score </a:t>
            </a:r>
            <a:r>
              <a:rPr lang="en-US" sz="2800" b="1" dirty="0">
                <a:solidFill>
                  <a:srgbClr val="F68026"/>
                </a:solidFill>
              </a:rPr>
              <a:t>37.32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0" y="2209801"/>
            <a:ext cx="129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Avg. Score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52.42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0" y="2249270"/>
            <a:ext cx="129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CB040"/>
                </a:solidFill>
              </a:rPr>
              <a:t>Avg. Score </a:t>
            </a:r>
            <a:r>
              <a:rPr lang="en-US" sz="2800" b="1" dirty="0">
                <a:solidFill>
                  <a:srgbClr val="FCB040"/>
                </a:solidFill>
              </a:rPr>
              <a:t>69.12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7802" y="2251276"/>
            <a:ext cx="1295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Score </a:t>
            </a:r>
          </a:p>
          <a:p>
            <a:pPr algn="ctr"/>
            <a:r>
              <a:rPr lang="en-US" sz="2800" b="1" dirty="0">
                <a:solidFill>
                  <a:prstClr val="white">
                    <a:lumMod val="50000"/>
                  </a:prstClr>
                </a:solidFill>
              </a:rPr>
              <a:t>85.29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87703" y="3352801"/>
            <a:ext cx="1110045" cy="830997"/>
          </a:xfrm>
          <a:prstGeom prst="rect">
            <a:avLst/>
          </a:prstGeom>
          <a:solidFill>
            <a:srgbClr val="002060">
              <a:alpha val="70000"/>
            </a:srgbClr>
          </a:solidFill>
          <a:ln w="38100" cap="rnd">
            <a:solidFill>
              <a:srgbClr val="F6802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Source Sans Pro"/>
              </a:rPr>
              <a:t>Auburn </a:t>
            </a:r>
            <a:r>
              <a:rPr lang="en-US" sz="2800" b="1" dirty="0">
                <a:solidFill>
                  <a:schemeClr val="bg1"/>
                </a:solidFill>
                <a:latin typeface="Source Sans Pro"/>
              </a:rPr>
              <a:t>53.62</a:t>
            </a:r>
            <a:endParaRPr lang="en-US" sz="2000" b="1" dirty="0">
              <a:solidFill>
                <a:schemeClr val="bg1"/>
              </a:solidFill>
              <a:latin typeface="Source Sans Pro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24000" y="609600"/>
            <a:ext cx="4267200" cy="685800"/>
          </a:xfrm>
          <a:prstGeom prst="rect">
            <a:avLst/>
          </a:prstGeom>
          <a:solidFill>
            <a:srgbClr val="496E9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prstClr val="white"/>
                </a:solidFill>
                <a:latin typeface="Euphemia" panose="020B0503040102020104" pitchFamily="34" charset="0"/>
              </a:rPr>
              <a:t>STARS </a:t>
            </a:r>
            <a:r>
              <a:rPr lang="en-US" dirty="0" smtClean="0">
                <a:solidFill>
                  <a:prstClr val="white"/>
                </a:solidFill>
                <a:latin typeface="Euphemia" panose="020B0503040102020104" pitchFamily="34" charset="0"/>
              </a:rPr>
              <a:t>1.2 &amp; 2.0 </a:t>
            </a:r>
            <a:r>
              <a:rPr lang="en-US" dirty="0">
                <a:solidFill>
                  <a:prstClr val="white"/>
                </a:solidFill>
                <a:latin typeface="Euphemia" panose="020B0503040102020104" pitchFamily="34" charset="0"/>
              </a:rPr>
              <a:t>RATINGS 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97" y="81962"/>
            <a:ext cx="2265802" cy="22658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573578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POINTS: </a:t>
            </a:r>
          </a:p>
        </p:txBody>
      </p:sp>
    </p:spTree>
    <p:extLst>
      <p:ext uri="{BB962C8B-B14F-4D97-AF65-F5344CB8AC3E}">
        <p14:creationId xmlns:p14="http://schemas.microsoft.com/office/powerpoint/2010/main" val="28312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40386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  <a:latin typeface="Euphemia" panose="020B0503040102020104" pitchFamily="34" charset="0"/>
              </a:rPr>
              <a:t>AUBURN THEN: </a:t>
            </a:r>
            <a:r>
              <a:rPr lang="en-US" sz="3600" b="1" dirty="0" smtClean="0">
                <a:solidFill>
                  <a:schemeClr val="bg1"/>
                </a:solidFill>
                <a:latin typeface="Euphemia" panose="020B0503040102020104" pitchFamily="34" charset="0"/>
              </a:rPr>
              <a:t>2013</a:t>
            </a:r>
            <a:endParaRPr lang="en-US" sz="3600" b="1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19903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Euphemia" panose="020B0503040102020104" pitchFamily="34" charset="0"/>
              </a:rPr>
              <a:t>&amp;</a:t>
            </a:r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 NOW</a:t>
            </a:r>
          </a:p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514895" y="790876"/>
          <a:ext cx="8924506" cy="606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49000" y="2819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F81BD">
                    <a:lumMod val="75000"/>
                  </a:srgbClr>
                </a:solidFill>
              </a:rPr>
              <a:t>2013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0" y="28956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0" y="3505200"/>
            <a:ext cx="304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00" y="3424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BBB59">
                    <a:lumMod val="75000"/>
                  </a:srgbClr>
                </a:solidFill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276" y="802640"/>
            <a:ext cx="1591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Euphemia" panose="020B0503040102020104"/>
              </a:rPr>
              <a:t>: </a:t>
            </a:r>
            <a:r>
              <a:rPr lang="en-US" sz="3600" b="1" dirty="0">
                <a:solidFill>
                  <a:srgbClr val="00B050"/>
                </a:solidFill>
                <a:latin typeface="Euphemia" panose="020B0503040102020104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6208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43434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BENCHMARKING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1427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AUBURN</a:t>
            </a:r>
          </a:p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600200" y="724101"/>
          <a:ext cx="8903870" cy="609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057401" y="2362200"/>
            <a:ext cx="8396801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401" y="4038600"/>
            <a:ext cx="8396801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9861181" y="5233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3244D"/>
                </a:solidFill>
                <a:latin typeface="Source Sans Pro" pitchFamily="34" charset="0"/>
              </a:rPr>
              <a:t>Silver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9882701" y="2947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3244D"/>
                </a:solidFill>
                <a:latin typeface="Source Sans Pro" pitchFamily="34" charset="0"/>
              </a:rPr>
              <a:t>Gold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861180" y="195700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3244D"/>
                </a:solidFill>
                <a:latin typeface="Source Sans Pro" pitchFamily="34" charset="0"/>
              </a:rPr>
              <a:t>Plat.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575964" y="1828800"/>
            <a:ext cx="0" cy="4994709"/>
          </a:xfrm>
          <a:prstGeom prst="line">
            <a:avLst/>
          </a:prstGeom>
          <a:ln w="698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27556" y="1842054"/>
            <a:ext cx="0" cy="4994709"/>
          </a:xfrm>
          <a:prstGeom prst="line">
            <a:avLst/>
          </a:prstGeom>
          <a:ln w="698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924" y="1818640"/>
            <a:ext cx="0" cy="4994709"/>
          </a:xfrm>
          <a:prstGeom prst="line">
            <a:avLst/>
          </a:prstGeom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73404" y="1838960"/>
            <a:ext cx="0" cy="4994709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35814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STARS 2016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9047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87" y="1844970"/>
            <a:ext cx="7871184" cy="1034460"/>
          </a:xfrm>
          <a:prstGeom prst="rect">
            <a:avLst/>
          </a:prstGeom>
          <a:ln w="25400">
            <a:solidFill>
              <a:srgbClr val="496E9C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25017" y="1981200"/>
            <a:ext cx="72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54%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2267" y="1201376"/>
            <a:ext cx="99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Average 56%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9278" y="2315503"/>
            <a:ext cx="3124199" cy="224145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1024" y="1900816"/>
            <a:ext cx="1889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66038" y="1680584"/>
            <a:ext cx="1229" cy="857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35814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STARS 2016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6761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ACADEMICS</a:t>
            </a:r>
          </a:p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5998" y="3810001"/>
            <a:ext cx="0" cy="2543877"/>
          </a:xfrm>
          <a:prstGeom prst="line">
            <a:avLst/>
          </a:prstGeom>
          <a:ln w="19050">
            <a:solidFill>
              <a:srgbClr val="FC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02779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Highlights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399" y="336483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Opportunities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79" y="1828800"/>
            <a:ext cx="8001000" cy="1066800"/>
          </a:xfrm>
          <a:prstGeom prst="rect">
            <a:avLst/>
          </a:prstGeom>
          <a:ln w="25400">
            <a:solidFill>
              <a:srgbClr val="496E9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38800" y="21336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BACC6"/>
                </a:solidFill>
              </a:rPr>
              <a:t>60%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043" y="1141321"/>
            <a:ext cx="99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Average 55.7%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10000"/>
            <a:ext cx="4572000" cy="22878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Minor in Sustainability Studies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Option in the Core Curriculum</a:t>
            </a:r>
            <a:endParaRPr lang="en-US" sz="1400" dirty="0">
              <a:solidFill>
                <a:srgbClr val="03244D"/>
              </a:solidFill>
              <a:latin typeface="Source Sans Pro Light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Faculty curriculum workshop and awards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Campus as a Living Laboratory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Increasing enrollment and diversity of courses and degree programs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3733800"/>
            <a:ext cx="4572000" cy="256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Sustainability Literacy Assessment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Expansion to under-represented colleges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Graduation Requirement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3244D"/>
              </a:solidFill>
              <a:latin typeface="Source Sans Pro Light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03244D"/>
              </a:solidFill>
              <a:latin typeface="Source Sans Pro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1600" y="228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Curriculum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04790" y="1670536"/>
            <a:ext cx="1229" cy="857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35814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STARS 2016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6761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ACADEMICS</a:t>
            </a:r>
          </a:p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5998" y="3810001"/>
            <a:ext cx="0" cy="2543877"/>
          </a:xfrm>
          <a:prstGeom prst="line">
            <a:avLst/>
          </a:prstGeom>
          <a:ln w="19050">
            <a:solidFill>
              <a:srgbClr val="FC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02779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Highlights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399" y="336483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Opportunities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86" y="1828800"/>
            <a:ext cx="7957386" cy="1066800"/>
          </a:xfrm>
          <a:prstGeom prst="rect">
            <a:avLst/>
          </a:prstGeom>
          <a:ln w="25400">
            <a:solidFill>
              <a:srgbClr val="496E9C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6670876" y="1670536"/>
            <a:ext cx="1229" cy="8573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40289" y="1221708"/>
            <a:ext cx="99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Average73.8</a:t>
            </a:r>
            <a:r>
              <a:rPr lang="en-US" b="1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2" y="2057400"/>
            <a:ext cx="685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BACC6"/>
                </a:solidFill>
              </a:rPr>
              <a:t>64%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3810001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Research inventory &amp; networking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Increasing percent of faculty and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             departmental engagement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Interdisciplinary cluster hires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            to enhance faculty expertise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4600" y="3884474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Incentives for research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Seed grant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Open access policy for research results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3244D"/>
                </a:solidFill>
                <a:latin typeface="Source Sans Pro Light" pitchFamily="34" charset="0"/>
              </a:rPr>
              <a:t>Criterion for tenure and promotion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0" y="21186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59660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35814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STARS 2016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9047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THE RESULTS</a:t>
            </a:r>
          </a:p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82" y="1602820"/>
            <a:ext cx="8090918" cy="2981545"/>
          </a:xfrm>
          <a:prstGeom prst="rect">
            <a:avLst/>
          </a:prstGeom>
          <a:ln w="25400">
            <a:solidFill>
              <a:srgbClr val="496E9C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5791200" y="5029200"/>
            <a:ext cx="0" cy="1601184"/>
          </a:xfrm>
          <a:prstGeom prst="line">
            <a:avLst/>
          </a:prstGeom>
          <a:ln w="19050">
            <a:solidFill>
              <a:srgbClr val="FC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0539" y="5018517"/>
            <a:ext cx="39761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Student &amp; Employee Orientation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Outreach Materials &amp;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Staff 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Continuing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Community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Inter-Campus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3244D"/>
              </a:solidFill>
              <a:latin typeface="Source Sans Pro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482" y="4648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Highlights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399" y="464918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Opportunities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398" y="5017533"/>
            <a:ext cx="48220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Student &amp; Employee </a:t>
            </a: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Peer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Campus-wide Engagement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Community </a:t>
            </a: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Stakeholder </a:t>
            </a: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Participation in Public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3244D"/>
              </a:solidFill>
              <a:latin typeface="Source Sans Pro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9365" y="2326525"/>
            <a:ext cx="631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69%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461" y="1888284"/>
            <a:ext cx="99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Average 78%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4248" y="3350255"/>
            <a:ext cx="81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59%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191203" y="3233509"/>
            <a:ext cx="2077" cy="638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9389" y="3067332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68%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3999" y="211861"/>
            <a:ext cx="235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Engagement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695291" y="2240401"/>
            <a:ext cx="2077" cy="638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35814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STARS 2016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9047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THE RESULTS</a:t>
            </a:r>
          </a:p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99" y="308368"/>
            <a:ext cx="5085235" cy="6241264"/>
          </a:xfrm>
          <a:prstGeom prst="rect">
            <a:avLst/>
          </a:prstGeom>
          <a:ln w="25400">
            <a:solidFill>
              <a:srgbClr val="496E9C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1953422" y="3571048"/>
            <a:ext cx="2743200" cy="0"/>
          </a:xfrm>
          <a:prstGeom prst="line">
            <a:avLst/>
          </a:prstGeom>
          <a:ln w="19050">
            <a:solidFill>
              <a:srgbClr val="FC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263" y="1612780"/>
            <a:ext cx="191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Highlights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52" y="37033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Opportunities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92" y="3953958"/>
            <a:ext cx="47710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Sustainable </a:t>
            </a: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Design, Construction, </a:t>
            </a: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Operation &amp; </a:t>
            </a: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Maintenance of Campus </a:t>
            </a: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LEED </a:t>
            </a: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Certification of Buildings</a:t>
            </a:r>
            <a:endParaRPr lang="en-US" sz="1600" dirty="0">
              <a:solidFill>
                <a:srgbClr val="03244D"/>
              </a:solidFill>
              <a:latin typeface="Source Sans Pro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Increase Local Food Purchases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Financing </a:t>
            </a: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Mechanism for Efficiency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Sustainable </a:t>
            </a: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Purchasing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Expand Waste Elimination, Recycling, &amp; Composting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Lower Greenhouse Gases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3244D"/>
              </a:solidFill>
              <a:latin typeface="Source Sans Pro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3244D"/>
              </a:solidFill>
              <a:latin typeface="Source Sans Pro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192" y="1882069"/>
            <a:ext cx="4847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Indoor Air Quality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Low-Impact Dining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Student Commuting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Support for Sustainable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Hazardous Waste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3244D"/>
                </a:solidFill>
                <a:latin typeface="Source Sans Pro Light" pitchFamily="34" charset="0"/>
              </a:rPr>
              <a:t>Water Management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375055" y="762001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19462" y="413372"/>
            <a:ext cx="828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Auburn 37%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3089" y="1391992"/>
            <a:ext cx="59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3936" y="2037521"/>
            <a:ext cx="59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19%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6127" y="2544419"/>
            <a:ext cx="659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17%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52069" y="3170582"/>
            <a:ext cx="616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40%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3508" y="3796746"/>
            <a:ext cx="64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29%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93858" y="4422904"/>
            <a:ext cx="665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54%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56538" y="5049070"/>
            <a:ext cx="682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24%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21760" y="5685176"/>
            <a:ext cx="601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78%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48332" y="402963"/>
            <a:ext cx="996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Average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44%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3174" y="1304356"/>
            <a:ext cx="648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36%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94012" y="1930308"/>
            <a:ext cx="599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30%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76394" y="2547731"/>
            <a:ext cx="567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20%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51981" y="3173896"/>
            <a:ext cx="56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61%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70914" y="3790122"/>
            <a:ext cx="58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48%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55868" y="4426221"/>
            <a:ext cx="64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57%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37654" y="5062325"/>
            <a:ext cx="704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46%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29328" y="5688484"/>
            <a:ext cx="61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57%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24903" y="167471"/>
            <a:ext cx="218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Operations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6964753" y="1386672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904460" y="2029762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592961" y="2642714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7849000" y="3285803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7497311" y="3908808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7738464" y="4541866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7426975" y="5144761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7708323" y="5787852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2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35814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STARS 2016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904707" cy="609600"/>
          </a:xfrm>
          <a:solidFill>
            <a:srgbClr val="FCB04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THE RESULTS</a:t>
            </a:r>
          </a:p>
          <a:p>
            <a:pPr algn="l"/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05" y="838200"/>
            <a:ext cx="5906976" cy="3657600"/>
          </a:xfrm>
          <a:prstGeom prst="rect">
            <a:avLst/>
          </a:prstGeom>
          <a:ln w="25400">
            <a:solidFill>
              <a:srgbClr val="496E9C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5791200" y="5029200"/>
            <a:ext cx="0" cy="1599216"/>
          </a:xfrm>
          <a:prstGeom prst="line">
            <a:avLst/>
          </a:prstGeom>
          <a:ln w="19050">
            <a:solidFill>
              <a:srgbClr val="FCB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67482" y="4648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Highlights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399" y="464918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44D"/>
                </a:solidFill>
                <a:latin typeface="Source Sans Pro" pitchFamily="34" charset="0"/>
              </a:rPr>
              <a:t>Opportunities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7482" y="5018517"/>
            <a:ext cx="39761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Sustainability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Academic Programs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Sustainability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Climate Action Plan</a:t>
            </a:r>
            <a:endParaRPr lang="en-US" sz="1600" dirty="0">
              <a:solidFill>
                <a:srgbClr val="03244D"/>
              </a:solidFill>
              <a:latin typeface="Source Sans Pro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Participatory Governance</a:t>
            </a:r>
            <a:endParaRPr lang="en-US" sz="1600" dirty="0">
              <a:solidFill>
                <a:srgbClr val="03244D"/>
              </a:solidFill>
              <a:latin typeface="Source Sans Pro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3244D"/>
              </a:solidFill>
              <a:latin typeface="Source Sans Pro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018517"/>
            <a:ext cx="4573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Comprehensive Sustainability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All-Employee Job Satisfaction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Living Wage Standard and Living Wage Compensation for All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Sustainability Screens for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3244D"/>
                </a:solidFill>
                <a:latin typeface="Source Sans Pro Light" pitchFamily="34" charset="0"/>
              </a:rPr>
              <a:t>Public Reporting of Investment Distribution</a:t>
            </a:r>
            <a:endParaRPr lang="en-US" sz="1600" dirty="0">
              <a:solidFill>
                <a:srgbClr val="03244D"/>
              </a:solidFill>
              <a:latin typeface="Source Sans Pro Light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3244D"/>
              </a:solidFill>
              <a:latin typeface="Source Sans Pro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9924" y="1311850"/>
            <a:ext cx="72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BBB59">
                    <a:lumMod val="75000"/>
                  </a:srgbClr>
                </a:solidFill>
              </a:rPr>
              <a:t>96%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0067" y="984813"/>
            <a:ext cx="990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Average 88%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3601" y="2053530"/>
            <a:ext cx="72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BBB59">
                    <a:lumMod val="75000"/>
                  </a:srgbClr>
                </a:solidFill>
              </a:rPr>
              <a:t>68%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57532" y="1945641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78%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2202" y="2677161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27601" y="3668970"/>
            <a:ext cx="56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BBB59">
                    <a:lumMod val="75000"/>
                  </a:srgbClr>
                </a:solidFill>
              </a:rPr>
              <a:t>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2176" y="3429001"/>
            <a:ext cx="101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16%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5199" y="105325"/>
            <a:ext cx="468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Planning &amp; Administration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2378" y="2892842"/>
            <a:ext cx="72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BBB59">
                    <a:lumMod val="75000"/>
                  </a:srgbClr>
                </a:solidFill>
              </a:rPr>
              <a:t>31%</a:t>
            </a:r>
            <a:endParaRPr lang="en-US" sz="2000" b="1" dirty="0">
              <a:solidFill>
                <a:srgbClr val="9BBB59">
                  <a:lumMod val="75000"/>
                </a:srgb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5686514" y="3641801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7437023" y="2893926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8001398" y="2162065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344720" y="1440257"/>
            <a:ext cx="2312" cy="3232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his is Au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is is Au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his is Aub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70" y="168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383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This is Sustainability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23012" y="1036046"/>
            <a:ext cx="2462886" cy="649924"/>
          </a:xfrm>
          <a:prstGeom prst="rect">
            <a:avLst/>
          </a:prstGeom>
          <a:solidFill>
            <a:srgbClr val="E5721B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white"/>
                </a:solidFill>
                <a:latin typeface="Euphemia" panose="020B0503040102020104" pitchFamily="34" charset="0"/>
              </a:rPr>
              <a:t>STARS 2.0 Report</a:t>
            </a:r>
            <a:endParaRPr lang="en-US" dirty="0">
              <a:solidFill>
                <a:prstClr val="white"/>
              </a:solidFill>
              <a:latin typeface="Euphemia" panose="020B05030401020201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4483" y="6063454"/>
            <a:ext cx="518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Nanette Chadwick, Academic Sustainability Programs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Mike Kensler, Office of Sustainability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6909" y="978084"/>
            <a:ext cx="275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E5721B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567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82432" y="176149"/>
          <a:ext cx="3260993" cy="217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7319" y="454900"/>
            <a:ext cx="80796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497D"/>
                </a:solidFill>
                <a:latin typeface="Elephant" pitchFamily="18" charset="0"/>
              </a:rPr>
              <a:t>Sustainability</a:t>
            </a:r>
          </a:p>
          <a:p>
            <a:endParaRPr lang="en-US" sz="3200" dirty="0">
              <a:solidFill>
                <a:srgbClr val="4F81BD">
                  <a:lumMod val="50000"/>
                </a:srgbClr>
              </a:solidFill>
              <a:latin typeface="Elephant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Elephant" pitchFamily="18" charset="0"/>
              </a:rPr>
              <a:t>“Meeting human needs now and in the future </a:t>
            </a:r>
          </a:p>
          <a:p>
            <a:endParaRPr lang="en-US" sz="2400" dirty="0">
              <a:solidFill>
                <a:srgbClr val="0070C0"/>
              </a:solidFill>
              <a:latin typeface="Elephant" pitchFamily="18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Elephant" pitchFamily="18" charset="0"/>
              </a:rPr>
              <a:t>in a fair, just, and equitable way </a:t>
            </a:r>
          </a:p>
          <a:p>
            <a:endParaRPr lang="en-US" sz="2400" dirty="0">
              <a:solidFill>
                <a:srgbClr val="00B050"/>
              </a:solidFill>
              <a:latin typeface="Elephant" pitchFamily="18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Elephant" pitchFamily="18" charset="0"/>
              </a:rPr>
              <a:t>while protecting and maintaining healthy ecosystems in perpetuity.”</a:t>
            </a:r>
          </a:p>
        </p:txBody>
      </p:sp>
      <p:pic>
        <p:nvPicPr>
          <p:cNvPr id="5" name="Picture 2" descr="C:\Documents and Settings\mdk0003\My Documents\Dropbox\Sustainability\Sustainability Office\Logos\Office of Sustainability\jpg\OOS_T_289 1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52" y="6072808"/>
            <a:ext cx="2790613" cy="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4038600" cy="685800"/>
          </a:xfrm>
          <a:solidFill>
            <a:srgbClr val="496E9C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Euphemia" panose="020B0503040102020104" pitchFamily="34" charset="0"/>
              </a:rPr>
              <a:t>STARS RESULTS</a:t>
            </a:r>
            <a:endParaRPr lang="en-US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14894" y="838200"/>
            <a:ext cx="2676107" cy="609600"/>
          </a:xfrm>
          <a:solidFill>
            <a:srgbClr val="FCB040"/>
          </a:solidFill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Euphemia" panose="020B0503040102020104" pitchFamily="34" charset="0"/>
              </a:rPr>
              <a:t>SUBCATEGORY</a:t>
            </a:r>
          </a:p>
          <a:p>
            <a:pPr algn="l"/>
            <a:endParaRPr lang="en-US" sz="2800" dirty="0">
              <a:solidFill>
                <a:schemeClr val="bg1"/>
              </a:solidFill>
              <a:latin typeface="Euphemia" panose="020B05030401020201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52400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1117" y="1739348"/>
            <a:ext cx="46713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4490" y="2438400"/>
            <a:ext cx="46713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1116" y="3717234"/>
            <a:ext cx="46713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1234" y="5367125"/>
            <a:ext cx="46713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0930" y="6122496"/>
            <a:ext cx="46713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409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Sustainability Compass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1371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559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Wellbeing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1000" y="35593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Economy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56929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2000250"/>
            <a:ext cx="3790950" cy="3790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556131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©AtKisson, Inc.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3211" y="5413348"/>
            <a:ext cx="210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Image by Courtney Windham</a:t>
            </a:r>
          </a:p>
        </p:txBody>
      </p:sp>
      <p:pic>
        <p:nvPicPr>
          <p:cNvPr id="12" name="Picture 2" descr="C:\Documents and Settings\mdk0003\My Documents\Dropbox\Sustainability\Sustainability Office\Logos\Office of Sustainability\jpg\OOS_T_289 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52" y="6072808"/>
            <a:ext cx="2790613" cy="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82432" y="176149"/>
          <a:ext cx="3260993" cy="217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3183" y="1110883"/>
            <a:ext cx="98302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Elephant" pitchFamily="18" charset="0"/>
              </a:rPr>
              <a:t>Auburn University </a:t>
            </a:r>
          </a:p>
          <a:p>
            <a:pPr algn="ctr"/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Elephant" pitchFamily="18" charset="0"/>
              </a:rPr>
              <a:t>Sustainability Policy</a:t>
            </a:r>
          </a:p>
          <a:p>
            <a:pPr algn="ctr"/>
            <a:endParaRPr lang="en-US" sz="2000" b="1" dirty="0">
              <a:solidFill>
                <a:srgbClr val="1F497D"/>
              </a:solidFill>
              <a:latin typeface="Elephant" pitchFamily="18" charset="0"/>
            </a:endParaRPr>
          </a:p>
          <a:p>
            <a:endParaRPr lang="en-US" sz="1400" dirty="0">
              <a:solidFill>
                <a:srgbClr val="4F81BD">
                  <a:lumMod val="50000"/>
                </a:srgbClr>
              </a:solidFill>
              <a:latin typeface="Elephant" pitchFamily="18" charset="0"/>
            </a:endParaRPr>
          </a:p>
          <a:p>
            <a:pPr algn="ctr"/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Elephant" pitchFamily="18" charset="0"/>
              </a:rPr>
              <a:t>“….Auburn University considers sustainability a core value and strives for excellence in sustainability through continuous assessment and improvement.”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70" y="242549"/>
            <a:ext cx="2286000" cy="2286000"/>
          </a:xfrm>
          <a:prstGeom prst="rect">
            <a:avLst/>
          </a:prstGeom>
        </p:spPr>
      </p:pic>
      <p:pic>
        <p:nvPicPr>
          <p:cNvPr id="6" name="Picture 2" descr="C:\Documents and Settings\mdk0003\My Documents\Dropbox\Sustainability\Sustainability Office\Logos\Office of Sustainability\jpg\OOS_T_289 1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52" y="6072808"/>
            <a:ext cx="2790613" cy="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09" y="1055802"/>
            <a:ext cx="2777305" cy="3538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435" y="3837135"/>
            <a:ext cx="3097287" cy="1988179"/>
          </a:xfrm>
          <a:prstGeom prst="rect">
            <a:avLst/>
          </a:prstGeom>
        </p:spPr>
      </p:pic>
      <p:pic>
        <p:nvPicPr>
          <p:cNvPr id="6" name="Picture 2" descr="http://osse.dc.gov/sites/default/files/dc/sites/osse/featured_content/images/Green%20Ribbon%20Schools%20Slider%20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51" y="1488632"/>
            <a:ext cx="3547913" cy="18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news.mit.edu/sites/mit.edu.newsoffice/files/styles/news_article_image_top_slideshow/public/images/BFU_silver_2014-18.png?itok=b_WX4LH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65" y="4147959"/>
            <a:ext cx="1602543" cy="16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901" y="1390453"/>
            <a:ext cx="1877870" cy="966071"/>
          </a:xfrm>
          <a:prstGeom prst="rect">
            <a:avLst/>
          </a:prstGeom>
        </p:spPr>
      </p:pic>
      <p:pic>
        <p:nvPicPr>
          <p:cNvPr id="9" name="Picture 12" descr="http://wp.auburn.edu/sustainability/wp-content/uploads/2014/08/USGBC-Logo_Graysca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4" y="4741682"/>
            <a:ext cx="1770217" cy="17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905" y="5033913"/>
            <a:ext cx="1753543" cy="1010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5369" y="292233"/>
            <a:ext cx="5590107" cy="725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Elephant" pitchFamily="18" charset="0"/>
              </a:rPr>
              <a:t>Auburn University </a:t>
            </a:r>
          </a:p>
        </p:txBody>
      </p:sp>
    </p:spTree>
    <p:extLst>
      <p:ext uri="{BB962C8B-B14F-4D97-AF65-F5344CB8AC3E}">
        <p14:creationId xmlns:p14="http://schemas.microsoft.com/office/powerpoint/2010/main" val="18407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incetonreview.com/uploadedImages/Site/Campaign/2014/CHAW/ATT/chart7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37" y="176497"/>
            <a:ext cx="5752730" cy="6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7" y="1229562"/>
            <a:ext cx="3338514" cy="1669257"/>
          </a:xfrm>
          <a:prstGeom prst="rect">
            <a:avLst/>
          </a:prstGeom>
        </p:spPr>
      </p:pic>
      <p:pic>
        <p:nvPicPr>
          <p:cNvPr id="4" name="Picture 2" descr="College Hopes and Wor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47" y="3147609"/>
            <a:ext cx="333257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h.constantcontact.com/fs083/1102801309258/img/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6400800" cy="50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53600" y="5449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est. 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53600" y="286016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755 </a:t>
            </a:r>
            <a:r>
              <a:rPr lang="en-US" b="1" dirty="0">
                <a:solidFill>
                  <a:srgbClr val="00B050"/>
                </a:solidFill>
              </a:rPr>
              <a:t>Members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170 </a:t>
            </a:r>
            <a:r>
              <a:rPr lang="en-US" b="1" dirty="0" err="1">
                <a:solidFill>
                  <a:srgbClr val="00B050"/>
                </a:solidFill>
              </a:rPr>
              <a:t>Assoc</a:t>
            </a:r>
            <a:r>
              <a:rPr lang="en-US" b="1" dirty="0">
                <a:solidFill>
                  <a:srgbClr val="00B050"/>
                </a:solidFill>
              </a:rPr>
              <a:t> Members </a:t>
            </a:r>
          </a:p>
        </p:txBody>
      </p:sp>
    </p:spTree>
    <p:extLst>
      <p:ext uri="{BB962C8B-B14F-4D97-AF65-F5344CB8AC3E}">
        <p14:creationId xmlns:p14="http://schemas.microsoft.com/office/powerpoint/2010/main" val="207648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omona.edu/sites/default/files/styles/inset/public/images/insets/stars_logo_1.png?itok=YBYurjj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95" y="2099096"/>
            <a:ext cx="3685363" cy="362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156" y="45720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S</a:t>
            </a:r>
            <a:r>
              <a:rPr lang="en-US" sz="3600" b="1" dirty="0">
                <a:solidFill>
                  <a:srgbClr val="0070C0"/>
                </a:solidFill>
              </a:rPr>
              <a:t>ustainability </a:t>
            </a:r>
            <a:r>
              <a:rPr lang="en-US" sz="5400" b="1" dirty="0">
                <a:solidFill>
                  <a:srgbClr val="002060"/>
                </a:solidFill>
              </a:rPr>
              <a:t>T</a:t>
            </a:r>
            <a:r>
              <a:rPr lang="en-US" sz="3600" b="1" dirty="0">
                <a:solidFill>
                  <a:srgbClr val="0070C0"/>
                </a:solidFill>
              </a:rPr>
              <a:t>racking </a:t>
            </a:r>
            <a:r>
              <a:rPr lang="en-US" sz="5400" b="1" dirty="0">
                <a:solidFill>
                  <a:srgbClr val="002060"/>
                </a:solidFill>
              </a:rPr>
              <a:t>A</a:t>
            </a:r>
            <a:r>
              <a:rPr lang="en-US" sz="3600" b="1" dirty="0">
                <a:solidFill>
                  <a:srgbClr val="0070C0"/>
                </a:solidFill>
              </a:rPr>
              <a:t>ssessment &amp; </a:t>
            </a:r>
            <a:r>
              <a:rPr lang="en-US" sz="5400" b="1" dirty="0">
                <a:solidFill>
                  <a:srgbClr val="002060"/>
                </a:solidFill>
              </a:rPr>
              <a:t>R</a:t>
            </a:r>
            <a:r>
              <a:rPr lang="en-US" sz="3600" b="1" dirty="0">
                <a:solidFill>
                  <a:srgbClr val="0070C0"/>
                </a:solidFill>
              </a:rPr>
              <a:t>ating </a:t>
            </a:r>
            <a:r>
              <a:rPr lang="en-US" sz="5400" b="1" dirty="0">
                <a:solidFill>
                  <a:srgbClr val="002060"/>
                </a:solidFill>
              </a:rPr>
              <a:t>S</a:t>
            </a:r>
            <a:r>
              <a:rPr lang="en-US" sz="3600" b="1" dirty="0">
                <a:solidFill>
                  <a:srgbClr val="0070C0"/>
                </a:solidFill>
              </a:rPr>
              <a:t>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600" y="5449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est.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6983" y="2524536"/>
            <a:ext cx="3001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779 </a:t>
            </a:r>
            <a:r>
              <a:rPr lang="en-US" sz="2800" b="1" dirty="0">
                <a:solidFill>
                  <a:srgbClr val="00B050"/>
                </a:solidFill>
              </a:rPr>
              <a:t>Institutions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27 </a:t>
            </a:r>
            <a:r>
              <a:rPr lang="en-US" sz="2800" b="1" dirty="0">
                <a:solidFill>
                  <a:srgbClr val="00B050"/>
                </a:solidFill>
              </a:rPr>
              <a:t>Countries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50"/>
                </a:solidFill>
              </a:rPr>
              <a:t>6 Continents</a:t>
            </a:r>
          </a:p>
        </p:txBody>
      </p:sp>
    </p:spTree>
    <p:extLst>
      <p:ext uri="{BB962C8B-B14F-4D97-AF65-F5344CB8AC3E}">
        <p14:creationId xmlns:p14="http://schemas.microsoft.com/office/powerpoint/2010/main" val="423633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47260" y="1023295"/>
          <a:ext cx="11290853" cy="527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29131" y="466779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ENGAGEMENT</a:t>
            </a:r>
          </a:p>
          <a:p>
            <a:pPr algn="ctr"/>
            <a:r>
              <a:rPr lang="en-US" b="1" dirty="0">
                <a:solidFill>
                  <a:prstClr val="white"/>
                </a:solidFill>
              </a:rPr>
              <a:t>21%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87896" y="115956"/>
            <a:ext cx="4038600" cy="685800"/>
          </a:xfrm>
          <a:prstGeom prst="rect">
            <a:avLst/>
          </a:prstGeom>
          <a:solidFill>
            <a:srgbClr val="496E9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white"/>
                </a:solidFill>
                <a:latin typeface="Euphemia" panose="020B0503040102020104" pitchFamily="34" charset="0"/>
              </a:rPr>
              <a:t>STARS 2.0 CATEGORIES</a:t>
            </a:r>
            <a:endParaRPr lang="en-US" dirty="0">
              <a:solidFill>
                <a:prstClr val="white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UOS Office">
    <a:dk1>
      <a:srgbClr val="4D4D4D"/>
    </a:dk1>
    <a:lt1>
      <a:sysClr val="window" lastClr="FFFFFF"/>
    </a:lt1>
    <a:dk2>
      <a:srgbClr val="496E9C"/>
    </a:dk2>
    <a:lt2>
      <a:srgbClr val="E5E5E5"/>
    </a:lt2>
    <a:accent1>
      <a:srgbClr val="496E9C"/>
    </a:accent1>
    <a:accent2>
      <a:srgbClr val="6C9C56"/>
    </a:accent2>
    <a:accent3>
      <a:srgbClr val="EF4136"/>
    </a:accent3>
    <a:accent4>
      <a:srgbClr val="FCB040"/>
    </a:accent4>
    <a:accent5>
      <a:srgbClr val="7894B7"/>
    </a:accent5>
    <a:accent6>
      <a:srgbClr val="92B679"/>
    </a:accent6>
    <a:hlink>
      <a:srgbClr val="5D2784"/>
    </a:hlink>
    <a:folHlink>
      <a:srgbClr val="CBA8E5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563</Words>
  <Application>Microsoft Office PowerPoint</Application>
  <PresentationFormat>Custom</PresentationFormat>
  <Paragraphs>210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1_Office Theme</vt:lpstr>
      <vt:lpstr>4_Office Theme</vt:lpstr>
      <vt:lpstr>21_Office Theme</vt:lpstr>
      <vt:lpstr>17_Office Theme</vt:lpstr>
      <vt:lpstr>16_Office Theme</vt:lpstr>
      <vt:lpstr>This is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AUBURN THEN: 2013</vt:lpstr>
      <vt:lpstr>BENCHMARKING</vt:lpstr>
      <vt:lpstr>STARS 2016</vt:lpstr>
      <vt:lpstr>STARS 2016</vt:lpstr>
      <vt:lpstr>STARS 2016</vt:lpstr>
      <vt:lpstr>STARS 2016</vt:lpstr>
      <vt:lpstr>STARS 2016</vt:lpstr>
      <vt:lpstr>STARS 2016</vt:lpstr>
      <vt:lpstr>This is Sustainability</vt:lpstr>
      <vt:lpstr>STARS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Laura Kloberg</cp:lastModifiedBy>
  <cp:revision>35</cp:revision>
  <dcterms:created xsi:type="dcterms:W3CDTF">2016-08-26T19:58:40Z</dcterms:created>
  <dcterms:modified xsi:type="dcterms:W3CDTF">2016-09-19T21:57:16Z</dcterms:modified>
</cp:coreProperties>
</file>