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3" d="100"/>
          <a:sy n="53" d="100"/>
        </p:scale>
        <p:origin x="-77" y="-3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0AEEB4-DDD6-4C18-A30D-F57D3C23AB32}"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145388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AEEB4-DDD6-4C18-A30D-F57D3C23AB32}"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157765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AEEB4-DDD6-4C18-A30D-F57D3C23AB32}"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377397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0AEEB4-DDD6-4C18-A30D-F57D3C23AB32}"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176253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AEEB4-DDD6-4C18-A30D-F57D3C23AB32}" type="datetimeFigureOut">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318981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0AEEB4-DDD6-4C18-A30D-F57D3C23AB32}"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72574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0AEEB4-DDD6-4C18-A30D-F57D3C23AB32}" type="datetimeFigureOut">
              <a:rPr lang="en-US" smtClean="0"/>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188076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0AEEB4-DDD6-4C18-A30D-F57D3C23AB32}" type="datetimeFigureOut">
              <a:rPr lang="en-US" smtClean="0"/>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319162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AEEB4-DDD6-4C18-A30D-F57D3C23AB32}" type="datetimeFigureOut">
              <a:rPr lang="en-US" smtClean="0"/>
              <a:t>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303074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AEEB4-DDD6-4C18-A30D-F57D3C23AB32}"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148279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AEEB4-DDD6-4C18-A30D-F57D3C23AB32}" type="datetimeFigureOut">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98FC0-8835-4182-9DCE-B4056649CDD2}" type="slidenum">
              <a:rPr lang="en-US" smtClean="0"/>
              <a:t>‹#›</a:t>
            </a:fld>
            <a:endParaRPr lang="en-US"/>
          </a:p>
        </p:txBody>
      </p:sp>
    </p:spTree>
    <p:extLst>
      <p:ext uri="{BB962C8B-B14F-4D97-AF65-F5344CB8AC3E}">
        <p14:creationId xmlns:p14="http://schemas.microsoft.com/office/powerpoint/2010/main" val="340827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AEEB4-DDD6-4C18-A30D-F57D3C23AB32}" type="datetimeFigureOut">
              <a:rPr lang="en-US" smtClean="0"/>
              <a:t>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98FC0-8835-4182-9DCE-B4056649CDD2}" type="slidenum">
              <a:rPr lang="en-US" smtClean="0"/>
              <a:t>‹#›</a:t>
            </a:fld>
            <a:endParaRPr lang="en-US"/>
          </a:p>
        </p:txBody>
      </p:sp>
    </p:spTree>
    <p:extLst>
      <p:ext uri="{BB962C8B-B14F-4D97-AF65-F5344CB8AC3E}">
        <p14:creationId xmlns:p14="http://schemas.microsoft.com/office/powerpoint/2010/main" val="384604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sites.auburn.edu/admin/universitypolicies/Policies/AuburnUniversityFacultyStaffAthleticsTicketPolicy.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4500" y="274638"/>
            <a:ext cx="11353800" cy="6265862"/>
          </a:xfrm>
        </p:spPr>
        <p:txBody>
          <a:bodyPr>
            <a:normAutofit lnSpcReduction="10000"/>
          </a:bodyPr>
          <a:lstStyle/>
          <a:p>
            <a:r>
              <a:rPr lang="en-US" dirty="0" smtClean="0"/>
              <a:t>Faculty-Staff Athletic Ticket Purchasing</a:t>
            </a:r>
          </a:p>
          <a:p>
            <a:endParaRPr lang="en-US" dirty="0" smtClean="0"/>
          </a:p>
          <a:p>
            <a:pPr algn="l"/>
            <a:r>
              <a:rPr lang="en-US" dirty="0" smtClean="0"/>
              <a:t>Monitored by the Committee for Intercollegiate Athletics    </a:t>
            </a:r>
            <a:r>
              <a:rPr lang="en-US" sz="2000" dirty="0" smtClean="0"/>
              <a:t>(Sub-committee Priority seating).  </a:t>
            </a:r>
          </a:p>
          <a:p>
            <a:pPr algn="l"/>
            <a:r>
              <a:rPr lang="en-US" sz="2000" dirty="0" smtClean="0"/>
              <a:t>		*</a:t>
            </a:r>
            <a:r>
              <a:rPr lang="en-US" sz="1800" dirty="0" smtClean="0"/>
              <a:t>Does not include tickets allotted to Tigers Unlimited, Student tickets, and general admission. </a:t>
            </a:r>
          </a:p>
          <a:p>
            <a:pPr algn="l"/>
            <a:endParaRPr lang="en-US" sz="1800" dirty="0"/>
          </a:p>
          <a:p>
            <a:pPr algn="l"/>
            <a:r>
              <a:rPr lang="en-US" dirty="0" smtClean="0"/>
              <a:t>Faculty and Staff have the opportunity to purchase athletic event tickets at a discount.</a:t>
            </a:r>
          </a:p>
          <a:p>
            <a:pPr algn="l"/>
            <a:r>
              <a:rPr lang="en-US" dirty="0"/>
              <a:t>	</a:t>
            </a:r>
            <a:r>
              <a:rPr lang="en-US" dirty="0" smtClean="0"/>
              <a:t>	</a:t>
            </a:r>
            <a:r>
              <a:rPr lang="en-US" sz="1800" dirty="0" smtClean="0"/>
              <a:t>Based on supply-demand and priority points</a:t>
            </a:r>
          </a:p>
          <a:p>
            <a:pPr algn="l"/>
            <a:endParaRPr lang="en-US" sz="1800" dirty="0" smtClean="0"/>
          </a:p>
          <a:p>
            <a:pPr algn="l"/>
            <a:r>
              <a:rPr lang="en-US" dirty="0" smtClean="0"/>
              <a:t>Faculty and staff tickets are meant for personal use.</a:t>
            </a:r>
          </a:p>
          <a:p>
            <a:pPr algn="l"/>
            <a:endParaRPr lang="en-US" dirty="0"/>
          </a:p>
          <a:p>
            <a:pPr algn="l"/>
            <a:r>
              <a:rPr lang="en-US" dirty="0" smtClean="0"/>
              <a:t>Season ticket packets cannot be sold and individual tickets cannot be sold for a profit.</a:t>
            </a:r>
          </a:p>
          <a:p>
            <a:pPr algn="l"/>
            <a:endParaRPr lang="en-US" dirty="0"/>
          </a:p>
          <a:p>
            <a:pPr algn="l"/>
            <a:r>
              <a:rPr lang="en-US" dirty="0" smtClean="0"/>
              <a:t>Violators can lose ticket purchasing </a:t>
            </a:r>
            <a:r>
              <a:rPr lang="en-US" smtClean="0"/>
              <a:t>rights permanently</a:t>
            </a:r>
            <a:r>
              <a:rPr lang="en-US" dirty="0" smtClean="0"/>
              <a:t>.</a:t>
            </a:r>
          </a:p>
          <a:p>
            <a:pPr algn="l"/>
            <a:endParaRPr lang="en-US" dirty="0"/>
          </a:p>
          <a:p>
            <a:pPr algn="l"/>
            <a:r>
              <a:rPr lang="en-US" dirty="0" smtClean="0"/>
              <a:t>Do not allow “others” to copy your tickets.  Don’t post on Facebook!</a:t>
            </a:r>
          </a:p>
          <a:p>
            <a:pPr algn="l"/>
            <a:endParaRPr lang="en-US" sz="2000" dirty="0" smtClean="0"/>
          </a:p>
          <a:p>
            <a:pPr algn="l"/>
            <a:endParaRPr lang="en-US" dirty="0"/>
          </a:p>
        </p:txBody>
      </p:sp>
    </p:spTree>
    <p:extLst>
      <p:ext uri="{BB962C8B-B14F-4D97-AF65-F5344CB8AC3E}">
        <p14:creationId xmlns:p14="http://schemas.microsoft.com/office/powerpoint/2010/main" val="158941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3" y="640508"/>
            <a:ext cx="11374582" cy="5416868"/>
          </a:xfrm>
          <a:prstGeom prst="rect">
            <a:avLst/>
          </a:prstGeom>
        </p:spPr>
        <p:txBody>
          <a:bodyPr wrap="square">
            <a:spAutoFit/>
          </a:bodyPr>
          <a:lstStyle/>
          <a:p>
            <a:r>
              <a:rPr lang="en-US" dirty="0" smtClean="0">
                <a:effectLst/>
                <a:latin typeface="Arial" panose="020B0604020202020204" pitchFamily="34" charset="0"/>
              </a:rPr>
              <a:t>All full-time Auburn University System employees who are employed and order by the deadline are eligible to order two season tickets for that year. If both spouses are employed at AU both spouses are allowed to purchase tickets. If one family member dies the surviving member can use the deceased points for one year. The points will then revert back to the surviving members existing points if both employees purchased tickets. If only one set of tickets were purchased the surviving spouse can continue to use those points of the </a:t>
            </a:r>
          </a:p>
          <a:p>
            <a:r>
              <a:rPr lang="en-US" dirty="0" smtClean="0">
                <a:effectLst/>
                <a:latin typeface="Arial" panose="020B0604020202020204" pitchFamily="34" charset="0"/>
              </a:rPr>
              <a:t>deceased employee to purchase tickets. </a:t>
            </a:r>
          </a:p>
          <a:p>
            <a:endParaRPr lang="en-US" dirty="0">
              <a:latin typeface="Arial" panose="020B0604020202020204" pitchFamily="34" charset="0"/>
            </a:endParaRPr>
          </a:p>
          <a:p>
            <a:r>
              <a:rPr lang="en-US" dirty="0"/>
              <a:t>Up through the 2015 season, tickets were allocated based on the priority point system </a:t>
            </a:r>
            <a:r>
              <a:rPr lang="en-US" dirty="0" smtClean="0"/>
              <a:t>established </a:t>
            </a:r>
            <a:r>
              <a:rPr lang="en-US" dirty="0"/>
              <a:t>by the Committee on Intercollegiate Athletics. This </a:t>
            </a:r>
            <a:r>
              <a:rPr lang="en-US" dirty="0" smtClean="0"/>
              <a:t>point </a:t>
            </a:r>
            <a:r>
              <a:rPr lang="en-US" dirty="0"/>
              <a:t>system was based on </a:t>
            </a:r>
            <a:r>
              <a:rPr lang="en-US" dirty="0" smtClean="0"/>
              <a:t>rank </a:t>
            </a:r>
            <a:r>
              <a:rPr lang="en-US" dirty="0"/>
              <a:t>or grade, years of continuous service </a:t>
            </a:r>
            <a:r>
              <a:rPr lang="en-US" dirty="0" smtClean="0"/>
              <a:t>and years </a:t>
            </a:r>
            <a:r>
              <a:rPr lang="en-US" dirty="0"/>
              <a:t>of purchasing tickets for employees </a:t>
            </a:r>
            <a:r>
              <a:rPr lang="en-US" dirty="0" smtClean="0"/>
              <a:t>hired </a:t>
            </a:r>
            <a:r>
              <a:rPr lang="en-US" dirty="0"/>
              <a:t>prior to July 1, 2006 and years of purchasing tickets only for employees hired after </a:t>
            </a:r>
            <a:r>
              <a:rPr lang="en-US" dirty="0" smtClean="0"/>
              <a:t>June </a:t>
            </a:r>
            <a:r>
              <a:rPr lang="en-US" dirty="0"/>
              <a:t>30, 2006. For the 2006 season and beyond all employees received four points per year </a:t>
            </a:r>
          </a:p>
          <a:p>
            <a:r>
              <a:rPr lang="en-US" dirty="0"/>
              <a:t>tickets were purchased. </a:t>
            </a:r>
            <a:endParaRPr lang="en-US" dirty="0" smtClean="0"/>
          </a:p>
          <a:p>
            <a:endParaRPr lang="en-US" dirty="0"/>
          </a:p>
          <a:p>
            <a:r>
              <a:rPr lang="en-US" sz="1600" dirty="0" smtClean="0"/>
              <a:t>Example: </a:t>
            </a:r>
            <a:endParaRPr lang="en-US" sz="1600" dirty="0"/>
          </a:p>
          <a:p>
            <a:r>
              <a:rPr lang="en-US" sz="1600" dirty="0"/>
              <a:t>Hired </a:t>
            </a:r>
            <a:r>
              <a:rPr lang="en-US" sz="1600" dirty="0" smtClean="0"/>
              <a:t>Prior </a:t>
            </a:r>
            <a:r>
              <a:rPr lang="en-US" sz="1600" dirty="0"/>
              <a:t>to 2006: </a:t>
            </a:r>
          </a:p>
          <a:p>
            <a:r>
              <a:rPr lang="en-US" sz="1600" dirty="0" smtClean="0"/>
              <a:t>Rank  X Service X years Purchasing= Total points</a:t>
            </a:r>
          </a:p>
          <a:p>
            <a:endParaRPr lang="en-US" sz="1600" dirty="0"/>
          </a:p>
          <a:p>
            <a:r>
              <a:rPr lang="en-US" sz="1600" dirty="0" smtClean="0"/>
              <a:t>Hired </a:t>
            </a:r>
            <a:r>
              <a:rPr lang="en-US" sz="1600" dirty="0"/>
              <a:t>After </a:t>
            </a:r>
            <a:r>
              <a:rPr lang="en-US" sz="1600" dirty="0" smtClean="0"/>
              <a:t>2006</a:t>
            </a:r>
            <a:r>
              <a:rPr lang="en-US" sz="1600" dirty="0"/>
              <a:t>:</a:t>
            </a:r>
          </a:p>
          <a:p>
            <a:r>
              <a:rPr lang="en-US" sz="1600" dirty="0" smtClean="0"/>
              <a:t>Years </a:t>
            </a:r>
            <a:r>
              <a:rPr lang="en-US" sz="1600" dirty="0"/>
              <a:t>of Ticket Purchases </a:t>
            </a:r>
            <a:r>
              <a:rPr lang="en-US" sz="1600"/>
              <a:t>x </a:t>
            </a:r>
            <a:r>
              <a:rPr lang="en-US" sz="1600" smtClean="0"/>
              <a:t>Service Points </a:t>
            </a:r>
            <a:r>
              <a:rPr lang="en-US" sz="1600" dirty="0" smtClean="0"/>
              <a:t>= Total</a:t>
            </a:r>
            <a:endParaRPr lang="en-US" sz="1600" dirty="0"/>
          </a:p>
          <a:p>
            <a:endParaRPr lang="en-US" sz="1600" dirty="0">
              <a:effectLst/>
              <a:latin typeface="Arial" panose="020B0604020202020204" pitchFamily="34" charset="0"/>
            </a:endParaRPr>
          </a:p>
        </p:txBody>
      </p:sp>
    </p:spTree>
    <p:extLst>
      <p:ext uri="{BB962C8B-B14F-4D97-AF65-F5344CB8AC3E}">
        <p14:creationId xmlns:p14="http://schemas.microsoft.com/office/powerpoint/2010/main" val="45217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964" y="911059"/>
            <a:ext cx="10681854" cy="5050742"/>
          </a:xfrm>
          <a:prstGeom prst="rect">
            <a:avLst/>
          </a:prstGeom>
        </p:spPr>
        <p:txBody>
          <a:bodyPr wrap="square">
            <a:spAutoFit/>
          </a:bodyPr>
          <a:lstStyle/>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Auburn University faculty/staff employees are “public employees” subject to the Alabama Ethics Law.  As a public employee, you cannot sell or trade your tickets for profit as this constitutes using your public position for personal gain. This is a violation of the Alabama Ethics Act.  The selling or trading Faculty/Staff season packet is prohibited.  The selling or trading of game tickets for a profit, an amount greater than printed ticket value, cannot be done for a profit.  These faculty/staff tickets are provided to faculty/staff at a discounted rate as a sport entertainment intended for personal use. </a:t>
            </a: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Auburn University officials investigate reports of any employee selling faculty/staff tickets for more than the price indicated on the ticket.  Employees found to have profited from the sale or trade of faculty/staff tickets are subject to being reported to the Alabama Ethics Commission, which can levy fines and criminal charges.  </a:t>
            </a: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Additionally, faculty/staff and retirees who violate this policy are subject to Auburn University penalties which include revocation of current season tickets and permanent ban on the purchase of faculty/staff tickets in the future.  </a:t>
            </a: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To view the complete priority ticket policy go to:</a:t>
            </a: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hlinkClick r:id="rId2"/>
              </a:rPr>
              <a:t>https://sites.auburn.edu/admin/universitypolicies/Policies/AuburnUniversityFacultyStaffAthleticsTicketPolicy.pdf</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2848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3161</TotalTime>
  <Words>436</Words>
  <Application>Microsoft Office PowerPoint</Application>
  <PresentationFormat>Custom</PresentationFormat>
  <Paragraphs>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Pascoe</dc:creator>
  <cp:lastModifiedBy>Laura Kloberg</cp:lastModifiedBy>
  <cp:revision>10</cp:revision>
  <cp:lastPrinted>2018-02-08T19:01:28Z</cp:lastPrinted>
  <dcterms:created xsi:type="dcterms:W3CDTF">2018-02-06T14:21:29Z</dcterms:created>
  <dcterms:modified xsi:type="dcterms:W3CDTF">2018-02-13T22:39:54Z</dcterms:modified>
</cp:coreProperties>
</file>