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5"/>
  </p:sldMasterIdLst>
  <p:handoutMasterIdLst>
    <p:handoutMasterId r:id="rId17"/>
  </p:handoutMasterIdLst>
  <p:sldIdLst>
    <p:sldId id="256" r:id="rId6"/>
    <p:sldId id="259" r:id="rId7"/>
    <p:sldId id="299" r:id="rId8"/>
    <p:sldId id="304" r:id="rId9"/>
    <p:sldId id="306" r:id="rId10"/>
    <p:sldId id="303" r:id="rId11"/>
    <p:sldId id="300" r:id="rId12"/>
    <p:sldId id="307" r:id="rId13"/>
    <p:sldId id="298" r:id="rId14"/>
    <p:sldId id="302" r:id="rId15"/>
    <p:sldId id="289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E4E"/>
    <a:srgbClr val="0C12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2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64" y="40"/>
      </p:cViewPr>
      <p:guideLst>
        <p:guide orient="horz" pos="2160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12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FB4C1DDE-EFF5-4F25-A66A-CEA935433EB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B48B226C-2C1F-4890-A7F0-91C609E08E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6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68C2560D-EC28-3B41-86E8-18F1CE0113B4}" type="datetimeFigureOut">
              <a:rPr lang="en-US" smtClean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70" y="2906486"/>
            <a:ext cx="7674429" cy="45719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cs typeface="Myriad Pro"/>
              </a:rPr>
              <a:t>Office of AA/EEO &amp; Title IX Coordinator</a:t>
            </a:r>
            <a:br>
              <a:rPr lang="en-US" sz="5300" b="1" dirty="0" smtClean="0">
                <a:cs typeface="Myriad Pro"/>
              </a:rPr>
            </a:br>
            <a:r>
              <a:rPr lang="en-US" sz="5300" b="1" dirty="0" smtClean="0">
                <a:cs typeface="Myriad Pro"/>
              </a:rPr>
              <a:t/>
            </a:r>
            <a:br>
              <a:rPr lang="en-US" sz="5300" b="1" dirty="0" smtClean="0">
                <a:cs typeface="Myriad Pro"/>
              </a:rPr>
            </a:br>
            <a:r>
              <a:rPr lang="en-US" b="1" dirty="0" smtClean="0">
                <a:cs typeface="Myriad Pro"/>
              </a:rPr>
              <a:t>Kelley Taylor, </a:t>
            </a:r>
            <a:r>
              <a:rPr lang="en-US" b="1" dirty="0" smtClean="0">
                <a:cs typeface="Myriad Pro"/>
              </a:rPr>
              <a:t>Director</a:t>
            </a:r>
            <a:br>
              <a:rPr lang="en-US" b="1" dirty="0" smtClean="0">
                <a:cs typeface="Myriad Pro"/>
              </a:rPr>
            </a:br>
            <a:r>
              <a:rPr lang="en-US" b="1" dirty="0" smtClean="0">
                <a:cs typeface="Myriad Pro"/>
              </a:rPr>
              <a:t>317 Foy Hall</a:t>
            </a:r>
            <a:r>
              <a:rPr lang="en-US" b="1" dirty="0" smtClean="0">
                <a:cs typeface="Myriad Pro"/>
              </a:rPr>
              <a:t/>
            </a:r>
            <a:br>
              <a:rPr lang="en-US" b="1" dirty="0" smtClean="0">
                <a:cs typeface="Myriad Pro"/>
              </a:rPr>
            </a:br>
            <a:r>
              <a:rPr lang="en-US" b="1" dirty="0" smtClean="0">
                <a:cs typeface="Myriad Pro"/>
              </a:rPr>
              <a:t>ph. 844-4794</a:t>
            </a:r>
            <a:br>
              <a:rPr lang="en-US" b="1" dirty="0" smtClean="0">
                <a:cs typeface="Myriad Pro"/>
              </a:rPr>
            </a:br>
            <a:r>
              <a:rPr lang="en-US" b="1" dirty="0" smtClean="0">
                <a:cs typeface="Myriad Pro"/>
              </a:rPr>
              <a:t>taylokg@auburn.edu</a:t>
            </a:r>
            <a:endParaRPr lang="en-US" sz="6600" b="1" dirty="0">
              <a:latin typeface="Myriad Pro"/>
              <a:cs typeface="Myriad Pro"/>
            </a:endParaRPr>
          </a:p>
        </p:txBody>
      </p:sp>
      <p:pic>
        <p:nvPicPr>
          <p:cNvPr id="3" name="Picture 2" descr="AU tower H white typ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989" y="5691521"/>
            <a:ext cx="2133600" cy="847850"/>
          </a:xfrm>
          <a:prstGeom prst="rect">
            <a:avLst/>
          </a:prstGeom>
        </p:spPr>
      </p:pic>
      <p:pic>
        <p:nvPicPr>
          <p:cNvPr id="4" name="Picture 3" descr="THIS IS AUBURN tag 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39501"/>
            <a:ext cx="2032000" cy="1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13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448"/>
          </a:xfrm>
        </p:spPr>
        <p:txBody>
          <a:bodyPr/>
          <a:lstStyle/>
          <a:p>
            <a:r>
              <a:rPr lang="en-US" b="1" dirty="0" smtClean="0">
                <a:cs typeface="Myriad Pro"/>
              </a:rPr>
              <a:t>ALSO:</a:t>
            </a:r>
            <a:endParaRPr lang="en-US" b="1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086"/>
            <a:ext cx="8229600" cy="4896077"/>
          </a:xfrm>
        </p:spPr>
        <p:txBody>
          <a:bodyPr>
            <a:normAutofit/>
          </a:bodyPr>
          <a:lstStyle/>
          <a:p>
            <a:endParaRPr lang="en-US" sz="2800" dirty="0">
              <a:cs typeface="Myriad Pro"/>
            </a:endParaRPr>
          </a:p>
          <a:p>
            <a:r>
              <a:rPr lang="en-US" sz="2800" dirty="0" smtClean="0">
                <a:latin typeface="Myriad Pro"/>
                <a:cs typeface="Myriad Pro"/>
              </a:rPr>
              <a:t>Title IX’s pregnancy protections may include excusing pregnancy-related medically-documented absences in exces</a:t>
            </a:r>
            <a:r>
              <a:rPr lang="en-US" sz="2800" dirty="0" smtClean="0">
                <a:cs typeface="Myriad Pro"/>
              </a:rPr>
              <a:t>s of the absence limit stated in your syllabus.</a:t>
            </a:r>
          </a:p>
          <a:p>
            <a:endParaRPr lang="en-US" sz="2800" dirty="0">
              <a:latin typeface="Myriad Pro"/>
              <a:cs typeface="Myriad Pro"/>
            </a:endParaRPr>
          </a:p>
          <a:p>
            <a:r>
              <a:rPr lang="en-US" sz="2800" dirty="0" smtClean="0">
                <a:cs typeface="Myriad Pro"/>
              </a:rPr>
              <a:t>For assistance, </a:t>
            </a:r>
            <a:r>
              <a:rPr lang="en-US" sz="2800" dirty="0">
                <a:cs typeface="Myriad Pro"/>
              </a:rPr>
              <a:t>consult with </a:t>
            </a:r>
            <a:r>
              <a:rPr lang="en-US" sz="2800" dirty="0" smtClean="0">
                <a:cs typeface="Myriad Pro"/>
              </a:rPr>
              <a:t>the Title IX Coordinator, or refer </a:t>
            </a:r>
            <a:r>
              <a:rPr lang="en-US" sz="2800" dirty="0" smtClean="0">
                <a:cs typeface="Myriad Pro"/>
              </a:rPr>
              <a:t>to: </a:t>
            </a:r>
            <a:r>
              <a:rPr lang="en-US" sz="2800" dirty="0">
                <a:cs typeface="Myriad Pro"/>
              </a:rPr>
              <a:t>http://</a:t>
            </a:r>
            <a:r>
              <a:rPr lang="en-US" sz="2800" dirty="0" smtClean="0">
                <a:cs typeface="Myriad Pro"/>
              </a:rPr>
              <a:t>www2.ed.gov/about/offices/list/ocr/docs/dcl-know-rights-201306-title-ix.pdf.</a:t>
            </a:r>
            <a:endParaRPr lang="en-US" sz="2800" dirty="0">
              <a:latin typeface="Myriad Pro"/>
              <a:cs typeface="Myriad Pro"/>
            </a:endParaRPr>
          </a:p>
          <a:p>
            <a:endParaRPr lang="en-US" dirty="0"/>
          </a:p>
        </p:txBody>
      </p:sp>
      <p:pic>
        <p:nvPicPr>
          <p:cNvPr id="7" name="Picture 6" descr="AU tower H white typ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89" y="5943600"/>
            <a:ext cx="1499245" cy="595770"/>
          </a:xfrm>
          <a:prstGeom prst="rect">
            <a:avLst/>
          </a:prstGeom>
        </p:spPr>
      </p:pic>
      <p:pic>
        <p:nvPicPr>
          <p:cNvPr id="8" name="Picture 7" descr="THIS IS AUBURN tag 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39501"/>
            <a:ext cx="2032000" cy="1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38200" y="497567"/>
            <a:ext cx="7772400" cy="1470025"/>
          </a:xfrm>
        </p:spPr>
        <p:txBody>
          <a:bodyPr/>
          <a:lstStyle/>
          <a:p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67543" y="2133599"/>
            <a:ext cx="6400800" cy="268877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Office of AA/EEO &amp; Title IX</a:t>
            </a:r>
          </a:p>
          <a:p>
            <a:r>
              <a:rPr lang="en-US" dirty="0" smtClean="0"/>
              <a:t>www.auburn.edu/titleix</a:t>
            </a:r>
          </a:p>
          <a:p>
            <a:r>
              <a:rPr lang="en-US" dirty="0" smtClean="0"/>
              <a:t>317 Foy Hall</a:t>
            </a:r>
          </a:p>
          <a:p>
            <a:r>
              <a:rPr lang="en-US" dirty="0" smtClean="0"/>
              <a:t>844-4794</a:t>
            </a:r>
          </a:p>
          <a:p>
            <a:r>
              <a:rPr lang="en-US" dirty="0" smtClean="0"/>
              <a:t>eeo@auburn.edu</a:t>
            </a:r>
          </a:p>
          <a:p>
            <a:r>
              <a:rPr lang="en-US" dirty="0" smtClean="0"/>
              <a:t>taylokg@auburn.edu</a:t>
            </a:r>
            <a:endParaRPr lang="en-US" dirty="0"/>
          </a:p>
        </p:txBody>
      </p:sp>
      <p:pic>
        <p:nvPicPr>
          <p:cNvPr id="5" name="Picture 4" descr="AU tower H white typ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989" y="5691521"/>
            <a:ext cx="2133600" cy="847850"/>
          </a:xfrm>
          <a:prstGeom prst="rect">
            <a:avLst/>
          </a:prstGeom>
        </p:spPr>
      </p:pic>
      <p:pic>
        <p:nvPicPr>
          <p:cNvPr id="4" name="Picture 3" descr="THIS IS AUBURN tag 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39501"/>
            <a:ext cx="2032000" cy="1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48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Myriad Pro"/>
                <a:cs typeface="Myriad Pro"/>
              </a:rPr>
              <a:t>AU’s EEO Policies</a:t>
            </a:r>
            <a:endParaRPr lang="en-US" b="1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28" y="1211272"/>
            <a:ext cx="8229600" cy="4874307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Myriad Pro"/>
                <a:cs typeface="Myriad Pro"/>
              </a:rPr>
              <a:t>Auburn University prohibits </a:t>
            </a:r>
            <a:r>
              <a:rPr lang="en-US" sz="2800" dirty="0" smtClean="0">
                <a:latin typeface="Myriad Pro"/>
                <a:cs typeface="Myriad Pro"/>
              </a:rPr>
              <a:t>Discrimination</a:t>
            </a:r>
            <a:r>
              <a:rPr lang="en-US" sz="2800" dirty="0" smtClean="0">
                <a:latin typeface="Myriad Pro"/>
                <a:cs typeface="Myriad Pro"/>
              </a:rPr>
              <a:t>, </a:t>
            </a:r>
            <a:r>
              <a:rPr lang="en-US" sz="2800" dirty="0" smtClean="0">
                <a:latin typeface="Myriad Pro"/>
                <a:cs typeface="Myriad Pro"/>
              </a:rPr>
              <a:t>Harassment</a:t>
            </a:r>
            <a:r>
              <a:rPr lang="en-US" sz="2800" dirty="0" smtClean="0">
                <a:latin typeface="Myriad Pro"/>
                <a:cs typeface="Myriad Pro"/>
              </a:rPr>
              <a:t>, or </a:t>
            </a:r>
            <a:r>
              <a:rPr lang="en-US" sz="2800" dirty="0" smtClean="0">
                <a:latin typeface="Myriad Pro"/>
                <a:cs typeface="Myriad Pro"/>
              </a:rPr>
              <a:t>Retaliation </a:t>
            </a:r>
            <a:r>
              <a:rPr lang="en-US" sz="2800" dirty="0" smtClean="0">
                <a:latin typeface="Myriad Pro"/>
                <a:cs typeface="Myriad Pro"/>
              </a:rPr>
              <a:t>based 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cs typeface="Myriad Pro"/>
              </a:rPr>
              <a:t>Race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Myriad Pro"/>
                <a:cs typeface="Myriad Pro"/>
              </a:rPr>
              <a:t>Color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cs typeface="Myriad Pro"/>
              </a:rPr>
              <a:t>National Origin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Myriad Pro"/>
                <a:cs typeface="Myriad Pro"/>
              </a:rPr>
              <a:t>Religion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cs typeface="Myriad Pro"/>
              </a:rPr>
              <a:t>Age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cs typeface="Myriad Pro"/>
              </a:rPr>
              <a:t>Disability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Myriad Pro"/>
                <a:cs typeface="Myriad Pro"/>
              </a:rPr>
              <a:t>Protected Veteran Status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cs typeface="Myriad Pro"/>
              </a:rPr>
              <a:t>Sex (including Sexual Orientation, Gender Identity or Gender Expression)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 smtClean="0">
              <a:cs typeface="Myriad Pro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>
              <a:latin typeface="Myriad Pro"/>
              <a:cs typeface="Myriad Pro"/>
            </a:endParaRPr>
          </a:p>
          <a:p>
            <a:endParaRPr lang="en-US" dirty="0"/>
          </a:p>
        </p:txBody>
      </p:sp>
      <p:pic>
        <p:nvPicPr>
          <p:cNvPr id="7" name="Picture 6" descr="AU tower H white typ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89" y="5943600"/>
            <a:ext cx="1499245" cy="595770"/>
          </a:xfrm>
          <a:prstGeom prst="rect">
            <a:avLst/>
          </a:prstGeom>
        </p:spPr>
      </p:pic>
      <p:pic>
        <p:nvPicPr>
          <p:cNvPr id="8" name="Picture 7" descr="THIS IS AUBURN tag 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39501"/>
            <a:ext cx="2032000" cy="1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8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7047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cs typeface="Myriad Pro"/>
              </a:rPr>
              <a:t>AU’s EEO Policies </a:t>
            </a:r>
            <a:r>
              <a:rPr lang="en-US" b="1" dirty="0" smtClean="0">
                <a:cs typeface="Myriad Pro"/>
              </a:rPr>
              <a:t>Protect All Members of the AU Community:</a:t>
            </a:r>
            <a:endParaRPr lang="en-US" b="1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 smtClean="0">
              <a:cs typeface="Myriad Pro"/>
            </a:endParaRPr>
          </a:p>
          <a:p>
            <a:r>
              <a:rPr lang="en-US" sz="4400" dirty="0" smtClean="0">
                <a:cs typeface="Myriad Pro"/>
              </a:rPr>
              <a:t>Faculty</a:t>
            </a:r>
            <a:endParaRPr lang="en-US" sz="4400" dirty="0" smtClean="0">
              <a:cs typeface="Myriad Pro"/>
            </a:endParaRPr>
          </a:p>
          <a:p>
            <a:r>
              <a:rPr lang="en-US" sz="4400" dirty="0" smtClean="0">
                <a:cs typeface="Myriad Pro"/>
              </a:rPr>
              <a:t>Staff</a:t>
            </a:r>
          </a:p>
          <a:p>
            <a:r>
              <a:rPr lang="en-US" sz="4400" dirty="0" smtClean="0">
                <a:cs typeface="Myriad Pro"/>
              </a:rPr>
              <a:t>Undergraduate Students</a:t>
            </a:r>
          </a:p>
          <a:p>
            <a:r>
              <a:rPr lang="en-US" sz="4400" dirty="0" smtClean="0">
                <a:cs typeface="Myriad Pro"/>
              </a:rPr>
              <a:t>Graduate Students</a:t>
            </a:r>
          </a:p>
          <a:p>
            <a:pPr marL="0" indent="0">
              <a:buNone/>
            </a:pPr>
            <a:endParaRPr lang="en-US" sz="4400" dirty="0" smtClean="0">
              <a:cs typeface="Myriad Pro"/>
            </a:endParaRPr>
          </a:p>
          <a:p>
            <a:endParaRPr lang="en-US" sz="1200" dirty="0" smtClean="0"/>
          </a:p>
        </p:txBody>
      </p:sp>
      <p:pic>
        <p:nvPicPr>
          <p:cNvPr id="7" name="Picture 6" descr="AU tower H white typ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89" y="5943600"/>
            <a:ext cx="1499245" cy="595770"/>
          </a:xfrm>
          <a:prstGeom prst="rect">
            <a:avLst/>
          </a:prstGeom>
        </p:spPr>
      </p:pic>
      <p:pic>
        <p:nvPicPr>
          <p:cNvPr id="8" name="Picture 7" descr="THIS IS AUBURN tag 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39501"/>
            <a:ext cx="2032000" cy="1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AU’s Sexual Misconduct Policy Specifically Prohibits: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9471"/>
            <a:ext cx="8229600" cy="4336692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Sexual Harassment </a:t>
            </a:r>
            <a:r>
              <a:rPr lang="en-US" dirty="0" smtClean="0"/>
              <a:t>of students and employees.</a:t>
            </a:r>
          </a:p>
          <a:p>
            <a:r>
              <a:rPr lang="en-US" u="sng" dirty="0" smtClean="0"/>
              <a:t>Sexual Assault </a:t>
            </a:r>
            <a:r>
              <a:rPr lang="en-US" dirty="0" smtClean="0"/>
              <a:t>by one campus community member against another.</a:t>
            </a:r>
          </a:p>
          <a:p>
            <a:r>
              <a:rPr lang="en-US" u="sng" dirty="0" smtClean="0"/>
              <a:t>Dating violence or domestic violence </a:t>
            </a:r>
            <a:r>
              <a:rPr lang="en-US" dirty="0" smtClean="0"/>
              <a:t>between campus community members.</a:t>
            </a:r>
          </a:p>
          <a:p>
            <a:r>
              <a:rPr lang="en-US" u="sng" dirty="0" smtClean="0"/>
              <a:t>Stalking</a:t>
            </a:r>
            <a:r>
              <a:rPr lang="en-US" dirty="0" smtClean="0"/>
              <a:t> by one campus community member against another.</a:t>
            </a:r>
          </a:p>
          <a:p>
            <a:r>
              <a:rPr lang="en-US" u="sng" dirty="0" smtClean="0"/>
              <a:t>Retaliation</a:t>
            </a:r>
            <a:r>
              <a:rPr lang="en-US" dirty="0" smtClean="0"/>
              <a:t> against a person who complained or participated in an investigation.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49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Responsible Employees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0832"/>
          </a:xfrm>
        </p:spPr>
        <p:txBody>
          <a:bodyPr>
            <a:normAutofit/>
          </a:bodyPr>
          <a:lstStyle/>
          <a:p>
            <a:r>
              <a:rPr lang="en-US" dirty="0"/>
              <a:t>All </a:t>
            </a:r>
            <a:r>
              <a:rPr lang="en-US" dirty="0" smtClean="0"/>
              <a:t>“Responsible Employees” at Auburn University </a:t>
            </a:r>
            <a:r>
              <a:rPr lang="en-US" b="1" dirty="0"/>
              <a:t>MUST</a:t>
            </a:r>
            <a:r>
              <a:rPr lang="en-US" dirty="0"/>
              <a:t> </a:t>
            </a:r>
            <a:r>
              <a:rPr lang="en-US" b="1" dirty="0"/>
              <a:t>REPORT</a:t>
            </a:r>
            <a:r>
              <a:rPr lang="en-US" dirty="0"/>
              <a:t> potential Title IX violations when they become aware of them to the Title IX Office (e.g., sexual harassment, sexual assault, dating/domestic violence, </a:t>
            </a:r>
            <a:r>
              <a:rPr lang="en-US" dirty="0" smtClean="0"/>
              <a:t>stalking, retaliation) </a:t>
            </a:r>
            <a:r>
              <a:rPr lang="en-US" dirty="0"/>
              <a:t>either by phone, email, </a:t>
            </a:r>
            <a:r>
              <a:rPr lang="en-US" dirty="0" smtClean="0"/>
              <a:t>or </a:t>
            </a:r>
            <a:r>
              <a:rPr lang="en-US" dirty="0"/>
              <a:t>at our </a:t>
            </a:r>
            <a:r>
              <a:rPr lang="en-US" dirty="0" smtClean="0"/>
              <a:t>website: www.auburn.edu/titleix.</a:t>
            </a:r>
          </a:p>
        </p:txBody>
      </p:sp>
    </p:spTree>
    <p:extLst>
      <p:ext uri="{BB962C8B-B14F-4D97-AF65-F5344CB8AC3E}">
        <p14:creationId xmlns:p14="http://schemas.microsoft.com/office/powerpoint/2010/main" val="423801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Responsible Employees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faculty, staff, and graduate students (in their GA roles) are Responsible Employees under Auburn’s Sexual Misconduct Policy.</a:t>
            </a:r>
          </a:p>
          <a:p>
            <a:endParaRPr lang="en-US" dirty="0"/>
          </a:p>
          <a:p>
            <a:r>
              <a:rPr lang="en-US" dirty="0" smtClean="0"/>
              <a:t>Exceptions are </a:t>
            </a:r>
            <a:r>
              <a:rPr lang="en-US" dirty="0" smtClean="0"/>
              <a:t>the Ombuds, licensed counselors in the Student Counseling Center, and employees </a:t>
            </a:r>
            <a:r>
              <a:rPr lang="en-US" dirty="0" smtClean="0"/>
              <a:t>of Safe Harbor advocacy </a:t>
            </a:r>
            <a:r>
              <a:rPr lang="en-US" dirty="0" smtClean="0"/>
              <a:t>center.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54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71035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Myriad Pro"/>
              </a:rPr>
              <a:t>Responsible Employees</a:t>
            </a:r>
            <a:endParaRPr lang="en-US" b="1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525962"/>
          </a:xfrm>
        </p:spPr>
        <p:txBody>
          <a:bodyPr>
            <a:normAutofit/>
          </a:bodyPr>
          <a:lstStyle/>
          <a:p>
            <a:endParaRPr lang="en-US" sz="2800" dirty="0" smtClean="0">
              <a:cs typeface="Myriad Pro"/>
            </a:endParaRPr>
          </a:p>
          <a:p>
            <a:r>
              <a:rPr lang="en-US" sz="2800" dirty="0" smtClean="0">
                <a:cs typeface="Myriad Pro"/>
              </a:rPr>
              <a:t>If approached by a student or employee to discuss a “confidential matter,” </a:t>
            </a:r>
            <a:r>
              <a:rPr lang="en-US" sz="2800" dirty="0" smtClean="0">
                <a:cs typeface="Myriad Pro"/>
              </a:rPr>
              <a:t>RESPONSIBLE EMPLOYEES </a:t>
            </a:r>
            <a:r>
              <a:rPr lang="en-US" sz="2800" dirty="0" smtClean="0">
                <a:cs typeface="Myriad Pro"/>
              </a:rPr>
              <a:t>CANNOT PROMISE COMPLETE CONFIDENTIALITY for situations involving sexual misconduct.  </a:t>
            </a:r>
            <a:endParaRPr lang="en-US" sz="1200" dirty="0">
              <a:latin typeface="Myriad Pro"/>
              <a:cs typeface="Myriad Pro"/>
            </a:endParaRPr>
          </a:p>
          <a:p>
            <a:endParaRPr lang="en-US" sz="1200" dirty="0" smtClean="0">
              <a:latin typeface="Myriad Pro"/>
              <a:cs typeface="Myriad Pro"/>
            </a:endParaRPr>
          </a:p>
          <a:p>
            <a:r>
              <a:rPr lang="en-US" sz="2800" dirty="0" smtClean="0">
                <a:latin typeface="Myriad Pro"/>
                <a:cs typeface="Myriad Pro"/>
              </a:rPr>
              <a:t>Suggest that students or employees desiring complete </a:t>
            </a:r>
            <a:r>
              <a:rPr lang="en-US" sz="2800" dirty="0" smtClean="0">
                <a:cs typeface="Myriad Pro"/>
              </a:rPr>
              <a:t>secrecy</a:t>
            </a:r>
            <a:r>
              <a:rPr lang="en-US" sz="2800" dirty="0" smtClean="0">
                <a:latin typeface="Myriad Pro"/>
                <a:cs typeface="Myriad Pro"/>
              </a:rPr>
              <a:t> contact </a:t>
            </a:r>
            <a:r>
              <a:rPr lang="en-US" sz="2800" dirty="0" smtClean="0">
                <a:latin typeface="Myriad Pro"/>
                <a:cs typeface="Myriad Pro"/>
              </a:rPr>
              <a:t>a TRULY confidential campus resource.</a:t>
            </a:r>
            <a:endParaRPr lang="en-US" sz="2800" dirty="0">
              <a:latin typeface="Myriad Pro"/>
              <a:cs typeface="Myriad Pro"/>
            </a:endParaRPr>
          </a:p>
          <a:p>
            <a:endParaRPr lang="en-US" dirty="0"/>
          </a:p>
        </p:txBody>
      </p:sp>
      <p:pic>
        <p:nvPicPr>
          <p:cNvPr id="7" name="Picture 6" descr="AU tower H white typ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89" y="5943600"/>
            <a:ext cx="1499245" cy="595770"/>
          </a:xfrm>
          <a:prstGeom prst="rect">
            <a:avLst/>
          </a:prstGeom>
        </p:spPr>
      </p:pic>
      <p:pic>
        <p:nvPicPr>
          <p:cNvPr id="8" name="Picture 7" descr="THIS IS AUBURN tag 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39501"/>
            <a:ext cx="2032000" cy="1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www.auburn.edu/titleix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55" y="1347019"/>
            <a:ext cx="8328057" cy="4487831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024" y="5847418"/>
            <a:ext cx="831602" cy="748672"/>
          </a:xfrm>
          <a:prstGeom prst="rect">
            <a:avLst/>
          </a:prstGeom>
        </p:spPr>
      </p:pic>
      <p:pic>
        <p:nvPicPr>
          <p:cNvPr id="6" name="Picture 5" descr="THIS IS AUBURN tag 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50348"/>
            <a:ext cx="2032000" cy="1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08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cs typeface="Myriad Pro"/>
              </a:rPr>
              <a:t>ALSO:	</a:t>
            </a:r>
            <a:endParaRPr lang="en-US" b="1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cs typeface="Myriad Pro"/>
              </a:rPr>
              <a:t>Faculty, Staff, </a:t>
            </a:r>
            <a:r>
              <a:rPr lang="en-US" sz="2800" dirty="0">
                <a:cs typeface="Myriad Pro"/>
              </a:rPr>
              <a:t>and GA’s are FORBIDDEN from dating, making advances toward, or </a:t>
            </a:r>
            <a:r>
              <a:rPr lang="en-US" sz="2800" dirty="0" smtClean="0">
                <a:cs typeface="Myriad Pro"/>
              </a:rPr>
              <a:t>romantically pursuing students or employees they </a:t>
            </a:r>
            <a:r>
              <a:rPr lang="en-US" sz="2800" dirty="0">
                <a:cs typeface="Myriad Pro"/>
              </a:rPr>
              <a:t>teach or </a:t>
            </a:r>
            <a:r>
              <a:rPr lang="en-US" sz="2800" dirty="0" smtClean="0">
                <a:cs typeface="Myriad Pro"/>
              </a:rPr>
              <a:t>directly supervise, even if the relationship is consensual.  </a:t>
            </a:r>
          </a:p>
          <a:p>
            <a:endParaRPr lang="en-US" sz="2800" dirty="0">
              <a:cs typeface="Myriad Pro"/>
            </a:endParaRPr>
          </a:p>
          <a:p>
            <a:r>
              <a:rPr lang="en-US" sz="2800" dirty="0">
                <a:cs typeface="Myriad Pro"/>
              </a:rPr>
              <a:t>Title IX regulations REQUIRE universities to accommodate pregnant students in class and other activities.</a:t>
            </a:r>
          </a:p>
          <a:p>
            <a:endParaRPr lang="en-US" sz="2800" dirty="0">
              <a:cs typeface="Myriad Pro"/>
            </a:endParaRP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pic>
        <p:nvPicPr>
          <p:cNvPr id="7" name="Picture 6" descr="AU tower H white typ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89" y="5943600"/>
            <a:ext cx="1499245" cy="595770"/>
          </a:xfrm>
          <a:prstGeom prst="rect">
            <a:avLst/>
          </a:prstGeom>
        </p:spPr>
      </p:pic>
      <p:pic>
        <p:nvPicPr>
          <p:cNvPr id="8" name="Picture 7" descr="THIS IS AUBURN tag 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39501"/>
            <a:ext cx="2032000" cy="1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A916D8B5FA10124CBDC7BEF2F70583D8" ma:contentTypeVersion="1" ma:contentTypeDescription="Upload an image." ma:contentTypeScope="" ma:versionID="05ead06252cc7e66c22d8c48a909c08f">
  <xsd:schema xmlns:xsd="http://www.w3.org/2001/XMLSchema" xmlns:xs="http://www.w3.org/2001/XMLSchema" xmlns:p="http://schemas.microsoft.com/office/2006/metadata/properties" xmlns:ns1="http://schemas.microsoft.com/sharepoint/v3" xmlns:ns2="803FE8E0-07D9-40B2-91AF-B44D66EBF344" xmlns:ns3="http://schemas.microsoft.com/sharepoint/v3/fields" xmlns:ns4="205d7350-60c3-4e8b-8c1a-d11d0b63c740" targetNamespace="http://schemas.microsoft.com/office/2006/metadata/properties" ma:root="true" ma:fieldsID="2a3099560f76315a450ee9a1cd9d90b3" ns1:_="" ns2:_="" ns3:_="" ns4:_="">
    <xsd:import namespace="http://schemas.microsoft.com/sharepoint/v3"/>
    <xsd:import namespace="803FE8E0-07D9-40B2-91AF-B44D66EBF344"/>
    <xsd:import namespace="http://schemas.microsoft.com/sharepoint/v3/fields"/>
    <xsd:import namespace="205d7350-60c3-4e8b-8c1a-d11d0b63c740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_dlc_DocId" minOccurs="0"/>
                <xsd:element ref="ns4:_dlc_DocIdUrl" minOccurs="0"/>
                <xsd:element ref="ns4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3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3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3FE8E0-07D9-40B2-91AF-B44D66EBF344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d7350-60c3-4e8b-8c1a-d11d0b63c740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803FE8E0-07D9-40B2-91AF-B44D66EBF344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_dlc_DocId xmlns="205d7350-60c3-4e8b-8c1a-d11d0b63c740">PW435HCFV2WE-14-33</_dlc_DocId>
    <_dlc_DocIdUrl xmlns="205d7350-60c3-4e8b-8c1a-d11d0b63c740">
      <Url>https://sites.auburn.edu/admin/ocm/AU/_layouts/DocIdRedir.aspx?ID=PW435HCFV2WE-14-33</Url>
      <Description>PW435HCFV2WE-14-33</Description>
    </_dlc_DocIdUrl>
  </documentManagement>
</p:properties>
</file>

<file path=customXml/itemProps1.xml><?xml version="1.0" encoding="utf-8"?>
<ds:datastoreItem xmlns:ds="http://schemas.openxmlformats.org/officeDocument/2006/customXml" ds:itemID="{5D05AF24-32AB-4CE6-9208-AB711AF3450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5340BDB-0F2E-4B91-A3D3-98BBA513F4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03FE8E0-07D9-40B2-91AF-B44D66EBF344"/>
    <ds:schemaRef ds:uri="http://schemas.microsoft.com/sharepoint/v3/fields"/>
    <ds:schemaRef ds:uri="205d7350-60c3-4e8b-8c1a-d11d0b63c7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sharepoint/v3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05d7350-60c3-4e8b-8c1a-d11d0b63c740"/>
    <ds:schemaRef ds:uri="http://schemas.microsoft.com/sharepoint/v3/fields"/>
    <ds:schemaRef ds:uri="803FE8E0-07D9-40B2-91AF-B44D66EBF34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790</TotalTime>
  <Words>369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Myriad Pro</vt:lpstr>
      <vt:lpstr>Office Theme</vt:lpstr>
      <vt:lpstr>Office of AA/EEO &amp; Title IX Coordinator  Kelley Taylor, Director 317 Foy Hall ph. 844-4794 taylokg@auburn.edu</vt:lpstr>
      <vt:lpstr>AU’s EEO Policies</vt:lpstr>
      <vt:lpstr>AU’s EEO Policies Protect All Members of the AU Community:</vt:lpstr>
      <vt:lpstr>AU’s Sexual Misconduct Policy Specifically Prohibits: </vt:lpstr>
      <vt:lpstr>Responsible Employees</vt:lpstr>
      <vt:lpstr>Responsible Employees</vt:lpstr>
      <vt:lpstr>Responsible Employees</vt:lpstr>
      <vt:lpstr>www.auburn.edu/titleix</vt:lpstr>
      <vt:lpstr>ALSO: </vt:lpstr>
      <vt:lpstr>ALSO: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Kelley Taylor</cp:lastModifiedBy>
  <cp:revision>117</cp:revision>
  <cp:lastPrinted>2017-10-02T17:57:58Z</cp:lastPrinted>
  <dcterms:created xsi:type="dcterms:W3CDTF">2010-04-12T23:12:02Z</dcterms:created>
  <dcterms:modified xsi:type="dcterms:W3CDTF">2018-01-15T22:44:52Z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0x0101009148F5A04DDD49CBA7127AADA5FB792B00AADE34325A8B49CDA8BB4DB53328F21400A916D8B5FA10124CBDC7BEF2F70583D8</vt:lpwstr>
  </property>
  <property fmtid="{D5CDD505-2E9C-101B-9397-08002B2CF9AE}" pid="3" name="_dlc_DocIdItemGuid">
    <vt:lpwstr>e0d0e4d8-b920-465b-bbe0-a834baea28c3</vt:lpwstr>
  </property>
</Properties>
</file>