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78" r:id="rId2"/>
    <p:sldId id="265" r:id="rId3"/>
    <p:sldId id="282" r:id="rId4"/>
    <p:sldId id="270" r:id="rId5"/>
    <p:sldId id="284" r:id="rId6"/>
    <p:sldId id="279" r:id="rId7"/>
    <p:sldId id="268" r:id="rId8"/>
    <p:sldId id="258" r:id="rId9"/>
    <p:sldId id="260" r:id="rId10"/>
    <p:sldId id="263" r:id="rId11"/>
    <p:sldId id="281" r:id="rId12"/>
    <p:sldId id="280" r:id="rId13"/>
    <p:sldId id="275" r:id="rId14"/>
    <p:sldId id="276" r:id="rId15"/>
    <p:sldId id="277" r:id="rId1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5224"/>
    <a:srgbClr val="F59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54"/>
  </p:normalViewPr>
  <p:slideViewPr>
    <p:cSldViewPr snapToGrid="0" snapToObjects="1">
      <p:cViewPr varScale="1">
        <p:scale>
          <a:sx n="80" d="100"/>
          <a:sy n="80" d="100"/>
        </p:scale>
        <p:origin x="1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</c:v>
                </c:pt>
              </c:strCache>
            </c:strRef>
          </c:tx>
          <c:spPr>
            <a:solidFill>
              <a:srgbClr val="FA5224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F7-7F4B-B166-414A1A607C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5F7-7F4B-B166-414A1A607C94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F7-7F4B-B166-414A1A607C9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F7-7F4B-B166-414A1A607C9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F7-7F4B-B166-414A1A607C9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ARK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F7-7F4B-B166-414A1A607C9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KY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5F7-7F4B-B166-414A1A607C94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LSU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F7-7F4B-B166-414A1A607C94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5F7-7F4B-B166-414A1A607C94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MS ST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28502415458946E-2"/>
                  <c:y val="0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F7-7F4B-B166-414A1A607C94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MO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5F7-7F4B-B166-414A1A607C94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SC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5F7-7F4B-B166-414A1A607C94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TN</c:v>
                </c:pt>
              </c:strCache>
            </c:strRef>
          </c:tx>
          <c:spPr>
            <a:solidFill>
              <a:srgbClr val="F59B39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Sheet1!$M$2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5F7-7F4B-B166-414A1A607C94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TAMU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Sheet1!$N$2</c:f>
              <c:numCache>
                <c:formatCode>General</c:formatCode>
                <c:ptCount val="1"/>
                <c:pt idx="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5F7-7F4B-B166-414A1A607C94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VAN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75F7-7F4B-B166-414A1A607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GSR</c:v>
                </c:pt>
              </c:strCache>
            </c:strRef>
          </c:cat>
          <c:val>
            <c:numRef>
              <c:f>Sheet1!$O$2</c:f>
              <c:numCache>
                <c:formatCode>General</c:formatCode>
                <c:ptCount val="1"/>
                <c:pt idx="0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5F7-7F4B-B166-414A1A607C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1732304"/>
        <c:axId val="550082192"/>
      </c:barChart>
      <c:catAx>
        <c:axId val="901732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0082192"/>
        <c:crosses val="autoZero"/>
        <c:auto val="1"/>
        <c:lblAlgn val="ctr"/>
        <c:lblOffset val="100"/>
        <c:noMultiLvlLbl val="0"/>
      </c:catAx>
      <c:valAx>
        <c:axId val="55008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732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79456634632788581"/>
          <c:y val="6.4210134905631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08-44E6-A372-190AA04B59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E108-44E6-A372-190AA04B59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08-44E6-A372-190AA04B59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E108-44E6-A372-190AA04B59A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108-44E6-A372-190AA04B59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E108-44E6-A372-190AA04B59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108-44E6-A372-190AA04B59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E108-44E6-A372-190AA04B59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108-44E6-A372-190AA04B59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E108-44E6-A372-190AA04B59A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0-DD3A-0F4E-A505-CE56D17A030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108-44E6-A372-190AA04B59A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E108-44E6-A372-190AA04B59A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108-44E6-A372-190AA04B59A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E108-44E6-A372-190AA04B59A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E108-44E6-A372-190AA04B59A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8-E108-44E6-A372-190AA04B59A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E108-44E6-A372-190AA04B59A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E108-44E6-A372-190AA04B59A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E108-44E6-A372-190AA04B59A6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E108-44E6-A372-190AA04B59A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50-DD3A-0F4E-A505-CE56D17A030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AGRI</c:v>
                </c:pt>
                <c:pt idx="1">
                  <c:v>ARCH</c:v>
                </c:pt>
                <c:pt idx="2">
                  <c:v>BUSI</c:v>
                </c:pt>
                <c:pt idx="3">
                  <c:v>FOWS</c:v>
                </c:pt>
                <c:pt idx="4">
                  <c:v>Education</c:v>
                </c:pt>
                <c:pt idx="5">
                  <c:v>ENGR</c:v>
                </c:pt>
                <c:pt idx="6">
                  <c:v>HUSC</c:v>
                </c:pt>
                <c:pt idx="7">
                  <c:v>Liberal Arts</c:v>
                </c:pt>
                <c:pt idx="8">
                  <c:v>NURS/Phar</c:v>
                </c:pt>
                <c:pt idx="9">
                  <c:v>Science &amp; Math</c:v>
                </c:pt>
                <c:pt idx="10">
                  <c:v>University College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3.56E-2</c:v>
                </c:pt>
                <c:pt idx="1">
                  <c:v>0.03</c:v>
                </c:pt>
                <c:pt idx="2">
                  <c:v>0.2341</c:v>
                </c:pt>
                <c:pt idx="3">
                  <c:v>5.5999999999999999E-3</c:v>
                </c:pt>
                <c:pt idx="4">
                  <c:v>0.17979999999999999</c:v>
                </c:pt>
                <c:pt idx="5">
                  <c:v>8.2400000000000001E-2</c:v>
                </c:pt>
                <c:pt idx="6">
                  <c:v>0.03</c:v>
                </c:pt>
                <c:pt idx="7">
                  <c:v>0.26590000000000003</c:v>
                </c:pt>
                <c:pt idx="8">
                  <c:v>1.4999999999999999E-2</c:v>
                </c:pt>
                <c:pt idx="9">
                  <c:v>9.3600000000000003E-2</c:v>
                </c:pt>
                <c:pt idx="10">
                  <c:v>2.81E-2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AE-6344-88B4-C8128A473A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108-44E6-A372-190AA04B59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E108-44E6-A372-190AA04B59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108-44E6-A372-190AA04B59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E108-44E6-A372-190AA04B59A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E108-44E6-A372-190AA04B59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E108-44E6-A372-190AA04B59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E108-44E6-A372-190AA04B59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E108-44E6-A372-190AA04B59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E108-44E6-A372-190AA04B59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E108-44E6-A372-190AA04B59A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1-DD3A-0F4E-A505-CE56D17A030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E108-44E6-A372-190AA04B59A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108-44E6-A372-190AA04B59A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E108-44E6-A372-190AA04B59A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108-44E6-A372-190AA04B59A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1-E108-44E6-A372-190AA04B59A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108-44E6-A372-190AA04B59A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E108-44E6-A372-190AA04B59A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108-44E6-A372-190AA04B59A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E108-44E6-A372-190AA04B59A6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108-44E6-A372-190AA04B59A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51-DD3A-0F4E-A505-CE56D17A030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AGRI</c:v>
                </c:pt>
                <c:pt idx="1">
                  <c:v>ARCH</c:v>
                </c:pt>
                <c:pt idx="2">
                  <c:v>BUSI</c:v>
                </c:pt>
                <c:pt idx="3">
                  <c:v>FOWS</c:v>
                </c:pt>
                <c:pt idx="4">
                  <c:v>Education</c:v>
                </c:pt>
                <c:pt idx="5">
                  <c:v>ENGR</c:v>
                </c:pt>
                <c:pt idx="6">
                  <c:v>HUSC</c:v>
                </c:pt>
                <c:pt idx="7">
                  <c:v>Liberal Arts</c:v>
                </c:pt>
                <c:pt idx="8">
                  <c:v>NURS/Phar</c:v>
                </c:pt>
                <c:pt idx="9">
                  <c:v>Science &amp; Math</c:v>
                </c:pt>
                <c:pt idx="10">
                  <c:v>University College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1-73AE-6344-88B4-C8128A473A4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E108-44E6-A372-190AA04B59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E108-44E6-A372-190AA04B59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E108-44E6-A372-190AA04B59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E108-44E6-A372-190AA04B59A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E108-44E6-A372-190AA04B59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E108-44E6-A372-190AA04B59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E108-44E6-A372-190AA04B59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E108-44E6-A372-190AA04B59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E108-44E6-A372-190AA04B59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E108-44E6-A372-190AA04B59A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2-DD3A-0F4E-A505-CE56D17A030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7-E108-44E6-A372-190AA04B59A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108-44E6-A372-190AA04B59A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9-E108-44E6-A372-190AA04B59A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A-E108-44E6-A372-190AA04B59A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108-44E6-A372-190AA04B59A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C-E108-44E6-A372-190AA04B59A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108-44E6-A372-190AA04B59A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E-E108-44E6-A372-190AA04B59A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108-44E6-A372-190AA04B59A6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0-E108-44E6-A372-190AA04B59A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52-DD3A-0F4E-A505-CE56D17A030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AGRI</c:v>
                </c:pt>
                <c:pt idx="1">
                  <c:v>ARCH</c:v>
                </c:pt>
                <c:pt idx="2">
                  <c:v>BUSI</c:v>
                </c:pt>
                <c:pt idx="3">
                  <c:v>FOWS</c:v>
                </c:pt>
                <c:pt idx="4">
                  <c:v>Education</c:v>
                </c:pt>
                <c:pt idx="5">
                  <c:v>ENGR</c:v>
                </c:pt>
                <c:pt idx="6">
                  <c:v>HUSC</c:v>
                </c:pt>
                <c:pt idx="7">
                  <c:v>Liberal Arts</c:v>
                </c:pt>
                <c:pt idx="8">
                  <c:v>NURS/Phar</c:v>
                </c:pt>
                <c:pt idx="9">
                  <c:v>Science &amp; Math</c:v>
                </c:pt>
                <c:pt idx="10">
                  <c:v>University College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1-E108-44E6-A372-190AA04B59A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E108-44E6-A372-190AA04B59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E108-44E6-A372-190AA04B59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E108-44E6-A372-190AA04B59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E108-44E6-A372-190AA04B59A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E108-44E6-A372-190AA04B59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E108-44E6-A372-190AA04B59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E108-44E6-A372-190AA04B59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8-E108-44E6-A372-190AA04B59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E108-44E6-A372-190AA04B59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A-E108-44E6-A372-190AA04B59A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3-DD3A-0F4E-A505-CE56D17A030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108-44E6-A372-190AA04B59A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2-E108-44E6-A372-190AA04B59A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108-44E6-A372-190AA04B59A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4-E108-44E6-A372-190AA04B59A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108-44E6-A372-190AA04B59A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6-E108-44E6-A372-190AA04B59A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7-E108-44E6-A372-190AA04B59A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108-44E6-A372-190AA04B59A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9-E108-44E6-A372-190AA04B59A6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108-44E6-A372-190AA04B59A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53-DD3A-0F4E-A505-CE56D17A030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AGRI</c:v>
                </c:pt>
                <c:pt idx="1">
                  <c:v>ARCH</c:v>
                </c:pt>
                <c:pt idx="2">
                  <c:v>BUSI</c:v>
                </c:pt>
                <c:pt idx="3">
                  <c:v>FOWS</c:v>
                </c:pt>
                <c:pt idx="4">
                  <c:v>Education</c:v>
                </c:pt>
                <c:pt idx="5">
                  <c:v>ENGR</c:v>
                </c:pt>
                <c:pt idx="6">
                  <c:v>HUSC</c:v>
                </c:pt>
                <c:pt idx="7">
                  <c:v>Liberal Arts</c:v>
                </c:pt>
                <c:pt idx="8">
                  <c:v>NURS/Phar</c:v>
                </c:pt>
                <c:pt idx="9">
                  <c:v>Science &amp; Math</c:v>
                </c:pt>
                <c:pt idx="10">
                  <c:v>University College</c:v>
                </c:pt>
              </c:strCache>
            </c:strRef>
          </c:cat>
          <c:val>
            <c:numRef>
              <c:f>Sheet1!$E$2:$E$12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2-E108-44E6-A372-190AA04B59A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80699468085106385"/>
          <c:y val="6.85306647744288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163-4215-8394-51E99F3257D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163-4215-8394-51E99F3257D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163-4215-8394-51E99F3257D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F163-4215-8394-51E99F3257D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163-4215-8394-51E99F3257D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F163-4215-8394-51E99F3257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163-4215-8394-51E99F3257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F163-4215-8394-51E99F3257D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163-4215-8394-51E99F3257D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F163-4215-8394-51E99F3257D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163-4215-8394-51E99F3257DB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3A9F-0346-A57C-11325CDC06F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163-4215-8394-51E99F3257D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F163-4215-8394-51E99F3257D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163-4215-8394-51E99F3257D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F163-4215-8394-51E99F3257D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163-4215-8394-51E99F3257D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F163-4215-8394-51E99F3257D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163-4215-8394-51E99F3257D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8-F163-4215-8394-51E99F3257DB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F163-4215-8394-51E99F3257DB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F163-4215-8394-51E99F3257DB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F163-4215-8394-51E99F3257DB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3A9F-0346-A57C-11325CDC06F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Sheet1!$A$2:$A$13</c:f>
              <c:strCache>
                <c:ptCount val="11"/>
                <c:pt idx="0">
                  <c:v>AGRI</c:v>
                </c:pt>
                <c:pt idx="1">
                  <c:v>ARCH</c:v>
                </c:pt>
                <c:pt idx="2">
                  <c:v>Business</c:v>
                </c:pt>
                <c:pt idx="3">
                  <c:v>FOWS</c:v>
                </c:pt>
                <c:pt idx="4">
                  <c:v>Education</c:v>
                </c:pt>
                <c:pt idx="5">
                  <c:v>ENGR</c:v>
                </c:pt>
                <c:pt idx="6">
                  <c:v>HUSC</c:v>
                </c:pt>
                <c:pt idx="7">
                  <c:v>Liberal Arts</c:v>
                </c:pt>
                <c:pt idx="8">
                  <c:v>NURS/Phar</c:v>
                </c:pt>
                <c:pt idx="9">
                  <c:v>Science &amp; Math</c:v>
                </c:pt>
                <c:pt idx="10">
                  <c:v>University College</c:v>
                </c:pt>
              </c:strCache>
            </c:strRef>
          </c:cat>
          <c:val>
            <c:numRef>
              <c:f>Sheet1!$B$2:$B$13</c:f>
              <c:numCache>
                <c:formatCode>0.00%</c:formatCode>
                <c:ptCount val="12"/>
                <c:pt idx="0">
                  <c:v>3.8399999999999997E-2</c:v>
                </c:pt>
                <c:pt idx="1">
                  <c:v>2.1100000000000001E-2</c:v>
                </c:pt>
                <c:pt idx="2">
                  <c:v>0.27689999999999998</c:v>
                </c:pt>
                <c:pt idx="3">
                  <c:v>5.7000000000000002E-3</c:v>
                </c:pt>
                <c:pt idx="4">
                  <c:v>0.15959999999999999</c:v>
                </c:pt>
                <c:pt idx="5">
                  <c:v>9.2299999999999993E-2</c:v>
                </c:pt>
                <c:pt idx="6">
                  <c:v>2.3E-2</c:v>
                </c:pt>
                <c:pt idx="7">
                  <c:v>0.1903</c:v>
                </c:pt>
                <c:pt idx="8">
                  <c:v>1.15E-2</c:v>
                </c:pt>
                <c:pt idx="9">
                  <c:v>0.1</c:v>
                </c:pt>
                <c:pt idx="10">
                  <c:v>8.0699999999999994E-2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63-4215-8394-51E99F3257D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EDE9425-BF86-430A-9FBE-B478FA498936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55D8651-3E94-410E-BDC0-5533C005D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3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81A82-F49D-5640-A398-ECE6D05F5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78C5F-4C3D-9F44-83FB-378D28232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BCE5C-1575-0A45-9258-86CC0A6B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A8E40-5856-5E44-A182-044EA850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21C57-C0A9-0742-8AB3-EE323A4C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0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96DA1-2503-0F49-9B71-33356D9D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D56753-5722-9440-B65E-F89A04DC7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75222-D4FC-AF4D-8214-EDBD95D7B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21956-F5C8-B742-A0C8-DE83D01A6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656B7-A81E-C249-8843-B7D368A9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8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B23A18-C429-8844-B4BD-E181DECF5E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A9CA5-5FDA-DA48-8F33-B7235386D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68BEC-258A-AA47-B2AA-FEE5DB2D4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730FA-D628-AF4F-9EDC-CC07CA70A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F3EDF-F091-1743-98F8-6136AD50A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21BFE-3BBE-2545-A57E-9F308860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52A09-D077-AB4F-A865-CCF288B1D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7B5E6-1DB2-834E-A136-2B6974DE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0325A-636E-944E-8FB1-2495C7D5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E0C68-38E2-7245-A72B-FB96EE7B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376DF-C66F-454E-9728-A17B7A76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7CCB7-AC6C-374F-A24B-C9C013DC1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22400-9E21-6945-B6E3-F0771A43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C95A6-9198-D446-AFBA-23632021D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7AF7-9430-0249-B595-AA7475A2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C5C0-5CF4-BD4E-9440-12E85368F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6254B-5814-EF4A-9049-77F2B3805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BEC7B-D179-A54A-96C8-C59240178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D77DE-EDE7-5344-A16C-F68B149E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80A93-F875-4046-B04E-9F905710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C9639-0819-8A41-9E0C-7AAB31AC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6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110BF-CFA8-5F44-9CD2-16FB0174A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11ECB1-0A70-E849-B83C-5803FF2DD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9F758-E862-DB4B-A5B7-5F90E90B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0209B-DD65-D947-B0CB-3F0033844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8762AA-50DE-844B-9B2C-050F2ED00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39C98C-C3E5-CE4B-9AFE-5FCF845C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E93402-650B-1B4B-846D-C62BAE54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5CB766-3999-3949-A1E0-B5B044C1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2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DD72-7C60-A441-A676-928585E5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A90C2-58B4-0244-859D-D6191950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11135-D486-C74A-B692-61CFF2D1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8B975-1901-D240-9048-0430E7BA5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9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434CF-0A3E-1C4F-B3EB-8AE3E151E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ECA2BA-4D8C-084B-BC6A-A81C56F5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E86B4-5AFD-8F4D-BA80-29B4CFDC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0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CFE5-12A6-BA47-B699-F874D47C3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50312-66E2-CE4D-A336-16502BB5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F34BB-C214-0248-8C8E-B8EAD8A8E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5B6A1-0B47-204C-996F-307206AF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5E5CC-E4AE-2741-B84A-10D66B76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0D0CA-14D0-3243-8F2F-B814D83F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4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4D33C-F3FE-FA46-A2C5-8BBE596ED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B86CB-31CC-5F4B-85C9-3EC3CD4A1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3368A-5CA0-094C-8A95-21DCA2995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34C60-78B8-B74E-B693-CCC1F69BE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235C8-1B68-E84B-8F52-266D5533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698E0-DCDF-3A44-B910-DD105B8D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5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82CC09-852A-FC44-80C0-A8FDED66E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3FCD7-B878-8048-BCEF-4110632EF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867D2-95FE-5D48-AE4A-8BE1645026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539A8-7225-5243-9779-42F07AC8153E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853C9-93E9-B849-8AF3-AC8862A6C1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3C67B-5A27-5F4E-BDA0-B8A463A8A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2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EC466-5691-5648-94BE-E664DF8C50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Committee of Intercollegiate Athletics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Beverly Marshall</a:t>
            </a:r>
          </a:p>
          <a:p>
            <a:r>
              <a:rPr lang="en-US" dirty="0"/>
              <a:t>Faculty Athletics Representative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4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746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>
              <a:solidFill>
                <a:srgbClr val="00206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2"/>
                </a:solidFill>
                <a:latin typeface="+mj-lt"/>
              </a:rPr>
              <a:t>930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002060"/>
                </a:solidFill>
                <a:latin typeface="+mj-lt"/>
              </a:rPr>
              <a:t>Teams must earn a four-year APR of 930 to compete in championships</a:t>
            </a:r>
          </a:p>
        </p:txBody>
      </p:sp>
      <p:sp>
        <p:nvSpPr>
          <p:cNvPr id="4" name="Rectangle 3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3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CF3C-3D80-C749-BB1F-05E8ED19F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065" y="365125"/>
            <a:ext cx="8966734" cy="1325563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AU Multi-Year APR—Men’s </a:t>
            </a:r>
            <a:r>
              <a:rPr lang="en-US" sz="2800" dirty="0">
                <a:solidFill>
                  <a:schemeClr val="accent2"/>
                </a:solidFill>
              </a:rPr>
              <a:t>National Average 4-year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138D83E-E421-C44C-8489-4FFC08102A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794707"/>
              </p:ext>
            </p:extLst>
          </p:nvPr>
        </p:nvGraphicFramePr>
        <p:xfrm>
          <a:off x="838200" y="1825625"/>
          <a:ext cx="1051560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27121114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55760479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7599158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2270606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24149591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749271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National </a:t>
                      </a:r>
                      <a:r>
                        <a:rPr lang="en-US" dirty="0" smtClean="0"/>
                        <a:t>Avg. </a:t>
                      </a:r>
                      <a:r>
                        <a:rPr lang="en-US" dirty="0"/>
                        <a:t>2015-2016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2013-2014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2012-2013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98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Baseball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32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Basketball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279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Cross</a:t>
                      </a:r>
                      <a:r>
                        <a:rPr lang="en-US" baseline="0" dirty="0"/>
                        <a:t>-</a:t>
                      </a:r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845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Football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9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51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Swimming &amp; Diving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638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Tennis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785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938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16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3CD19-2AFB-9D44-881C-C131B3EDF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316" y="365125"/>
            <a:ext cx="8947484" cy="1325563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AU Multi-Year APR—Women’s </a:t>
            </a:r>
            <a:r>
              <a:rPr lang="en-US" sz="2800" dirty="0">
                <a:solidFill>
                  <a:schemeClr val="accent2"/>
                </a:solidFill>
              </a:rPr>
              <a:t>National Average 4-year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8DF01F8-1850-B44C-A6B7-7E5D9AC7F9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213965"/>
              </p:ext>
            </p:extLst>
          </p:nvPr>
        </p:nvGraphicFramePr>
        <p:xfrm>
          <a:off x="1339272" y="1468585"/>
          <a:ext cx="9531928" cy="467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156">
                  <a:extLst>
                    <a:ext uri="{9D8B030D-6E8A-4147-A177-3AD203B41FA5}">
                      <a16:colId xmlns:a16="http://schemas.microsoft.com/office/drawing/2014/main" val="1069733102"/>
                    </a:ext>
                  </a:extLst>
                </a:gridCol>
                <a:gridCol w="1402604">
                  <a:extLst>
                    <a:ext uri="{9D8B030D-6E8A-4147-A177-3AD203B41FA5}">
                      <a16:colId xmlns:a16="http://schemas.microsoft.com/office/drawing/2014/main" val="3309181614"/>
                    </a:ext>
                  </a:extLst>
                </a:gridCol>
                <a:gridCol w="1654352">
                  <a:extLst>
                    <a:ext uri="{9D8B030D-6E8A-4147-A177-3AD203B41FA5}">
                      <a16:colId xmlns:a16="http://schemas.microsoft.com/office/drawing/2014/main" val="4034731871"/>
                    </a:ext>
                  </a:extLst>
                </a:gridCol>
                <a:gridCol w="1456549">
                  <a:extLst>
                    <a:ext uri="{9D8B030D-6E8A-4147-A177-3AD203B41FA5}">
                      <a16:colId xmlns:a16="http://schemas.microsoft.com/office/drawing/2014/main" val="747352084"/>
                    </a:ext>
                  </a:extLst>
                </a:gridCol>
                <a:gridCol w="1402605">
                  <a:extLst>
                    <a:ext uri="{9D8B030D-6E8A-4147-A177-3AD203B41FA5}">
                      <a16:colId xmlns:a16="http://schemas.microsoft.com/office/drawing/2014/main" val="1087606138"/>
                    </a:ext>
                  </a:extLst>
                </a:gridCol>
                <a:gridCol w="1261662">
                  <a:extLst>
                    <a:ext uri="{9D8B030D-6E8A-4147-A177-3AD203B41FA5}">
                      <a16:colId xmlns:a16="http://schemas.microsoft.com/office/drawing/2014/main" val="3243354489"/>
                    </a:ext>
                  </a:extLst>
                </a:gridCol>
              </a:tblGrid>
              <a:tr h="6415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National </a:t>
                      </a:r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2015-2016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2013-2014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2012-2013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972988"/>
                  </a:ext>
                </a:extLst>
              </a:tr>
              <a:tr h="367619">
                <a:tc>
                  <a:txBody>
                    <a:bodyPr/>
                    <a:lstStyle/>
                    <a:p>
                      <a:r>
                        <a:rPr lang="en-US" dirty="0"/>
                        <a:t>Basketball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193844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Cross-Country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319223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Golf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840796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Gymnastics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738416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Softball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950182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Soccer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148096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Swimming &amp; Diving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93379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Tennis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33520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Track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82257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Volleyball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461638"/>
                  </a:ext>
                </a:extLst>
              </a:tr>
              <a:tr h="366572">
                <a:tc>
                  <a:txBody>
                    <a:bodyPr/>
                    <a:lstStyle/>
                    <a:p>
                      <a:r>
                        <a:rPr lang="en-US" dirty="0"/>
                        <a:t>Equestrian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avail.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avail.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76276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E26D7-98A0-C940-A463-E6F68022F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5448" y="759762"/>
            <a:ext cx="8668352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Student Athlete GPAs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44E7D3-CFA6-4A49-B774-C54065521B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429253"/>
              </p:ext>
            </p:extLst>
          </p:nvPr>
        </p:nvGraphicFramePr>
        <p:xfrm>
          <a:off x="838200" y="1825624"/>
          <a:ext cx="10270403" cy="3977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887">
                  <a:extLst>
                    <a:ext uri="{9D8B030D-6E8A-4147-A177-3AD203B41FA5}">
                      <a16:colId xmlns:a16="http://schemas.microsoft.com/office/drawing/2014/main" val="2798536502"/>
                    </a:ext>
                  </a:extLst>
                </a:gridCol>
                <a:gridCol w="1204581">
                  <a:extLst>
                    <a:ext uri="{9D8B030D-6E8A-4147-A177-3AD203B41FA5}">
                      <a16:colId xmlns:a16="http://schemas.microsoft.com/office/drawing/2014/main" val="2443374048"/>
                    </a:ext>
                  </a:extLst>
                </a:gridCol>
                <a:gridCol w="1265187">
                  <a:extLst>
                    <a:ext uri="{9D8B030D-6E8A-4147-A177-3AD203B41FA5}">
                      <a16:colId xmlns:a16="http://schemas.microsoft.com/office/drawing/2014/main" val="919522038"/>
                    </a:ext>
                  </a:extLst>
                </a:gridCol>
                <a:gridCol w="1265187">
                  <a:extLst>
                    <a:ext uri="{9D8B030D-6E8A-4147-A177-3AD203B41FA5}">
                      <a16:colId xmlns:a16="http://schemas.microsoft.com/office/drawing/2014/main" val="1630341267"/>
                    </a:ext>
                  </a:extLst>
                </a:gridCol>
                <a:gridCol w="1265187">
                  <a:extLst>
                    <a:ext uri="{9D8B030D-6E8A-4147-A177-3AD203B41FA5}">
                      <a16:colId xmlns:a16="http://schemas.microsoft.com/office/drawing/2014/main" val="1452199075"/>
                    </a:ext>
                  </a:extLst>
                </a:gridCol>
                <a:gridCol w="1265187">
                  <a:extLst>
                    <a:ext uri="{9D8B030D-6E8A-4147-A177-3AD203B41FA5}">
                      <a16:colId xmlns:a16="http://schemas.microsoft.com/office/drawing/2014/main" val="813561523"/>
                    </a:ext>
                  </a:extLst>
                </a:gridCol>
                <a:gridCol w="1265187">
                  <a:extLst>
                    <a:ext uri="{9D8B030D-6E8A-4147-A177-3AD203B41FA5}">
                      <a16:colId xmlns:a16="http://schemas.microsoft.com/office/drawing/2014/main" val="3380052938"/>
                    </a:ext>
                  </a:extLst>
                </a:gridCol>
              </a:tblGrid>
              <a:tr h="480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SP 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 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 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 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SP 17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 17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504074"/>
                  </a:ext>
                </a:extLst>
              </a:tr>
              <a:tr h="480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Average </a:t>
                      </a:r>
                      <a:r>
                        <a:rPr lang="en-US" sz="1800" dirty="0">
                          <a:effectLst/>
                        </a:rPr>
                        <a:t>Team GPA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0284506"/>
                  </a:ext>
                </a:extLst>
              </a:tr>
              <a:tr h="480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Average </a:t>
                      </a:r>
                      <a:r>
                        <a:rPr lang="en-US" sz="1800" dirty="0">
                          <a:effectLst/>
                        </a:rPr>
                        <a:t>Team Cum GPA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3.14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1877614"/>
                  </a:ext>
                </a:extLst>
              </a:tr>
              <a:tr h="480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Average </a:t>
                      </a:r>
                      <a:r>
                        <a:rPr lang="en-US" sz="1800" dirty="0">
                          <a:effectLst/>
                        </a:rPr>
                        <a:t>Individual SA GPA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3.02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3.04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3.06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3.05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3.05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7508316"/>
                  </a:ext>
                </a:extLst>
              </a:tr>
              <a:tr h="480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Avg. Individual </a:t>
                      </a:r>
                      <a:r>
                        <a:rPr lang="en-US" sz="1800" dirty="0">
                          <a:effectLst/>
                        </a:rPr>
                        <a:t>SA Cum GPA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3.12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3.09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3.13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9108675"/>
                  </a:ext>
                </a:extLst>
              </a:tr>
              <a:tr h="480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SA with 3.00+ GAP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270  (63%)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319 (60%)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316 (63%)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301 (61%)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258 (56%)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281 (58%)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5908518"/>
                  </a:ext>
                </a:extLst>
              </a:tr>
              <a:tr h="480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Top Team GPA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Soccer 3.56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MTN 3.65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MTN 3.56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WXC 3.64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WXC, MTN 3.57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VB 3.62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327429"/>
                  </a:ext>
                </a:extLst>
              </a:tr>
              <a:tr h="480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Top Team Cum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GPA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Soccer 3.47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MXC 3.55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WXC 3.52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Soccer 3.50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MTN 3.53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MTN, VB 3.56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98284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44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389C9-A73D-7445-9048-F78C7A0F7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9335" y="365125"/>
            <a:ext cx="8254464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SA enrollment in Colleges and Schools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CC3D01-EEF0-8441-8A86-74D6B1B1DD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959050"/>
              </p:ext>
            </p:extLst>
          </p:nvPr>
        </p:nvGraphicFramePr>
        <p:xfrm>
          <a:off x="711816" y="1690688"/>
          <a:ext cx="514913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361425555"/>
              </p:ext>
            </p:extLst>
          </p:nvPr>
        </p:nvGraphicFramePr>
        <p:xfrm>
          <a:off x="6086764" y="1690689"/>
          <a:ext cx="4775200" cy="444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210F-3E53-8043-AB27-929895CDD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316" y="634632"/>
            <a:ext cx="8947484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Scholarships and Awards (2015 to the Present)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CF8DB-505F-6D4B-87CD-4B1A02F9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94" y="1825625"/>
            <a:ext cx="8841606" cy="4351338"/>
          </a:xfrm>
        </p:spPr>
        <p:txBody>
          <a:bodyPr>
            <a:normAutofit lnSpcReduction="10000"/>
          </a:bodyPr>
          <a:lstStyle/>
          <a:p>
            <a:r>
              <a:rPr lang="en-US" sz="2600" u="sng" dirty="0">
                <a:solidFill>
                  <a:srgbClr val="002060"/>
                </a:solidFill>
              </a:rPr>
              <a:t>2018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Wesley </a:t>
            </a:r>
            <a:r>
              <a:rPr lang="en-US" dirty="0" err="1">
                <a:solidFill>
                  <a:srgbClr val="002060"/>
                </a:solidFill>
              </a:rPr>
              <a:t>Curles</a:t>
            </a:r>
            <a:r>
              <a:rPr lang="en-US" dirty="0">
                <a:solidFill>
                  <a:srgbClr val="002060"/>
                </a:solidFill>
              </a:rPr>
              <a:t>--NCAA Postgraduate Scholarship</a:t>
            </a:r>
          </a:p>
          <a:p>
            <a:r>
              <a:rPr lang="en-US" sz="2600" u="sng" dirty="0">
                <a:solidFill>
                  <a:srgbClr val="002060"/>
                </a:solidFill>
              </a:rPr>
              <a:t>2017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Kasey Cooper--Rhodes Scholar Finalist, NCAA Today’s Top 10 Award, NCAA Postgraduate Scholarship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Joe Patching—NCAA Postgraduate Scholarship</a:t>
            </a:r>
          </a:p>
          <a:p>
            <a:r>
              <a:rPr lang="en-US" sz="2400" u="sng" dirty="0">
                <a:solidFill>
                  <a:srgbClr val="002060"/>
                </a:solidFill>
              </a:rPr>
              <a:t>2016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Veronica Eder NCAA Postgraduate Scholarship</a:t>
            </a:r>
          </a:p>
          <a:p>
            <a:r>
              <a:rPr lang="en-US" sz="2400" u="sng" dirty="0">
                <a:solidFill>
                  <a:srgbClr val="002060"/>
                </a:solidFill>
              </a:rPr>
              <a:t>2015</a:t>
            </a:r>
          </a:p>
          <a:p>
            <a:pPr lvl="1"/>
            <a:r>
              <a:rPr lang="en-US" dirty="0" err="1">
                <a:solidFill>
                  <a:srgbClr val="002060"/>
                </a:solidFill>
              </a:rPr>
              <a:t>Tofey</a:t>
            </a:r>
            <a:r>
              <a:rPr lang="en-US" dirty="0">
                <a:solidFill>
                  <a:srgbClr val="002060"/>
                </a:solidFill>
              </a:rPr>
              <a:t> Leon—Walter Byers (NCAA)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Kane </a:t>
            </a:r>
            <a:r>
              <a:rPr lang="en-US" dirty="0" err="1">
                <a:solidFill>
                  <a:srgbClr val="002060"/>
                </a:solidFill>
              </a:rPr>
              <a:t>Grimster</a:t>
            </a:r>
            <a:r>
              <a:rPr lang="en-US" dirty="0">
                <a:solidFill>
                  <a:srgbClr val="002060"/>
                </a:solidFill>
              </a:rPr>
              <a:t>-–Jim McKay Finalist (NCAA)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D2C6D-E3EE-0C44-B577-6E5DE31A7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940" y="1324710"/>
            <a:ext cx="8937859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What is FGR?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C6690-321C-F442-AA48-2B8A41A13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318" y="2355020"/>
            <a:ext cx="8870482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+mj-lt"/>
              </a:rPr>
              <a:t>FGR=Federal Graduation Rate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+mj-lt"/>
              </a:rPr>
              <a:t>Essentially measures % of students who complete BA/BS from initial school within 6 years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+mj-lt"/>
              </a:rPr>
              <a:t>Counts all transfers as academic failures</a:t>
            </a: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32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D2C6D-E3EE-0C44-B577-6E5DE31A7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940" y="1324704"/>
            <a:ext cx="8937859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What is GSR?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C6690-321C-F442-AA48-2B8A41A13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318" y="1488750"/>
            <a:ext cx="8870482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>
              <a:solidFill>
                <a:srgbClr val="002060"/>
              </a:solidFill>
              <a:latin typeface="+mj-lt"/>
            </a:endParaRP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  <a:latin typeface="+mj-lt"/>
            </a:endParaRPr>
          </a:p>
          <a:p>
            <a:r>
              <a:rPr lang="en-US" sz="2400" dirty="0">
                <a:solidFill>
                  <a:srgbClr val="002060"/>
                </a:solidFill>
                <a:latin typeface="+mj-lt"/>
              </a:rPr>
              <a:t>GSR=Graduation Success Rate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+mj-lt"/>
              </a:rPr>
              <a:t>Division 1 rate that accounts for transfers in/out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+mj-lt"/>
              </a:rPr>
              <a:t>Also tracks graduation over 6 years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+mj-lt"/>
              </a:rPr>
              <a:t>Counts transfers in/out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IF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 the students are in good academic standing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23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D0D7-83D5-1A4B-9FAD-3E8C291A5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567" y="634625"/>
            <a:ext cx="9221004" cy="13255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AU FGR (all students, SAs) &amp; GSR (male &amp; female SAs, all SAs)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5D09EE-7B01-C548-B1CB-3AE941ED57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769647"/>
              </p:ext>
            </p:extLst>
          </p:nvPr>
        </p:nvGraphicFramePr>
        <p:xfrm>
          <a:off x="795528" y="1998877"/>
          <a:ext cx="10558272" cy="3258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12">
                  <a:extLst>
                    <a:ext uri="{9D8B030D-6E8A-4147-A177-3AD203B41FA5}">
                      <a16:colId xmlns:a16="http://schemas.microsoft.com/office/drawing/2014/main" val="1872297026"/>
                    </a:ext>
                  </a:extLst>
                </a:gridCol>
                <a:gridCol w="1759712">
                  <a:extLst>
                    <a:ext uri="{9D8B030D-6E8A-4147-A177-3AD203B41FA5}">
                      <a16:colId xmlns:a16="http://schemas.microsoft.com/office/drawing/2014/main" val="2022775163"/>
                    </a:ext>
                  </a:extLst>
                </a:gridCol>
                <a:gridCol w="1759712">
                  <a:extLst>
                    <a:ext uri="{9D8B030D-6E8A-4147-A177-3AD203B41FA5}">
                      <a16:colId xmlns:a16="http://schemas.microsoft.com/office/drawing/2014/main" val="2559051093"/>
                    </a:ext>
                  </a:extLst>
                </a:gridCol>
                <a:gridCol w="1759712">
                  <a:extLst>
                    <a:ext uri="{9D8B030D-6E8A-4147-A177-3AD203B41FA5}">
                      <a16:colId xmlns:a16="http://schemas.microsoft.com/office/drawing/2014/main" val="325950824"/>
                    </a:ext>
                  </a:extLst>
                </a:gridCol>
                <a:gridCol w="1759712">
                  <a:extLst>
                    <a:ext uri="{9D8B030D-6E8A-4147-A177-3AD203B41FA5}">
                      <a16:colId xmlns:a16="http://schemas.microsoft.com/office/drawing/2014/main" val="4116356666"/>
                    </a:ext>
                  </a:extLst>
                </a:gridCol>
                <a:gridCol w="1759712">
                  <a:extLst>
                    <a:ext uri="{9D8B030D-6E8A-4147-A177-3AD203B41FA5}">
                      <a16:colId xmlns:a16="http://schemas.microsoft.com/office/drawing/2014/main" val="2433040500"/>
                    </a:ext>
                  </a:extLst>
                </a:gridCol>
              </a:tblGrid>
              <a:tr h="951034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FGR—All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FGR—Student Athletes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GSR—Female Student Athletes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GSR—Male Student Athletes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GSR—All Student Athletes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843205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/>
                        <a:t>2010-2011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382602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/>
                        <a:t>2009-2010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609556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/>
                        <a:t>2008-2009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790760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/>
                        <a:t>2007-2008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8519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/>
                        <a:t>2006-2007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049336"/>
                  </a:ext>
                </a:extLst>
              </a:tr>
              <a:tr h="384648">
                <a:tc>
                  <a:txBody>
                    <a:bodyPr/>
                    <a:lstStyle/>
                    <a:p>
                      <a:r>
                        <a:rPr lang="en-US" dirty="0"/>
                        <a:t>2005-2006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2005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EAF6C-DBC3-D540-A1E2-F25796A5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24" y="615375"/>
            <a:ext cx="8629845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Auburn University GSR by Men’s Sport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D1DA32B-4E51-DC4B-B597-EBDF09A278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069487"/>
              </p:ext>
            </p:extLst>
          </p:nvPr>
        </p:nvGraphicFramePr>
        <p:xfrm>
          <a:off x="1307592" y="1931500"/>
          <a:ext cx="9763084" cy="3189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0771">
                  <a:extLst>
                    <a:ext uri="{9D8B030D-6E8A-4147-A177-3AD203B41FA5}">
                      <a16:colId xmlns:a16="http://schemas.microsoft.com/office/drawing/2014/main" val="2408981696"/>
                    </a:ext>
                  </a:extLst>
                </a:gridCol>
                <a:gridCol w="2440771">
                  <a:extLst>
                    <a:ext uri="{9D8B030D-6E8A-4147-A177-3AD203B41FA5}">
                      <a16:colId xmlns:a16="http://schemas.microsoft.com/office/drawing/2014/main" val="3289615271"/>
                    </a:ext>
                  </a:extLst>
                </a:gridCol>
                <a:gridCol w="2440771">
                  <a:extLst>
                    <a:ext uri="{9D8B030D-6E8A-4147-A177-3AD203B41FA5}">
                      <a16:colId xmlns:a16="http://schemas.microsoft.com/office/drawing/2014/main" val="3450864882"/>
                    </a:ext>
                  </a:extLst>
                </a:gridCol>
                <a:gridCol w="2440771">
                  <a:extLst>
                    <a:ext uri="{9D8B030D-6E8A-4147-A177-3AD203B41FA5}">
                      <a16:colId xmlns:a16="http://schemas.microsoft.com/office/drawing/2014/main" val="3863352024"/>
                    </a:ext>
                  </a:extLst>
                </a:gridCol>
              </a:tblGrid>
              <a:tr h="455591">
                <a:tc>
                  <a:txBody>
                    <a:bodyPr/>
                    <a:lstStyle/>
                    <a:p>
                      <a:r>
                        <a:rPr lang="en-US" sz="2000" dirty="0"/>
                        <a:t>Sport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2010-2011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2009-2010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2008-2009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753828"/>
                  </a:ext>
                </a:extLst>
              </a:tr>
              <a:tr h="455591">
                <a:tc>
                  <a:txBody>
                    <a:bodyPr/>
                    <a:lstStyle/>
                    <a:p>
                      <a:r>
                        <a:rPr lang="en-US" sz="2000" dirty="0"/>
                        <a:t>Baseball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963559"/>
                  </a:ext>
                </a:extLst>
              </a:tr>
              <a:tr h="455591">
                <a:tc>
                  <a:txBody>
                    <a:bodyPr/>
                    <a:lstStyle/>
                    <a:p>
                      <a:r>
                        <a:rPr lang="en-US" sz="2000" dirty="0"/>
                        <a:t>Basketball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34589"/>
                  </a:ext>
                </a:extLst>
              </a:tr>
              <a:tr h="455591">
                <a:tc>
                  <a:txBody>
                    <a:bodyPr/>
                    <a:lstStyle/>
                    <a:p>
                      <a:r>
                        <a:rPr lang="en-US" sz="2000" dirty="0"/>
                        <a:t>Football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423153"/>
                  </a:ext>
                </a:extLst>
              </a:tr>
              <a:tr h="45559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207370"/>
                  </a:ext>
                </a:extLst>
              </a:tr>
              <a:tr h="455591">
                <a:tc>
                  <a:txBody>
                    <a:bodyPr/>
                    <a:lstStyle/>
                    <a:p>
                      <a:r>
                        <a:rPr lang="en-US" sz="2000" dirty="0"/>
                        <a:t>Men’s Cross-Country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60%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630595"/>
                  </a:ext>
                </a:extLst>
              </a:tr>
              <a:tr h="455591">
                <a:tc>
                  <a:txBody>
                    <a:bodyPr/>
                    <a:lstStyle/>
                    <a:p>
                      <a:r>
                        <a:rPr lang="en-US" sz="2000" dirty="0"/>
                        <a:t>Men’s 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9064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74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A503E-30E7-8A46-A226-114CB081F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316" y="576881"/>
            <a:ext cx="8947484" cy="1325563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SEC GSR (student-athletes starting in 2010-2011)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77799F-1B3E-1648-96A5-91008E507E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7522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CAA5BAA-F669-4344-BC67-B1D053752F2A}"/>
              </a:ext>
            </a:extLst>
          </p:cNvPr>
          <p:cNvSpPr txBox="1"/>
          <p:nvPr/>
        </p:nvSpPr>
        <p:spPr>
          <a:xfrm>
            <a:off x="1633928" y="6265889"/>
            <a:ext cx="622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GSR National Average 2010-2011: 87%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1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E8F02-7409-B546-A520-CE70AB85A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245" y="95225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What is APR?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6541F-D852-424A-8404-69D25C97C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5074" y="2018125"/>
            <a:ext cx="8961120" cy="4351338"/>
          </a:xfrm>
        </p:spPr>
        <p:txBody>
          <a:bodyPr/>
          <a:lstStyle/>
          <a:p>
            <a:r>
              <a:rPr lang="en-US" sz="2400" dirty="0">
                <a:solidFill>
                  <a:srgbClr val="002060"/>
                </a:solidFill>
              </a:rPr>
              <a:t>Academic Progress Rate</a:t>
            </a:r>
          </a:p>
          <a:p>
            <a:r>
              <a:rPr lang="en-US" sz="2400" dirty="0">
                <a:solidFill>
                  <a:srgbClr val="002060"/>
                </a:solidFill>
              </a:rPr>
              <a:t>Team-based metric</a:t>
            </a:r>
          </a:p>
          <a:p>
            <a:r>
              <a:rPr lang="en-US" sz="2400" dirty="0">
                <a:solidFill>
                  <a:srgbClr val="002060"/>
                </a:solidFill>
              </a:rPr>
              <a:t>Accounts for retention and eligibility of each SA on a team</a:t>
            </a:r>
          </a:p>
          <a:p>
            <a:r>
              <a:rPr lang="en-US" sz="2400" dirty="0">
                <a:solidFill>
                  <a:srgbClr val="002060"/>
                </a:solidFill>
              </a:rPr>
              <a:t>Each student-athlete receiving athletically related financial aid during the semester is included in the APR.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5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0203" y="750134"/>
            <a:ext cx="8292966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APR Point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1288" y="1825624"/>
            <a:ext cx="10192511" cy="4191128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Eligibility:</a:t>
            </a:r>
          </a:p>
          <a:p>
            <a:pPr>
              <a:buNone/>
            </a:pPr>
            <a:r>
              <a:rPr lang="en-US" sz="2400" dirty="0">
                <a:solidFill>
                  <a:srgbClr val="002060"/>
                </a:solidFill>
              </a:rPr>
              <a:t>	Student-athlete must meet all </a:t>
            </a:r>
            <a:r>
              <a:rPr lang="en-US" sz="2400" b="1" u="sng" dirty="0">
                <a:solidFill>
                  <a:srgbClr val="002060"/>
                </a:solidFill>
              </a:rPr>
              <a:t>NCAA </a:t>
            </a:r>
            <a:r>
              <a:rPr lang="en-US" sz="2400" dirty="0">
                <a:solidFill>
                  <a:srgbClr val="002060"/>
                </a:solidFill>
              </a:rPr>
              <a:t>progress toward degree requirements to earn the Eligibility (E) point.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Retention:</a:t>
            </a:r>
          </a:p>
          <a:p>
            <a:pPr lvl="0">
              <a:buClr>
                <a:srgbClr val="FE8637"/>
              </a:buClr>
              <a:buNone/>
            </a:pPr>
            <a:r>
              <a:rPr lang="en-US" sz="2400" dirty="0">
                <a:solidFill>
                  <a:srgbClr val="002060"/>
                </a:solidFill>
              </a:rPr>
              <a:t>   Student-athlete must enroll full-time at Auburn the following semester to earn the Retention (R) point.</a:t>
            </a:r>
            <a:endParaRPr lang="en-US" sz="2400" b="1" u="sng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Equation: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</a:rPr>
              <a:t>	     Earned (E) + Earned (R)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</a:rPr>
              <a:t>	</a:t>
            </a:r>
            <a:r>
              <a:rPr lang="en-US" sz="2400" u="sng" dirty="0">
                <a:solidFill>
                  <a:srgbClr val="002060"/>
                </a:solidFill>
              </a:rPr>
              <a:t>  				</a:t>
            </a:r>
            <a:r>
              <a:rPr lang="en-US" sz="2400" dirty="0">
                <a:solidFill>
                  <a:srgbClr val="002060"/>
                </a:solidFill>
              </a:rPr>
              <a:t>   X    1000 =  APR</a:t>
            </a:r>
            <a:endParaRPr lang="en-US" sz="2400" u="sng" dirty="0">
              <a:solidFill>
                <a:srgbClr val="00206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solidFill>
                  <a:srgbClr val="002060"/>
                </a:solidFill>
              </a:rPr>
              <a:t>	    Possible (E) + Possible (R)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7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194" y="807887"/>
            <a:ext cx="8841606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Hypothetical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83540"/>
              </p:ext>
            </p:extLst>
          </p:nvPr>
        </p:nvGraphicFramePr>
        <p:xfrm>
          <a:off x="2529839" y="2071688"/>
          <a:ext cx="766286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7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10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09 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09 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 10 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Spring 10 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Bobby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r"/>
                      <a:r>
                        <a:rPr lang="en-US" dirty="0"/>
                        <a:t>                10/12 x 1000 = </a:t>
                      </a:r>
                      <a:r>
                        <a:rPr lang="en-US" b="1" dirty="0"/>
                        <a:t>833</a:t>
                      </a:r>
                      <a:r>
                        <a:rPr lang="en-US" dirty="0"/>
                        <a:t>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030C5B4-806E-6043-BFEA-652033EB4FB6}"/>
              </a:ext>
            </a:extLst>
          </p:cNvPr>
          <p:cNvSpPr txBox="1"/>
          <p:nvPr/>
        </p:nvSpPr>
        <p:spPr>
          <a:xfrm>
            <a:off x="2423962" y="4787154"/>
            <a:ext cx="7467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4-Year Rolling Average: (Year 1 + Year 2 + Year 3 + Year 4)/4</a:t>
            </a:r>
          </a:p>
        </p:txBody>
      </p:sp>
      <p:sp>
        <p:nvSpPr>
          <p:cNvPr id="6" name="Rectangle 5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0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751</Words>
  <Application>Microsoft Office PowerPoint</Application>
  <PresentationFormat>Widescreen</PresentationFormat>
  <Paragraphs>365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Committee of Intercollegiate Athletics</vt:lpstr>
      <vt:lpstr>What is FGR?  </vt:lpstr>
      <vt:lpstr>What is GSR?</vt:lpstr>
      <vt:lpstr>AU FGR (all students, SAs) &amp; GSR (male &amp; female SAs, all SAs)</vt:lpstr>
      <vt:lpstr>Auburn University GSR by Men’s Sport</vt:lpstr>
      <vt:lpstr>SEC GSR (student-athletes starting in 2010-2011)</vt:lpstr>
      <vt:lpstr>What is APR?</vt:lpstr>
      <vt:lpstr>APR Point System</vt:lpstr>
      <vt:lpstr>Hypothetical</vt:lpstr>
      <vt:lpstr>PowerPoint Presentation</vt:lpstr>
      <vt:lpstr>AU Multi-Year APR—Men’s National Average 4-year </vt:lpstr>
      <vt:lpstr>AU Multi-Year APR—Women’s National Average 4-year </vt:lpstr>
      <vt:lpstr>Student Athlete GPAs</vt:lpstr>
      <vt:lpstr>SA enrollment in Colleges and Schools </vt:lpstr>
      <vt:lpstr>Scholarships and Awards (2015 to the Present)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Beverly Marshall</cp:lastModifiedBy>
  <cp:revision>113</cp:revision>
  <cp:lastPrinted>2018-03-06T17:58:37Z</cp:lastPrinted>
  <dcterms:created xsi:type="dcterms:W3CDTF">2018-03-05T03:16:28Z</dcterms:created>
  <dcterms:modified xsi:type="dcterms:W3CDTF">2018-03-14T01:32:22Z</dcterms:modified>
</cp:coreProperties>
</file>