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9"/>
  </p:handoutMasterIdLst>
  <p:sldIdLst>
    <p:sldId id="278" r:id="rId2"/>
    <p:sldId id="265" r:id="rId3"/>
    <p:sldId id="270" r:id="rId4"/>
    <p:sldId id="286" r:id="rId5"/>
    <p:sldId id="285" r:id="rId6"/>
    <p:sldId id="287" r:id="rId7"/>
    <p:sldId id="288" r:id="rId8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5224"/>
    <a:srgbClr val="F59B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54"/>
  </p:normalViewPr>
  <p:slideViewPr>
    <p:cSldViewPr snapToGrid="0" snapToObjects="1">
      <p:cViewPr varScale="1">
        <p:scale>
          <a:sx n="80" d="100"/>
          <a:sy n="80" d="100"/>
        </p:scale>
        <p:origin x="1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5" d="100"/>
        <a:sy n="6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r">
              <a:defRPr sz="1200"/>
            </a:lvl1pPr>
          </a:lstStyle>
          <a:p>
            <a:fld id="{FEDE9425-BF86-430A-9FBE-B478FA498936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r">
              <a:defRPr sz="1200"/>
            </a:lvl1pPr>
          </a:lstStyle>
          <a:p>
            <a:fld id="{355D8651-3E94-410E-BDC0-5533C005D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430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81A82-F49D-5640-A398-ECE6D05F53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B78C5F-4C3D-9F44-83FB-378D28232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BCE5C-1575-0A45-9258-86CC0A6BF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A8E40-5856-5E44-A182-044EA8506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21C57-C0A9-0742-8AB3-EE323A4CC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800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96DA1-2503-0F49-9B71-33356D9D2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D56753-5722-9440-B65E-F89A04DC7A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75222-D4FC-AF4D-8214-EDBD95D7B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21956-F5C8-B742-A0C8-DE83D01A6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656B7-A81E-C249-8843-B7D368A95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286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B23A18-C429-8844-B4BD-E181DECF5E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6A9CA5-5FDA-DA48-8F33-B7235386D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68BEC-258A-AA47-B2AA-FEE5DB2D4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730FA-D628-AF4F-9EDC-CC07CA70A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BF3EDF-F091-1743-98F8-6136AD50A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646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21BFE-3BBE-2545-A57E-9F3088604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52A09-D077-AB4F-A865-CCF288B1D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27B5E6-1DB2-834E-A136-2B6974DEB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0325A-636E-944E-8FB1-2495C7D54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E0C68-38E2-7245-A72B-FB96EE7BD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300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376DF-C66F-454E-9728-A17B7A764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07CCB7-AC6C-374F-A24B-C9C013DC1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622400-9E21-6945-B6E3-F0771A435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4C95A6-9198-D446-AFBA-23632021D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B7AF7-9430-0249-B595-AA7475A28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7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6C5C0-5CF4-BD4E-9440-12E85368F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6254B-5814-EF4A-9049-77F2B38059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1BEC7B-D179-A54A-96C8-C59240178D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0D77DE-EDE7-5344-A16C-F68B149EB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E80A93-F875-4046-B04E-9F9057101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AC9639-0819-8A41-9E0C-7AAB31ACA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465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110BF-CFA8-5F44-9CD2-16FB0174A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11ECB1-0A70-E849-B83C-5803FF2DD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B9F758-E862-DB4B-A5B7-5F90E90BB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20209B-DD65-D947-B0CB-3F00338444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8762AA-50DE-844B-9B2C-050F2ED000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39C98C-C3E5-CE4B-9AFE-5FCF845C7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E93402-650B-1B4B-846D-C62BAE540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5CB766-3999-3949-A1E0-B5B044C19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622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1DD72-7C60-A441-A676-928585E54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1A90C2-58B4-0244-859D-D6191950D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311135-D486-C74A-B692-61CFF2D13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D8B975-1901-D240-9048-0430E7BA5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696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9434CF-0A3E-1C4F-B3EB-8AE3E151E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ECA2BA-4D8C-084B-BC6A-A81C56F5F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E86B4-5AFD-8F4D-BA80-29B4CFDCB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006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6CFE5-12A6-BA47-B699-F874D47C3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50312-66E2-CE4D-A336-16502BB56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9F34BB-C214-0248-8C8E-B8EAD8A8ED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55B6A1-0B47-204C-996F-307206AF0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35E5CC-E4AE-2741-B84A-10D66B769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0D0CA-14D0-3243-8F2F-B814D83FF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046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4D33C-F3FE-FA46-A2C5-8BBE596ED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CB86CB-31CC-5F4B-85C9-3EC3CD4A1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A3368A-5CA0-094C-8A95-21DCA29953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734C60-78B8-B74E-B693-CCC1F69BE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7235C8-1B68-E84B-8F52-266D55337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2698E0-DCDF-3A44-B910-DD105B8D0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54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82CC09-852A-FC44-80C0-A8FDED66E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43FCD7-B878-8048-BCEF-4110632EF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867D2-95FE-5D48-AE4A-8BE1645026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539A8-7225-5243-9779-42F07AC8153E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853C9-93E9-B849-8AF3-AC8862A6C1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63C67B-5A27-5F4E-BDA0-B8A463A8AD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24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EC466-5691-5648-94BE-E664DF8C50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Committee of Intercollegiate Athletics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Beverly Marshall</a:t>
            </a:r>
          </a:p>
          <a:p>
            <a:r>
              <a:rPr lang="en-US" dirty="0"/>
              <a:t>Faculty Athletics Representative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160" y="527209"/>
            <a:ext cx="1365622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54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D2C6D-E3EE-0C44-B577-6E5DE31A7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5940" y="659958"/>
            <a:ext cx="8937859" cy="763325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What is </a:t>
            </a:r>
            <a:r>
              <a:rPr lang="en-US" sz="3200" dirty="0" smtClean="0">
                <a:solidFill>
                  <a:schemeClr val="accent2"/>
                </a:solidFill>
              </a:rPr>
              <a:t>FGR and GSR?  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C6690-321C-F442-AA48-2B8A41A13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699" y="1946365"/>
            <a:ext cx="10949403" cy="4351338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+mj-lt"/>
              </a:rPr>
              <a:t>FGR=Federal Graduation Rate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+mj-lt"/>
              </a:rPr>
              <a:t>Essentially measures % of students who complete BA/BS from initial school within 6 years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+mj-lt"/>
              </a:rPr>
              <a:t>Counts all transfers as academic 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failures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Only Student Athletes receiving financial aid are counted as student athletes</a:t>
            </a:r>
            <a:endParaRPr lang="en-US" sz="2400" dirty="0">
              <a:solidFill>
                <a:srgbClr val="002060"/>
              </a:solidFill>
              <a:latin typeface="+mj-lt"/>
            </a:endParaRPr>
          </a:p>
          <a:p>
            <a:pPr marL="457200" lvl="1" indent="0">
              <a:buNone/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53700" y="6210902"/>
            <a:ext cx="10287000" cy="495300"/>
          </a:xfrm>
          <a:prstGeom prst="rect">
            <a:avLst/>
          </a:prstGeom>
          <a:solidFill>
            <a:srgbClr val="002A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160" y="527209"/>
            <a:ext cx="1365622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32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AD0D7-83D5-1A4B-9FAD-3E8C291A5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5567" y="634625"/>
            <a:ext cx="9221004" cy="1325563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AU </a:t>
            </a:r>
            <a:r>
              <a:rPr lang="en-US" sz="2800" dirty="0" smtClean="0">
                <a:solidFill>
                  <a:schemeClr val="accent2"/>
                </a:solidFill>
              </a:rPr>
              <a:t>FGR for Males by Ethnicity</a:t>
            </a:r>
            <a:endParaRPr lang="en-US" sz="2800" dirty="0">
              <a:solidFill>
                <a:schemeClr val="accent2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55D09EE-7B01-C548-B1CB-3AE941ED57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9063241"/>
              </p:ext>
            </p:extLst>
          </p:nvPr>
        </p:nvGraphicFramePr>
        <p:xfrm>
          <a:off x="795528" y="1998877"/>
          <a:ext cx="10445172" cy="3881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62">
                  <a:extLst>
                    <a:ext uri="{9D8B030D-6E8A-4147-A177-3AD203B41FA5}">
                      <a16:colId xmlns:a16="http://schemas.microsoft.com/office/drawing/2014/main" val="1872297026"/>
                    </a:ext>
                  </a:extLst>
                </a:gridCol>
                <a:gridCol w="1740862">
                  <a:extLst>
                    <a:ext uri="{9D8B030D-6E8A-4147-A177-3AD203B41FA5}">
                      <a16:colId xmlns:a16="http://schemas.microsoft.com/office/drawing/2014/main" val="2022775163"/>
                    </a:ext>
                  </a:extLst>
                </a:gridCol>
                <a:gridCol w="1740862">
                  <a:extLst>
                    <a:ext uri="{9D8B030D-6E8A-4147-A177-3AD203B41FA5}">
                      <a16:colId xmlns:a16="http://schemas.microsoft.com/office/drawing/2014/main" val="1303635287"/>
                    </a:ext>
                  </a:extLst>
                </a:gridCol>
                <a:gridCol w="1740862">
                  <a:extLst>
                    <a:ext uri="{9D8B030D-6E8A-4147-A177-3AD203B41FA5}">
                      <a16:colId xmlns:a16="http://schemas.microsoft.com/office/drawing/2014/main" val="2559051093"/>
                    </a:ext>
                  </a:extLst>
                </a:gridCol>
                <a:gridCol w="1740862">
                  <a:extLst>
                    <a:ext uri="{9D8B030D-6E8A-4147-A177-3AD203B41FA5}">
                      <a16:colId xmlns:a16="http://schemas.microsoft.com/office/drawing/2014/main" val="864724921"/>
                    </a:ext>
                  </a:extLst>
                </a:gridCol>
                <a:gridCol w="1740862">
                  <a:extLst>
                    <a:ext uri="{9D8B030D-6E8A-4147-A177-3AD203B41FA5}">
                      <a16:colId xmlns:a16="http://schemas.microsoft.com/office/drawing/2014/main" val="325950824"/>
                    </a:ext>
                  </a:extLst>
                </a:gridCol>
              </a:tblGrid>
              <a:tr h="951034"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FGR—Males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FGR</a:t>
                      </a:r>
                      <a:r>
                        <a:rPr lang="en-US" baseline="0" dirty="0" smtClean="0"/>
                        <a:t> – White Males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FGR—African American</a:t>
                      </a:r>
                      <a:r>
                        <a:rPr lang="en-US" baseline="0" dirty="0" smtClean="0"/>
                        <a:t> Males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FGR- White Male Student Athletes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FGR—African American Male</a:t>
                      </a:r>
                    </a:p>
                    <a:p>
                      <a:pPr algn="ctr"/>
                      <a:r>
                        <a:rPr lang="en-US" dirty="0" smtClean="0"/>
                        <a:t>Student </a:t>
                      </a:r>
                      <a:r>
                        <a:rPr lang="en-US" dirty="0"/>
                        <a:t>Athletes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843205"/>
                  </a:ext>
                </a:extLst>
              </a:tr>
              <a:tr h="384648">
                <a:tc>
                  <a:txBody>
                    <a:bodyPr/>
                    <a:lstStyle/>
                    <a:p>
                      <a:r>
                        <a:rPr lang="en-US" dirty="0" smtClean="0"/>
                        <a:t>2011-12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5171247"/>
                  </a:ext>
                </a:extLst>
              </a:tr>
              <a:tr h="384648">
                <a:tc>
                  <a:txBody>
                    <a:bodyPr/>
                    <a:lstStyle/>
                    <a:p>
                      <a:r>
                        <a:rPr lang="en-US" dirty="0" smtClean="0"/>
                        <a:t>2010-11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382602"/>
                  </a:ext>
                </a:extLst>
              </a:tr>
              <a:tr h="384648">
                <a:tc>
                  <a:txBody>
                    <a:bodyPr/>
                    <a:lstStyle/>
                    <a:p>
                      <a:r>
                        <a:rPr lang="en-US" dirty="0" smtClean="0"/>
                        <a:t>2009-10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9609556"/>
                  </a:ext>
                </a:extLst>
              </a:tr>
              <a:tr h="384648">
                <a:tc>
                  <a:txBody>
                    <a:bodyPr/>
                    <a:lstStyle/>
                    <a:p>
                      <a:r>
                        <a:rPr lang="en-US" dirty="0" smtClean="0"/>
                        <a:t>2008-09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2790760"/>
                  </a:ext>
                </a:extLst>
              </a:tr>
              <a:tr h="384648">
                <a:tc>
                  <a:txBody>
                    <a:bodyPr/>
                    <a:lstStyle/>
                    <a:p>
                      <a:r>
                        <a:rPr lang="en-US" dirty="0" smtClean="0"/>
                        <a:t>2007-08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28519"/>
                  </a:ext>
                </a:extLst>
              </a:tr>
              <a:tr h="384648">
                <a:tc>
                  <a:txBody>
                    <a:bodyPr/>
                    <a:lstStyle/>
                    <a:p>
                      <a:r>
                        <a:rPr lang="en-US" dirty="0" smtClean="0"/>
                        <a:t>2006-07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049336"/>
                  </a:ext>
                </a:extLst>
              </a:tr>
              <a:tr h="384648">
                <a:tc>
                  <a:txBody>
                    <a:bodyPr/>
                    <a:lstStyle/>
                    <a:p>
                      <a:r>
                        <a:rPr lang="en-US" dirty="0" smtClean="0"/>
                        <a:t>2005-06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92005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53700" y="6210902"/>
            <a:ext cx="10287000" cy="495300"/>
          </a:xfrm>
          <a:prstGeom prst="rect">
            <a:avLst/>
          </a:prstGeom>
          <a:solidFill>
            <a:srgbClr val="002A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160" y="527209"/>
            <a:ext cx="1365622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65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Male Graduation Trends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1681" y="1844702"/>
            <a:ext cx="8356820" cy="4643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29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14312"/>
            <a:ext cx="11430000" cy="642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40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FGR Males compared to NCAA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5820" y="1367624"/>
            <a:ext cx="8998226" cy="4929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AD0D7-83D5-1A4B-9FAD-3E8C291A5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5567" y="634625"/>
            <a:ext cx="9221004" cy="1325563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AU </a:t>
            </a:r>
            <a:r>
              <a:rPr lang="en-US" sz="2800" dirty="0" smtClean="0">
                <a:solidFill>
                  <a:schemeClr val="accent2"/>
                </a:solidFill>
              </a:rPr>
              <a:t>FGR for Males by </a:t>
            </a:r>
            <a:r>
              <a:rPr lang="en-US" sz="2800" dirty="0" smtClean="0">
                <a:solidFill>
                  <a:schemeClr val="accent2"/>
                </a:solidFill>
              </a:rPr>
              <a:t>Ethnicity -  4 </a:t>
            </a:r>
            <a:r>
              <a:rPr lang="en-US" sz="2800" smtClean="0">
                <a:solidFill>
                  <a:schemeClr val="accent2"/>
                </a:solidFill>
              </a:rPr>
              <a:t>year averages</a:t>
            </a:r>
            <a:endParaRPr lang="en-US" sz="2800" dirty="0">
              <a:solidFill>
                <a:schemeClr val="accent2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55D09EE-7B01-C548-B1CB-3AE941ED5767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795528" y="1998877"/>
          <a:ext cx="10445172" cy="3881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62">
                  <a:extLst>
                    <a:ext uri="{9D8B030D-6E8A-4147-A177-3AD203B41FA5}">
                      <a16:colId xmlns:a16="http://schemas.microsoft.com/office/drawing/2014/main" val="1872297026"/>
                    </a:ext>
                  </a:extLst>
                </a:gridCol>
                <a:gridCol w="1740862">
                  <a:extLst>
                    <a:ext uri="{9D8B030D-6E8A-4147-A177-3AD203B41FA5}">
                      <a16:colId xmlns:a16="http://schemas.microsoft.com/office/drawing/2014/main" val="2022775163"/>
                    </a:ext>
                  </a:extLst>
                </a:gridCol>
                <a:gridCol w="1740862">
                  <a:extLst>
                    <a:ext uri="{9D8B030D-6E8A-4147-A177-3AD203B41FA5}">
                      <a16:colId xmlns:a16="http://schemas.microsoft.com/office/drawing/2014/main" val="1303635287"/>
                    </a:ext>
                  </a:extLst>
                </a:gridCol>
                <a:gridCol w="1740862">
                  <a:extLst>
                    <a:ext uri="{9D8B030D-6E8A-4147-A177-3AD203B41FA5}">
                      <a16:colId xmlns:a16="http://schemas.microsoft.com/office/drawing/2014/main" val="2559051093"/>
                    </a:ext>
                  </a:extLst>
                </a:gridCol>
                <a:gridCol w="1740862">
                  <a:extLst>
                    <a:ext uri="{9D8B030D-6E8A-4147-A177-3AD203B41FA5}">
                      <a16:colId xmlns:a16="http://schemas.microsoft.com/office/drawing/2014/main" val="864724921"/>
                    </a:ext>
                  </a:extLst>
                </a:gridCol>
                <a:gridCol w="1740862">
                  <a:extLst>
                    <a:ext uri="{9D8B030D-6E8A-4147-A177-3AD203B41FA5}">
                      <a16:colId xmlns:a16="http://schemas.microsoft.com/office/drawing/2014/main" val="325950824"/>
                    </a:ext>
                  </a:extLst>
                </a:gridCol>
              </a:tblGrid>
              <a:tr h="951034"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FGR—Males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FGR</a:t>
                      </a:r>
                      <a:r>
                        <a:rPr lang="en-US" baseline="0" dirty="0" smtClean="0"/>
                        <a:t> – White Males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FGR—African American</a:t>
                      </a:r>
                      <a:r>
                        <a:rPr lang="en-US" baseline="0" dirty="0" smtClean="0"/>
                        <a:t> Males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FGR- White Male Student Athletes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FGR—African American Male</a:t>
                      </a:r>
                    </a:p>
                    <a:p>
                      <a:pPr algn="ctr"/>
                      <a:r>
                        <a:rPr lang="en-US" dirty="0" smtClean="0"/>
                        <a:t>Student </a:t>
                      </a:r>
                      <a:r>
                        <a:rPr lang="en-US" dirty="0"/>
                        <a:t>Athletes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843205"/>
                  </a:ext>
                </a:extLst>
              </a:tr>
              <a:tr h="384648">
                <a:tc>
                  <a:txBody>
                    <a:bodyPr/>
                    <a:lstStyle/>
                    <a:p>
                      <a:r>
                        <a:rPr lang="en-US" dirty="0" smtClean="0"/>
                        <a:t>2011-12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5171247"/>
                  </a:ext>
                </a:extLst>
              </a:tr>
              <a:tr h="384648">
                <a:tc>
                  <a:txBody>
                    <a:bodyPr/>
                    <a:lstStyle/>
                    <a:p>
                      <a:r>
                        <a:rPr lang="en-US" dirty="0" smtClean="0"/>
                        <a:t>2010-11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382602"/>
                  </a:ext>
                </a:extLst>
              </a:tr>
              <a:tr h="384648">
                <a:tc>
                  <a:txBody>
                    <a:bodyPr/>
                    <a:lstStyle/>
                    <a:p>
                      <a:r>
                        <a:rPr lang="en-US" dirty="0" smtClean="0"/>
                        <a:t>2009-10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9609556"/>
                  </a:ext>
                </a:extLst>
              </a:tr>
              <a:tr h="384648">
                <a:tc>
                  <a:txBody>
                    <a:bodyPr/>
                    <a:lstStyle/>
                    <a:p>
                      <a:r>
                        <a:rPr lang="en-US" dirty="0" smtClean="0"/>
                        <a:t>2008-09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2790760"/>
                  </a:ext>
                </a:extLst>
              </a:tr>
              <a:tr h="384648">
                <a:tc>
                  <a:txBody>
                    <a:bodyPr/>
                    <a:lstStyle/>
                    <a:p>
                      <a:r>
                        <a:rPr lang="en-US" dirty="0" smtClean="0"/>
                        <a:t>2007-08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28519"/>
                  </a:ext>
                </a:extLst>
              </a:tr>
              <a:tr h="384648">
                <a:tc>
                  <a:txBody>
                    <a:bodyPr/>
                    <a:lstStyle/>
                    <a:p>
                      <a:r>
                        <a:rPr lang="en-US" dirty="0" smtClean="0"/>
                        <a:t>2006-07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049336"/>
                  </a:ext>
                </a:extLst>
              </a:tr>
              <a:tr h="384648">
                <a:tc>
                  <a:txBody>
                    <a:bodyPr/>
                    <a:lstStyle/>
                    <a:p>
                      <a:r>
                        <a:rPr lang="en-US" dirty="0" smtClean="0"/>
                        <a:t>2005-06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92005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53700" y="6210902"/>
            <a:ext cx="10287000" cy="495300"/>
          </a:xfrm>
          <a:prstGeom prst="rect">
            <a:avLst/>
          </a:prstGeom>
          <a:solidFill>
            <a:srgbClr val="002A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160" y="527209"/>
            <a:ext cx="1365622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80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5137</TotalTime>
  <Words>257</Words>
  <Application>Microsoft Office PowerPoint</Application>
  <PresentationFormat>Widescreen</PresentationFormat>
  <Paragraphs>106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Committee of Intercollegiate Athletics</vt:lpstr>
      <vt:lpstr>What is FGR and GSR?  </vt:lpstr>
      <vt:lpstr>AU FGR for Males by Ethnicity</vt:lpstr>
      <vt:lpstr>Male Graduation Trends</vt:lpstr>
      <vt:lpstr>PowerPoint Presentation</vt:lpstr>
      <vt:lpstr>FGR Males compared to NCAA</vt:lpstr>
      <vt:lpstr>AU FGR for Males by Ethnicity -  4 year averages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Beverly Marshall</cp:lastModifiedBy>
  <cp:revision>134</cp:revision>
  <cp:lastPrinted>2018-05-10T23:24:08Z</cp:lastPrinted>
  <dcterms:created xsi:type="dcterms:W3CDTF">2018-03-05T03:16:28Z</dcterms:created>
  <dcterms:modified xsi:type="dcterms:W3CDTF">2018-05-10T23:25:13Z</dcterms:modified>
</cp:coreProperties>
</file>