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1" r:id="rId3"/>
    <p:sldId id="257" r:id="rId4"/>
    <p:sldId id="273" r:id="rId5"/>
    <p:sldId id="268" r:id="rId6"/>
    <p:sldId id="269" r:id="rId7"/>
    <p:sldId id="270" r:id="rId8"/>
    <p:sldId id="267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44D"/>
    <a:srgbClr val="496E9C"/>
    <a:srgbClr val="F68029"/>
    <a:srgbClr val="AA9C8F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4410"/>
  </p:normalViewPr>
  <p:slideViewPr>
    <p:cSldViewPr snapToGrid="0" snapToObjects="1">
      <p:cViewPr>
        <p:scale>
          <a:sx n="98" d="100"/>
          <a:sy n="98" d="100"/>
        </p:scale>
        <p:origin x="4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B3421-18D3-F94C-B5BA-CBBFDFBFFE78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5718D-71B3-B142-8E9B-CEB2E2F88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7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899" y="4079374"/>
            <a:ext cx="1270726" cy="35054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4068" y="5683348"/>
            <a:ext cx="12206068" cy="1174652"/>
          </a:xfrm>
          <a:prstGeom prst="rect">
            <a:avLst/>
          </a:prstGeom>
          <a:solidFill>
            <a:srgbClr val="032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5852347"/>
            <a:ext cx="3107266" cy="8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353542" y="1251475"/>
            <a:ext cx="28892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01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94299" y="2451803"/>
            <a:ext cx="288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96E9C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USE UPPERCASE</a:t>
            </a:r>
            <a:endParaRPr lang="en-US" sz="2400" b="1" dirty="0">
              <a:solidFill>
                <a:srgbClr val="496E9C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18150" y="2953240"/>
            <a:ext cx="18415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lvl="0"/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4385117" y="1196733"/>
            <a:ext cx="28892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02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4456523" y="2451802"/>
            <a:ext cx="288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96E9C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USE UPPERCASE</a:t>
            </a:r>
            <a:endParaRPr lang="en-US" sz="2400" b="1" dirty="0">
              <a:solidFill>
                <a:srgbClr val="496E9C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5051824" y="2953239"/>
            <a:ext cx="17949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7816181" y="1318289"/>
            <a:ext cx="28892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03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7718748" y="2451802"/>
            <a:ext cx="288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96E9C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USE UPPERCASE</a:t>
            </a:r>
            <a:endParaRPr lang="en-US" sz="2400" b="1" dirty="0">
              <a:solidFill>
                <a:srgbClr val="496E9C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8338881" y="2953239"/>
            <a:ext cx="18477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Optima" charset="0"/>
                <a:ea typeface="Optima" charset="0"/>
                <a:cs typeface="Optima" charset="0"/>
              </a:rPr>
              <a:t>Insert</a:t>
            </a:r>
            <a:r>
              <a:rPr lang="en-US" sz="2000" baseline="0" dirty="0" smtClean="0">
                <a:latin typeface="Optima" charset="0"/>
                <a:ea typeface="Optima" charset="0"/>
                <a:cs typeface="Optima" charset="0"/>
              </a:rPr>
              <a:t> text here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38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42087" y="1561446"/>
            <a:ext cx="425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96E9C"/>
                </a:solidFill>
                <a:latin typeface="Futura Medium" charset="0"/>
                <a:ea typeface="Futura Medium" charset="0"/>
                <a:cs typeface="Futura Medium" charset="0"/>
              </a:rPr>
              <a:t>USE UPPERCASE HERE </a:t>
            </a:r>
            <a:endParaRPr lang="en-US" sz="2400" dirty="0">
              <a:solidFill>
                <a:srgbClr val="496E9C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79222" y="454843"/>
            <a:ext cx="168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</a:t>
            </a:r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1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4" y="2066246"/>
            <a:ext cx="5430838" cy="35238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633568" y="2282718"/>
            <a:ext cx="4368800" cy="3090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9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42087" y="1561446"/>
            <a:ext cx="425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96E9C"/>
                </a:solidFill>
                <a:latin typeface="Futura Medium" charset="0"/>
                <a:ea typeface="Futura Medium" charset="0"/>
                <a:cs typeface="Futura Medium" charset="0"/>
              </a:rPr>
              <a:t>USE UPPERCASE HERE</a:t>
            </a:r>
            <a:endParaRPr lang="en-US" sz="2400" dirty="0">
              <a:solidFill>
                <a:srgbClr val="496E9C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79222" y="454843"/>
            <a:ext cx="168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02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4" y="2066246"/>
            <a:ext cx="5430838" cy="35238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633568" y="2282718"/>
            <a:ext cx="4368800" cy="3090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42087" y="1561446"/>
            <a:ext cx="425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496E9C"/>
                </a:solidFill>
                <a:latin typeface="Futura Medium" charset="0"/>
                <a:ea typeface="Futura Medium" charset="0"/>
                <a:cs typeface="Futura Medium" charset="0"/>
              </a:rPr>
              <a:t>USE UPPERCASE HERE</a:t>
            </a:r>
            <a:endParaRPr lang="en-US" sz="2400" dirty="0">
              <a:solidFill>
                <a:srgbClr val="496E9C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79222" y="454843"/>
            <a:ext cx="1682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68029"/>
                </a:solidFill>
                <a:latin typeface="Futura Condensed ExtraBold" charset="0"/>
                <a:ea typeface="Futura Condensed ExtraBold" charset="0"/>
                <a:cs typeface="Futura Condensed ExtraBold" charset="0"/>
              </a:rPr>
              <a:t>03</a:t>
            </a:r>
            <a:endParaRPr lang="en-US" sz="7200" b="1" dirty="0">
              <a:solidFill>
                <a:srgbClr val="F68029"/>
              </a:solidFill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4" y="2066246"/>
            <a:ext cx="5430838" cy="35238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633568" y="2282718"/>
            <a:ext cx="4368800" cy="3090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/>
            </a:lvl1pPr>
          </a:lstStyle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 algn="l"/>
            <a:r>
              <a:rPr lang="en-US" dirty="0" smtClean="0"/>
              <a:t>New Faculty Orientation 2017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5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9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5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35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41350" y="417513"/>
            <a:ext cx="10925175" cy="5437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12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8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337" y="6356350"/>
            <a:ext cx="5021179" cy="365125"/>
          </a:xfrm>
        </p:spPr>
        <p:txBody>
          <a:bodyPr/>
          <a:lstStyle/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1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288" y="0"/>
            <a:ext cx="122102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8288" y="6176962"/>
            <a:ext cx="12210288" cy="681037"/>
          </a:xfrm>
          <a:prstGeom prst="rect">
            <a:avLst/>
          </a:prstGeom>
          <a:solidFill>
            <a:srgbClr val="032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USE UPPERCASE ON TITLES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337" y="6356350"/>
            <a:ext cx="47163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pPr algn="l"/>
            <a:r>
              <a:rPr lang="en-US" dirty="0" smtClean="0"/>
              <a:t>Presentation title goes here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31301" y="6356350"/>
            <a:ext cx="6616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Optima" charset="0"/>
                <a:ea typeface="Optima" charset="0"/>
                <a:cs typeface="Optima" charset="0"/>
              </a:defRPr>
            </a:lvl1pPr>
          </a:lstStyle>
          <a:p>
            <a:r>
              <a:rPr lang="en-US" dirty="0" smtClean="0"/>
              <a:t>Secondary content goes here (name, slide number,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4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F68029"/>
          </a:solidFill>
          <a:latin typeface="Futura" charset="0"/>
          <a:ea typeface="Futura" charset="0"/>
          <a:cs typeface="Futur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03244D"/>
          </a:solidFill>
          <a:latin typeface="Optima" charset="0"/>
          <a:ea typeface="Optima" charset="0"/>
          <a:cs typeface="Optim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03244D"/>
          </a:solidFill>
          <a:latin typeface="Optima" charset="0"/>
          <a:ea typeface="Optima" charset="0"/>
          <a:cs typeface="Optim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03244D"/>
          </a:solidFill>
          <a:latin typeface="Optima" charset="0"/>
          <a:ea typeface="Optima" charset="0"/>
          <a:cs typeface="Optim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03244D"/>
          </a:solidFill>
          <a:latin typeface="Optima" charset="0"/>
          <a:ea typeface="Optima" charset="0"/>
          <a:cs typeface="Optim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03244D"/>
          </a:solidFill>
          <a:latin typeface="Optima" charset="0"/>
          <a:ea typeface="Optima" charset="0"/>
          <a:cs typeface="Optim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mailto:kuhnwi1@auburn.ed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dirty="0"/>
              <a:t>General Faculty Meeting 10.03.17</a:t>
            </a:r>
          </a:p>
          <a:p>
            <a:r>
              <a:rPr lang="en-US" dirty="0" smtClean="0"/>
              <a:t>Diane. E. Boyd, PhD, Director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14896" t="20185" r="66041" b="48750"/>
          <a:stretch/>
        </p:blipFill>
        <p:spPr>
          <a:xfrm>
            <a:off x="0" y="0"/>
            <a:ext cx="12192000" cy="5672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6" y="0"/>
            <a:ext cx="11617234" cy="178961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rgbClr val="03244D"/>
                </a:solidFill>
                <a:latin typeface="Optima" charset="0"/>
                <a:ea typeface="Optima" charset="0"/>
                <a:cs typeface="Optima" charset="0"/>
              </a:rPr>
              <a:t>Mell Classroom @ RBD: </a:t>
            </a:r>
            <a:r>
              <a:rPr lang="en-US" dirty="0" smtClean="0">
                <a:latin typeface="Optima" charset="0"/>
                <a:ea typeface="Optima" charset="0"/>
                <a:cs typeface="Optima" charset="0"/>
              </a:rPr>
              <a:t/>
            </a:r>
            <a:br>
              <a:rPr lang="en-US" dirty="0" smtClean="0">
                <a:latin typeface="Optima" charset="0"/>
                <a:ea typeface="Optima" charset="0"/>
                <a:cs typeface="Optima" charset="0"/>
              </a:rPr>
            </a:br>
            <a:r>
              <a:rPr lang="en-US" dirty="0" smtClean="0">
                <a:latin typeface="Optima" charset="0"/>
                <a:ea typeface="Optima" charset="0"/>
                <a:cs typeface="Optima" charset="0"/>
              </a:rPr>
              <a:t>Mid-term </a:t>
            </a:r>
            <a:r>
              <a:rPr lang="en-US" sz="4800" dirty="0" smtClean="0">
                <a:latin typeface="Optima" charset="0"/>
                <a:ea typeface="Optima" charset="0"/>
                <a:cs typeface="Optima" charset="0"/>
              </a:rPr>
              <a:t>Teaching </a:t>
            </a:r>
            <a:r>
              <a:rPr lang="en-US" sz="4800" dirty="0" smtClean="0">
                <a:latin typeface="Optima" charset="0"/>
                <a:ea typeface="Optima" charset="0"/>
                <a:cs typeface="Optima" charset="0"/>
              </a:rPr>
              <a:t>and Learning Update</a:t>
            </a:r>
            <a:endParaRPr lang="en-US" sz="4800" dirty="0"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6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 smtClean="0">
                <a:latin typeface="Optima" charset="0"/>
                <a:ea typeface="Optima" charset="0"/>
                <a:cs typeface="Optima" charset="0"/>
              </a:rPr>
              <a:t>Instructional Support</a:t>
            </a:r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2449"/>
            <a:ext cx="10515600" cy="4351338"/>
          </a:xfrm>
        </p:spPr>
        <p:txBody>
          <a:bodyPr/>
          <a:lstStyle/>
          <a:p>
            <a:r>
              <a:rPr lang="en-US" sz="3600" b="1" dirty="0" smtClean="0"/>
              <a:t>102 of 124 faculty, GTAs and instructional staff have participated in some form of calibrated development related to maximizing learning success in Engaged &amp; Active Student Learning (EASL spaces)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Welcome Week sessions for students </a:t>
            </a:r>
            <a:endParaRPr lang="en-US" sz="3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General </a:t>
            </a:r>
            <a:r>
              <a:rPr lang="en-US" b="1" dirty="0"/>
              <a:t>Faculty Meeting 10.03.17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5229" y="-2655231"/>
            <a:ext cx="6858000" cy="121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6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 smtClean="0">
                <a:latin typeface="Optima" charset="0"/>
                <a:ea typeface="Optima" charset="0"/>
                <a:cs typeface="Optima" charset="0"/>
              </a:rPr>
              <a:t>Instructional Support</a:t>
            </a:r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0606"/>
            <a:ext cx="10515600" cy="4593181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102 of 124 </a:t>
            </a:r>
            <a:r>
              <a:rPr lang="en-US" sz="3600" dirty="0" smtClean="0"/>
              <a:t>faculty, GTAs and instructional staff have participated in some form of calibrated development related to maximizing learning success in Engaged &amp; Active Student Learning (EASL spaces)</a:t>
            </a:r>
          </a:p>
          <a:p>
            <a:endParaRPr lang="en-US" sz="3600" dirty="0" smtClean="0"/>
          </a:p>
          <a:p>
            <a:r>
              <a:rPr lang="en-US" sz="3600" dirty="0" smtClean="0"/>
              <a:t>Welcome Week sessions for students </a:t>
            </a:r>
          </a:p>
          <a:p>
            <a:endParaRPr lang="en-US" sz="3600" dirty="0" smtClean="0"/>
          </a:p>
          <a:p>
            <a:r>
              <a:rPr lang="en-US" sz="3600" b="1" dirty="0" smtClean="0"/>
              <a:t>7017 </a:t>
            </a:r>
            <a:r>
              <a:rPr lang="en-US" sz="3600" dirty="0" smtClean="0"/>
              <a:t>“enrolled seats” in EASL classrooms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General </a:t>
            </a:r>
            <a:r>
              <a:rPr lang="en-US" b="1" dirty="0"/>
              <a:t>Faculty Meeting 10.03.17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9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61257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365125"/>
            <a:ext cx="1122546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6000" dirty="0" smtClean="0">
                <a:latin typeface="Optima" charset="0"/>
                <a:ea typeface="Optima" charset="0"/>
                <a:cs typeface="Optima" charset="0"/>
              </a:rPr>
              <a:t>Technology and Space Affordances</a:t>
            </a:r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General </a:t>
            </a:r>
            <a:r>
              <a:rPr lang="en-US" b="1" dirty="0"/>
              <a:t>Faculty Meeting 10.03.17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779" y="1744692"/>
            <a:ext cx="4719620" cy="4116432"/>
          </a:xfrm>
          <a:prstGeom prst="rect">
            <a:avLst/>
          </a:prstGeom>
        </p:spPr>
      </p:pic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16" y="1519426"/>
            <a:ext cx="6983511" cy="4643292"/>
          </a:xfrm>
        </p:spPr>
      </p:pic>
    </p:spTree>
    <p:extLst>
      <p:ext uri="{BB962C8B-B14F-4D97-AF65-F5344CB8AC3E}">
        <p14:creationId xmlns:p14="http://schemas.microsoft.com/office/powerpoint/2010/main" val="19283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”</a:t>
            </a:r>
            <a:r>
              <a:rPr lang="en-US" dirty="0" err="1" smtClean="0"/>
              <a:t>Quading</a:t>
            </a:r>
            <a:r>
              <a:rPr lang="en-US" dirty="0" smtClean="0"/>
              <a:t> Up” in Large Lecture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 dirty="0" smtClean="0"/>
              <a:t>New Faculty/GTA Orientation 17 August 2017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1794" y="365125"/>
            <a:ext cx="55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857"/>
            <a:ext cx="12192000" cy="6917334"/>
          </a:xfrm>
        </p:spPr>
      </p:pic>
    </p:spTree>
    <p:extLst>
      <p:ext uri="{BB962C8B-B14F-4D97-AF65-F5344CB8AC3E}">
        <p14:creationId xmlns:p14="http://schemas.microsoft.com/office/powerpoint/2010/main" val="330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 dirty="0" smtClean="0"/>
              <a:t>First Day of Classes/21 August 2017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1794" y="365125"/>
            <a:ext cx="55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313"/>
            <a:ext cx="12192000" cy="6209672"/>
          </a:xfrm>
        </p:spPr>
      </p:pic>
    </p:spTree>
    <p:extLst>
      <p:ext uri="{BB962C8B-B14F-4D97-AF65-F5344CB8AC3E}">
        <p14:creationId xmlns:p14="http://schemas.microsoft.com/office/powerpoint/2010/main" val="9213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b="1" dirty="0" smtClean="0"/>
              <a:t>First Day of Classes/21 August 2017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91794" y="365125"/>
            <a:ext cx="55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77"/>
            <a:ext cx="12192000" cy="6257108"/>
          </a:xfrm>
        </p:spPr>
      </p:pic>
    </p:spTree>
    <p:extLst>
      <p:ext uri="{BB962C8B-B14F-4D97-AF65-F5344CB8AC3E}">
        <p14:creationId xmlns:p14="http://schemas.microsoft.com/office/powerpoint/2010/main" val="20297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60" y="0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dirty="0" smtClean="0">
                <a:latin typeface="Optima" charset="0"/>
                <a:ea typeface="Optima" charset="0"/>
                <a:cs typeface="Optima" charset="0"/>
              </a:rPr>
              <a:t>Learn More</a:t>
            </a:r>
            <a:endParaRPr lang="en-US" sz="6000" dirty="0"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244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err="1" smtClean="0"/>
              <a:t>Wiebke</a:t>
            </a:r>
            <a:r>
              <a:rPr lang="en-US" sz="5400" b="1" dirty="0" smtClean="0"/>
              <a:t> Kuhn: </a:t>
            </a:r>
            <a:r>
              <a:rPr lang="en-US" sz="5400" b="1" dirty="0" smtClean="0">
                <a:hlinkClick r:id="rId3"/>
              </a:rPr>
              <a:t>kuhnwi1@auburn.edu</a:t>
            </a:r>
            <a:endParaRPr lang="en-US" sz="5400" b="1" dirty="0" smtClean="0"/>
          </a:p>
          <a:p>
            <a:pPr marL="0" indent="0" algn="ctr">
              <a:buNone/>
            </a:pPr>
            <a:endParaRPr lang="en-US" sz="5400" b="1" dirty="0"/>
          </a:p>
          <a:p>
            <a:pPr marL="0" indent="0" algn="ctr">
              <a:buNone/>
            </a:pPr>
            <a:r>
              <a:rPr lang="en-US" sz="5400" b="1" dirty="0" err="1"/>
              <a:t>a</a:t>
            </a:r>
            <a:r>
              <a:rPr lang="en-US" sz="5400" b="1" dirty="0" err="1" smtClean="0"/>
              <a:t>uburn.edu</a:t>
            </a:r>
            <a:r>
              <a:rPr lang="en-US" sz="5400" b="1" dirty="0" smtClean="0"/>
              <a:t>/</a:t>
            </a:r>
            <a:r>
              <a:rPr lang="en-US" sz="5400" b="1" dirty="0" err="1" smtClean="0"/>
              <a:t>mell</a:t>
            </a:r>
            <a:endParaRPr lang="en-US" sz="5400" b="1" dirty="0" smtClean="0"/>
          </a:p>
          <a:p>
            <a:endParaRPr lang="en-US" sz="3600" b="1" dirty="0"/>
          </a:p>
          <a:p>
            <a:endParaRPr lang="en-US" sz="3600" b="1" dirty="0" smtClean="0"/>
          </a:p>
          <a:p>
            <a:endParaRPr lang="en-US" sz="36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8889"/>
            <a:ext cx="12191999" cy="62858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2400" b="1" dirty="0" smtClean="0"/>
              <a:t>Mell Classroom Building @ RBD: August 4 2016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16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6457</TotalTime>
  <Words>161</Words>
  <Application>Microsoft Macintosh PowerPoint</Application>
  <PresentationFormat>Widescreen</PresentationFormat>
  <Paragraphs>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Futura</vt:lpstr>
      <vt:lpstr>Futura Condensed ExtraBold</vt:lpstr>
      <vt:lpstr>Futura Medium</vt:lpstr>
      <vt:lpstr>Optima</vt:lpstr>
      <vt:lpstr>Arial</vt:lpstr>
      <vt:lpstr>Office Theme</vt:lpstr>
      <vt:lpstr>Mell Classroom @ RBD:  Mid-term Teaching and Learning Update</vt:lpstr>
      <vt:lpstr>Instructional Support</vt:lpstr>
      <vt:lpstr>Instructional Support</vt:lpstr>
      <vt:lpstr>Technology and Space Affordances</vt:lpstr>
      <vt:lpstr>PowerPoint Presentation</vt:lpstr>
      <vt:lpstr>PowerPoint Presentation</vt:lpstr>
      <vt:lpstr>PowerPoint Presentation</vt:lpstr>
      <vt:lpstr>Learn More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Diane Boyd</cp:lastModifiedBy>
  <cp:revision>42</cp:revision>
  <dcterms:created xsi:type="dcterms:W3CDTF">2017-06-27T14:54:13Z</dcterms:created>
  <dcterms:modified xsi:type="dcterms:W3CDTF">2017-09-25T21:44:08Z</dcterms:modified>
</cp:coreProperties>
</file>