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68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 User" initials="CU" lastIdx="1" clrIdx="0">
    <p:extLst>
      <p:ext uri="{19B8F6BF-5375-455C-9EA6-DF929625EA0E}">
        <p15:presenceInfo xmlns:p15="http://schemas.microsoft.com/office/powerpoint/2012/main" userId="S-1-5-21-2286752186-3697686403-1823448917-1496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>
      <p:cViewPr varScale="1">
        <p:scale>
          <a:sx n="65" d="100"/>
          <a:sy n="65" d="100"/>
        </p:scale>
        <p:origin x="13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57A28-3AAA-B249-A2EC-71998BB167E6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2547D-B378-6C47-AB30-485169629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0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2547D-B378-6C47-AB30-485169629E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2547D-B378-6C47-AB30-485169629E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1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B16AC1C-4091-42C7-ABF5-BA3DA44C394A}" type="datetimeFigureOut">
              <a:rPr lang="en-US" smtClean="0"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AE6A60D-490B-43FF-8BF8-21750705C8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Proposed Revisions to General Education Student Learning Outcomes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Auburn University Senate </a:t>
            </a:r>
          </a:p>
          <a:p>
            <a:r>
              <a:rPr lang="en-US" sz="2400" i="1" dirty="0" smtClean="0"/>
              <a:t>September 2017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68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078564" cy="50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SACSCOC &amp; Student Learning Outcomes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3.5.1 </a:t>
            </a:r>
            <a:r>
              <a:rPr lang="en-US" dirty="0"/>
              <a:t>The institution identifies college-level </a:t>
            </a:r>
            <a:r>
              <a:rPr lang="en-US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education competencies</a:t>
            </a:r>
            <a:r>
              <a:rPr lang="en-US" dirty="0"/>
              <a:t> and the extent to which students have attained them. </a:t>
            </a:r>
          </a:p>
        </p:txBody>
      </p:sp>
    </p:spTree>
    <p:extLst>
      <p:ext uri="{BB962C8B-B14F-4D97-AF65-F5344CB8AC3E}">
        <p14:creationId xmlns:p14="http://schemas.microsoft.com/office/powerpoint/2010/main" val="168943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Current General Education Student Learning Outcomes (SLOs)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200" b="1" dirty="0"/>
              <a:t>Information Literacy</a:t>
            </a:r>
          </a:p>
          <a:p>
            <a:pPr marL="274320" lvl="1" indent="0">
              <a:buNone/>
            </a:pPr>
            <a:r>
              <a:rPr lang="en-US" sz="2200" dirty="0" smtClean="0"/>
              <a:t>1. Students </a:t>
            </a:r>
            <a:r>
              <a:rPr lang="en-US" sz="2200" dirty="0"/>
              <a:t>will be information literate.</a:t>
            </a:r>
          </a:p>
          <a:p>
            <a:pPr marL="0" indent="0">
              <a:buNone/>
            </a:pPr>
            <a:r>
              <a:rPr lang="en-US" sz="2200" b="1" dirty="0"/>
              <a:t>Analytical Skills and Critical Thinking</a:t>
            </a:r>
          </a:p>
          <a:p>
            <a:pPr marL="274320" lvl="1" indent="0">
              <a:buNone/>
            </a:pPr>
            <a:r>
              <a:rPr lang="en-US" sz="2200" dirty="0" smtClean="0"/>
              <a:t>2. Students </a:t>
            </a:r>
            <a:r>
              <a:rPr lang="en-US" sz="2200" dirty="0"/>
              <a:t>will be able to read analytically and critically.</a:t>
            </a:r>
          </a:p>
          <a:p>
            <a:pPr marL="274320" lvl="1" indent="0">
              <a:buNone/>
            </a:pPr>
            <a:r>
              <a:rPr lang="en-US" sz="2200" dirty="0" smtClean="0"/>
              <a:t>3. Students </a:t>
            </a:r>
            <a:r>
              <a:rPr lang="en-US" sz="2200" dirty="0"/>
              <a:t>will be able to critique and construct an argument effectively.</a:t>
            </a:r>
          </a:p>
          <a:p>
            <a:pPr marL="274320" lvl="1" indent="0">
              <a:buNone/>
            </a:pPr>
            <a:r>
              <a:rPr lang="en-US" sz="2200" dirty="0" smtClean="0"/>
              <a:t>4. Students </a:t>
            </a:r>
            <a:r>
              <a:rPr lang="en-US" sz="2200" dirty="0"/>
              <a:t>will be able to apply simple mathematical methods to the solution of real-world problems.</a:t>
            </a:r>
          </a:p>
          <a:p>
            <a:pPr marL="274320" lvl="1" indent="0">
              <a:buNone/>
            </a:pPr>
            <a:r>
              <a:rPr lang="en-US" sz="2200" dirty="0" smtClean="0"/>
              <a:t>5</a:t>
            </a:r>
            <a:r>
              <a:rPr lang="en-US" sz="2200" b="1" dirty="0" smtClean="0"/>
              <a:t>. </a:t>
            </a:r>
            <a:r>
              <a:rPr lang="en-US" sz="2200" dirty="0" smtClean="0"/>
              <a:t>[Deleted Fall 2014]</a:t>
            </a:r>
          </a:p>
          <a:p>
            <a:pPr marL="0" indent="0">
              <a:buNone/>
            </a:pPr>
            <a:r>
              <a:rPr lang="en-US" sz="2200" b="1" dirty="0" smtClean="0"/>
              <a:t>Effective Communication</a:t>
            </a:r>
          </a:p>
          <a:p>
            <a:pPr marL="274320" lvl="1" indent="0">
              <a:buNone/>
            </a:pPr>
            <a:r>
              <a:rPr lang="en-US" sz="2200" dirty="0" smtClean="0"/>
              <a:t>6. Students </a:t>
            </a:r>
            <a:r>
              <a:rPr lang="en-US" sz="2200" dirty="0"/>
              <a:t>will be able to write effectively.</a:t>
            </a:r>
          </a:p>
          <a:p>
            <a:pPr marL="274320" lvl="1" indent="0">
              <a:buNone/>
            </a:pPr>
            <a:r>
              <a:rPr lang="en-US" sz="2200" dirty="0" smtClean="0"/>
              <a:t>7. Students </a:t>
            </a:r>
            <a:r>
              <a:rPr lang="en-US" sz="2200" dirty="0"/>
              <a:t>will demonstrate effective oral communication skills.</a:t>
            </a:r>
          </a:p>
          <a:p>
            <a:pPr marL="0" indent="0">
              <a:buNone/>
            </a:pPr>
            <a:r>
              <a:rPr lang="en-US" sz="2200" b="1" dirty="0"/>
              <a:t>Informed and Engaged Citizenship</a:t>
            </a:r>
          </a:p>
          <a:p>
            <a:pPr marL="274320" lvl="1" indent="0">
              <a:buNone/>
            </a:pPr>
            <a:r>
              <a:rPr lang="en-US" sz="2200" dirty="0" smtClean="0"/>
              <a:t>8. Students </a:t>
            </a:r>
            <a:r>
              <a:rPr lang="en-US" sz="2200" dirty="0"/>
              <a:t>will be informed </a:t>
            </a:r>
            <a:r>
              <a:rPr lang="en-US" sz="2200" dirty="0" smtClean="0"/>
              <a:t>about </a:t>
            </a:r>
            <a:r>
              <a:rPr lang="en-US" sz="2200" dirty="0"/>
              <a:t>world geopolitical systems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Intercultural Knowledge and Diversity Awareness</a:t>
            </a:r>
          </a:p>
          <a:p>
            <a:pPr marL="274320" lvl="1" indent="0">
              <a:buNone/>
            </a:pPr>
            <a:r>
              <a:rPr lang="en-US" sz="2200" dirty="0" smtClean="0"/>
              <a:t>9. Students </a:t>
            </a:r>
            <a:r>
              <a:rPr lang="en-US" sz="2200" dirty="0"/>
              <a:t>will understand and appreciate the diversity of and within societies of the United States </a:t>
            </a:r>
            <a:r>
              <a:rPr lang="en-US" sz="2200" dirty="0" smtClean="0"/>
              <a:t>and the </a:t>
            </a:r>
            <a:r>
              <a:rPr lang="en-US" sz="2200" dirty="0"/>
              <a:t>world.</a:t>
            </a:r>
          </a:p>
          <a:p>
            <a:pPr marL="0" indent="0">
              <a:buNone/>
            </a:pPr>
            <a:r>
              <a:rPr lang="en-US" sz="2200" b="1" dirty="0"/>
              <a:t>Scientific Literacy</a:t>
            </a:r>
          </a:p>
          <a:p>
            <a:pPr marL="274320" lvl="1" indent="0">
              <a:buNone/>
            </a:pPr>
            <a:r>
              <a:rPr lang="en-US" sz="2200" dirty="0" smtClean="0"/>
              <a:t>10. Students </a:t>
            </a:r>
            <a:r>
              <a:rPr lang="en-US" sz="2200" dirty="0"/>
              <a:t>will understand and appreciate methods and issues of science and technology.</a:t>
            </a:r>
          </a:p>
          <a:p>
            <a:pPr marL="0" indent="0">
              <a:buNone/>
            </a:pPr>
            <a:r>
              <a:rPr lang="en-US" sz="2200" b="1" dirty="0"/>
              <a:t>Aesthetic Appreciation and Engagement</a:t>
            </a:r>
          </a:p>
          <a:p>
            <a:pPr marL="274320" lvl="1" indent="0">
              <a:buNone/>
            </a:pPr>
            <a:r>
              <a:rPr lang="en-US" sz="2200" dirty="0" smtClean="0"/>
              <a:t>11. Students </a:t>
            </a:r>
            <a:r>
              <a:rPr lang="en-US" sz="2200" dirty="0"/>
              <a:t>will understand and appreciate the arts and aesthetics as ways of knowing and </a:t>
            </a:r>
            <a:r>
              <a:rPr lang="en-US" sz="2200" dirty="0" smtClean="0"/>
              <a:t>engaging with </a:t>
            </a:r>
            <a:r>
              <a:rPr lang="en-US" sz="2200" dirty="0"/>
              <a:t>the world.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Proposed General Education Student Learning Outcomes </a:t>
            </a:r>
            <a:r>
              <a:rPr lang="en-US" sz="2800" b="1" dirty="0"/>
              <a:t>(</a:t>
            </a:r>
            <a:r>
              <a:rPr lang="en-US" sz="2800" b="1" i="1" dirty="0"/>
              <a:t>approved by the CCGEC Spring 2017</a:t>
            </a:r>
            <a:r>
              <a:rPr lang="en-US" sz="2800" b="1" i="1" dirty="0" smtClean="0"/>
              <a:t>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077200" cy="5108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In </a:t>
            </a:r>
            <a:r>
              <a:rPr lang="en-US" sz="1800" dirty="0"/>
              <a:t>order to become lifelong learners and use their education to solve practical problems, by the time of graduation, students will be able to effectively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endParaRPr lang="en-US" sz="1800" dirty="0"/>
          </a:p>
          <a:p>
            <a:pPr marL="0" lvl="0" indent="0">
              <a:buNone/>
            </a:pPr>
            <a:r>
              <a:rPr lang="en-US" sz="1800" dirty="0" smtClean="0"/>
              <a:t>a. locate</a:t>
            </a:r>
            <a:r>
              <a:rPr lang="en-US" sz="1800" dirty="0"/>
              <a:t>, evaluate, and use information.</a:t>
            </a:r>
          </a:p>
          <a:p>
            <a:pPr marL="0" lvl="0" indent="0">
              <a:buNone/>
            </a:pPr>
            <a:r>
              <a:rPr lang="en-US" sz="1800" dirty="0" smtClean="0"/>
              <a:t>b. read </a:t>
            </a:r>
            <a:r>
              <a:rPr lang="en-US" sz="1800" dirty="0"/>
              <a:t>and think critically.</a:t>
            </a:r>
          </a:p>
          <a:p>
            <a:pPr marL="0" lvl="0" indent="0">
              <a:buNone/>
            </a:pPr>
            <a:r>
              <a:rPr lang="en-US" sz="1800" dirty="0" smtClean="0"/>
              <a:t>c. apply </a:t>
            </a:r>
            <a:r>
              <a:rPr lang="en-US" sz="1800" dirty="0"/>
              <a:t>mathematical methods.</a:t>
            </a:r>
          </a:p>
          <a:p>
            <a:pPr marL="0" lvl="0" indent="0">
              <a:buNone/>
            </a:pPr>
            <a:r>
              <a:rPr lang="en-US" sz="1800" dirty="0" smtClean="0"/>
              <a:t>d. write </a:t>
            </a:r>
            <a:r>
              <a:rPr lang="en-US" sz="1800" dirty="0"/>
              <a:t>and revise for a variety </a:t>
            </a:r>
            <a:r>
              <a:rPr lang="en-US" sz="1800" dirty="0" smtClean="0"/>
              <a:t>of purposes</a:t>
            </a:r>
            <a:r>
              <a:rPr lang="en-US" sz="1800" dirty="0"/>
              <a:t>.</a:t>
            </a:r>
          </a:p>
          <a:p>
            <a:pPr marL="0" lvl="0" indent="0">
              <a:buNone/>
            </a:pPr>
            <a:r>
              <a:rPr lang="en-US" sz="1800" dirty="0" smtClean="0"/>
              <a:t>e. create </a:t>
            </a:r>
            <a:r>
              <a:rPr lang="en-US" sz="1800" dirty="0"/>
              <a:t>and deliver oral presentations.</a:t>
            </a:r>
          </a:p>
          <a:p>
            <a:pPr marL="0" lvl="0" indent="0">
              <a:buNone/>
            </a:pPr>
            <a:r>
              <a:rPr lang="en-US" sz="1800" dirty="0" smtClean="0"/>
              <a:t>f.  analyze </a:t>
            </a:r>
            <a:r>
              <a:rPr lang="en-US" sz="1800" dirty="0"/>
              <a:t>their own society and its relationship to the larger global context. </a:t>
            </a:r>
          </a:p>
          <a:p>
            <a:pPr marL="0" lvl="0" indent="0">
              <a:buNone/>
            </a:pPr>
            <a:r>
              <a:rPr lang="en-US" sz="1800" dirty="0" smtClean="0"/>
              <a:t>g. interact </a:t>
            </a:r>
            <a:r>
              <a:rPr lang="en-US" sz="1800" dirty="0"/>
              <a:t>in intercultural situations.</a:t>
            </a:r>
          </a:p>
          <a:p>
            <a:pPr marL="0" lvl="0" indent="0">
              <a:buNone/>
            </a:pPr>
            <a:r>
              <a:rPr lang="en-US" sz="1800" dirty="0" smtClean="0"/>
              <a:t>h. </a:t>
            </a:r>
            <a:r>
              <a:rPr lang="en-US" sz="1800" dirty="0"/>
              <a:t>apply scientific principles.</a:t>
            </a:r>
          </a:p>
          <a:p>
            <a:pPr marL="0" lvl="0" indent="0">
              <a:buNone/>
            </a:pPr>
            <a:r>
              <a:rPr lang="en-US" sz="1800" dirty="0" err="1" smtClean="0"/>
              <a:t>i</a:t>
            </a:r>
            <a:r>
              <a:rPr lang="en-US" sz="1800" dirty="0" smtClean="0"/>
              <a:t>.  analyze </a:t>
            </a:r>
            <a:r>
              <a:rPr lang="en-US" sz="1800" dirty="0"/>
              <a:t>and value creative artistic endeavors.</a:t>
            </a:r>
          </a:p>
          <a:p>
            <a:pPr marL="0" indent="0">
              <a:buNone/>
            </a:pPr>
            <a:endParaRPr lang="en-US" sz="1800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 smtClean="0"/>
              <a:t>.</a:t>
            </a:r>
            <a:endParaRPr lang="en-US" sz="1900" dirty="0"/>
          </a:p>
          <a:p>
            <a:pPr marL="0" indent="0">
              <a:buNone/>
            </a:pPr>
            <a:endParaRPr lang="en-US" sz="1500" i="1" u="sng" dirty="0"/>
          </a:p>
        </p:txBody>
      </p:sp>
    </p:spTree>
    <p:extLst>
      <p:ext uri="{BB962C8B-B14F-4D97-AF65-F5344CB8AC3E}">
        <p14:creationId xmlns:p14="http://schemas.microsoft.com/office/powerpoint/2010/main" val="50338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prompts the revision proposal?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Year of Reflection (2015-2016) </a:t>
            </a:r>
            <a:r>
              <a:rPr lang="en-US" dirty="0"/>
              <a:t>focus group feedback led the CCGEC to decide to focus on assessing graduating seniors and centralizing assessment</a:t>
            </a:r>
            <a:r>
              <a:rPr lang="en-US" dirty="0" smtClean="0"/>
              <a:t>. 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dirty="0"/>
              <a:t>With the new focus on seniors, 9 faculty working groups sought to redefine the student learning outcomes and select/design measurement tools to assess each </a:t>
            </a:r>
            <a:r>
              <a:rPr lang="en-US" dirty="0" smtClean="0"/>
              <a:t>outcome.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19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Who has been involved in developing the revised </a:t>
            </a:r>
            <a:r>
              <a:rPr lang="en-US" sz="3600" dirty="0"/>
              <a:t>outcomes? </a:t>
            </a:r>
            <a:r>
              <a:rPr lang="en-US" sz="3600" dirty="0" smtClean="0"/>
              <a:t>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4866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Toni </a:t>
            </a:r>
            <a:r>
              <a:rPr lang="en-US" dirty="0"/>
              <a:t>Carter, Library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Annette Kluck, Education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Missy Josephson, CVM</a:t>
            </a:r>
          </a:p>
          <a:p>
            <a:pPr marL="0" indent="0">
              <a:buNone/>
            </a:pPr>
            <a:r>
              <a:rPr lang="en-US" dirty="0" smtClean="0"/>
              <a:t>Karol </a:t>
            </a:r>
            <a:r>
              <a:rPr lang="en-US" dirty="0"/>
              <a:t>Renfroe, </a:t>
            </a:r>
            <a:r>
              <a:rPr lang="en-US" dirty="0" smtClean="0"/>
              <a:t>Nursing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Angela Calderon, </a:t>
            </a:r>
            <a:r>
              <a:rPr lang="en-US" dirty="0" smtClean="0"/>
              <a:t>Pharmacy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Susanna Morris/Hilary Wyss, </a:t>
            </a:r>
            <a:r>
              <a:rPr lang="en-US" dirty="0"/>
              <a:t>CLA </a:t>
            </a:r>
          </a:p>
          <a:p>
            <a:pPr marL="0" indent="0">
              <a:buNone/>
            </a:pPr>
            <a:r>
              <a:rPr lang="en-US" dirty="0"/>
              <a:t>Robert Norton, </a:t>
            </a:r>
            <a:r>
              <a:rPr lang="en-US" dirty="0" smtClean="0"/>
              <a:t>Agriculture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Robert Gitzen, </a:t>
            </a:r>
            <a:r>
              <a:rPr lang="en-US" dirty="0" smtClean="0"/>
              <a:t>SFWS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Cliff Defee, </a:t>
            </a:r>
            <a:r>
              <a:rPr lang="en-US" dirty="0" smtClean="0"/>
              <a:t>HCOB</a:t>
            </a:r>
          </a:p>
          <a:p>
            <a:pPr marL="0" indent="0">
              <a:buNone/>
            </a:pPr>
            <a:r>
              <a:rPr lang="en-US" dirty="0"/>
              <a:t>John Pittari, CADC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4866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Stuart </a:t>
            </a:r>
            <a:r>
              <a:rPr lang="en-US" dirty="0"/>
              <a:t>Wentworth, SGCOE</a:t>
            </a:r>
          </a:p>
          <a:p>
            <a:pPr marL="0" indent="0">
              <a:buNone/>
            </a:pPr>
            <a:r>
              <a:rPr lang="en-US" dirty="0"/>
              <a:t>Chuck Savrda, COSAM </a:t>
            </a:r>
          </a:p>
          <a:p>
            <a:pPr marL="0" indent="0">
              <a:buNone/>
            </a:pPr>
            <a:r>
              <a:rPr lang="en-US" dirty="0"/>
              <a:t>Mark DeGoti, CLA </a:t>
            </a:r>
          </a:p>
          <a:p>
            <a:pPr marL="0" indent="0">
              <a:buNone/>
            </a:pPr>
            <a:r>
              <a:rPr lang="en-US" dirty="0"/>
              <a:t>James Shelley, CLA </a:t>
            </a:r>
          </a:p>
          <a:p>
            <a:pPr marL="0" indent="0">
              <a:buNone/>
            </a:pPr>
            <a:r>
              <a:rPr lang="en-US" dirty="0"/>
              <a:t>Matt Malczycki, CLA</a:t>
            </a:r>
          </a:p>
          <a:p>
            <a:pPr marL="0" indent="0">
              <a:buNone/>
            </a:pPr>
            <a:r>
              <a:rPr lang="en-US" dirty="0"/>
              <a:t>Murray Jardine. CLA</a:t>
            </a:r>
          </a:p>
          <a:p>
            <a:pPr marL="0" indent="0">
              <a:buNone/>
            </a:pPr>
            <a:r>
              <a:rPr lang="en-US" dirty="0"/>
              <a:t>Michel Smith, COSAM</a:t>
            </a:r>
          </a:p>
          <a:p>
            <a:pPr marL="0" indent="0">
              <a:buNone/>
            </a:pPr>
            <a:r>
              <a:rPr lang="en-US" dirty="0"/>
              <a:t>Yee Ming Lee, Human Sciences</a:t>
            </a:r>
          </a:p>
          <a:p>
            <a:pPr marL="0" indent="0">
              <a:buNone/>
            </a:pPr>
            <a:r>
              <a:rPr lang="en-US" dirty="0"/>
              <a:t>Brandon Honeywell/Justin Smith, SGA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1295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2016-2017 </a:t>
            </a:r>
            <a:r>
              <a:rPr lang="en-US" dirty="0">
                <a:solidFill>
                  <a:schemeClr val="tx2"/>
                </a:solidFill>
              </a:rPr>
              <a:t>CCGEC Members</a:t>
            </a:r>
          </a:p>
        </p:txBody>
      </p:sp>
    </p:spTree>
    <p:extLst>
      <p:ext uri="{BB962C8B-B14F-4D97-AF65-F5344CB8AC3E}">
        <p14:creationId xmlns:p14="http://schemas.microsoft.com/office/powerpoint/2010/main" val="394394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Who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else</a:t>
            </a:r>
            <a:r>
              <a:rPr lang="en-US" i="1" dirty="0" smtClean="0"/>
              <a:t> </a:t>
            </a:r>
            <a:r>
              <a:rPr lang="en-US" dirty="0" smtClean="0"/>
              <a:t>has </a:t>
            </a:r>
            <a:r>
              <a:rPr lang="en-US" dirty="0"/>
              <a:t>been involved in developing the revised outcomes?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-1" y="0"/>
            <a:ext cx="906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2016-2017  Outcome Working Group </a:t>
            </a:r>
            <a:r>
              <a:rPr lang="en-US" dirty="0">
                <a:solidFill>
                  <a:schemeClr val="bg1"/>
                </a:solidFill>
              </a:rPr>
              <a:t>Members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3716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Information Literacy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Toni Carter (LIB)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Bridget Farrell (LIB)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Sharyn Pulling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Juliet Rumble (LIB)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76207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Critical Thinking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Miriam Clark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James Shelley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Michael Watkins (CLA)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51" y="3886200"/>
            <a:ext cx="3286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Quantitative Literacy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Ulrich Albrecht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Melissa Baumann (ENG)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Regina Jackson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Michel Smith (COSAM)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28948" y="5867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Written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Chris </a:t>
            </a:r>
            <a:r>
              <a:rPr lang="en-US" dirty="0" err="1" smtClean="0"/>
              <a:t>Keirstead</a:t>
            </a:r>
            <a:r>
              <a:rPr lang="en-US" dirty="0" smtClean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Chad </a:t>
            </a:r>
            <a:r>
              <a:rPr lang="en-US" dirty="0" err="1" smtClean="0"/>
              <a:t>Wickman</a:t>
            </a:r>
            <a:r>
              <a:rPr lang="en-US" dirty="0" smtClean="0"/>
              <a:t> (CLA)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9898" y="41910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Oral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Charles Israel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Jennifer Johnson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Roy Knight (ENG)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Michael Milford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Martin O’Neill (HS)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398" y="1371600"/>
            <a:ext cx="3657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Engaged Citizenship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Nanette Chadwick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Cliff </a:t>
            </a:r>
            <a:r>
              <a:rPr lang="en-US" dirty="0" err="1" smtClean="0"/>
              <a:t>Defee</a:t>
            </a:r>
            <a:r>
              <a:rPr lang="en-US" dirty="0" smtClean="0"/>
              <a:t> (BUS)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Trey Fields (SGA)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Charles Israel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Soren Jordan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Matt </a:t>
            </a:r>
            <a:r>
              <a:rPr lang="en-US" dirty="0" err="1" smtClean="0"/>
              <a:t>Malczycki</a:t>
            </a:r>
            <a:r>
              <a:rPr lang="en-US" dirty="0" smtClean="0"/>
              <a:t> (CLA)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Chris Vickers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Mark Wilson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Hilary Wyss (CLA)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998" y="914400"/>
            <a:ext cx="36576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Intercultural Competency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Carmen </a:t>
            </a:r>
            <a:r>
              <a:rPr lang="en-US" dirty="0" err="1"/>
              <a:t>Brysch</a:t>
            </a:r>
            <a:r>
              <a:rPr lang="en-US" dirty="0"/>
              <a:t>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Jessica </a:t>
            </a:r>
            <a:r>
              <a:rPr lang="en-US" dirty="0" err="1" smtClean="0"/>
              <a:t>Fripp</a:t>
            </a:r>
            <a:r>
              <a:rPr lang="en-US" dirty="0" smtClean="0"/>
              <a:t> (ED)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Arianne Gaetano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Kelly </a:t>
            </a:r>
            <a:r>
              <a:rPr lang="en-US" dirty="0" err="1"/>
              <a:t>Kennington</a:t>
            </a:r>
            <a:r>
              <a:rPr lang="en-US" dirty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Annette </a:t>
            </a:r>
            <a:r>
              <a:rPr lang="en-US" dirty="0" err="1"/>
              <a:t>Kluck</a:t>
            </a:r>
            <a:r>
              <a:rPr lang="en-US" dirty="0"/>
              <a:t> (ED)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Chandana</a:t>
            </a:r>
            <a:r>
              <a:rPr lang="en-US" dirty="0" smtClean="0"/>
              <a:t> </a:t>
            </a:r>
            <a:r>
              <a:rPr lang="en-US" dirty="0" err="1"/>
              <a:t>Mitra</a:t>
            </a:r>
            <a:r>
              <a:rPr lang="en-US" dirty="0"/>
              <a:t>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Traci </a:t>
            </a:r>
            <a:r>
              <a:rPr lang="en-US" dirty="0"/>
              <a:t>O’Brien (CLA)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Jorge </a:t>
            </a:r>
            <a:r>
              <a:rPr lang="en-US" dirty="0" err="1"/>
              <a:t>Ogayar</a:t>
            </a:r>
            <a:r>
              <a:rPr lang="en-US" dirty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Tal </a:t>
            </a:r>
            <a:r>
              <a:rPr lang="en-US" dirty="0" err="1"/>
              <a:t>Peretz</a:t>
            </a:r>
            <a:r>
              <a:rPr lang="en-US" dirty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Robin </a:t>
            </a:r>
            <a:r>
              <a:rPr lang="en-US" dirty="0" err="1"/>
              <a:t>Sabino</a:t>
            </a:r>
            <a:r>
              <a:rPr lang="en-US" dirty="0"/>
              <a:t> (CLA)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Steven Shapiro (CLA)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4300478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Scientific Reasoning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Scott Bowling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Vince </a:t>
            </a:r>
            <a:r>
              <a:rPr lang="en-US" dirty="0" err="1" smtClean="0"/>
              <a:t>Cammarata</a:t>
            </a:r>
            <a:r>
              <a:rPr lang="en-US" dirty="0" smtClean="0"/>
              <a:t>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Bob </a:t>
            </a:r>
            <a:r>
              <a:rPr lang="en-US" dirty="0" err="1" smtClean="0"/>
              <a:t>Gitzen</a:t>
            </a:r>
            <a:r>
              <a:rPr lang="en-US" dirty="0" smtClean="0"/>
              <a:t> (SFWS)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Stuart Loch (COSAM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Bob Norton (AG)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Chuck </a:t>
            </a:r>
            <a:r>
              <a:rPr lang="en-US" dirty="0" err="1"/>
              <a:t>Savrda</a:t>
            </a:r>
            <a:r>
              <a:rPr lang="en-US" dirty="0"/>
              <a:t> (COSAM)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Stu Wentworth (ENG)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0" y="53340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Creative Endeavor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Chase </a:t>
            </a:r>
            <a:r>
              <a:rPr lang="en-US" dirty="0" err="1" smtClean="0"/>
              <a:t>Bringardner</a:t>
            </a:r>
            <a:r>
              <a:rPr lang="en-US" dirty="0" smtClean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Mark </a:t>
            </a:r>
            <a:r>
              <a:rPr lang="en-US" dirty="0" err="1" smtClean="0"/>
              <a:t>DeGoti</a:t>
            </a:r>
            <a:r>
              <a:rPr lang="en-US" dirty="0" smtClean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Joyce </a:t>
            </a:r>
            <a:r>
              <a:rPr lang="en-US" dirty="0" err="1" smtClean="0"/>
              <a:t>DeVries</a:t>
            </a:r>
            <a:r>
              <a:rPr lang="en-US" dirty="0" smtClean="0"/>
              <a:t> (CLA)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Karen Rogers (CADC)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237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the CCGEC?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Faculty development discussions to help faculty to think through how to embed these outcomes in their courses (Fall 2017)</a:t>
            </a:r>
          </a:p>
          <a:p>
            <a:pPr marL="457200" indent="-457200">
              <a:buAutoNum type="arabicPeriod"/>
            </a:pPr>
            <a:r>
              <a:rPr lang="en-US" dirty="0" smtClean="0"/>
              <a:t>Continued end-of-program assessment pilot with volunteered students and all graduating seniors in one college (Fall 2017-Spring 2018. Goal: full implementation by Spring 2019)</a:t>
            </a:r>
          </a:p>
          <a:p>
            <a:pPr marL="457200" indent="-457200">
              <a:buAutoNum type="arabicPeriod"/>
            </a:pPr>
            <a:r>
              <a:rPr lang="en-US" dirty="0" smtClean="0"/>
              <a:t>Efforts to strengthen awareness across campus of the links between the general education learning outcomes and the career readiness skills students need (2017-2018).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4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66800" y="1066800"/>
            <a:ext cx="2678113" cy="4718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6061" r="-5288" b="-10606"/>
          <a:stretch/>
        </p:blipFill>
        <p:spPr>
          <a:xfrm>
            <a:off x="5181600" y="1066800"/>
            <a:ext cx="3562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36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284</TotalTime>
  <Words>848</Words>
  <Application>Microsoft Office PowerPoint</Application>
  <PresentationFormat>On-screen Show (4:3)</PresentationFormat>
  <Paragraphs>130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Clarity</vt:lpstr>
      <vt:lpstr>Proposed Revisions to General Education Student Learning Outcomes </vt:lpstr>
      <vt:lpstr>SACSCOC &amp; Student Learning Outcomes</vt:lpstr>
      <vt:lpstr>Current General Education Student Learning Outcomes (SLOs)</vt:lpstr>
      <vt:lpstr>Proposed General Education Student Learning Outcomes (approved by the CCGEC Spring 2017)</vt:lpstr>
      <vt:lpstr>What prompts the revision proposal?</vt:lpstr>
      <vt:lpstr>Who has been involved in developing the revised outcomes?    </vt:lpstr>
      <vt:lpstr>Who else has been involved in developing the revised outcomes?</vt:lpstr>
      <vt:lpstr>Next Steps for the CCGEC?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Revisions to General Education Student Learning Outcomes</dc:title>
  <dc:creator>Constance Relihan</dc:creator>
  <cp:lastModifiedBy>Constance Relihan</cp:lastModifiedBy>
  <cp:revision>26</cp:revision>
  <cp:lastPrinted>2017-09-08T16:56:15Z</cp:lastPrinted>
  <dcterms:created xsi:type="dcterms:W3CDTF">2014-08-19T19:04:48Z</dcterms:created>
  <dcterms:modified xsi:type="dcterms:W3CDTF">2017-09-15T12:27:18Z</dcterms:modified>
</cp:coreProperties>
</file>