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7"/>
  </p:handoutMasterIdLst>
  <p:sldIdLst>
    <p:sldId id="278" r:id="rId2"/>
    <p:sldId id="279" r:id="rId3"/>
    <p:sldId id="280" r:id="rId4"/>
    <p:sldId id="281" r:id="rId5"/>
    <p:sldId id="283" r:id="rId6"/>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5224"/>
    <a:srgbClr val="F59B3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54"/>
  </p:normalViewPr>
  <p:slideViewPr>
    <p:cSldViewPr snapToGrid="0" snapToObjects="1">
      <p:cViewPr varScale="1">
        <p:scale>
          <a:sx n="122" d="100"/>
          <a:sy n="122" d="100"/>
        </p:scale>
        <p:origin x="114" y="204"/>
      </p:cViewPr>
      <p:guideLst/>
    </p:cSldViewPr>
  </p:slideViewPr>
  <p:notesTextViewPr>
    <p:cViewPr>
      <p:scale>
        <a:sx n="1" d="1"/>
        <a:sy n="1" d="1"/>
      </p:scale>
      <p:origin x="0" y="0"/>
    </p:cViewPr>
  </p:notesTextViewPr>
  <p:sorterViewPr>
    <p:cViewPr>
      <p:scale>
        <a:sx n="65" d="100"/>
        <a:sy n="6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2297" tIns="46148" rIns="92297" bIns="46148"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6434"/>
          </a:xfrm>
          <a:prstGeom prst="rect">
            <a:avLst/>
          </a:prstGeom>
        </p:spPr>
        <p:txBody>
          <a:bodyPr vert="horz" lIns="92297" tIns="46148" rIns="92297" bIns="46148" rtlCol="0"/>
          <a:lstStyle>
            <a:lvl1pPr algn="r">
              <a:defRPr sz="1200"/>
            </a:lvl1pPr>
          </a:lstStyle>
          <a:p>
            <a:fld id="{FEDE9425-BF86-430A-9FBE-B478FA498936}" type="datetimeFigureOut">
              <a:rPr lang="en-US" smtClean="0"/>
              <a:t>8/23/2018</a:t>
            </a:fld>
            <a:endParaRPr lang="en-US"/>
          </a:p>
        </p:txBody>
      </p:sp>
      <p:sp>
        <p:nvSpPr>
          <p:cNvPr id="4" name="Footer Placeholder 3"/>
          <p:cNvSpPr>
            <a:spLocks noGrp="1"/>
          </p:cNvSpPr>
          <p:nvPr>
            <p:ph type="ftr" sz="quarter" idx="2"/>
          </p:nvPr>
        </p:nvSpPr>
        <p:spPr>
          <a:xfrm>
            <a:off x="0" y="8829967"/>
            <a:ext cx="2971800" cy="466433"/>
          </a:xfrm>
          <a:prstGeom prst="rect">
            <a:avLst/>
          </a:prstGeom>
        </p:spPr>
        <p:txBody>
          <a:bodyPr vert="horz" lIns="92297" tIns="46148" rIns="92297" bIns="46148"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6433"/>
          </a:xfrm>
          <a:prstGeom prst="rect">
            <a:avLst/>
          </a:prstGeom>
        </p:spPr>
        <p:txBody>
          <a:bodyPr vert="horz" lIns="92297" tIns="46148" rIns="92297" bIns="46148" rtlCol="0" anchor="b"/>
          <a:lstStyle>
            <a:lvl1pPr algn="r">
              <a:defRPr sz="1200"/>
            </a:lvl1pPr>
          </a:lstStyle>
          <a:p>
            <a:fld id="{355D8651-3E94-410E-BDC0-5533C005D79D}" type="slidenum">
              <a:rPr lang="en-US" smtClean="0"/>
              <a:t>‹#›</a:t>
            </a:fld>
            <a:endParaRPr lang="en-US"/>
          </a:p>
        </p:txBody>
      </p:sp>
    </p:spTree>
    <p:extLst>
      <p:ext uri="{BB962C8B-B14F-4D97-AF65-F5344CB8AC3E}">
        <p14:creationId xmlns:p14="http://schemas.microsoft.com/office/powerpoint/2010/main" val="24098430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81A82-F49D-5640-A398-ECE6D05F536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9B78C5F-4C3D-9F44-83FB-378D282322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3EBCE5C-1575-0A45-9258-86CC0A6BFAEB}"/>
              </a:ext>
            </a:extLst>
          </p:cNvPr>
          <p:cNvSpPr>
            <a:spLocks noGrp="1"/>
          </p:cNvSpPr>
          <p:nvPr>
            <p:ph type="dt" sz="half" idx="10"/>
          </p:nvPr>
        </p:nvSpPr>
        <p:spPr/>
        <p:txBody>
          <a:bodyPr/>
          <a:lstStyle/>
          <a:p>
            <a:fld id="{26A539A8-7225-5243-9779-42F07AC8153E}" type="datetimeFigureOut">
              <a:rPr lang="en-US" smtClean="0"/>
              <a:t>8/23/2018</a:t>
            </a:fld>
            <a:endParaRPr lang="en-US"/>
          </a:p>
        </p:txBody>
      </p:sp>
      <p:sp>
        <p:nvSpPr>
          <p:cNvPr id="5" name="Footer Placeholder 4">
            <a:extLst>
              <a:ext uri="{FF2B5EF4-FFF2-40B4-BE49-F238E27FC236}">
                <a16:creationId xmlns:a16="http://schemas.microsoft.com/office/drawing/2014/main" id="{CDAA8E40-5856-5E44-A182-044EA85068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721C57-C0A9-0742-8AB3-EE323A4CCDBB}"/>
              </a:ext>
            </a:extLst>
          </p:cNvPr>
          <p:cNvSpPr>
            <a:spLocks noGrp="1"/>
          </p:cNvSpPr>
          <p:nvPr>
            <p:ph type="sldNum" sz="quarter" idx="12"/>
          </p:nvPr>
        </p:nvSpPr>
        <p:spPr/>
        <p:txBody>
          <a:bodyPr/>
          <a:lstStyle/>
          <a:p>
            <a:fld id="{04429AC2-43CE-6246-9F41-09123BB0F860}" type="slidenum">
              <a:rPr lang="en-US" smtClean="0"/>
              <a:t>‹#›</a:t>
            </a:fld>
            <a:endParaRPr lang="en-US"/>
          </a:p>
        </p:txBody>
      </p:sp>
    </p:spTree>
    <p:extLst>
      <p:ext uri="{BB962C8B-B14F-4D97-AF65-F5344CB8AC3E}">
        <p14:creationId xmlns:p14="http://schemas.microsoft.com/office/powerpoint/2010/main" val="759800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96DA1-2503-0F49-9B71-33356D9D2A6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3D56753-5722-9440-B65E-F89A04DC7A4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775222-D4FC-AF4D-8214-EDBD95D7B0D7}"/>
              </a:ext>
            </a:extLst>
          </p:cNvPr>
          <p:cNvSpPr>
            <a:spLocks noGrp="1"/>
          </p:cNvSpPr>
          <p:nvPr>
            <p:ph type="dt" sz="half" idx="10"/>
          </p:nvPr>
        </p:nvSpPr>
        <p:spPr/>
        <p:txBody>
          <a:bodyPr/>
          <a:lstStyle/>
          <a:p>
            <a:fld id="{26A539A8-7225-5243-9779-42F07AC8153E}" type="datetimeFigureOut">
              <a:rPr lang="en-US" smtClean="0"/>
              <a:t>8/23/2018</a:t>
            </a:fld>
            <a:endParaRPr lang="en-US"/>
          </a:p>
        </p:txBody>
      </p:sp>
      <p:sp>
        <p:nvSpPr>
          <p:cNvPr id="5" name="Footer Placeholder 4">
            <a:extLst>
              <a:ext uri="{FF2B5EF4-FFF2-40B4-BE49-F238E27FC236}">
                <a16:creationId xmlns:a16="http://schemas.microsoft.com/office/drawing/2014/main" id="{D5721956-F5C8-B742-A0C8-DE83D01A6A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4656B7-A81E-C249-8843-B7D368A956B8}"/>
              </a:ext>
            </a:extLst>
          </p:cNvPr>
          <p:cNvSpPr>
            <a:spLocks noGrp="1"/>
          </p:cNvSpPr>
          <p:nvPr>
            <p:ph type="sldNum" sz="quarter" idx="12"/>
          </p:nvPr>
        </p:nvSpPr>
        <p:spPr/>
        <p:txBody>
          <a:bodyPr/>
          <a:lstStyle/>
          <a:p>
            <a:fld id="{04429AC2-43CE-6246-9F41-09123BB0F860}" type="slidenum">
              <a:rPr lang="en-US" smtClean="0"/>
              <a:t>‹#›</a:t>
            </a:fld>
            <a:endParaRPr lang="en-US"/>
          </a:p>
        </p:txBody>
      </p:sp>
    </p:spTree>
    <p:extLst>
      <p:ext uri="{BB962C8B-B14F-4D97-AF65-F5344CB8AC3E}">
        <p14:creationId xmlns:p14="http://schemas.microsoft.com/office/powerpoint/2010/main" val="1942286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B23A18-C429-8844-B4BD-E181DECF5EF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56A9CA5-5FDA-DA48-8F33-B7235386D3E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268BEC-258A-AA47-B2AA-FEE5DB2D4C72}"/>
              </a:ext>
            </a:extLst>
          </p:cNvPr>
          <p:cNvSpPr>
            <a:spLocks noGrp="1"/>
          </p:cNvSpPr>
          <p:nvPr>
            <p:ph type="dt" sz="half" idx="10"/>
          </p:nvPr>
        </p:nvSpPr>
        <p:spPr/>
        <p:txBody>
          <a:bodyPr/>
          <a:lstStyle/>
          <a:p>
            <a:fld id="{26A539A8-7225-5243-9779-42F07AC8153E}" type="datetimeFigureOut">
              <a:rPr lang="en-US" smtClean="0"/>
              <a:t>8/23/2018</a:t>
            </a:fld>
            <a:endParaRPr lang="en-US"/>
          </a:p>
        </p:txBody>
      </p:sp>
      <p:sp>
        <p:nvSpPr>
          <p:cNvPr id="5" name="Footer Placeholder 4">
            <a:extLst>
              <a:ext uri="{FF2B5EF4-FFF2-40B4-BE49-F238E27FC236}">
                <a16:creationId xmlns:a16="http://schemas.microsoft.com/office/drawing/2014/main" id="{1EC730FA-D628-AF4F-9EDC-CC07CA70A5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BF3EDF-F091-1743-98F8-6136AD50A33A}"/>
              </a:ext>
            </a:extLst>
          </p:cNvPr>
          <p:cNvSpPr>
            <a:spLocks noGrp="1"/>
          </p:cNvSpPr>
          <p:nvPr>
            <p:ph type="sldNum" sz="quarter" idx="12"/>
          </p:nvPr>
        </p:nvSpPr>
        <p:spPr/>
        <p:txBody>
          <a:bodyPr/>
          <a:lstStyle/>
          <a:p>
            <a:fld id="{04429AC2-43CE-6246-9F41-09123BB0F860}" type="slidenum">
              <a:rPr lang="en-US" smtClean="0"/>
              <a:t>‹#›</a:t>
            </a:fld>
            <a:endParaRPr lang="en-US"/>
          </a:p>
        </p:txBody>
      </p:sp>
    </p:spTree>
    <p:extLst>
      <p:ext uri="{BB962C8B-B14F-4D97-AF65-F5344CB8AC3E}">
        <p14:creationId xmlns:p14="http://schemas.microsoft.com/office/powerpoint/2010/main" val="1476646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21BFE-3BBE-2545-A57E-9F30886040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652A09-D077-AB4F-A865-CCF288B1DFD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27B5E6-1DB2-834E-A136-2B6974DEBDD9}"/>
              </a:ext>
            </a:extLst>
          </p:cNvPr>
          <p:cNvSpPr>
            <a:spLocks noGrp="1"/>
          </p:cNvSpPr>
          <p:nvPr>
            <p:ph type="dt" sz="half" idx="10"/>
          </p:nvPr>
        </p:nvSpPr>
        <p:spPr/>
        <p:txBody>
          <a:bodyPr/>
          <a:lstStyle/>
          <a:p>
            <a:fld id="{26A539A8-7225-5243-9779-42F07AC8153E}" type="datetimeFigureOut">
              <a:rPr lang="en-US" smtClean="0"/>
              <a:t>8/23/2018</a:t>
            </a:fld>
            <a:endParaRPr lang="en-US"/>
          </a:p>
        </p:txBody>
      </p:sp>
      <p:sp>
        <p:nvSpPr>
          <p:cNvPr id="5" name="Footer Placeholder 4">
            <a:extLst>
              <a:ext uri="{FF2B5EF4-FFF2-40B4-BE49-F238E27FC236}">
                <a16:creationId xmlns:a16="http://schemas.microsoft.com/office/drawing/2014/main" id="{6D00325A-636E-944E-8FB1-2495C7D549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DE0C68-38E2-7245-A72B-FB96EE7BD61B}"/>
              </a:ext>
            </a:extLst>
          </p:cNvPr>
          <p:cNvSpPr>
            <a:spLocks noGrp="1"/>
          </p:cNvSpPr>
          <p:nvPr>
            <p:ph type="sldNum" sz="quarter" idx="12"/>
          </p:nvPr>
        </p:nvSpPr>
        <p:spPr/>
        <p:txBody>
          <a:bodyPr/>
          <a:lstStyle/>
          <a:p>
            <a:fld id="{04429AC2-43CE-6246-9F41-09123BB0F860}" type="slidenum">
              <a:rPr lang="en-US" smtClean="0"/>
              <a:t>‹#›</a:t>
            </a:fld>
            <a:endParaRPr lang="en-US"/>
          </a:p>
        </p:txBody>
      </p:sp>
    </p:spTree>
    <p:extLst>
      <p:ext uri="{BB962C8B-B14F-4D97-AF65-F5344CB8AC3E}">
        <p14:creationId xmlns:p14="http://schemas.microsoft.com/office/powerpoint/2010/main" val="2439300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376DF-C66F-454E-9728-A17B7A76446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707CCB7-AC6C-374F-A24B-C9C013DC1E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5622400-9E21-6945-B6E3-F0771A435FA6}"/>
              </a:ext>
            </a:extLst>
          </p:cNvPr>
          <p:cNvSpPr>
            <a:spLocks noGrp="1"/>
          </p:cNvSpPr>
          <p:nvPr>
            <p:ph type="dt" sz="half" idx="10"/>
          </p:nvPr>
        </p:nvSpPr>
        <p:spPr/>
        <p:txBody>
          <a:bodyPr/>
          <a:lstStyle/>
          <a:p>
            <a:fld id="{26A539A8-7225-5243-9779-42F07AC8153E}" type="datetimeFigureOut">
              <a:rPr lang="en-US" smtClean="0"/>
              <a:t>8/23/2018</a:t>
            </a:fld>
            <a:endParaRPr lang="en-US"/>
          </a:p>
        </p:txBody>
      </p:sp>
      <p:sp>
        <p:nvSpPr>
          <p:cNvPr id="5" name="Footer Placeholder 4">
            <a:extLst>
              <a:ext uri="{FF2B5EF4-FFF2-40B4-BE49-F238E27FC236}">
                <a16:creationId xmlns:a16="http://schemas.microsoft.com/office/drawing/2014/main" id="{ED4C95A6-9198-D446-AFBA-23632021DA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CB7AF7-9430-0249-B595-AA7475A2870F}"/>
              </a:ext>
            </a:extLst>
          </p:cNvPr>
          <p:cNvSpPr>
            <a:spLocks noGrp="1"/>
          </p:cNvSpPr>
          <p:nvPr>
            <p:ph type="sldNum" sz="quarter" idx="12"/>
          </p:nvPr>
        </p:nvSpPr>
        <p:spPr/>
        <p:txBody>
          <a:bodyPr/>
          <a:lstStyle/>
          <a:p>
            <a:fld id="{04429AC2-43CE-6246-9F41-09123BB0F860}" type="slidenum">
              <a:rPr lang="en-US" smtClean="0"/>
              <a:t>‹#›</a:t>
            </a:fld>
            <a:endParaRPr lang="en-US"/>
          </a:p>
        </p:txBody>
      </p:sp>
    </p:spTree>
    <p:extLst>
      <p:ext uri="{BB962C8B-B14F-4D97-AF65-F5344CB8AC3E}">
        <p14:creationId xmlns:p14="http://schemas.microsoft.com/office/powerpoint/2010/main" val="230577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6C5C0-5CF4-BD4E-9440-12E85368FA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16254B-5814-EF4A-9049-77F2B380593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D1BEC7B-D179-A54A-96C8-C59240178DB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0D77DE-EDE7-5344-A16C-F68B149EBE9C}"/>
              </a:ext>
            </a:extLst>
          </p:cNvPr>
          <p:cNvSpPr>
            <a:spLocks noGrp="1"/>
          </p:cNvSpPr>
          <p:nvPr>
            <p:ph type="dt" sz="half" idx="10"/>
          </p:nvPr>
        </p:nvSpPr>
        <p:spPr/>
        <p:txBody>
          <a:bodyPr/>
          <a:lstStyle/>
          <a:p>
            <a:fld id="{26A539A8-7225-5243-9779-42F07AC8153E}" type="datetimeFigureOut">
              <a:rPr lang="en-US" smtClean="0"/>
              <a:t>8/23/2018</a:t>
            </a:fld>
            <a:endParaRPr lang="en-US"/>
          </a:p>
        </p:txBody>
      </p:sp>
      <p:sp>
        <p:nvSpPr>
          <p:cNvPr id="6" name="Footer Placeholder 5">
            <a:extLst>
              <a:ext uri="{FF2B5EF4-FFF2-40B4-BE49-F238E27FC236}">
                <a16:creationId xmlns:a16="http://schemas.microsoft.com/office/drawing/2014/main" id="{F7E80A93-F875-4046-B04E-9F90571013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AC9639-0819-8A41-9E0C-7AAB31ACA21A}"/>
              </a:ext>
            </a:extLst>
          </p:cNvPr>
          <p:cNvSpPr>
            <a:spLocks noGrp="1"/>
          </p:cNvSpPr>
          <p:nvPr>
            <p:ph type="sldNum" sz="quarter" idx="12"/>
          </p:nvPr>
        </p:nvSpPr>
        <p:spPr/>
        <p:txBody>
          <a:bodyPr/>
          <a:lstStyle/>
          <a:p>
            <a:fld id="{04429AC2-43CE-6246-9F41-09123BB0F860}" type="slidenum">
              <a:rPr lang="en-US" smtClean="0"/>
              <a:t>‹#›</a:t>
            </a:fld>
            <a:endParaRPr lang="en-US"/>
          </a:p>
        </p:txBody>
      </p:sp>
    </p:spTree>
    <p:extLst>
      <p:ext uri="{BB962C8B-B14F-4D97-AF65-F5344CB8AC3E}">
        <p14:creationId xmlns:p14="http://schemas.microsoft.com/office/powerpoint/2010/main" val="507465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110BF-CFA8-5F44-9CD2-16FB0174A6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911ECB1-0A70-E849-B83C-5803FF2DD2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CB9F758-E862-DB4B-A5B7-5F90E90BB35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220209B-DD65-D947-B0CB-3F00338444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18762AA-50DE-844B-9B2C-050F2ED0001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39C98C-C3E5-CE4B-9AFE-5FCF845C7828}"/>
              </a:ext>
            </a:extLst>
          </p:cNvPr>
          <p:cNvSpPr>
            <a:spLocks noGrp="1"/>
          </p:cNvSpPr>
          <p:nvPr>
            <p:ph type="dt" sz="half" idx="10"/>
          </p:nvPr>
        </p:nvSpPr>
        <p:spPr/>
        <p:txBody>
          <a:bodyPr/>
          <a:lstStyle/>
          <a:p>
            <a:fld id="{26A539A8-7225-5243-9779-42F07AC8153E}" type="datetimeFigureOut">
              <a:rPr lang="en-US" smtClean="0"/>
              <a:t>8/23/2018</a:t>
            </a:fld>
            <a:endParaRPr lang="en-US"/>
          </a:p>
        </p:txBody>
      </p:sp>
      <p:sp>
        <p:nvSpPr>
          <p:cNvPr id="8" name="Footer Placeholder 7">
            <a:extLst>
              <a:ext uri="{FF2B5EF4-FFF2-40B4-BE49-F238E27FC236}">
                <a16:creationId xmlns:a16="http://schemas.microsoft.com/office/drawing/2014/main" id="{C1E93402-650B-1B4B-846D-C62BAE540D9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55CB766-3999-3949-A1E0-B5B044C1996C}"/>
              </a:ext>
            </a:extLst>
          </p:cNvPr>
          <p:cNvSpPr>
            <a:spLocks noGrp="1"/>
          </p:cNvSpPr>
          <p:nvPr>
            <p:ph type="sldNum" sz="quarter" idx="12"/>
          </p:nvPr>
        </p:nvSpPr>
        <p:spPr/>
        <p:txBody>
          <a:bodyPr/>
          <a:lstStyle/>
          <a:p>
            <a:fld id="{04429AC2-43CE-6246-9F41-09123BB0F860}" type="slidenum">
              <a:rPr lang="en-US" smtClean="0"/>
              <a:t>‹#›</a:t>
            </a:fld>
            <a:endParaRPr lang="en-US"/>
          </a:p>
        </p:txBody>
      </p:sp>
    </p:spTree>
    <p:extLst>
      <p:ext uri="{BB962C8B-B14F-4D97-AF65-F5344CB8AC3E}">
        <p14:creationId xmlns:p14="http://schemas.microsoft.com/office/powerpoint/2010/main" val="3800622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1DD72-7C60-A441-A676-928585E54E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1A90C2-58B4-0244-859D-D6191950DC13}"/>
              </a:ext>
            </a:extLst>
          </p:cNvPr>
          <p:cNvSpPr>
            <a:spLocks noGrp="1"/>
          </p:cNvSpPr>
          <p:nvPr>
            <p:ph type="dt" sz="half" idx="10"/>
          </p:nvPr>
        </p:nvSpPr>
        <p:spPr/>
        <p:txBody>
          <a:bodyPr/>
          <a:lstStyle/>
          <a:p>
            <a:fld id="{26A539A8-7225-5243-9779-42F07AC8153E}" type="datetimeFigureOut">
              <a:rPr lang="en-US" smtClean="0"/>
              <a:t>8/23/2018</a:t>
            </a:fld>
            <a:endParaRPr lang="en-US"/>
          </a:p>
        </p:txBody>
      </p:sp>
      <p:sp>
        <p:nvSpPr>
          <p:cNvPr id="4" name="Footer Placeholder 3">
            <a:extLst>
              <a:ext uri="{FF2B5EF4-FFF2-40B4-BE49-F238E27FC236}">
                <a16:creationId xmlns:a16="http://schemas.microsoft.com/office/drawing/2014/main" id="{88311135-D486-C74A-B692-61CFF2D137D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AD8B975-1901-D240-9048-0430E7BA5967}"/>
              </a:ext>
            </a:extLst>
          </p:cNvPr>
          <p:cNvSpPr>
            <a:spLocks noGrp="1"/>
          </p:cNvSpPr>
          <p:nvPr>
            <p:ph type="sldNum" sz="quarter" idx="12"/>
          </p:nvPr>
        </p:nvSpPr>
        <p:spPr/>
        <p:txBody>
          <a:bodyPr/>
          <a:lstStyle/>
          <a:p>
            <a:fld id="{04429AC2-43CE-6246-9F41-09123BB0F860}" type="slidenum">
              <a:rPr lang="en-US" smtClean="0"/>
              <a:t>‹#›</a:t>
            </a:fld>
            <a:endParaRPr lang="en-US"/>
          </a:p>
        </p:txBody>
      </p:sp>
    </p:spTree>
    <p:extLst>
      <p:ext uri="{BB962C8B-B14F-4D97-AF65-F5344CB8AC3E}">
        <p14:creationId xmlns:p14="http://schemas.microsoft.com/office/powerpoint/2010/main" val="3008696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9434CF-0A3E-1C4F-B3EB-8AE3E151E515}"/>
              </a:ext>
            </a:extLst>
          </p:cNvPr>
          <p:cNvSpPr>
            <a:spLocks noGrp="1"/>
          </p:cNvSpPr>
          <p:nvPr>
            <p:ph type="dt" sz="half" idx="10"/>
          </p:nvPr>
        </p:nvSpPr>
        <p:spPr/>
        <p:txBody>
          <a:bodyPr/>
          <a:lstStyle/>
          <a:p>
            <a:fld id="{26A539A8-7225-5243-9779-42F07AC8153E}" type="datetimeFigureOut">
              <a:rPr lang="en-US" smtClean="0"/>
              <a:t>8/23/2018</a:t>
            </a:fld>
            <a:endParaRPr lang="en-US"/>
          </a:p>
        </p:txBody>
      </p:sp>
      <p:sp>
        <p:nvSpPr>
          <p:cNvPr id="3" name="Footer Placeholder 2">
            <a:extLst>
              <a:ext uri="{FF2B5EF4-FFF2-40B4-BE49-F238E27FC236}">
                <a16:creationId xmlns:a16="http://schemas.microsoft.com/office/drawing/2014/main" id="{34ECA2BA-4D8C-084B-BC6A-A81C56F5F99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B3E86B4-5AFD-8F4D-BA80-29B4CFDCB40E}"/>
              </a:ext>
            </a:extLst>
          </p:cNvPr>
          <p:cNvSpPr>
            <a:spLocks noGrp="1"/>
          </p:cNvSpPr>
          <p:nvPr>
            <p:ph type="sldNum" sz="quarter" idx="12"/>
          </p:nvPr>
        </p:nvSpPr>
        <p:spPr/>
        <p:txBody>
          <a:bodyPr/>
          <a:lstStyle/>
          <a:p>
            <a:fld id="{04429AC2-43CE-6246-9F41-09123BB0F860}" type="slidenum">
              <a:rPr lang="en-US" smtClean="0"/>
              <a:t>‹#›</a:t>
            </a:fld>
            <a:endParaRPr lang="en-US"/>
          </a:p>
        </p:txBody>
      </p:sp>
    </p:spTree>
    <p:extLst>
      <p:ext uri="{BB962C8B-B14F-4D97-AF65-F5344CB8AC3E}">
        <p14:creationId xmlns:p14="http://schemas.microsoft.com/office/powerpoint/2010/main" val="650006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6CFE5-12A6-BA47-B699-F874D47C3C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5D50312-66E2-CE4D-A336-16502BB560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9F34BB-C214-0248-8C8E-B8EAD8A8ED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255B6A1-0B47-204C-996F-307206AF0EAE}"/>
              </a:ext>
            </a:extLst>
          </p:cNvPr>
          <p:cNvSpPr>
            <a:spLocks noGrp="1"/>
          </p:cNvSpPr>
          <p:nvPr>
            <p:ph type="dt" sz="half" idx="10"/>
          </p:nvPr>
        </p:nvSpPr>
        <p:spPr/>
        <p:txBody>
          <a:bodyPr/>
          <a:lstStyle/>
          <a:p>
            <a:fld id="{26A539A8-7225-5243-9779-42F07AC8153E}" type="datetimeFigureOut">
              <a:rPr lang="en-US" smtClean="0"/>
              <a:t>8/23/2018</a:t>
            </a:fld>
            <a:endParaRPr lang="en-US"/>
          </a:p>
        </p:txBody>
      </p:sp>
      <p:sp>
        <p:nvSpPr>
          <p:cNvPr id="6" name="Footer Placeholder 5">
            <a:extLst>
              <a:ext uri="{FF2B5EF4-FFF2-40B4-BE49-F238E27FC236}">
                <a16:creationId xmlns:a16="http://schemas.microsoft.com/office/drawing/2014/main" id="{3F35E5CC-E4AE-2741-B84A-10D66B7698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B0D0CA-14D0-3243-8F2F-B814D83FF366}"/>
              </a:ext>
            </a:extLst>
          </p:cNvPr>
          <p:cNvSpPr>
            <a:spLocks noGrp="1"/>
          </p:cNvSpPr>
          <p:nvPr>
            <p:ph type="sldNum" sz="quarter" idx="12"/>
          </p:nvPr>
        </p:nvSpPr>
        <p:spPr/>
        <p:txBody>
          <a:bodyPr/>
          <a:lstStyle/>
          <a:p>
            <a:fld id="{04429AC2-43CE-6246-9F41-09123BB0F860}" type="slidenum">
              <a:rPr lang="en-US" smtClean="0"/>
              <a:t>‹#›</a:t>
            </a:fld>
            <a:endParaRPr lang="en-US"/>
          </a:p>
        </p:txBody>
      </p:sp>
    </p:spTree>
    <p:extLst>
      <p:ext uri="{BB962C8B-B14F-4D97-AF65-F5344CB8AC3E}">
        <p14:creationId xmlns:p14="http://schemas.microsoft.com/office/powerpoint/2010/main" val="1937046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4D33C-F3FE-FA46-A2C5-8BBE596ED7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3CB86CB-31CC-5F4B-85C9-3EC3CD4A1D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EA3368A-5CA0-094C-8A95-21DCA29953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7734C60-78B8-B74E-B693-CCC1F69BE3B0}"/>
              </a:ext>
            </a:extLst>
          </p:cNvPr>
          <p:cNvSpPr>
            <a:spLocks noGrp="1"/>
          </p:cNvSpPr>
          <p:nvPr>
            <p:ph type="dt" sz="half" idx="10"/>
          </p:nvPr>
        </p:nvSpPr>
        <p:spPr/>
        <p:txBody>
          <a:bodyPr/>
          <a:lstStyle/>
          <a:p>
            <a:fld id="{26A539A8-7225-5243-9779-42F07AC8153E}" type="datetimeFigureOut">
              <a:rPr lang="en-US" smtClean="0"/>
              <a:t>8/23/2018</a:t>
            </a:fld>
            <a:endParaRPr lang="en-US"/>
          </a:p>
        </p:txBody>
      </p:sp>
      <p:sp>
        <p:nvSpPr>
          <p:cNvPr id="6" name="Footer Placeholder 5">
            <a:extLst>
              <a:ext uri="{FF2B5EF4-FFF2-40B4-BE49-F238E27FC236}">
                <a16:creationId xmlns:a16="http://schemas.microsoft.com/office/drawing/2014/main" id="{2C7235C8-1B68-E84B-8F52-266D553378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2698E0-DCDF-3A44-B910-DD105B8D0983}"/>
              </a:ext>
            </a:extLst>
          </p:cNvPr>
          <p:cNvSpPr>
            <a:spLocks noGrp="1"/>
          </p:cNvSpPr>
          <p:nvPr>
            <p:ph type="sldNum" sz="quarter" idx="12"/>
          </p:nvPr>
        </p:nvSpPr>
        <p:spPr/>
        <p:txBody>
          <a:bodyPr/>
          <a:lstStyle/>
          <a:p>
            <a:fld id="{04429AC2-43CE-6246-9F41-09123BB0F860}" type="slidenum">
              <a:rPr lang="en-US" smtClean="0"/>
              <a:t>‹#›</a:t>
            </a:fld>
            <a:endParaRPr lang="en-US"/>
          </a:p>
        </p:txBody>
      </p:sp>
    </p:spTree>
    <p:extLst>
      <p:ext uri="{BB962C8B-B14F-4D97-AF65-F5344CB8AC3E}">
        <p14:creationId xmlns:p14="http://schemas.microsoft.com/office/powerpoint/2010/main" val="2463254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82CC09-852A-FC44-80C0-A8FDED66EC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B43FCD7-B878-8048-BCEF-4110632EF7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5867D2-95FE-5D48-AE4A-8BE1645026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A539A8-7225-5243-9779-42F07AC8153E}" type="datetimeFigureOut">
              <a:rPr lang="en-US" smtClean="0"/>
              <a:t>8/23/2018</a:t>
            </a:fld>
            <a:endParaRPr lang="en-US"/>
          </a:p>
        </p:txBody>
      </p:sp>
      <p:sp>
        <p:nvSpPr>
          <p:cNvPr id="5" name="Footer Placeholder 4">
            <a:extLst>
              <a:ext uri="{FF2B5EF4-FFF2-40B4-BE49-F238E27FC236}">
                <a16:creationId xmlns:a16="http://schemas.microsoft.com/office/drawing/2014/main" id="{3AB853C9-93E9-B849-8AF3-AC8862A6C1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263C67B-5A27-5F4E-BDA0-B8A463A8AD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429AC2-43CE-6246-9F41-09123BB0F860}" type="slidenum">
              <a:rPr lang="en-US" smtClean="0"/>
              <a:t>‹#›</a:t>
            </a:fld>
            <a:endParaRPr lang="en-US"/>
          </a:p>
        </p:txBody>
      </p:sp>
    </p:spTree>
    <p:extLst>
      <p:ext uri="{BB962C8B-B14F-4D97-AF65-F5344CB8AC3E}">
        <p14:creationId xmlns:p14="http://schemas.microsoft.com/office/powerpoint/2010/main" val="3760524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EC466-5691-5648-94BE-E664DF8C5093}"/>
              </a:ext>
            </a:extLst>
          </p:cNvPr>
          <p:cNvSpPr>
            <a:spLocks noGrp="1"/>
          </p:cNvSpPr>
          <p:nvPr>
            <p:ph type="ctrTitle"/>
          </p:nvPr>
        </p:nvSpPr>
        <p:spPr/>
        <p:txBody>
          <a:bodyPr/>
          <a:lstStyle/>
          <a:p>
            <a:r>
              <a:rPr lang="en-US" dirty="0" smtClean="0"/>
              <a:t>Some things to remember </a:t>
            </a:r>
            <a:endParaRPr lang="en-US" dirty="0"/>
          </a:p>
        </p:txBody>
      </p:sp>
      <p:sp>
        <p:nvSpPr>
          <p:cNvPr id="4" name="Subtitle 3"/>
          <p:cNvSpPr>
            <a:spLocks noGrp="1"/>
          </p:cNvSpPr>
          <p:nvPr>
            <p:ph type="subTitle" idx="1"/>
          </p:nvPr>
        </p:nvSpPr>
        <p:spPr/>
        <p:txBody>
          <a:bodyPr/>
          <a:lstStyle/>
          <a:p>
            <a:r>
              <a:rPr lang="en-US" dirty="0"/>
              <a:t>Beverly Marshall</a:t>
            </a:r>
          </a:p>
          <a:p>
            <a:r>
              <a:rPr lang="en-US" dirty="0"/>
              <a:t>Faculty Athletics Representative</a:t>
            </a:r>
          </a:p>
        </p:txBody>
      </p:sp>
      <p:pic>
        <p:nvPicPr>
          <p:cNvPr id="5" name="Picture 4"/>
          <p:cNvPicPr>
            <a:picLocks noChangeAspect="1"/>
          </p:cNvPicPr>
          <p:nvPr/>
        </p:nvPicPr>
        <p:blipFill>
          <a:blip r:embed="rId2"/>
          <a:stretch>
            <a:fillRect/>
          </a:stretch>
        </p:blipFill>
        <p:spPr>
          <a:xfrm>
            <a:off x="727160" y="527209"/>
            <a:ext cx="1365622" cy="1201016"/>
          </a:xfrm>
          <a:prstGeom prst="rect">
            <a:avLst/>
          </a:prstGeom>
        </p:spPr>
      </p:pic>
    </p:spTree>
    <p:extLst>
      <p:ext uri="{BB962C8B-B14F-4D97-AF65-F5344CB8AC3E}">
        <p14:creationId xmlns:p14="http://schemas.microsoft.com/office/powerpoint/2010/main" val="3663546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Faculty/Staff Tickets</a:t>
            </a:r>
            <a:endParaRPr lang="en-US" dirty="0"/>
          </a:p>
        </p:txBody>
      </p:sp>
      <p:sp>
        <p:nvSpPr>
          <p:cNvPr id="3" name="Content Placeholder 2"/>
          <p:cNvSpPr>
            <a:spLocks noGrp="1"/>
          </p:cNvSpPr>
          <p:nvPr>
            <p:ph idx="1"/>
          </p:nvPr>
        </p:nvSpPr>
        <p:spPr/>
        <p:txBody>
          <a:bodyPr>
            <a:normAutofit/>
          </a:bodyPr>
          <a:lstStyle/>
          <a:p>
            <a:r>
              <a:rPr lang="en-US" dirty="0" smtClean="0"/>
              <a:t>Faculty </a:t>
            </a:r>
            <a:r>
              <a:rPr lang="en-US" dirty="0"/>
              <a:t>and staff tickets are meant for personal use.</a:t>
            </a:r>
          </a:p>
          <a:p>
            <a:pPr lvl="1"/>
            <a:r>
              <a:rPr lang="en-US" dirty="0" smtClean="0"/>
              <a:t>Season </a:t>
            </a:r>
            <a:r>
              <a:rPr lang="en-US" dirty="0"/>
              <a:t>ticket packets cannot be sold and individual tickets cannot be sold for a profit.</a:t>
            </a:r>
          </a:p>
          <a:p>
            <a:pPr lvl="1"/>
            <a:r>
              <a:rPr lang="en-US" dirty="0" smtClean="0"/>
              <a:t>Violators </a:t>
            </a:r>
            <a:r>
              <a:rPr lang="en-US" dirty="0"/>
              <a:t>can lose ticket purchasing rights permanently.</a:t>
            </a:r>
          </a:p>
          <a:p>
            <a:pPr marL="457200" lvl="1" indent="0">
              <a:buNone/>
            </a:pPr>
            <a:endParaRPr lang="en-US" dirty="0"/>
          </a:p>
          <a:p>
            <a:r>
              <a:rPr lang="en-US" dirty="0"/>
              <a:t>Do not allow “others” to copy your tickets.  Don’t post on Facebook!</a:t>
            </a:r>
          </a:p>
          <a:p>
            <a:endParaRPr lang="en-US" dirty="0"/>
          </a:p>
        </p:txBody>
      </p:sp>
    </p:spTree>
    <p:extLst>
      <p:ext uri="{BB962C8B-B14F-4D97-AF65-F5344CB8AC3E}">
        <p14:creationId xmlns:p14="http://schemas.microsoft.com/office/powerpoint/2010/main" val="26422983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Regarding Student-Athletes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Remember that Intercollegiate Athletic Events are University Excused Absences</a:t>
            </a:r>
          </a:p>
          <a:p>
            <a:pPr lvl="1"/>
            <a:r>
              <a:rPr lang="en-US" dirty="0" smtClean="0"/>
              <a:t>Please follow AU policies as outlined in the Auburn Bulletin</a:t>
            </a:r>
          </a:p>
          <a:p>
            <a:pPr lvl="2"/>
            <a:r>
              <a:rPr lang="en-US" dirty="0" smtClean="0"/>
              <a:t>Academic Policies under Class Attendance and Examinations</a:t>
            </a:r>
          </a:p>
          <a:p>
            <a:pPr lvl="1"/>
            <a:r>
              <a:rPr lang="en-US" dirty="0" smtClean="0"/>
              <a:t>On the other hand, practice is generally not excused:</a:t>
            </a:r>
          </a:p>
          <a:p>
            <a:pPr lvl="2"/>
            <a:r>
              <a:rPr lang="en-US" b="1" u="sng" dirty="0"/>
              <a:t>17.1.5.5.1 </a:t>
            </a:r>
            <a:r>
              <a:rPr lang="en-US" b="1" u="sng" dirty="0" smtClean="0"/>
              <a:t>(NCAA) No </a:t>
            </a:r>
            <a:r>
              <a:rPr lang="en-US" b="1" u="sng" dirty="0"/>
              <a:t>Class Time Missed for Practice Activities</a:t>
            </a:r>
          </a:p>
          <a:p>
            <a:pPr lvl="3"/>
            <a:r>
              <a:rPr lang="en-US" dirty="0"/>
              <a:t>No class time shall be missed for practice activities except when a team is traveling to an away-from-home contest and the practice is in conjunction with the contest. </a:t>
            </a:r>
          </a:p>
          <a:p>
            <a:r>
              <a:rPr lang="en-US" dirty="0" smtClean="0"/>
              <a:t>Please help by responding to information requests from the Academic Services within the Athletic Department regarding</a:t>
            </a:r>
          </a:p>
          <a:p>
            <a:pPr lvl="1"/>
            <a:r>
              <a:rPr lang="en-US" dirty="0" smtClean="0"/>
              <a:t>Unexcused absences with dates</a:t>
            </a:r>
          </a:p>
          <a:p>
            <a:pPr lvl="1"/>
            <a:r>
              <a:rPr lang="en-US" dirty="0" smtClean="0"/>
              <a:t>Student performance in the course – most importantly identifying any “at risk” students</a:t>
            </a:r>
            <a:endParaRPr lang="en-US" dirty="0"/>
          </a:p>
        </p:txBody>
      </p:sp>
    </p:spTree>
    <p:extLst>
      <p:ext uri="{BB962C8B-B14F-4D97-AF65-F5344CB8AC3E}">
        <p14:creationId xmlns:p14="http://schemas.microsoft.com/office/powerpoint/2010/main" val="20567220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Grade Changes</a:t>
            </a:r>
            <a:endParaRPr lang="en-US" dirty="0"/>
          </a:p>
        </p:txBody>
      </p:sp>
      <p:sp>
        <p:nvSpPr>
          <p:cNvPr id="3" name="Content Placeholder 2"/>
          <p:cNvSpPr>
            <a:spLocks noGrp="1"/>
          </p:cNvSpPr>
          <p:nvPr>
            <p:ph idx="1"/>
          </p:nvPr>
        </p:nvSpPr>
        <p:spPr/>
        <p:txBody>
          <a:bodyPr/>
          <a:lstStyle/>
          <a:p>
            <a:r>
              <a:rPr lang="en-US" dirty="0" smtClean="0"/>
              <a:t>As the FAR, I am notified of grade changes involving student-athletes</a:t>
            </a:r>
          </a:p>
          <a:p>
            <a:r>
              <a:rPr lang="en-US" dirty="0" smtClean="0"/>
              <a:t>Make </a:t>
            </a:r>
            <a:r>
              <a:rPr lang="en-US" dirty="0"/>
              <a:t>sure </a:t>
            </a:r>
            <a:r>
              <a:rPr lang="en-US" dirty="0" smtClean="0"/>
              <a:t>any grade changes are </a:t>
            </a:r>
            <a:r>
              <a:rPr lang="en-US" dirty="0"/>
              <a:t>not done because they are a student-athlete and that </a:t>
            </a:r>
            <a:r>
              <a:rPr lang="en-US" dirty="0" smtClean="0"/>
              <a:t>they would </a:t>
            </a:r>
            <a:r>
              <a:rPr lang="en-US" dirty="0"/>
              <a:t>have been done for any student. </a:t>
            </a:r>
            <a:endParaRPr lang="en-US" dirty="0" smtClean="0"/>
          </a:p>
          <a:p>
            <a:r>
              <a:rPr lang="en-US" dirty="0" smtClean="0"/>
              <a:t>I email all faculty initiating a student-athlete grade change</a:t>
            </a:r>
          </a:p>
          <a:p>
            <a:pPr lvl="1"/>
            <a:r>
              <a:rPr lang="en-US" dirty="0" smtClean="0"/>
              <a:t>Any </a:t>
            </a:r>
            <a:r>
              <a:rPr lang="en-US" dirty="0"/>
              <a:t>background you can provide is helpful since it is important to have documentation on this in the event our program is audited.  </a:t>
            </a:r>
            <a:endParaRPr lang="en-US" dirty="0" smtClean="0"/>
          </a:p>
        </p:txBody>
      </p:sp>
    </p:spTree>
    <p:extLst>
      <p:ext uri="{BB962C8B-B14F-4D97-AF65-F5344CB8AC3E}">
        <p14:creationId xmlns:p14="http://schemas.microsoft.com/office/powerpoint/2010/main" val="1506409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Advice from Athletes to Professors</a:t>
            </a:r>
            <a:br>
              <a:rPr lang="en-US" dirty="0" smtClean="0"/>
            </a:br>
            <a:r>
              <a:rPr lang="en-US" sz="2700" i="1" dirty="0" smtClean="0"/>
              <a:t>Inside </a:t>
            </a:r>
            <a:r>
              <a:rPr lang="en-US" sz="2700" i="1" dirty="0"/>
              <a:t>Higher Education </a:t>
            </a:r>
            <a:r>
              <a:rPr lang="en-US" sz="2700" dirty="0" smtClean="0"/>
              <a:t>by Evan </a:t>
            </a:r>
            <a:r>
              <a:rPr lang="en-US" sz="2700" dirty="0"/>
              <a:t>Tucker and Michael </a:t>
            </a:r>
            <a:r>
              <a:rPr lang="en-US" sz="2700" dirty="0" smtClean="0"/>
              <a:t>Nelson - August </a:t>
            </a:r>
            <a:r>
              <a:rPr lang="en-US" sz="2700" dirty="0"/>
              <a:t>25, </a:t>
            </a:r>
            <a:r>
              <a:rPr lang="en-US" sz="2700" dirty="0" smtClean="0"/>
              <a:t>2017</a:t>
            </a:r>
            <a:endParaRPr lang="en-US" sz="2700" dirty="0"/>
          </a:p>
        </p:txBody>
      </p:sp>
      <p:sp>
        <p:nvSpPr>
          <p:cNvPr id="3" name="Content Placeholder 2"/>
          <p:cNvSpPr>
            <a:spLocks noGrp="1"/>
          </p:cNvSpPr>
          <p:nvPr>
            <p:ph idx="1"/>
          </p:nvPr>
        </p:nvSpPr>
        <p:spPr/>
        <p:txBody>
          <a:bodyPr>
            <a:normAutofit fontScale="62500" lnSpcReduction="20000"/>
          </a:bodyPr>
          <a:lstStyle/>
          <a:p>
            <a:r>
              <a:rPr lang="en-US" dirty="0" smtClean="0"/>
              <a:t>Recognize </a:t>
            </a:r>
            <a:r>
              <a:rPr lang="en-US" dirty="0"/>
              <a:t>that injuries happen, and it’s worse for us than for you. </a:t>
            </a:r>
            <a:endParaRPr lang="en-US" dirty="0" smtClean="0"/>
          </a:p>
          <a:p>
            <a:pPr lvl="1"/>
            <a:r>
              <a:rPr lang="en-US" dirty="0" smtClean="0"/>
              <a:t>Work </a:t>
            </a:r>
            <a:r>
              <a:rPr lang="en-US" dirty="0"/>
              <a:t>with us to set a reasonable schedule for catching up on assignments.</a:t>
            </a:r>
          </a:p>
          <a:p>
            <a:r>
              <a:rPr lang="en-US" dirty="0" smtClean="0"/>
              <a:t>Understand </a:t>
            </a:r>
            <a:r>
              <a:rPr lang="en-US" dirty="0"/>
              <a:t>that we don’t make the schedule. </a:t>
            </a:r>
            <a:endParaRPr lang="en-US" dirty="0" smtClean="0"/>
          </a:p>
          <a:p>
            <a:pPr lvl="1"/>
            <a:r>
              <a:rPr lang="en-US" dirty="0" smtClean="0"/>
              <a:t>If </a:t>
            </a:r>
            <a:r>
              <a:rPr lang="en-US" dirty="0"/>
              <a:t>we need to miss class for a game, we can’t do anything about it. It’s our job to do what it takes to make up the work, but when a professor tells us, “That’s an important day you’re going to miss,” it doesn’t change the fact that we still have a game.</a:t>
            </a:r>
          </a:p>
          <a:p>
            <a:r>
              <a:rPr lang="en-US" dirty="0" smtClean="0"/>
              <a:t>Address </a:t>
            </a:r>
            <a:r>
              <a:rPr lang="en-US" dirty="0"/>
              <a:t>your internal biases. </a:t>
            </a:r>
            <a:endParaRPr lang="en-US" dirty="0" smtClean="0"/>
          </a:p>
          <a:p>
            <a:pPr lvl="1"/>
            <a:r>
              <a:rPr lang="en-US" dirty="0" smtClean="0"/>
              <a:t>Undoubtedly </a:t>
            </a:r>
            <a:r>
              <a:rPr lang="en-US" dirty="0"/>
              <a:t>some student- athletes are uninterested and uninvolved, but some professors project this trait onto every athlete they teach. </a:t>
            </a:r>
            <a:endParaRPr lang="en-US" dirty="0" smtClean="0"/>
          </a:p>
          <a:p>
            <a:pPr lvl="1"/>
            <a:r>
              <a:rPr lang="en-US" dirty="0" smtClean="0"/>
              <a:t>Know </a:t>
            </a:r>
            <a:r>
              <a:rPr lang="en-US" dirty="0"/>
              <a:t>that many student athletes are just as passionate about their field of study as their sport and that assuming the worst about a student is more likely to foster undesirable traits than to diminish them.</a:t>
            </a:r>
          </a:p>
          <a:p>
            <a:r>
              <a:rPr lang="en-US" dirty="0" smtClean="0"/>
              <a:t>Know </a:t>
            </a:r>
            <a:r>
              <a:rPr lang="en-US" dirty="0"/>
              <a:t>that we’re sorry for dozing in class. </a:t>
            </a:r>
            <a:endParaRPr lang="en-US" dirty="0" smtClean="0"/>
          </a:p>
          <a:p>
            <a:pPr lvl="1"/>
            <a:r>
              <a:rPr lang="en-US" dirty="0" smtClean="0"/>
              <a:t>That’s </a:t>
            </a:r>
            <a:r>
              <a:rPr lang="en-US" dirty="0"/>
              <a:t>not a suggestion but an apology. Late evenings watching game film before studying in the library and early-morning practices sometimes get the best of us, regardless of how interested we are in your class.</a:t>
            </a:r>
          </a:p>
          <a:p>
            <a:r>
              <a:rPr lang="en-US" dirty="0" smtClean="0"/>
              <a:t>Be </a:t>
            </a:r>
            <a:r>
              <a:rPr lang="en-US" dirty="0"/>
              <a:t>clear about expectations. </a:t>
            </a:r>
            <a:endParaRPr lang="en-US" dirty="0" smtClean="0"/>
          </a:p>
          <a:p>
            <a:pPr lvl="1"/>
            <a:r>
              <a:rPr lang="en-US" dirty="0" smtClean="0"/>
              <a:t>Athletes </a:t>
            </a:r>
            <a:r>
              <a:rPr lang="en-US" dirty="0"/>
              <a:t>are accustomed to being told by coaches exactly what we’re supposed to do on the field. Be clear and consistent with instructions and due dates. We’ll perform better when our professors are as clear as our coaches.</a:t>
            </a:r>
          </a:p>
          <a:p>
            <a:endParaRPr lang="en-US" dirty="0"/>
          </a:p>
        </p:txBody>
      </p:sp>
    </p:spTree>
    <p:extLst>
      <p:ext uri="{BB962C8B-B14F-4D97-AF65-F5344CB8AC3E}">
        <p14:creationId xmlns:p14="http://schemas.microsoft.com/office/powerpoint/2010/main" val="32130853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2277</TotalTime>
  <Words>503</Words>
  <Application>Microsoft Office PowerPoint</Application>
  <PresentationFormat>Widescreen</PresentationFormat>
  <Paragraphs>36</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Some things to remember </vt:lpstr>
      <vt:lpstr>Faculty/Staff Tickets</vt:lpstr>
      <vt:lpstr>Regarding Student-Athletes</vt:lpstr>
      <vt:lpstr>Grade Changes</vt:lpstr>
      <vt:lpstr>Advice from Athletes to Professors Inside Higher Education by Evan Tucker and Michael Nelson - August 25, 2017</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Beverly Marshall</cp:lastModifiedBy>
  <cp:revision>132</cp:revision>
  <cp:lastPrinted>2018-08-23T16:15:09Z</cp:lastPrinted>
  <dcterms:created xsi:type="dcterms:W3CDTF">2018-03-05T03:16:28Z</dcterms:created>
  <dcterms:modified xsi:type="dcterms:W3CDTF">2018-08-23T22:17:12Z</dcterms:modified>
</cp:coreProperties>
</file>