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4" r:id="rId4"/>
    <p:sldId id="266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6" y="12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tds0009\OneDrive%20-%20Auburn%20University\Committee%20Work\TEC\Correl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Sheet1!$A$2:$A$100</c:f>
              <c:numCache>
                <c:formatCode>General</c:formatCode>
                <c:ptCount val="99"/>
                <c:pt idx="0">
                  <c:v>3.5591256807092577</c:v>
                </c:pt>
                <c:pt idx="1">
                  <c:v>3.3885662434622645</c:v>
                </c:pt>
                <c:pt idx="2">
                  <c:v>2.6359357710462064</c:v>
                </c:pt>
                <c:pt idx="3">
                  <c:v>4.0962557578459382</c:v>
                </c:pt>
                <c:pt idx="4">
                  <c:v>3.5931548711378127</c:v>
                </c:pt>
                <c:pt idx="5">
                  <c:v>5.9804142315406352</c:v>
                </c:pt>
                <c:pt idx="6">
                  <c:v>1.0602033990435302</c:v>
                </c:pt>
                <c:pt idx="7">
                  <c:v>1.5981204577255994</c:v>
                </c:pt>
                <c:pt idx="8">
                  <c:v>3.3795709642581642</c:v>
                </c:pt>
                <c:pt idx="9">
                  <c:v>4.5398591274861246</c:v>
                </c:pt>
                <c:pt idx="10">
                  <c:v>1.5948816624004394</c:v>
                </c:pt>
                <c:pt idx="11">
                  <c:v>4.598514930345118</c:v>
                </c:pt>
                <c:pt idx="12">
                  <c:v>5.2498780484311283</c:v>
                </c:pt>
                <c:pt idx="13">
                  <c:v>5.7505090897902846</c:v>
                </c:pt>
                <c:pt idx="14">
                  <c:v>2.7264498490840197</c:v>
                </c:pt>
                <c:pt idx="15">
                  <c:v>3.4257170944474638</c:v>
                </c:pt>
                <c:pt idx="16">
                  <c:v>5.9043878074735403</c:v>
                </c:pt>
                <c:pt idx="17">
                  <c:v>4.7934261513873935</c:v>
                </c:pt>
                <c:pt idx="18">
                  <c:v>4.1117394671309739</c:v>
                </c:pt>
                <c:pt idx="19">
                  <c:v>1.2281921217218041</c:v>
                </c:pt>
                <c:pt idx="20">
                  <c:v>1.1780041283927858</c:v>
                </c:pt>
                <c:pt idx="21">
                  <c:v>1.6498324603307992</c:v>
                </c:pt>
                <c:pt idx="22">
                  <c:v>1.2908554160967469</c:v>
                </c:pt>
                <c:pt idx="23">
                  <c:v>2.4841580775100738</c:v>
                </c:pt>
                <c:pt idx="24">
                  <c:v>3.5074481929186732</c:v>
                </c:pt>
                <c:pt idx="25">
                  <c:v>5.6122288587503135</c:v>
                </c:pt>
                <c:pt idx="26">
                  <c:v>4.4187845175620168</c:v>
                </c:pt>
                <c:pt idx="27">
                  <c:v>4.166420153575018</c:v>
                </c:pt>
                <c:pt idx="28">
                  <c:v>4.8607753871474415</c:v>
                </c:pt>
                <c:pt idx="29">
                  <c:v>1.1628478104248643</c:v>
                </c:pt>
                <c:pt idx="30">
                  <c:v>3.123072415124625</c:v>
                </c:pt>
                <c:pt idx="31">
                  <c:v>1.7885822642128915</c:v>
                </c:pt>
                <c:pt idx="32">
                  <c:v>3.763908461201936</c:v>
                </c:pt>
                <c:pt idx="33">
                  <c:v>2.8452624080237001</c:v>
                </c:pt>
                <c:pt idx="34">
                  <c:v>2.070908549008891</c:v>
                </c:pt>
                <c:pt idx="35">
                  <c:v>5.9839498742949218</c:v>
                </c:pt>
                <c:pt idx="36">
                  <c:v>1.0303779379464686</c:v>
                </c:pt>
                <c:pt idx="37">
                  <c:v>3.5359074072912335</c:v>
                </c:pt>
                <c:pt idx="38">
                  <c:v>5.6786304307170212</c:v>
                </c:pt>
                <c:pt idx="39">
                  <c:v>2.4986746106296778</c:v>
                </c:pt>
                <c:pt idx="40">
                  <c:v>3.1599083079490811</c:v>
                </c:pt>
                <c:pt idx="41">
                  <c:v>2.5886637906078249</c:v>
                </c:pt>
                <c:pt idx="42">
                  <c:v>1.0884622253943235</c:v>
                </c:pt>
                <c:pt idx="43">
                  <c:v>1.8721982501447201</c:v>
                </c:pt>
                <c:pt idx="44">
                  <c:v>1.7838766928762197</c:v>
                </c:pt>
                <c:pt idx="45">
                  <c:v>5.7609723266214132</c:v>
                </c:pt>
                <c:pt idx="46">
                  <c:v>4.050348365213722</c:v>
                </c:pt>
                <c:pt idx="47">
                  <c:v>1.9972584375645965</c:v>
                </c:pt>
                <c:pt idx="48">
                  <c:v>2.4155065990053117</c:v>
                </c:pt>
                <c:pt idx="49">
                  <c:v>3.0178565103560686</c:v>
                </c:pt>
                <c:pt idx="50">
                  <c:v>3.996658073971048</c:v>
                </c:pt>
                <c:pt idx="51">
                  <c:v>3.0903997425921261</c:v>
                </c:pt>
                <c:pt idx="52">
                  <c:v>1.7715971255674958</c:v>
                </c:pt>
                <c:pt idx="53">
                  <c:v>1.9927057789172977</c:v>
                </c:pt>
                <c:pt idx="54">
                  <c:v>5.5034671877510846</c:v>
                </c:pt>
                <c:pt idx="55">
                  <c:v>1.5573376698885113</c:v>
                </c:pt>
                <c:pt idx="56">
                  <c:v>2.1076783749740571</c:v>
                </c:pt>
                <c:pt idx="57">
                  <c:v>4.961276545887813</c:v>
                </c:pt>
                <c:pt idx="58">
                  <c:v>1.1820900768507272</c:v>
                </c:pt>
                <c:pt idx="59">
                  <c:v>5.4892299186903983</c:v>
                </c:pt>
                <c:pt idx="60">
                  <c:v>2.6919094882905483</c:v>
                </c:pt>
                <c:pt idx="61">
                  <c:v>2.2105323933064938</c:v>
                </c:pt>
                <c:pt idx="62">
                  <c:v>1.7059927401132882</c:v>
                </c:pt>
                <c:pt idx="63">
                  <c:v>3.6943473028950393</c:v>
                </c:pt>
                <c:pt idx="64">
                  <c:v>5.3808731460012496</c:v>
                </c:pt>
                <c:pt idx="65">
                  <c:v>5.3641670129727572</c:v>
                </c:pt>
                <c:pt idx="66">
                  <c:v>5.9020134937018156</c:v>
                </c:pt>
                <c:pt idx="67">
                  <c:v>4.7354335351847112</c:v>
                </c:pt>
                <c:pt idx="68">
                  <c:v>3.4191549723036587</c:v>
                </c:pt>
                <c:pt idx="69">
                  <c:v>2.7043017968535423</c:v>
                </c:pt>
                <c:pt idx="70">
                  <c:v>2.4339362469036132</c:v>
                </c:pt>
                <c:pt idx="71">
                  <c:v>4.5067656636238098</c:v>
                </c:pt>
                <c:pt idx="72">
                  <c:v>4.9777750975918025</c:v>
                </c:pt>
                <c:pt idx="73">
                  <c:v>1.2831191662698984</c:v>
                </c:pt>
                <c:pt idx="74">
                  <c:v>2.5817514632362872</c:v>
                </c:pt>
                <c:pt idx="75">
                  <c:v>4.1166118162218481</c:v>
                </c:pt>
                <c:pt idx="76">
                  <c:v>4.6712865950539708</c:v>
                </c:pt>
                <c:pt idx="77">
                  <c:v>5.433564665960148</c:v>
                </c:pt>
                <c:pt idx="78">
                  <c:v>1.0252252677455544</c:v>
                </c:pt>
                <c:pt idx="79">
                  <c:v>1.181656057247892</c:v>
                </c:pt>
                <c:pt idx="80">
                  <c:v>3.4090485484339297</c:v>
                </c:pt>
                <c:pt idx="81">
                  <c:v>1.2293751121032983</c:v>
                </c:pt>
                <c:pt idx="82">
                  <c:v>2.6611815092619509</c:v>
                </c:pt>
                <c:pt idx="83">
                  <c:v>4.4950424009002745</c:v>
                </c:pt>
                <c:pt idx="84">
                  <c:v>5.7270649822894484</c:v>
                </c:pt>
                <c:pt idx="85">
                  <c:v>2.8256088369525969</c:v>
                </c:pt>
                <c:pt idx="86">
                  <c:v>3.4932804401032627</c:v>
                </c:pt>
                <c:pt idx="87">
                  <c:v>2.4112656924407929</c:v>
                </c:pt>
                <c:pt idx="88">
                  <c:v>3.5580329110380262</c:v>
                </c:pt>
                <c:pt idx="89">
                  <c:v>1.3714719193521887</c:v>
                </c:pt>
                <c:pt idx="90">
                  <c:v>1.787651656428352</c:v>
                </c:pt>
                <c:pt idx="91">
                  <c:v>1.1259747252333909</c:v>
                </c:pt>
                <c:pt idx="92">
                  <c:v>4.8355522905476391</c:v>
                </c:pt>
                <c:pt idx="93">
                  <c:v>2.5368771739304066</c:v>
                </c:pt>
                <c:pt idx="94">
                  <c:v>3.5899300700984895</c:v>
                </c:pt>
                <c:pt idx="95">
                  <c:v>4.538431222550571</c:v>
                </c:pt>
                <c:pt idx="96">
                  <c:v>2.4223349501844496</c:v>
                </c:pt>
                <c:pt idx="97">
                  <c:v>2.9280075666029006</c:v>
                </c:pt>
                <c:pt idx="98">
                  <c:v>4.6071090924087912</c:v>
                </c:pt>
              </c:numCache>
            </c:numRef>
          </c:xVal>
          <c:yVal>
            <c:numRef>
              <c:f>Sheet1!$B$2:$B$100</c:f>
              <c:numCache>
                <c:formatCode>General</c:formatCode>
                <c:ptCount val="99"/>
                <c:pt idx="0">
                  <c:v>8.2187273426818983</c:v>
                </c:pt>
                <c:pt idx="1">
                  <c:v>4.3298730467880091</c:v>
                </c:pt>
                <c:pt idx="2">
                  <c:v>4.3776886179030239</c:v>
                </c:pt>
                <c:pt idx="3">
                  <c:v>10.084709380655182</c:v>
                </c:pt>
                <c:pt idx="4">
                  <c:v>7.0924791409523822</c:v>
                </c:pt>
                <c:pt idx="5">
                  <c:v>7.192248051316608</c:v>
                </c:pt>
                <c:pt idx="6">
                  <c:v>4.422937350267377</c:v>
                </c:pt>
                <c:pt idx="7">
                  <c:v>3.1497173160307721</c:v>
                </c:pt>
                <c:pt idx="8">
                  <c:v>5.2107669471419857</c:v>
                </c:pt>
                <c:pt idx="9">
                  <c:v>6.7600681952342017</c:v>
                </c:pt>
                <c:pt idx="10">
                  <c:v>4.5511635281452474</c:v>
                </c:pt>
                <c:pt idx="11">
                  <c:v>4.3592029615791059</c:v>
                </c:pt>
                <c:pt idx="12">
                  <c:v>6.1012774169606736</c:v>
                </c:pt>
                <c:pt idx="13">
                  <c:v>6.6854554587586463</c:v>
                </c:pt>
                <c:pt idx="14">
                  <c:v>4.9162753896624718</c:v>
                </c:pt>
                <c:pt idx="15">
                  <c:v>3.7086142553530497</c:v>
                </c:pt>
                <c:pt idx="16">
                  <c:v>10.539792160568503</c:v>
                </c:pt>
                <c:pt idx="17">
                  <c:v>6.1289908605318546</c:v>
                </c:pt>
                <c:pt idx="18">
                  <c:v>5.4473171942889964</c:v>
                </c:pt>
                <c:pt idx="19">
                  <c:v>2.3090190573699494</c:v>
                </c:pt>
                <c:pt idx="20">
                  <c:v>4.3553234472063984</c:v>
                </c:pt>
                <c:pt idx="21">
                  <c:v>7.4964599758680865</c:v>
                </c:pt>
                <c:pt idx="22">
                  <c:v>5.1118811269511752</c:v>
                </c:pt>
                <c:pt idx="23">
                  <c:v>3.3295355836393936</c:v>
                </c:pt>
                <c:pt idx="24">
                  <c:v>8.3332463571996236</c:v>
                </c:pt>
                <c:pt idx="25">
                  <c:v>5.1903616702676567</c:v>
                </c:pt>
                <c:pt idx="26">
                  <c:v>12.367851442009421</c:v>
                </c:pt>
                <c:pt idx="27">
                  <c:v>6.5327090000875376</c:v>
                </c:pt>
                <c:pt idx="28">
                  <c:v>2.9495402576524303</c:v>
                </c:pt>
                <c:pt idx="29">
                  <c:v>-2.018629750190664</c:v>
                </c:pt>
                <c:pt idx="30">
                  <c:v>2.7607769572481948</c:v>
                </c:pt>
                <c:pt idx="31">
                  <c:v>2.0442906106743011</c:v>
                </c:pt>
                <c:pt idx="32">
                  <c:v>5.3749136860028752</c:v>
                </c:pt>
                <c:pt idx="33">
                  <c:v>4.1712902137594678</c:v>
                </c:pt>
                <c:pt idx="34">
                  <c:v>9.1948004465214357</c:v>
                </c:pt>
                <c:pt idx="35">
                  <c:v>5.5501529532066867</c:v>
                </c:pt>
                <c:pt idx="36">
                  <c:v>3.3337862870457742</c:v>
                </c:pt>
                <c:pt idx="37">
                  <c:v>5.950005824073247</c:v>
                </c:pt>
                <c:pt idx="38">
                  <c:v>8.6331458656160613</c:v>
                </c:pt>
                <c:pt idx="39">
                  <c:v>-0.54796431829010661</c:v>
                </c:pt>
                <c:pt idx="40">
                  <c:v>3.9530541572714952</c:v>
                </c:pt>
                <c:pt idx="41">
                  <c:v>1.1811260777076278</c:v>
                </c:pt>
                <c:pt idx="42">
                  <c:v>3.8298890881503174</c:v>
                </c:pt>
                <c:pt idx="43">
                  <c:v>3.3067486710997827</c:v>
                </c:pt>
                <c:pt idx="44">
                  <c:v>3.131900051250998</c:v>
                </c:pt>
                <c:pt idx="45">
                  <c:v>4.5111227746418283</c:v>
                </c:pt>
                <c:pt idx="46">
                  <c:v>5.2392889474912971</c:v>
                </c:pt>
                <c:pt idx="47">
                  <c:v>4.4910920595464567</c:v>
                </c:pt>
                <c:pt idx="48">
                  <c:v>4.5804990339067277</c:v>
                </c:pt>
                <c:pt idx="49">
                  <c:v>5.2250809085355572</c:v>
                </c:pt>
                <c:pt idx="50">
                  <c:v>4.7267273937365335</c:v>
                </c:pt>
                <c:pt idx="51">
                  <c:v>4.1064381196533608</c:v>
                </c:pt>
                <c:pt idx="52">
                  <c:v>4.9762326216334101</c:v>
                </c:pt>
                <c:pt idx="53">
                  <c:v>2.9917300396596884</c:v>
                </c:pt>
                <c:pt idx="54">
                  <c:v>7.2173129312680642</c:v>
                </c:pt>
                <c:pt idx="55">
                  <c:v>5.11128934319433</c:v>
                </c:pt>
                <c:pt idx="56">
                  <c:v>1.5213683485175369</c:v>
                </c:pt>
                <c:pt idx="57">
                  <c:v>6.7897120391133718</c:v>
                </c:pt>
                <c:pt idx="58">
                  <c:v>3.3022403325903475</c:v>
                </c:pt>
                <c:pt idx="59">
                  <c:v>6.9107831318330346</c:v>
                </c:pt>
                <c:pt idx="60">
                  <c:v>4.1263584615746556</c:v>
                </c:pt>
                <c:pt idx="61">
                  <c:v>4.43164573476587</c:v>
                </c:pt>
                <c:pt idx="62">
                  <c:v>2.2990394959990939</c:v>
                </c:pt>
                <c:pt idx="63">
                  <c:v>4.5467511251798935</c:v>
                </c:pt>
                <c:pt idx="64">
                  <c:v>10.170496426633369</c:v>
                </c:pt>
                <c:pt idx="65">
                  <c:v>8.7993495202491339</c:v>
                </c:pt>
                <c:pt idx="66">
                  <c:v>2.7049215275501064</c:v>
                </c:pt>
                <c:pt idx="67">
                  <c:v>4.8761739367217585</c:v>
                </c:pt>
                <c:pt idx="68">
                  <c:v>6.4386878324999639</c:v>
                </c:pt>
                <c:pt idx="69">
                  <c:v>8.0574031874259919</c:v>
                </c:pt>
                <c:pt idx="70">
                  <c:v>8.6496483090328056</c:v>
                </c:pt>
                <c:pt idx="71">
                  <c:v>5.5742507244620496</c:v>
                </c:pt>
                <c:pt idx="72">
                  <c:v>4.0544238293184343</c:v>
                </c:pt>
                <c:pt idx="73">
                  <c:v>3.1619004403498612</c:v>
                </c:pt>
                <c:pt idx="74">
                  <c:v>7.371776760927883</c:v>
                </c:pt>
                <c:pt idx="75">
                  <c:v>10.070351479485732</c:v>
                </c:pt>
                <c:pt idx="76">
                  <c:v>8.9806573827349769</c:v>
                </c:pt>
                <c:pt idx="77">
                  <c:v>8.5220755198092881</c:v>
                </c:pt>
                <c:pt idx="78">
                  <c:v>4.5036462727531834</c:v>
                </c:pt>
                <c:pt idx="79">
                  <c:v>3.3885166450052253</c:v>
                </c:pt>
                <c:pt idx="80">
                  <c:v>6.2729914329578182</c:v>
                </c:pt>
                <c:pt idx="81">
                  <c:v>5.0949301874353488</c:v>
                </c:pt>
                <c:pt idx="82">
                  <c:v>7.3297915915828975</c:v>
                </c:pt>
                <c:pt idx="83">
                  <c:v>5.4499589837877771</c:v>
                </c:pt>
                <c:pt idx="84">
                  <c:v>10.137414531285479</c:v>
                </c:pt>
                <c:pt idx="85">
                  <c:v>8.6141876851837491</c:v>
                </c:pt>
                <c:pt idx="86">
                  <c:v>5.5589650496917109</c:v>
                </c:pt>
                <c:pt idx="87">
                  <c:v>3.2008242424351074</c:v>
                </c:pt>
                <c:pt idx="88">
                  <c:v>9.5489806666241375</c:v>
                </c:pt>
                <c:pt idx="89">
                  <c:v>1.576965224589387</c:v>
                </c:pt>
                <c:pt idx="90">
                  <c:v>0.3874135555190521</c:v>
                </c:pt>
                <c:pt idx="91">
                  <c:v>4.9281836029611386</c:v>
                </c:pt>
                <c:pt idx="92">
                  <c:v>6.9095828930055188</c:v>
                </c:pt>
                <c:pt idx="93">
                  <c:v>6.0717929210891306</c:v>
                </c:pt>
                <c:pt idx="94">
                  <c:v>4.2254379981260994</c:v>
                </c:pt>
                <c:pt idx="95">
                  <c:v>4.4122185588710039</c:v>
                </c:pt>
                <c:pt idx="96">
                  <c:v>6.16867129988362</c:v>
                </c:pt>
                <c:pt idx="97">
                  <c:v>3.0943448945238501</c:v>
                </c:pt>
                <c:pt idx="98">
                  <c:v>6.2690627112627508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B92-461A-B48A-D20AD43B8C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290688"/>
        <c:axId val="76306688"/>
      </c:scatterChart>
      <c:valAx>
        <c:axId val="76290688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baseline="0"/>
                  <a:t>SET Scores (Course Average)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6306688"/>
        <c:crosses val="autoZero"/>
        <c:crossBetween val="midCat"/>
      </c:valAx>
      <c:valAx>
        <c:axId val="76306688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Student Achievement/Learning   (Course</a:t>
                </a:r>
                <a:r>
                  <a:rPr lang="en-US" baseline="0"/>
                  <a:t> Average)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6290688"/>
        <c:crosses val="autoZero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0.32174</cdr:x>
      <cdr:y>0.30952</cdr:y>
    </cdr:from>
    <cdr:to>
      <cdr:x>0.34396</cdr:x>
      <cdr:y>0.34899</cdr:y>
    </cdr:to>
    <cdr:sp macro="" textlink="">
      <cdr:nvSpPr>
        <cdr:cNvPr id="2" name="Oval 1"/>
        <cdr:cNvSpPr/>
      </cdr:nvSpPr>
      <cdr:spPr>
        <a:xfrm xmlns:a="http://schemas.openxmlformats.org/drawingml/2006/main">
          <a:off x="2819400" y="1981200"/>
          <a:ext cx="194714" cy="252639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0.82609</cdr:x>
      <cdr:y>0.71429</cdr:y>
    </cdr:from>
    <cdr:to>
      <cdr:x>0.84831</cdr:x>
      <cdr:y>0.75377</cdr:y>
    </cdr:to>
    <cdr:sp macro="" textlink="">
      <cdr:nvSpPr>
        <cdr:cNvPr id="3" name="Oval 2"/>
        <cdr:cNvSpPr/>
      </cdr:nvSpPr>
      <cdr:spPr>
        <a:xfrm xmlns:a="http://schemas.openxmlformats.org/drawingml/2006/main">
          <a:off x="7239000" y="4572000"/>
          <a:ext cx="194714" cy="25270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72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56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6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7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53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2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83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819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87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9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27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70000"/>
                <a:lumOff val="30000"/>
              </a:schemeClr>
            </a:gs>
            <a:gs pos="100000">
              <a:schemeClr val="tx2">
                <a:lumMod val="75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077F1-D6D6-458F-A061-1149B9EC257D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93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Student Evaluations of Teaching (SETs)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1100" y="3886200"/>
            <a:ext cx="6781800" cy="2133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Review on the use of SETs, with recommendations for assessment of teaching faculty for employment decisions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89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Small sample bias in previous studies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Uttl</a:t>
            </a:r>
            <a:r>
              <a:rPr lang="en-US" dirty="0" smtClean="0">
                <a:solidFill>
                  <a:srgbClr val="FFFF00"/>
                </a:solidFill>
              </a:rPr>
              <a:t> et al. 2017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Previous studies did not consider effect of small sample bias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Studies with small sample sizes need stronger effects to get significance p-values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Studies without significant p-values don’t get published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03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-18143"/>
            <a:ext cx="4009481" cy="611414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-18143"/>
            <a:ext cx="3758540" cy="6114143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990600" y="6232266"/>
            <a:ext cx="1953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Feldman 1989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096000" y="6232267"/>
            <a:ext cx="1831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Clayson</a:t>
            </a:r>
            <a:r>
              <a:rPr lang="en-US" sz="2400" dirty="0" smtClean="0"/>
              <a:t> 2009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394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Small sample bias in previous studies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Uttl</a:t>
            </a:r>
            <a:r>
              <a:rPr lang="en-US" dirty="0" smtClean="0">
                <a:solidFill>
                  <a:srgbClr val="FFFF00"/>
                </a:solidFill>
              </a:rPr>
              <a:t> et al. 2017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Previous studies did not consider effect of small sample bias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Re-analysis of previous data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Adjusted r from 0.05 to 0.27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Analysis of new data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Adjusted r from -0.02 to -0.04</a:t>
            </a:r>
          </a:p>
        </p:txBody>
      </p:sp>
    </p:spTree>
    <p:extLst>
      <p:ext uri="{BB962C8B-B14F-4D97-AF65-F5344CB8AC3E}">
        <p14:creationId xmlns:p14="http://schemas.microsoft.com/office/powerpoint/2010/main" val="273019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Research on Bias in SETs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Numerous potential sources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Faculty rank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Faculty gender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Student gender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Faculty expressiveness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Student motivation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Required course or not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Expected grade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Level of course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Class size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Academic discipline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Student workload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91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Global questions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“The instructor’s overall effectiveness was.…”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Particularly inappropriate for </a:t>
            </a:r>
            <a:r>
              <a:rPr lang="en-US" smtClean="0">
                <a:solidFill>
                  <a:srgbClr val="FFFF00"/>
                </a:solidFill>
              </a:rPr>
              <a:t>evaluating instructors</a:t>
            </a:r>
            <a:endParaRPr lang="en-US" dirty="0" smtClean="0">
              <a:solidFill>
                <a:srgbClr val="FFFF00"/>
              </a:solidFill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Low reliability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Not fair to evaluate based on a single score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</a:rPr>
              <a:t>Use all scores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Violates standards related to personnel </a:t>
            </a:r>
            <a:r>
              <a:rPr lang="en-US" dirty="0" smtClean="0">
                <a:solidFill>
                  <a:srgbClr val="FFFF00"/>
                </a:solidFill>
              </a:rPr>
              <a:t>evaluation</a:t>
            </a:r>
            <a:endParaRPr lang="en-US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0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Implications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SETs are not valid instruments for measuring effectiveness of individual teachers.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SETs should not be used in a summative manner for </a:t>
            </a:r>
            <a:r>
              <a:rPr lang="en-US" smtClean="0">
                <a:solidFill>
                  <a:srgbClr val="FFFF00"/>
                </a:solidFill>
              </a:rPr>
              <a:t>evaluating teachers.</a:t>
            </a:r>
            <a:endParaRPr lang="en-US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97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Recommendations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SETs should not be used in summative manner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SETs could be used in a formative manner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Regardless of absolute scores, do scores improve over time?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Indicative of a teacher that takes student learning seriously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9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Recommendations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Number of evaluations if used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Minimum 6 to 8 courses total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Courses with fewer than 10 raters excluded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For summative employment decisions: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</a:rPr>
              <a:t>70% response rate minimum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For formative considerations: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</a:rPr>
              <a:t>30% response rate acceptable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No Global Questions!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Use all scores or means from scores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77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Recommendations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No comparisons with other faculty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Prone to bias due to gender, race, other characteristics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04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SETs MUST be used with other metrics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Peer review of course material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Peer review of course instruction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Review of metrics of teaching effort by supervisor 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(course policies followed; grades submitted on time)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Review by expert outside sources (</a:t>
            </a:r>
            <a:r>
              <a:rPr lang="en-US" dirty="0" err="1" smtClean="0">
                <a:solidFill>
                  <a:srgbClr val="FFFF00"/>
                </a:solidFill>
              </a:rPr>
              <a:t>Biggio</a:t>
            </a:r>
            <a:r>
              <a:rPr lang="en-US" dirty="0" smtClean="0">
                <a:solidFill>
                  <a:srgbClr val="FFFF00"/>
                </a:solidFill>
              </a:rPr>
              <a:t>)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Exit and alumni ratings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22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SET questions revised in 2017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Previous questions had been used since 2011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Process included an in-depth review of existing research on SETs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Committee found that SETs are of limited value for </a:t>
            </a:r>
            <a:r>
              <a:rPr lang="en-US" sz="2400" i="1" dirty="0" smtClean="0">
                <a:solidFill>
                  <a:srgbClr val="FFFF00"/>
                </a:solidFill>
              </a:rPr>
              <a:t>summative </a:t>
            </a:r>
            <a:r>
              <a:rPr lang="en-US" sz="2400" dirty="0" smtClean="0">
                <a:solidFill>
                  <a:srgbClr val="FFFF00"/>
                </a:solidFill>
              </a:rPr>
              <a:t>evaluations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</a:rPr>
              <a:t>Summative = absolute evaluation of teaching effectiveness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Set out to develop questions of greatest value for formative evaluations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</a:rPr>
              <a:t>Formative = with a focus on improving effectiveness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Questions based on the 7 Principles for Good Practice in Undergraduate Education (</a:t>
            </a:r>
            <a:r>
              <a:rPr lang="en-US" sz="2400" dirty="0" err="1" smtClean="0">
                <a:solidFill>
                  <a:srgbClr val="FFFF00"/>
                </a:solidFill>
              </a:rPr>
              <a:t>Chickering</a:t>
            </a:r>
            <a:r>
              <a:rPr lang="en-US" sz="2400" dirty="0" smtClean="0">
                <a:solidFill>
                  <a:srgbClr val="FFFF00"/>
                </a:solidFill>
              </a:rPr>
              <a:t> and </a:t>
            </a:r>
            <a:r>
              <a:rPr lang="en-US" sz="2400" dirty="0" err="1" smtClean="0">
                <a:solidFill>
                  <a:srgbClr val="FFFF00"/>
                </a:solidFill>
              </a:rPr>
              <a:t>Gamson</a:t>
            </a:r>
            <a:r>
              <a:rPr lang="en-US" sz="2400" dirty="0" smtClean="0">
                <a:solidFill>
                  <a:srgbClr val="FFFF00"/>
                </a:solidFill>
              </a:rPr>
              <a:t> 1987)</a:t>
            </a:r>
            <a:endParaRPr lang="en-US" sz="2400" dirty="0">
              <a:solidFill>
                <a:srgbClr val="FFFF00"/>
              </a:solidFill>
            </a:endParaRPr>
          </a:p>
          <a:p>
            <a:endParaRPr lang="en-US" sz="2400" dirty="0">
              <a:solidFill>
                <a:srgbClr val="FFFF00"/>
              </a:solidFill>
            </a:endParaRPr>
          </a:p>
          <a:p>
            <a:endParaRPr lang="en-US" sz="2400" dirty="0" smtClean="0">
              <a:solidFill>
                <a:srgbClr val="FFFF00"/>
              </a:solidFill>
            </a:endParaRPr>
          </a:p>
          <a:p>
            <a:endParaRPr lang="en-US" sz="2400" dirty="0">
              <a:solidFill>
                <a:srgbClr val="FFFF00"/>
              </a:solidFill>
            </a:endParaRPr>
          </a:p>
          <a:p>
            <a:endParaRPr lang="en-US" sz="2400" dirty="0">
              <a:solidFill>
                <a:srgbClr val="FFFF00"/>
              </a:solidFill>
            </a:endParaRPr>
          </a:p>
          <a:p>
            <a:endParaRPr lang="en-US" sz="2400" dirty="0">
              <a:solidFill>
                <a:srgbClr val="FFFF00"/>
              </a:solidFill>
            </a:endParaRPr>
          </a:p>
          <a:p>
            <a:endParaRPr lang="en-US" sz="2400" dirty="0">
              <a:solidFill>
                <a:srgbClr val="FFFF00"/>
              </a:solidFill>
            </a:endParaRPr>
          </a:p>
          <a:p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95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Other metrics of teaching performance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Employer ratings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Teaching scholarship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Teaching awards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Learning outcome measures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Teaching portfolios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Self-evaluation of teaching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Generation of quantitative rubrics for any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67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NEW SET questions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I was encouraged to interact with the instructor regarding course content </a:t>
            </a:r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 smtClean="0">
                <a:solidFill>
                  <a:srgbClr val="FFFF00"/>
                </a:solidFill>
              </a:rPr>
              <a:t>I </a:t>
            </a:r>
            <a:r>
              <a:rPr lang="en-US" sz="2400" dirty="0">
                <a:solidFill>
                  <a:srgbClr val="FFFF00"/>
                </a:solidFill>
              </a:rPr>
              <a:t>was provided opportunities to cooperate with other classmates about course </a:t>
            </a:r>
            <a:r>
              <a:rPr lang="en-US" sz="2400" dirty="0" smtClean="0">
                <a:solidFill>
                  <a:srgbClr val="FFFF00"/>
                </a:solidFill>
              </a:rPr>
              <a:t>material</a:t>
            </a:r>
          </a:p>
          <a:p>
            <a:r>
              <a:rPr lang="en-US" sz="2400" dirty="0">
                <a:solidFill>
                  <a:srgbClr val="FFFF00"/>
                </a:solidFill>
              </a:rPr>
              <a:t>I was informed of the instructor’s high expectations for my work in this course. </a:t>
            </a:r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>
                <a:solidFill>
                  <a:srgbClr val="FFFF00"/>
                </a:solidFill>
              </a:rPr>
              <a:t>I was provided with an evaluation of my academic progress at regular intervals during the semester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en-US" sz="2400" dirty="0">
                <a:solidFill>
                  <a:srgbClr val="FFFF00"/>
                </a:solidFill>
              </a:rPr>
              <a:t>I was provided with ample opportunities to </a:t>
            </a:r>
            <a:r>
              <a:rPr lang="en-US" sz="2400" dirty="0" smtClean="0">
                <a:solidFill>
                  <a:srgbClr val="FFFF00"/>
                </a:solidFill>
              </a:rPr>
              <a:t>apply my </a:t>
            </a:r>
            <a:r>
              <a:rPr lang="en-US" sz="2400" dirty="0">
                <a:solidFill>
                  <a:srgbClr val="FFFF00"/>
                </a:solidFill>
              </a:rPr>
              <a:t>learning in this course. </a:t>
            </a:r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>
                <a:solidFill>
                  <a:srgbClr val="FFFF00"/>
                </a:solidFill>
              </a:rPr>
              <a:t>I was prompted to think </a:t>
            </a:r>
            <a:r>
              <a:rPr lang="en-US" sz="2400" dirty="0" smtClean="0">
                <a:solidFill>
                  <a:srgbClr val="FFFF00"/>
                </a:solidFill>
              </a:rPr>
              <a:t>critically </a:t>
            </a:r>
            <a:r>
              <a:rPr lang="en-US" sz="2400" dirty="0">
                <a:solidFill>
                  <a:srgbClr val="FFFF00"/>
                </a:solidFill>
              </a:rPr>
              <a:t>about the course material. </a:t>
            </a:r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>
                <a:solidFill>
                  <a:srgbClr val="FFFF00"/>
                </a:solidFill>
              </a:rPr>
              <a:t>I was provided an environment that </a:t>
            </a:r>
            <a:r>
              <a:rPr lang="en-US" sz="2400" dirty="0" smtClean="0">
                <a:solidFill>
                  <a:srgbClr val="FFFF00"/>
                </a:solidFill>
              </a:rPr>
              <a:t>supported </a:t>
            </a:r>
            <a:r>
              <a:rPr lang="en-US" sz="2400" dirty="0">
                <a:solidFill>
                  <a:srgbClr val="FFFF00"/>
                </a:solidFill>
              </a:rPr>
              <a:t>my learning. </a:t>
            </a:r>
          </a:p>
          <a:p>
            <a:endParaRPr lang="en-US" sz="2400" dirty="0">
              <a:solidFill>
                <a:srgbClr val="FFFF00"/>
              </a:solidFill>
            </a:endParaRPr>
          </a:p>
          <a:p>
            <a:endParaRPr lang="en-US" sz="2400" dirty="0" smtClean="0">
              <a:solidFill>
                <a:srgbClr val="FFFF00"/>
              </a:solidFill>
            </a:endParaRPr>
          </a:p>
          <a:p>
            <a:endParaRPr lang="en-US" sz="2400" dirty="0">
              <a:solidFill>
                <a:srgbClr val="FFFF00"/>
              </a:solidFill>
            </a:endParaRPr>
          </a:p>
          <a:p>
            <a:endParaRPr lang="en-US" sz="2400" dirty="0">
              <a:solidFill>
                <a:srgbClr val="FFFF00"/>
              </a:solidFill>
            </a:endParaRPr>
          </a:p>
          <a:p>
            <a:endParaRPr lang="en-US" sz="2400" dirty="0">
              <a:solidFill>
                <a:srgbClr val="FFFF00"/>
              </a:solidFill>
            </a:endParaRPr>
          </a:p>
          <a:p>
            <a:endParaRPr lang="en-US" sz="2400" dirty="0">
              <a:solidFill>
                <a:srgbClr val="FFFF00"/>
              </a:solidFill>
            </a:endParaRPr>
          </a:p>
          <a:p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1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Committee Report on Use of SETs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Review of existing literature  on utility of SETs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Review expert advice on how SETs should be used for evaluations of teaching effectiveness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Recommendations on the how teachers should be evaluated at Auburn University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8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Existing literature on SETs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Students are not qualified to evaluate faculty for teaching effectiveness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Evidence for the validity of SETs for measuring individual teaching effectiveness is weak (at best)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Many sources of bias in SET scores exist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77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Students not qualified to evaluate…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E</a:t>
            </a:r>
            <a:r>
              <a:rPr lang="en-US" dirty="0" smtClean="0">
                <a:solidFill>
                  <a:srgbClr val="FFFF00"/>
                </a:solidFill>
              </a:rPr>
              <a:t>ffectiveness of a teacher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Numerous skills that define teaching effectiveness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Knowledge, methods, course design, use of technology, course materials, grading, etc.</a:t>
            </a:r>
          </a:p>
          <a:p>
            <a:pPr lvl="1"/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SETs are used to gather the collective views of a group of students about their experience</a:t>
            </a:r>
          </a:p>
        </p:txBody>
      </p:sp>
    </p:spTree>
    <p:extLst>
      <p:ext uri="{BB962C8B-B14F-4D97-AF65-F5344CB8AC3E}">
        <p14:creationId xmlns:p14="http://schemas.microsoft.com/office/powerpoint/2010/main" val="378950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SETs as measures of effectiveness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Numerous meta-analyses </a:t>
            </a:r>
            <a:r>
              <a:rPr lang="en-US" dirty="0" smtClean="0">
                <a:solidFill>
                  <a:srgbClr val="FFFF00"/>
                </a:solidFill>
              </a:rPr>
              <a:t>of the relationship between SET scores and student learning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Cohen (1981, 1982, 1983); Feldman (1987); McCallum (1984); </a:t>
            </a:r>
            <a:r>
              <a:rPr lang="en-US" dirty="0" err="1" smtClean="0">
                <a:solidFill>
                  <a:srgbClr val="FFFF00"/>
                </a:solidFill>
              </a:rPr>
              <a:t>Clayson</a:t>
            </a:r>
            <a:r>
              <a:rPr lang="en-US" dirty="0" smtClean="0">
                <a:solidFill>
                  <a:srgbClr val="FFFF00"/>
                </a:solidFill>
              </a:rPr>
              <a:t> (2009).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Correlation coefficient (r) from 0.13 to 0.44</a:t>
            </a:r>
          </a:p>
        </p:txBody>
      </p:sp>
    </p:spTree>
    <p:extLst>
      <p:ext uri="{BB962C8B-B14F-4D97-AF65-F5344CB8AC3E}">
        <p14:creationId xmlns:p14="http://schemas.microsoft.com/office/powerpoint/2010/main" val="424735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964209381"/>
              </p:ext>
            </p:extLst>
          </p:nvPr>
        </p:nvGraphicFramePr>
        <p:xfrm>
          <a:off x="152400" y="152400"/>
          <a:ext cx="87630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38200" y="381001"/>
            <a:ext cx="1600200" cy="64633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 = 0.5</a:t>
            </a:r>
          </a:p>
        </p:txBody>
      </p:sp>
    </p:spTree>
    <p:extLst>
      <p:ext uri="{BB962C8B-B14F-4D97-AF65-F5344CB8AC3E}">
        <p14:creationId xmlns:p14="http://schemas.microsoft.com/office/powerpoint/2010/main" val="100037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SETs as measures of effectiveness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Numerous meta-analyses of the relationship between SET scores and student learning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Cohen (1981, 1982, 1983); Feldman (1987); McCallum (1984); </a:t>
            </a:r>
            <a:r>
              <a:rPr lang="en-US" dirty="0" err="1" smtClean="0">
                <a:solidFill>
                  <a:srgbClr val="FFFF00"/>
                </a:solidFill>
              </a:rPr>
              <a:t>Clayson</a:t>
            </a:r>
            <a:r>
              <a:rPr lang="en-US" dirty="0" smtClean="0">
                <a:solidFill>
                  <a:srgbClr val="FFFF00"/>
                </a:solidFill>
              </a:rPr>
              <a:t> (2009).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Correlation coefficient (r) from 0.13 to 0.44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If r = 0.44, 80% of variation in SET due to something else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Valid instruments for measuring students learning </a:t>
            </a:r>
            <a:r>
              <a:rPr lang="en-US" i="1" dirty="0" smtClean="0">
                <a:solidFill>
                  <a:srgbClr val="FFFF00"/>
                </a:solidFill>
              </a:rPr>
              <a:t>in aggregate</a:t>
            </a:r>
            <a:r>
              <a:rPr lang="en-US" dirty="0" smtClean="0">
                <a:solidFill>
                  <a:srgbClr val="FFFF00"/>
                </a:solidFill>
              </a:rPr>
              <a:t>. 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02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1945</TotalTime>
  <Words>806</Words>
  <Application>Microsoft Office PowerPoint</Application>
  <PresentationFormat>On-screen Show (4:3)</PresentationFormat>
  <Paragraphs>126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Office Theme</vt:lpstr>
      <vt:lpstr>Student Evaluations of Teaching (SETs)</vt:lpstr>
      <vt:lpstr>SET questions revised in 2017</vt:lpstr>
      <vt:lpstr>NEW SET questions</vt:lpstr>
      <vt:lpstr>Committee Report on Use of SETs</vt:lpstr>
      <vt:lpstr>Existing literature on SETs</vt:lpstr>
      <vt:lpstr>Students not qualified to evaluate…</vt:lpstr>
      <vt:lpstr>SETs as measures of effectiveness</vt:lpstr>
      <vt:lpstr>PowerPoint Presentation</vt:lpstr>
      <vt:lpstr>SETs as measures of effectiveness</vt:lpstr>
      <vt:lpstr>Small sample bias in previous studies</vt:lpstr>
      <vt:lpstr>PowerPoint Presentation</vt:lpstr>
      <vt:lpstr>Small sample bias in previous studies</vt:lpstr>
      <vt:lpstr>Research on Bias in SETs</vt:lpstr>
      <vt:lpstr>Global questions</vt:lpstr>
      <vt:lpstr>Implications</vt:lpstr>
      <vt:lpstr>Recommendations</vt:lpstr>
      <vt:lpstr>Recommendations</vt:lpstr>
      <vt:lpstr>Recommendations</vt:lpstr>
      <vt:lpstr>SETs MUST be used with other metrics</vt:lpstr>
      <vt:lpstr>Other metrics of teaching performance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Steury</dc:creator>
  <cp:lastModifiedBy>Todd Steury</cp:lastModifiedBy>
  <cp:revision>47</cp:revision>
  <dcterms:created xsi:type="dcterms:W3CDTF">2017-05-11T19:33:33Z</dcterms:created>
  <dcterms:modified xsi:type="dcterms:W3CDTF">2019-01-11T18:56:39Z</dcterms:modified>
</cp:coreProperties>
</file>