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1" r:id="rId3"/>
    <p:sldId id="258" r:id="rId4"/>
    <p:sldId id="259"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1" d="100"/>
          <a:sy n="111" d="100"/>
        </p:scale>
        <p:origin x="45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F874975-E273-4C3B-9F62-CAACA15AE65F}" type="datetimeFigureOut">
              <a:rPr lang="en-US" smtClean="0"/>
              <a:t>10/5/2018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A2C088-187A-4988-87CD-74F87796ED7F}" type="slidenum">
              <a:rPr lang="en-US" smtClean="0"/>
              <a:t>‹#›</a:t>
            </a:fld>
            <a:endParaRPr lang="en-US"/>
          </a:p>
        </p:txBody>
      </p:sp>
    </p:spTree>
    <p:extLst>
      <p:ext uri="{BB962C8B-B14F-4D97-AF65-F5344CB8AC3E}">
        <p14:creationId xmlns:p14="http://schemas.microsoft.com/office/powerpoint/2010/main" val="2527944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874975-E273-4C3B-9F62-CAACA15AE65F}" type="datetimeFigureOut">
              <a:rPr lang="en-US" smtClean="0"/>
              <a:t>10/5/2018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A2C088-187A-4988-87CD-74F87796ED7F}" type="slidenum">
              <a:rPr lang="en-US" smtClean="0"/>
              <a:t>‹#›</a:t>
            </a:fld>
            <a:endParaRPr lang="en-US"/>
          </a:p>
        </p:txBody>
      </p:sp>
    </p:spTree>
    <p:extLst>
      <p:ext uri="{BB962C8B-B14F-4D97-AF65-F5344CB8AC3E}">
        <p14:creationId xmlns:p14="http://schemas.microsoft.com/office/powerpoint/2010/main" val="3305163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874975-E273-4C3B-9F62-CAACA15AE65F}" type="datetimeFigureOut">
              <a:rPr lang="en-US" smtClean="0"/>
              <a:t>10/5/2018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A2C088-187A-4988-87CD-74F87796ED7F}" type="slidenum">
              <a:rPr lang="en-US" smtClean="0"/>
              <a:t>‹#›</a:t>
            </a:fld>
            <a:endParaRPr lang="en-US"/>
          </a:p>
        </p:txBody>
      </p:sp>
    </p:spTree>
    <p:extLst>
      <p:ext uri="{BB962C8B-B14F-4D97-AF65-F5344CB8AC3E}">
        <p14:creationId xmlns:p14="http://schemas.microsoft.com/office/powerpoint/2010/main" val="2166756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874975-E273-4C3B-9F62-CAACA15AE65F}" type="datetimeFigureOut">
              <a:rPr lang="en-US" smtClean="0"/>
              <a:t>10/5/2018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A2C088-187A-4988-87CD-74F87796ED7F}" type="slidenum">
              <a:rPr lang="en-US" smtClean="0"/>
              <a:t>‹#›</a:t>
            </a:fld>
            <a:endParaRPr lang="en-US"/>
          </a:p>
        </p:txBody>
      </p:sp>
    </p:spTree>
    <p:extLst>
      <p:ext uri="{BB962C8B-B14F-4D97-AF65-F5344CB8AC3E}">
        <p14:creationId xmlns:p14="http://schemas.microsoft.com/office/powerpoint/2010/main" val="136011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F874975-E273-4C3B-9F62-CAACA15AE65F}" type="datetimeFigureOut">
              <a:rPr lang="en-US" smtClean="0"/>
              <a:t>10/5/2018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A2C088-187A-4988-87CD-74F87796ED7F}" type="slidenum">
              <a:rPr lang="en-US" smtClean="0"/>
              <a:t>‹#›</a:t>
            </a:fld>
            <a:endParaRPr lang="en-US"/>
          </a:p>
        </p:txBody>
      </p:sp>
    </p:spTree>
    <p:extLst>
      <p:ext uri="{BB962C8B-B14F-4D97-AF65-F5344CB8AC3E}">
        <p14:creationId xmlns:p14="http://schemas.microsoft.com/office/powerpoint/2010/main" val="356747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F874975-E273-4C3B-9F62-CAACA15AE65F}" type="datetimeFigureOut">
              <a:rPr lang="en-US" smtClean="0"/>
              <a:t>10/5/2018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A2C088-187A-4988-87CD-74F87796ED7F}" type="slidenum">
              <a:rPr lang="en-US" smtClean="0"/>
              <a:t>‹#›</a:t>
            </a:fld>
            <a:endParaRPr lang="en-US"/>
          </a:p>
        </p:txBody>
      </p:sp>
    </p:spTree>
    <p:extLst>
      <p:ext uri="{BB962C8B-B14F-4D97-AF65-F5344CB8AC3E}">
        <p14:creationId xmlns:p14="http://schemas.microsoft.com/office/powerpoint/2010/main" val="19327068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F874975-E273-4C3B-9F62-CAACA15AE65F}" type="datetimeFigureOut">
              <a:rPr lang="en-US" smtClean="0"/>
              <a:t>10/5/2018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3A2C088-187A-4988-87CD-74F87796ED7F}" type="slidenum">
              <a:rPr lang="en-US" smtClean="0"/>
              <a:t>‹#›</a:t>
            </a:fld>
            <a:endParaRPr lang="en-US"/>
          </a:p>
        </p:txBody>
      </p:sp>
    </p:spTree>
    <p:extLst>
      <p:ext uri="{BB962C8B-B14F-4D97-AF65-F5344CB8AC3E}">
        <p14:creationId xmlns:p14="http://schemas.microsoft.com/office/powerpoint/2010/main" val="4276363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F874975-E273-4C3B-9F62-CAACA15AE65F}" type="datetimeFigureOut">
              <a:rPr lang="en-US" smtClean="0"/>
              <a:t>10/5/2018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A2C088-187A-4988-87CD-74F87796ED7F}" type="slidenum">
              <a:rPr lang="en-US" smtClean="0"/>
              <a:t>‹#›</a:t>
            </a:fld>
            <a:endParaRPr lang="en-US"/>
          </a:p>
        </p:txBody>
      </p:sp>
    </p:spTree>
    <p:extLst>
      <p:ext uri="{BB962C8B-B14F-4D97-AF65-F5344CB8AC3E}">
        <p14:creationId xmlns:p14="http://schemas.microsoft.com/office/powerpoint/2010/main" val="21945919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874975-E273-4C3B-9F62-CAACA15AE65F}" type="datetimeFigureOut">
              <a:rPr lang="en-US" smtClean="0"/>
              <a:t>10/5/2018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3A2C088-187A-4988-87CD-74F87796ED7F}" type="slidenum">
              <a:rPr lang="en-US" smtClean="0"/>
              <a:t>‹#›</a:t>
            </a:fld>
            <a:endParaRPr lang="en-US"/>
          </a:p>
        </p:txBody>
      </p:sp>
    </p:spTree>
    <p:extLst>
      <p:ext uri="{BB962C8B-B14F-4D97-AF65-F5344CB8AC3E}">
        <p14:creationId xmlns:p14="http://schemas.microsoft.com/office/powerpoint/2010/main" val="1781545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F874975-E273-4C3B-9F62-CAACA15AE65F}" type="datetimeFigureOut">
              <a:rPr lang="en-US" smtClean="0"/>
              <a:t>10/5/2018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A2C088-187A-4988-87CD-74F87796ED7F}" type="slidenum">
              <a:rPr lang="en-US" smtClean="0"/>
              <a:t>‹#›</a:t>
            </a:fld>
            <a:endParaRPr lang="en-US"/>
          </a:p>
        </p:txBody>
      </p:sp>
    </p:spTree>
    <p:extLst>
      <p:ext uri="{BB962C8B-B14F-4D97-AF65-F5344CB8AC3E}">
        <p14:creationId xmlns:p14="http://schemas.microsoft.com/office/powerpoint/2010/main" val="299536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F874975-E273-4C3B-9F62-CAACA15AE65F}" type="datetimeFigureOut">
              <a:rPr lang="en-US" smtClean="0"/>
              <a:t>10/5/2018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A2C088-187A-4988-87CD-74F87796ED7F}" type="slidenum">
              <a:rPr lang="en-US" smtClean="0"/>
              <a:t>‹#›</a:t>
            </a:fld>
            <a:endParaRPr lang="en-US"/>
          </a:p>
        </p:txBody>
      </p:sp>
    </p:spTree>
    <p:extLst>
      <p:ext uri="{BB962C8B-B14F-4D97-AF65-F5344CB8AC3E}">
        <p14:creationId xmlns:p14="http://schemas.microsoft.com/office/powerpoint/2010/main" val="33598206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874975-E273-4C3B-9F62-CAACA15AE65F}" type="datetimeFigureOut">
              <a:rPr lang="en-US" smtClean="0"/>
              <a:t>10/5/2018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A2C088-187A-4988-87CD-74F87796ED7F}" type="slidenum">
              <a:rPr lang="en-US" smtClean="0"/>
              <a:t>‹#›</a:t>
            </a:fld>
            <a:endParaRPr lang="en-US"/>
          </a:p>
        </p:txBody>
      </p:sp>
    </p:spTree>
    <p:extLst>
      <p:ext uri="{BB962C8B-B14F-4D97-AF65-F5344CB8AC3E}">
        <p14:creationId xmlns:p14="http://schemas.microsoft.com/office/powerpoint/2010/main" val="2432812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l="563" t="-94" r="94" b="22590"/>
          <a:stretch/>
        </p:blipFill>
        <p:spPr>
          <a:xfrm>
            <a:off x="-8627" y="-8625"/>
            <a:ext cx="12189125" cy="7013274"/>
          </a:xfrm>
          <a:prstGeom prst="rect">
            <a:avLst/>
          </a:prstGeom>
        </p:spPr>
      </p:pic>
      <p:sp>
        <p:nvSpPr>
          <p:cNvPr id="2" name="Title 1"/>
          <p:cNvSpPr>
            <a:spLocks noGrp="1"/>
          </p:cNvSpPr>
          <p:nvPr>
            <p:ph type="title"/>
          </p:nvPr>
        </p:nvSpPr>
        <p:spPr>
          <a:xfrm>
            <a:off x="-11502" y="206938"/>
            <a:ext cx="12192000" cy="1142399"/>
          </a:xfrm>
        </p:spPr>
        <p:txBody>
          <a:bodyPr>
            <a:normAutofit/>
          </a:bodyPr>
          <a:lstStyle/>
          <a:p>
            <a:pPr algn="ctr"/>
            <a:r>
              <a:rPr lang="en-US" sz="4800" b="1" dirty="0" smtClean="0"/>
              <a:t>Multi-year Contract </a:t>
            </a:r>
            <a:r>
              <a:rPr lang="en-US" sz="4800" b="1" dirty="0" smtClean="0"/>
              <a:t>Amendment</a:t>
            </a:r>
            <a:endParaRPr lang="en-US" sz="4800" b="1" dirty="0"/>
          </a:p>
        </p:txBody>
      </p:sp>
      <p:sp>
        <p:nvSpPr>
          <p:cNvPr id="3" name="Content Placeholder 2"/>
          <p:cNvSpPr>
            <a:spLocks noGrp="1"/>
          </p:cNvSpPr>
          <p:nvPr>
            <p:ph idx="1"/>
          </p:nvPr>
        </p:nvSpPr>
        <p:spPr>
          <a:xfrm>
            <a:off x="826698" y="1414732"/>
            <a:ext cx="10515600" cy="4865298"/>
          </a:xfrm>
        </p:spPr>
        <p:txBody>
          <a:bodyPr>
            <a:normAutofit/>
          </a:bodyPr>
          <a:lstStyle/>
          <a:p>
            <a:r>
              <a:rPr lang="en-US" dirty="0" smtClean="0"/>
              <a:t>NTTF committee </a:t>
            </a:r>
          </a:p>
          <a:p>
            <a:pPr lvl="1"/>
            <a:r>
              <a:rPr lang="en-US" dirty="0" smtClean="0"/>
              <a:t>Reviewed </a:t>
            </a:r>
            <a:r>
              <a:rPr lang="en-US" dirty="0" smtClean="0"/>
              <a:t>written concerns of NTTF members on campus in 2017 </a:t>
            </a:r>
            <a:r>
              <a:rPr lang="en-US" i="1" dirty="0"/>
              <a:t> </a:t>
            </a:r>
            <a:r>
              <a:rPr lang="en-US" i="1" dirty="0" smtClean="0"/>
              <a:t>&amp; </a:t>
            </a:r>
            <a:r>
              <a:rPr lang="en-US" dirty="0" smtClean="0"/>
              <a:t>the</a:t>
            </a:r>
            <a:r>
              <a:rPr lang="en-US" i="1" dirty="0" smtClean="0"/>
              <a:t> </a:t>
            </a:r>
            <a:r>
              <a:rPr lang="en-US" i="1" dirty="0" smtClean="0"/>
              <a:t>2017-2018 </a:t>
            </a:r>
            <a:r>
              <a:rPr lang="en-US" i="1" dirty="0"/>
              <a:t>COACHE Survey of Faculty Job Satisfaction </a:t>
            </a:r>
            <a:endParaRPr lang="en-US" i="1" dirty="0" smtClean="0"/>
          </a:p>
          <a:p>
            <a:pPr lvl="1"/>
            <a:r>
              <a:rPr lang="en-US" dirty="0" smtClean="0"/>
              <a:t>Determined recruitment and retention of NTTF employees (</a:t>
            </a:r>
            <a:r>
              <a:rPr lang="en-US" dirty="0" smtClean="0"/>
              <a:t>Lecturer, Clinical, and Research Title series) could be improved</a:t>
            </a:r>
            <a:r>
              <a:rPr lang="en-US" dirty="0" smtClean="0"/>
              <a:t> if multi-year contracts were available pending funding availability.</a:t>
            </a:r>
          </a:p>
          <a:p>
            <a:pPr lvl="1"/>
            <a:r>
              <a:rPr lang="en-US" dirty="0" smtClean="0"/>
              <a:t>Drafted request to senate leadership for consideration</a:t>
            </a:r>
            <a:endParaRPr lang="en-US" dirty="0" smtClean="0"/>
          </a:p>
          <a:p>
            <a:endParaRPr lang="en-US" dirty="0" smtClean="0"/>
          </a:p>
          <a:p>
            <a:r>
              <a:rPr lang="en-US" dirty="0" smtClean="0"/>
              <a:t>The Senate Executive Committee and the Provost’s office drafted the Faculty Handbook modifications in response to the request</a:t>
            </a:r>
            <a:endParaRPr lang="en-US" dirty="0" smtClean="0"/>
          </a:p>
          <a:p>
            <a:endParaRPr lang="en-US" dirty="0"/>
          </a:p>
          <a:p>
            <a:endParaRPr lang="en-US" dirty="0" smtClean="0"/>
          </a:p>
        </p:txBody>
      </p:sp>
      <p:sp>
        <p:nvSpPr>
          <p:cNvPr id="4" name="Subtitle 2"/>
          <p:cNvSpPr txBox="1">
            <a:spLocks/>
          </p:cNvSpPr>
          <p:nvPr/>
        </p:nvSpPr>
        <p:spPr>
          <a:xfrm>
            <a:off x="77638" y="6564702"/>
            <a:ext cx="12191999" cy="5904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2000" i="1" dirty="0" smtClean="0"/>
              <a:t>Aurora J. Weaver, NTTF Committee member</a:t>
            </a:r>
            <a:endParaRPr lang="en-US" sz="2000" i="1" dirty="0"/>
          </a:p>
        </p:txBody>
      </p:sp>
    </p:spTree>
    <p:extLst>
      <p:ext uri="{BB962C8B-B14F-4D97-AF65-F5344CB8AC3E}">
        <p14:creationId xmlns:p14="http://schemas.microsoft.com/office/powerpoint/2010/main" val="34294797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lum bright="70000" contrast="-70000"/>
            <a:extLst>
              <a:ext uri="{28A0092B-C50C-407E-A947-70E740481C1C}">
                <a14:useLocalDpi xmlns:a14="http://schemas.microsoft.com/office/drawing/2010/main" val="0"/>
              </a:ext>
            </a:extLst>
          </a:blip>
          <a:srcRect r="6716" b="10031"/>
          <a:stretch/>
        </p:blipFill>
        <p:spPr>
          <a:xfrm>
            <a:off x="0" y="550110"/>
            <a:ext cx="12180498" cy="7664129"/>
          </a:xfrm>
          <a:prstGeom prst="rect">
            <a:avLst/>
          </a:prstGeom>
        </p:spPr>
      </p:pic>
      <p:sp>
        <p:nvSpPr>
          <p:cNvPr id="2" name="Title 1"/>
          <p:cNvSpPr>
            <a:spLocks noGrp="1"/>
          </p:cNvSpPr>
          <p:nvPr>
            <p:ph type="title"/>
          </p:nvPr>
        </p:nvSpPr>
        <p:spPr/>
        <p:txBody>
          <a:bodyPr/>
          <a:lstStyle/>
          <a:p>
            <a:pPr algn="ctr"/>
            <a:r>
              <a:rPr lang="en-US" b="1" dirty="0" smtClean="0"/>
              <a:t>Multi-year Contract Amendment</a:t>
            </a:r>
            <a:endParaRPr lang="en-US" b="1" dirty="0"/>
          </a:p>
        </p:txBody>
      </p:sp>
      <p:sp>
        <p:nvSpPr>
          <p:cNvPr id="3" name="Content Placeholder 2"/>
          <p:cNvSpPr>
            <a:spLocks noGrp="1"/>
          </p:cNvSpPr>
          <p:nvPr>
            <p:ph idx="1"/>
          </p:nvPr>
        </p:nvSpPr>
        <p:spPr>
          <a:xfrm>
            <a:off x="622539" y="1518249"/>
            <a:ext cx="10453777" cy="5555411"/>
          </a:xfrm>
        </p:spPr>
        <p:txBody>
          <a:bodyPr>
            <a:normAutofit lnSpcReduction="10000"/>
          </a:bodyPr>
          <a:lstStyle/>
          <a:p>
            <a:r>
              <a:rPr lang="en-US" dirty="0" smtClean="0"/>
              <a:t>Revised </a:t>
            </a:r>
            <a:r>
              <a:rPr lang="en-US" dirty="0" smtClean="0"/>
              <a:t>handbook sections 3.5.1, 3.5.2 and 3.5.3 of the </a:t>
            </a:r>
            <a:r>
              <a:rPr lang="en-US" dirty="0" smtClean="0"/>
              <a:t>Faculty Handbook:</a:t>
            </a:r>
          </a:p>
          <a:p>
            <a:pPr marL="457200" lvl="1" indent="0">
              <a:buNone/>
            </a:pPr>
            <a:endParaRPr lang="en-US" sz="3200" dirty="0" smtClean="0"/>
          </a:p>
          <a:p>
            <a:pPr marL="457200" lvl="1" indent="0" algn="ctr">
              <a:buNone/>
            </a:pPr>
            <a:r>
              <a:rPr lang="en-US" sz="3500" dirty="0" smtClean="0"/>
              <a:t>To allow a Department or Academic Unit to offer Multi-year contracts (up to 3 years) to well-qualified individuals, pending performance, available funding and approval of the dean.</a:t>
            </a:r>
          </a:p>
          <a:p>
            <a:endParaRPr lang="en-US" dirty="0"/>
          </a:p>
          <a:p>
            <a:r>
              <a:rPr lang="en-US" dirty="0"/>
              <a:t>Faculty Handbook Review Committee voted for </a:t>
            </a:r>
            <a:r>
              <a:rPr lang="en-US" i="1" dirty="0"/>
              <a:t>approval</a:t>
            </a:r>
            <a:r>
              <a:rPr lang="en-US" dirty="0"/>
              <a:t>, </a:t>
            </a:r>
            <a:r>
              <a:rPr lang="en-US" dirty="0" smtClean="0"/>
              <a:t>of the following changes </a:t>
            </a:r>
            <a:r>
              <a:rPr lang="en-US" dirty="0"/>
              <a:t>to the handbook </a:t>
            </a:r>
            <a:r>
              <a:rPr lang="en-US" dirty="0" smtClean="0"/>
              <a:t>sections:</a:t>
            </a:r>
          </a:p>
          <a:p>
            <a:pPr lvl="1"/>
            <a:r>
              <a:rPr lang="en-US" dirty="0" smtClean="0"/>
              <a:t>Lecture Title Series (section 3.5.1)</a:t>
            </a:r>
          </a:p>
          <a:p>
            <a:pPr lvl="1"/>
            <a:r>
              <a:rPr lang="en-US" dirty="0" smtClean="0"/>
              <a:t>Clinical Title Series (section 3.5.2)</a:t>
            </a:r>
          </a:p>
          <a:p>
            <a:pPr lvl="1"/>
            <a:r>
              <a:rPr lang="en-US" dirty="0" smtClean="0"/>
              <a:t>Research Title Series (section 3.5.3)</a:t>
            </a:r>
          </a:p>
          <a:p>
            <a:pPr marL="0" indent="0">
              <a:buNone/>
            </a:pPr>
            <a:endParaRPr lang="en-US" dirty="0"/>
          </a:p>
          <a:p>
            <a:endParaRPr lang="en-US" dirty="0" smtClean="0"/>
          </a:p>
          <a:p>
            <a:endParaRPr lang="en-US" dirty="0"/>
          </a:p>
        </p:txBody>
      </p:sp>
    </p:spTree>
    <p:extLst>
      <p:ext uri="{BB962C8B-B14F-4D97-AF65-F5344CB8AC3E}">
        <p14:creationId xmlns:p14="http://schemas.microsoft.com/office/powerpoint/2010/main" val="9720137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3.5.1 Guidelines for Establishing and Filling Positions in the Lecturer Title Series </a:t>
            </a:r>
            <a:r>
              <a:rPr lang="en-US" dirty="0"/>
              <a:t/>
            </a:r>
            <a:br>
              <a:rPr lang="en-US" dirty="0"/>
            </a:br>
            <a:endParaRPr lang="en-US" dirty="0"/>
          </a:p>
        </p:txBody>
      </p:sp>
      <p:sp>
        <p:nvSpPr>
          <p:cNvPr id="3" name="Content Placeholder 2"/>
          <p:cNvSpPr>
            <a:spLocks noGrp="1"/>
          </p:cNvSpPr>
          <p:nvPr>
            <p:ph idx="1"/>
          </p:nvPr>
        </p:nvSpPr>
        <p:spPr>
          <a:xfrm>
            <a:off x="586596" y="1470454"/>
            <a:ext cx="10860657" cy="5387545"/>
          </a:xfrm>
        </p:spPr>
        <p:txBody>
          <a:bodyPr>
            <a:normAutofit fontScale="70000" lnSpcReduction="20000"/>
          </a:bodyPr>
          <a:lstStyle/>
          <a:p>
            <a:r>
              <a:rPr lang="en-US" b="1" dirty="0"/>
              <a:t>I. Terms and Continuation of Appointment:</a:t>
            </a:r>
            <a:r>
              <a:rPr lang="en-US" dirty="0"/>
              <a:t> Lecturer faculty will be appointed with written contracts. The following principles outline the policy on continuation of the contract for lecturer faculty members:  </a:t>
            </a:r>
          </a:p>
          <a:p>
            <a:r>
              <a:rPr lang="en-US" dirty="0"/>
              <a:t>All lecturer title series positions are typically one-year contracts that may be renewed annually or, if for a lesser period of time, the period of funding from the contract, grant, or other designated funds. Renewal is contingent upon funding being available and upon performance. For purposes of recruitment and retention, well-qualified individuals identified by the department or academic unit and with the approval of the dean may be given multiple year contracts (not to exceed three years) with the written proviso that the continuation of lecturer appointments are always based on performance and funding. All appointees in the lecturer title series will have annual, written employment contracts (unless they have multiyear contracts in effect</a:t>
            </a:r>
            <a:r>
              <a:rPr lang="en-US" dirty="0" smtClean="0"/>
              <a:t>).</a:t>
            </a:r>
            <a:r>
              <a:rPr lang="en-US" dirty="0"/>
              <a:t> </a:t>
            </a:r>
          </a:p>
          <a:p>
            <a:r>
              <a:rPr lang="en-US" dirty="0"/>
              <a:t>All department heads/chairs and unit heads shall conduct at least one annual review with each faculty member to evaluate his or her performance each year of the contract and to discuss his or her future development. In order to review the faculty member fairly, the head/chair shall request a current vita and any supporting material the head/chair of the faculty member deems appropriate prior to the review. More frequent reviews may be conducted at the discretion of the faculty member or the department head/chair</a:t>
            </a:r>
            <a:r>
              <a:rPr lang="en-US" dirty="0" smtClean="0"/>
              <a:t>.</a:t>
            </a:r>
            <a:r>
              <a:rPr lang="en-US" dirty="0"/>
              <a:t> </a:t>
            </a:r>
          </a:p>
          <a:p>
            <a:r>
              <a:rPr lang="en-US" dirty="0"/>
              <a:t>The initial letter of appointment should clearly define the length of the appointment, benefits, and duties/responsibilities. The offer letter should make clear that continuation of appointment is subject to the availability of funds, the need for services, and satisfactory performance. Letters containing promises not consistent with the lecturer title procedures are not enforceable unless authorized in writing by the president of Auburn University.</a:t>
            </a:r>
          </a:p>
          <a:p>
            <a:endParaRPr lang="en-US" dirty="0"/>
          </a:p>
        </p:txBody>
      </p:sp>
    </p:spTree>
    <p:extLst>
      <p:ext uri="{BB962C8B-B14F-4D97-AF65-F5344CB8AC3E}">
        <p14:creationId xmlns:p14="http://schemas.microsoft.com/office/powerpoint/2010/main" val="40723752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3.5.2 Guidelines for Establishing and Filling Positions in the Clinician Title Series</a:t>
            </a:r>
            <a:endParaRPr lang="en-US" dirty="0"/>
          </a:p>
        </p:txBody>
      </p:sp>
      <p:sp>
        <p:nvSpPr>
          <p:cNvPr id="3" name="Content Placeholder 2"/>
          <p:cNvSpPr>
            <a:spLocks noGrp="1"/>
          </p:cNvSpPr>
          <p:nvPr>
            <p:ph idx="1"/>
          </p:nvPr>
        </p:nvSpPr>
        <p:spPr>
          <a:xfrm>
            <a:off x="838200" y="1825624"/>
            <a:ext cx="10515600" cy="5032375"/>
          </a:xfrm>
        </p:spPr>
        <p:txBody>
          <a:bodyPr>
            <a:normAutofit fontScale="62500" lnSpcReduction="20000"/>
          </a:bodyPr>
          <a:lstStyle/>
          <a:p>
            <a:r>
              <a:rPr lang="en-US" b="1" dirty="0" smtClean="0"/>
              <a:t>I. </a:t>
            </a:r>
            <a:r>
              <a:rPr lang="en-US" b="1" dirty="0"/>
              <a:t>Terms and Continuation of Appointment:</a:t>
            </a:r>
            <a:r>
              <a:rPr lang="en-US" dirty="0"/>
              <a:t> Although it has been the practice of the University for faculty appointments to be continued by mutual commitment and understanding rather than by formal contracts, clinical faculty will be appointed with written contracts. The following principles outline the policy on continuation of the contract for clinical faculty members.</a:t>
            </a:r>
          </a:p>
          <a:p>
            <a:r>
              <a:rPr lang="en-US" dirty="0"/>
              <a:t>All clinical title series positions are typically one-year contracts that may be renewed annually or, if for a lesser period of time, the period of funding from the contract, grant, or other designated funds. Renewal is contingent upon funding being available and upon performance. All appointees in the clinical title series will have annual, written employment contracts (unless they have multiple year contracts in effect).</a:t>
            </a:r>
          </a:p>
          <a:p>
            <a:r>
              <a:rPr lang="en-US" dirty="0"/>
              <a:t>All department heads/chairs and unit heads shall conduct at least one annual review with each faculty member to evaluate his or her performance each year of the contract and to discuss his or her future development. In order to review the faculty member fairly, the head/chair shall request a current vita and any supporting material the head/chair of the faculty member deems appropriate prior to the review. More frequent reviews may be conducted at the discretion of the faculty member or the department head/chair.</a:t>
            </a:r>
          </a:p>
          <a:p>
            <a:r>
              <a:rPr lang="en-US" dirty="0"/>
              <a:t>The initial letter of appointment should clearly define the length of the appointment, benefits, and duties/responsibilities. For purposes of recruitment and retention, well-qualified individuals identified by the department or academic unit and with the approval of the dean may be given multiple year contracts (not to exceed three years) with the written proviso that the continuation of clinical appointments are always based on performance and funding. The offer letter should make clear that continuation of appointment is subject to the availability of funds, the need for services, and satisfactory performance. Language that speaks to continuation beyond the initial appointment should include specific conditions. For example, the grant, contract, or income from which the clinical faculty is to be paid may be for multiple years, but rarely is funding for subsequent years guaranteed. Letters containing promises not consistent with the clinical title procedures are not enforceable unless authorized in writing by the president of Auburn University</a:t>
            </a:r>
          </a:p>
        </p:txBody>
      </p:sp>
    </p:spTree>
    <p:extLst>
      <p:ext uri="{BB962C8B-B14F-4D97-AF65-F5344CB8AC3E}">
        <p14:creationId xmlns:p14="http://schemas.microsoft.com/office/powerpoint/2010/main" val="33746114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3.5.3 Guidelines for Establishing and Filling Positions in the Research Title Series</a:t>
            </a:r>
            <a:r>
              <a:rPr lang="en-US" dirty="0" smtClean="0"/>
              <a:t/>
            </a:r>
            <a:br>
              <a:rPr lang="en-US" dirty="0" smtClean="0"/>
            </a:br>
            <a:endParaRPr lang="en-US" dirty="0"/>
          </a:p>
        </p:txBody>
      </p:sp>
      <p:sp>
        <p:nvSpPr>
          <p:cNvPr id="3" name="Content Placeholder 2"/>
          <p:cNvSpPr>
            <a:spLocks noGrp="1"/>
          </p:cNvSpPr>
          <p:nvPr>
            <p:ph idx="1"/>
          </p:nvPr>
        </p:nvSpPr>
        <p:spPr>
          <a:xfrm>
            <a:off x="838200" y="1532238"/>
            <a:ext cx="10515600" cy="5053913"/>
          </a:xfrm>
        </p:spPr>
        <p:txBody>
          <a:bodyPr>
            <a:normAutofit fontScale="70000" lnSpcReduction="20000"/>
          </a:bodyPr>
          <a:lstStyle/>
          <a:p>
            <a:r>
              <a:rPr lang="en-US" b="1" dirty="0" smtClean="0"/>
              <a:t>I. </a:t>
            </a:r>
            <a:r>
              <a:rPr lang="en-US" b="1" dirty="0"/>
              <a:t>Terms and Continuation of Appointment:</a:t>
            </a:r>
            <a:r>
              <a:rPr lang="en-US" dirty="0"/>
              <a:t> Although it has been the practice of the University for faculty appointments to be continued by mutual commitment and understanding rather than by formal contracts, research faculty will be appointed with written contracts. The following principles outline the policy on continuation of the contract for research faculty members.</a:t>
            </a:r>
          </a:p>
          <a:p>
            <a:r>
              <a:rPr lang="en-US" dirty="0"/>
              <a:t>All research title series positions are typically one-year contracts that may be renewed annually or, if for a lesser period of time, the period of funding from the contract, grant, generated funds, or other designated funds. Renewal is contingent upon funding being available and upon performance. </a:t>
            </a:r>
          </a:p>
          <a:p>
            <a:r>
              <a:rPr lang="en-US" dirty="0"/>
              <a:t>The initial letter of appointment should clearly define the length of the appointment, benefits, and duties/responsibilities. For purposes of recruitment and retention, well-qualified individuals identified by the department or academic unit and with the approval of the dean may be given multiple year contracts (not to exceed three years) with the written proviso that the continuation of research appointments are always based on performance and funding. The offer letter should make clear that continuation of appointment is subject to the availability of funds, the need for services, and satisfactory performance. Language that speaks to continuation beyond the initial appointment should include specific conditions. For example, the research grant or contract from which the research faculty is to be paid may be for multiple years, but rarely is funding for subsequent years guaranteed. Letters containing promises not consistent with the research title procedures are not enforceable unless authorized in writing by the president of Auburn University. Regardless of multiple-year contract, annual reviews are required (see Section F above).</a:t>
            </a:r>
          </a:p>
          <a:p>
            <a:endParaRPr lang="en-US" dirty="0"/>
          </a:p>
        </p:txBody>
      </p:sp>
    </p:spTree>
    <p:extLst>
      <p:ext uri="{BB962C8B-B14F-4D97-AF65-F5344CB8AC3E}">
        <p14:creationId xmlns:p14="http://schemas.microsoft.com/office/powerpoint/2010/main" val="6107151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226</TotalTime>
  <Words>510</Words>
  <Application>Microsoft Office PowerPoint</Application>
  <PresentationFormat>Widescreen</PresentationFormat>
  <Paragraphs>32</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Office Theme</vt:lpstr>
      <vt:lpstr>Multi-year Contract Amendment</vt:lpstr>
      <vt:lpstr>Multi-year Contract Amendment</vt:lpstr>
      <vt:lpstr>3.5.1 Guidelines for Establishing and Filling Positions in the Lecturer Title Series  </vt:lpstr>
      <vt:lpstr>3.5.2 Guidelines for Establishing and Filling Positions in the Clinician Title Series</vt:lpstr>
      <vt:lpstr>3.5.3 Guidelines for Establishing and Filling Positions in the Research Title Series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Multi-year Contract amendment</dc:title>
  <dc:creator>Aurora Weaver</dc:creator>
  <cp:lastModifiedBy>Aurora Weaver</cp:lastModifiedBy>
  <cp:revision>16</cp:revision>
  <dcterms:created xsi:type="dcterms:W3CDTF">2018-10-05T13:55:54Z</dcterms:created>
  <dcterms:modified xsi:type="dcterms:W3CDTF">2018-10-05T17:42:00Z</dcterms:modified>
</cp:coreProperties>
</file>